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tif" ContentType="image/tiff"/>
  <Default Extension="wmf" ContentType="image/x-wmf"/>
  <Default Extension="rels" ContentType="application/vnd.openxmlformats-package.relationships+xml"/>
  <Default Extension="avi" ContentType="video/unknown"/>
  <Default Extension="mov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399" r:id="rId2"/>
    <p:sldId id="401" r:id="rId3"/>
    <p:sldId id="402" r:id="rId4"/>
    <p:sldId id="403" r:id="rId5"/>
    <p:sldId id="404" r:id="rId6"/>
    <p:sldId id="374" r:id="rId7"/>
    <p:sldId id="417" r:id="rId8"/>
    <p:sldId id="418" r:id="rId9"/>
    <p:sldId id="322" r:id="rId10"/>
    <p:sldId id="288" r:id="rId11"/>
    <p:sldId id="405" r:id="rId12"/>
    <p:sldId id="369" r:id="rId13"/>
    <p:sldId id="368" r:id="rId14"/>
    <p:sldId id="426" r:id="rId15"/>
    <p:sldId id="379" r:id="rId16"/>
    <p:sldId id="380" r:id="rId17"/>
    <p:sldId id="381" r:id="rId18"/>
    <p:sldId id="382" r:id="rId19"/>
    <p:sldId id="383" r:id="rId20"/>
    <p:sldId id="384" r:id="rId21"/>
    <p:sldId id="385" r:id="rId22"/>
    <p:sldId id="386" r:id="rId23"/>
    <p:sldId id="387" r:id="rId24"/>
    <p:sldId id="406" r:id="rId25"/>
    <p:sldId id="419" r:id="rId26"/>
    <p:sldId id="408" r:id="rId27"/>
    <p:sldId id="411" r:id="rId28"/>
    <p:sldId id="412" r:id="rId29"/>
    <p:sldId id="393" r:id="rId30"/>
    <p:sldId id="429" r:id="rId31"/>
    <p:sldId id="394" r:id="rId32"/>
    <p:sldId id="395" r:id="rId33"/>
    <p:sldId id="396" r:id="rId34"/>
    <p:sldId id="397" r:id="rId35"/>
    <p:sldId id="413" r:id="rId36"/>
    <p:sldId id="414" r:id="rId37"/>
    <p:sldId id="415" r:id="rId38"/>
    <p:sldId id="416" r:id="rId39"/>
    <p:sldId id="420" r:id="rId40"/>
    <p:sldId id="424" r:id="rId41"/>
    <p:sldId id="421" r:id="rId42"/>
    <p:sldId id="422" r:id="rId43"/>
    <p:sldId id="423" r:id="rId44"/>
    <p:sldId id="398" r:id="rId4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FF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554" autoAdjust="0"/>
  </p:normalViewPr>
  <p:slideViewPr>
    <p:cSldViewPr snapToGrid="0" snapToObjects="1">
      <p:cViewPr varScale="1">
        <p:scale>
          <a:sx n="95" d="100"/>
          <a:sy n="95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emf"/><Relationship Id="rId12" Type="http://schemas.openxmlformats.org/officeDocument/2006/relationships/image" Target="../media/image24.emf"/><Relationship Id="rId1" Type="http://schemas.openxmlformats.org/officeDocument/2006/relationships/image" Target="../media/image13.emf"/><Relationship Id="rId2" Type="http://schemas.openxmlformats.org/officeDocument/2006/relationships/image" Target="../media/image14.emf"/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7" Type="http://schemas.openxmlformats.org/officeDocument/2006/relationships/image" Target="../media/image19.emf"/><Relationship Id="rId8" Type="http://schemas.openxmlformats.org/officeDocument/2006/relationships/image" Target="../media/image20.emf"/><Relationship Id="rId9" Type="http://schemas.openxmlformats.org/officeDocument/2006/relationships/image" Target="../media/image21.emf"/><Relationship Id="rId10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Relationship Id="rId2" Type="http://schemas.openxmlformats.org/officeDocument/2006/relationships/image" Target="../media/image5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Relationship Id="rId2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5F5C7-671C-4845-BC8F-A5E98E9421A6}" type="datetimeFigureOut">
              <a:rPr lang="fr-FR"/>
              <a:pPr/>
              <a:t>12/11/13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5FD1E-0869-554E-A1A8-F51CB6230E36}" type="slidenum">
              <a:rPr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8652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1BD0B5-70B0-9941-978F-2F0021037B89}" type="slidenum">
              <a:rPr lang="fr-FR">
                <a:latin typeface="Times New Roman" pitchFamily="-106" charset="0"/>
              </a:rPr>
              <a:pPr/>
              <a:t>1</a:t>
            </a:fld>
            <a:endParaRPr lang="fr-FR">
              <a:latin typeface="Times New Roman" pitchFamily="-106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B7B572-924C-EA43-BA03-62C6131F71B2}" type="slidenum">
              <a:rPr lang="fr-FR">
                <a:latin typeface="Times New Roman" pitchFamily="28" charset="0"/>
              </a:rPr>
              <a:pPr/>
              <a:t>11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12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13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B7B572-924C-EA43-BA03-62C6131F71B2}" type="slidenum">
              <a:rPr lang="fr-FR">
                <a:latin typeface="Times New Roman" pitchFamily="28" charset="0"/>
              </a:rPr>
              <a:pPr/>
              <a:t>14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measured the stiffening transition in the same crystal Y3 for</a:t>
            </a:r>
            <a:r>
              <a:rPr lang="en-GB" baseline="0" dirty="0" smtClean="0"/>
              <a:t> a wide range of frequencies and several different excitations. </a:t>
            </a:r>
          </a:p>
          <a:p>
            <a:r>
              <a:rPr lang="en-GB" baseline="0" dirty="0" smtClean="0"/>
              <a:t>As you can see the temperature of the transition is changing with these parameters. </a:t>
            </a:r>
          </a:p>
          <a:p>
            <a:r>
              <a:rPr lang="en-GB" baseline="0" dirty="0" smtClean="0"/>
              <a:t>For each run, we measured the temperature of the dissipation peak and we place it on an Arrhenius plot.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BEF22-3D96-B84E-8179-4D7CB9BD6F6B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661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We have discovered two different regimes.</a:t>
            </a:r>
          </a:p>
          <a:p>
            <a:pPr marL="171450" indent="-171450" algn="just">
              <a:buFontTx/>
              <a:buChar char="-"/>
            </a:pPr>
            <a:r>
              <a:rPr lang="en-GB" dirty="0" smtClean="0">
                <a:solidFill>
                  <a:schemeClr val="tx1"/>
                </a:solidFill>
              </a:rPr>
              <a:t>a regime where the stiffening temperature is </a:t>
            </a:r>
            <a:r>
              <a:rPr lang="en-GB" b="0" dirty="0" smtClean="0">
                <a:solidFill>
                  <a:schemeClr val="tx1"/>
                </a:solidFill>
              </a:rPr>
              <a:t>dependent on the frequency as described by Day and Beamish with a Debye model.</a:t>
            </a:r>
          </a:p>
          <a:p>
            <a:pPr marL="171450" marR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b="0" dirty="0" smtClean="0">
                <a:solidFill>
                  <a:schemeClr val="tx1"/>
                </a:solidFill>
              </a:rPr>
              <a:t>a regime where the stiffening temperature is independent of the frequency as described by </a:t>
            </a:r>
            <a:r>
              <a:rPr lang="en-GB" b="0" dirty="0" err="1" smtClean="0">
                <a:solidFill>
                  <a:schemeClr val="tx1"/>
                </a:solidFill>
              </a:rPr>
              <a:t>Iwasa</a:t>
            </a:r>
            <a:r>
              <a:rPr lang="en-GB" b="0" dirty="0" smtClean="0">
                <a:solidFill>
                  <a:schemeClr val="tx1"/>
                </a:solidFill>
              </a:rPr>
              <a:t> with a pinning model.</a:t>
            </a:r>
          </a:p>
          <a:p>
            <a:pPr marL="171450" indent="-171450" algn="just">
              <a:buFontTx/>
              <a:buChar char="-"/>
            </a:pPr>
            <a:endParaRPr lang="en-GB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BEF22-3D96-B84E-8179-4D7CB9BD6F6B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26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If we look at the regime depending on the frequency. The</a:t>
            </a:r>
            <a:r>
              <a:rPr lang="en-GB" baseline="0" dirty="0" smtClean="0">
                <a:solidFill>
                  <a:srgbClr val="000000"/>
                </a:solidFill>
              </a:rPr>
              <a:t> straight</a:t>
            </a:r>
            <a:r>
              <a:rPr lang="en-GB" dirty="0" smtClean="0">
                <a:solidFill>
                  <a:srgbClr val="000000"/>
                </a:solidFill>
              </a:rPr>
              <a:t> dependence suggests </a:t>
            </a:r>
            <a:r>
              <a:rPr lang="en-GB" baseline="0" dirty="0" smtClean="0">
                <a:solidFill>
                  <a:srgbClr val="000000"/>
                </a:solidFill>
              </a:rPr>
              <a:t>a relaxation time which depends exponentially on the temperature with a binding energy.</a:t>
            </a:r>
          </a:p>
          <a:p>
            <a:endParaRPr lang="en-GB" baseline="0" dirty="0" smtClean="0">
              <a:solidFill>
                <a:srgbClr val="000000"/>
              </a:solidFill>
            </a:endParaRPr>
          </a:p>
          <a:p>
            <a:r>
              <a:rPr lang="en-GB" baseline="0" dirty="0" smtClean="0">
                <a:solidFill>
                  <a:srgbClr val="000000"/>
                </a:solidFill>
              </a:rPr>
              <a:t>We can extract this energy from the slope of the curve and we find E=0.67K</a:t>
            </a:r>
          </a:p>
          <a:p>
            <a:endParaRPr lang="en-GB" baseline="0" dirty="0" smtClean="0">
              <a:solidFill>
                <a:srgbClr val="000000"/>
              </a:solidFill>
            </a:endParaRPr>
          </a:p>
          <a:p>
            <a:r>
              <a:rPr lang="en-GB" baseline="0" dirty="0" smtClean="0">
                <a:solidFill>
                  <a:srgbClr val="000000"/>
                </a:solidFill>
              </a:rPr>
              <a:t>This is in good agreement with the measures of </a:t>
            </a:r>
            <a:r>
              <a:rPr lang="en-GB" baseline="0" dirty="0" err="1" smtClean="0">
                <a:solidFill>
                  <a:srgbClr val="000000"/>
                </a:solidFill>
              </a:rPr>
              <a:t>Syshchenko</a:t>
            </a:r>
            <a:r>
              <a:rPr lang="en-GB" baseline="0" dirty="0" smtClean="0">
                <a:solidFill>
                  <a:srgbClr val="000000"/>
                </a:solidFill>
              </a:rPr>
              <a:t> et al in 2010 who found 0.73 and 0.77 in </a:t>
            </a:r>
            <a:r>
              <a:rPr lang="en-GB" baseline="0" dirty="0" err="1" smtClean="0">
                <a:solidFill>
                  <a:srgbClr val="000000"/>
                </a:solidFill>
              </a:rPr>
              <a:t>polycrystals</a:t>
            </a:r>
            <a:r>
              <a:rPr lang="en-GB" baseline="0" dirty="0" smtClean="0">
                <a:solidFill>
                  <a:srgbClr val="000000"/>
                </a:solidFill>
              </a:rPr>
              <a:t> at a relatively higher strain of 2.2 108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BEF22-3D96-B84E-8179-4D7CB9BD6F6B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501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Then,</a:t>
            </a:r>
            <a:r>
              <a:rPr lang="en-GB" baseline="0" dirty="0" smtClean="0"/>
              <a:t> we can plot the same data but instead of the frequency, we can plot the speed as a function of 1/T.</a:t>
            </a:r>
          </a:p>
          <a:p>
            <a:r>
              <a:rPr lang="en-GB" baseline="0" dirty="0" smtClean="0"/>
              <a:t>It appears that the transition between the two regimes occurs in the same speed region suggesting the existence of a critical speed. </a:t>
            </a:r>
          </a:p>
          <a:p>
            <a:r>
              <a:rPr lang="en-GB" baseline="0" dirty="0" smtClean="0"/>
              <a:t>We measured values for this critical speed between 40 and 100 micron/s.</a:t>
            </a:r>
          </a:p>
          <a:p>
            <a:endParaRPr lang="en-GB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In order to interpret</a:t>
            </a:r>
            <a:r>
              <a:rPr lang="en-GB" baseline="0" dirty="0" smtClean="0"/>
              <a:t> these results let’s see quickly what is the model in the classical case.</a:t>
            </a:r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BEF22-3D96-B84E-8179-4D7CB9BD6F6B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343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2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464BD5-94B3-C24A-B499-9AEEABABFC40}" type="slidenum">
              <a:rPr lang="fr-FR"/>
              <a:pPr/>
              <a:t>3</a:t>
            </a:fld>
            <a:endParaRPr lang="fr-FR"/>
          </a:p>
        </p:txBody>
      </p:sp>
      <p:sp>
        <p:nvSpPr>
          <p:cNvPr id="1320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67313C-F7FD-DB4C-BB4E-4C52E3C395AB}" type="slidenum">
              <a:rPr lang="fr-FR"/>
              <a:pPr/>
              <a:t>5</a:t>
            </a:fld>
            <a:endParaRPr lang="fr-FR"/>
          </a:p>
        </p:txBody>
      </p:sp>
      <p:sp>
        <p:nvSpPr>
          <p:cNvPr id="1361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B823AB-AF5E-CC4F-9895-B0043963E778}" type="slidenum">
              <a:rPr lang="fr-FR">
                <a:latin typeface="Times New Roman" pitchFamily="28" charset="0"/>
              </a:rPr>
              <a:pPr/>
              <a:t>6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D90991-C6C2-1040-AC39-9E2D4E214685}" type="slidenum">
              <a:rPr lang="fr-FR">
                <a:latin typeface="Times New Roman" pitchFamily="28" charset="0"/>
              </a:rPr>
              <a:pPr/>
              <a:t>7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F7CF43-34F9-B142-B39C-D8D07E8CC44D}" type="slidenum">
              <a:rPr lang="fr-FR">
                <a:latin typeface="Times New Roman" pitchFamily="28" charset="0"/>
              </a:rPr>
              <a:pPr/>
              <a:t>8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smtClean="0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ea typeface="ＭＳ Ｐゴシック" charset="0"/>
              <a:cs typeface="ＭＳ Ｐゴシック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3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29577" indent="-280607" defTabSz="91353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22426" indent="-224485" defTabSz="91353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571396" indent="-224485" defTabSz="91353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20367" indent="-224485" defTabSz="91353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469337" indent="-224485" defTabSz="913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18308" indent="-224485" defTabSz="913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367278" indent="-224485" defTabSz="913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16248" indent="-224485" defTabSz="913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5571B7F3-2B31-7749-B4A8-E4F458C9B41B}" type="slidenum">
              <a:rPr lang="en-US" sz="1200">
                <a:latin typeface="Arial" charset="0"/>
              </a:rPr>
              <a:pPr eaLnBrk="1" hangingPunct="1"/>
              <a:t>9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536E3C-C46F-E34F-8515-B8BBA5F1FEB9}" type="slidenum">
              <a:rPr lang="fr-FR">
                <a:latin typeface="Times New Roman" pitchFamily="28" charset="0"/>
              </a:rPr>
              <a:pPr/>
              <a:t>10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12/11/13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12/11/13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12/11/13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12/11/13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12/11/13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12/11/13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12/11/13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12/11/13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12/11/13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12/11/13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12/11/13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128DD-D7B1-2847-AE1E-88EBC4A768E4}" type="datetimeFigureOut">
              <a:rPr lang="fr-FR"/>
              <a:pPr/>
              <a:t>12/11/13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4" Type="http://schemas.openxmlformats.org/officeDocument/2006/relationships/video" Target="../media/media3.avi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7" Type="http://schemas.microsoft.com/office/2007/relationships/hdphoto" Target="../media/hdphoto1.wdp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tiff"/><Relationship Id="rId6" Type="http://schemas.openxmlformats.org/officeDocument/2006/relationships/image" Target="../media/image40.tiff"/><Relationship Id="rId7" Type="http://schemas.openxmlformats.org/officeDocument/2006/relationships/image" Target="../media/image41.jpeg"/><Relationship Id="rId8" Type="http://schemas.openxmlformats.org/officeDocument/2006/relationships/image" Target="../media/image4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oleObject" Target="../embeddings/oleObject14.bin"/><Relationship Id="rId5" Type="http://schemas.openxmlformats.org/officeDocument/2006/relationships/image" Target="../media/image44.emf"/><Relationship Id="rId6" Type="http://schemas.openxmlformats.org/officeDocument/2006/relationships/oleObject" Target="../embeddings/oleObject15.bin"/><Relationship Id="rId7" Type="http://schemas.openxmlformats.org/officeDocument/2006/relationships/image" Target="../media/image45.emf"/><Relationship Id="rId8" Type="http://schemas.openxmlformats.org/officeDocument/2006/relationships/oleObject" Target="../embeddings/oleObject16.bin"/><Relationship Id="rId9" Type="http://schemas.openxmlformats.org/officeDocument/2006/relationships/image" Target="../media/image4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3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Relationship Id="rId3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3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51.jpeg"/><Relationship Id="rId7" Type="http://schemas.openxmlformats.org/officeDocument/2006/relationships/image" Target="../media/image41.jpeg"/><Relationship Id="rId8" Type="http://schemas.openxmlformats.org/officeDocument/2006/relationships/image" Target="../media/image40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tif"/><Relationship Id="rId3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t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t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oleObject" Target="../embeddings/oleObject17.bin"/><Relationship Id="rId5" Type="http://schemas.openxmlformats.org/officeDocument/2006/relationships/image" Target="../media/image56.wmf"/><Relationship Id="rId6" Type="http://schemas.openxmlformats.org/officeDocument/2006/relationships/oleObject" Target="../embeddings/oleObject18.bin"/><Relationship Id="rId7" Type="http://schemas.openxmlformats.org/officeDocument/2006/relationships/image" Target="../media/image5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tif"/><Relationship Id="rId3" Type="http://schemas.openxmlformats.org/officeDocument/2006/relationships/image" Target="../media/image60.t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oleObject" Target="../embeddings/oleObject19.bin"/><Relationship Id="rId7" Type="http://schemas.openxmlformats.org/officeDocument/2006/relationships/image" Target="../media/image61.emf"/><Relationship Id="rId8" Type="http://schemas.openxmlformats.org/officeDocument/2006/relationships/oleObject" Target="../embeddings/oleObject20.bin"/><Relationship Id="rId9" Type="http://schemas.openxmlformats.org/officeDocument/2006/relationships/image" Target="../media/image6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1" Type="http://schemas.microsoft.com/office/2007/relationships/media" Target="file://localhost/Users/balibar/Desktop/Sebastien/films%20re%CC%81cents/He4court.mpg" TargetMode="External"/><Relationship Id="rId2" Type="http://schemas.openxmlformats.org/officeDocument/2006/relationships/video" Target="file://localhost/Users/balibar/Desktop/Sebastien/films%20re%CC%81cents/He4court.m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1.emf"/><Relationship Id="rId6" Type="http://schemas.openxmlformats.org/officeDocument/2006/relationships/image" Target="../media/image12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20" Type="http://schemas.openxmlformats.org/officeDocument/2006/relationships/image" Target="../media/image20.emf"/><Relationship Id="rId21" Type="http://schemas.openxmlformats.org/officeDocument/2006/relationships/oleObject" Target="../embeddings/oleObject10.bin"/><Relationship Id="rId22" Type="http://schemas.openxmlformats.org/officeDocument/2006/relationships/image" Target="../media/image21.emf"/><Relationship Id="rId23" Type="http://schemas.openxmlformats.org/officeDocument/2006/relationships/oleObject" Target="../embeddings/oleObject11.bin"/><Relationship Id="rId24" Type="http://schemas.openxmlformats.org/officeDocument/2006/relationships/image" Target="../media/image22.emf"/><Relationship Id="rId25" Type="http://schemas.openxmlformats.org/officeDocument/2006/relationships/oleObject" Target="../embeddings/oleObject12.bin"/><Relationship Id="rId26" Type="http://schemas.openxmlformats.org/officeDocument/2006/relationships/image" Target="../media/image23.emf"/><Relationship Id="rId27" Type="http://schemas.openxmlformats.org/officeDocument/2006/relationships/oleObject" Target="../embeddings/oleObject13.bin"/><Relationship Id="rId28" Type="http://schemas.openxmlformats.org/officeDocument/2006/relationships/image" Target="../media/image24.emf"/><Relationship Id="rId10" Type="http://schemas.openxmlformats.org/officeDocument/2006/relationships/image" Target="../media/image15.emf"/><Relationship Id="rId11" Type="http://schemas.openxmlformats.org/officeDocument/2006/relationships/oleObject" Target="../embeddings/oleObject5.bin"/><Relationship Id="rId12" Type="http://schemas.openxmlformats.org/officeDocument/2006/relationships/image" Target="../media/image16.e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17.e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18.emf"/><Relationship Id="rId17" Type="http://schemas.openxmlformats.org/officeDocument/2006/relationships/oleObject" Target="../embeddings/oleObject8.bin"/><Relationship Id="rId18" Type="http://schemas.openxmlformats.org/officeDocument/2006/relationships/image" Target="../media/image19.emf"/><Relationship Id="rId19" Type="http://schemas.openxmlformats.org/officeDocument/2006/relationships/oleObject" Target="../embeddings/oleObject9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5.jpe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3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7" y="293687"/>
            <a:ext cx="5844017" cy="2887578"/>
          </a:xfrm>
          <a:solidFill>
            <a:srgbClr val="323294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FFFF00"/>
                </a:solidFill>
                <a:latin typeface="Times New Roman"/>
                <a:ea typeface="ＭＳ Ｐゴシック" pitchFamily="-106" charset="-128"/>
                <a:cs typeface="Times New Roman"/>
              </a:rPr>
              <a:t>Cristaux quantiques:</a:t>
            </a:r>
            <a:r>
              <a:rPr lang="fr-FR" sz="3200" b="1" dirty="0" smtClean="0">
                <a:solidFill>
                  <a:srgbClr val="FFFF00"/>
                </a:solidFill>
                <a:latin typeface="Times New Roman"/>
                <a:ea typeface="ＭＳ Ｐゴシック" pitchFamily="-106" charset="-128"/>
                <a:cs typeface="Times New Roman"/>
              </a:rPr>
              <a:t/>
            </a:r>
            <a:br>
              <a:rPr lang="fr-FR" sz="3200" b="1" dirty="0" smtClean="0">
                <a:solidFill>
                  <a:srgbClr val="FFFF00"/>
                </a:solidFill>
                <a:latin typeface="Times New Roman"/>
                <a:ea typeface="ＭＳ Ｐゴシック" pitchFamily="-106" charset="-128"/>
                <a:cs typeface="Times New Roman"/>
              </a:rPr>
            </a:br>
            <a:r>
              <a:rPr lang="fr-FR" sz="3200" b="1" i="1" dirty="0" smtClean="0">
                <a:solidFill>
                  <a:srgbClr val="FFFFFF"/>
                </a:solidFill>
                <a:latin typeface="Times New Roman"/>
                <a:ea typeface="ＭＳ Ｐゴシック" pitchFamily="-106" charset="-128"/>
                <a:cs typeface="Times New Roman"/>
              </a:rPr>
              <a:t>on cherchait la supersolidité</a:t>
            </a:r>
            <a:br>
              <a:rPr lang="fr-FR" sz="3200" b="1" i="1" dirty="0" smtClean="0">
                <a:solidFill>
                  <a:srgbClr val="FFFFFF"/>
                </a:solidFill>
                <a:latin typeface="Times New Roman"/>
                <a:ea typeface="ＭＳ Ｐゴシック" pitchFamily="-106" charset="-128"/>
                <a:cs typeface="Times New Roman"/>
              </a:rPr>
            </a:br>
            <a:r>
              <a:rPr lang="fr-FR" sz="3200" b="1" i="1" dirty="0" smtClean="0">
                <a:solidFill>
                  <a:srgbClr val="FFFFFF"/>
                </a:solidFill>
                <a:latin typeface="Times New Roman"/>
                <a:ea typeface="ＭＳ Ｐゴシック" pitchFamily="-106" charset="-128"/>
                <a:cs typeface="Times New Roman"/>
              </a:rPr>
              <a:t>on a trouvé une plasticité géante</a:t>
            </a:r>
            <a:endParaRPr lang="fr-FR" sz="3600" b="1" i="1" dirty="0" smtClean="0">
              <a:solidFill>
                <a:srgbClr val="FFFFFF"/>
              </a:solidFill>
              <a:latin typeface="Times New Roman"/>
              <a:ea typeface="ＭＳ Ｐゴシック" pitchFamily="-106" charset="-128"/>
              <a:cs typeface="Times New Roman"/>
            </a:endParaRPr>
          </a:p>
        </p:txBody>
      </p:sp>
      <p:sp>
        <p:nvSpPr>
          <p:cNvPr id="593923" name="Rectangle 3"/>
          <p:cNvSpPr>
            <a:spLocks noChangeArrowheads="1"/>
          </p:cNvSpPr>
          <p:nvPr/>
        </p:nvSpPr>
        <p:spPr bwMode="auto">
          <a:xfrm>
            <a:off x="332874" y="3687620"/>
            <a:ext cx="8665076" cy="258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fr-FR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S. </a:t>
            </a:r>
            <a:r>
              <a:rPr lang="fr-FR" sz="2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Balibar</a:t>
            </a:r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A. </a:t>
            </a:r>
            <a:r>
              <a:rPr lang="fr-FR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Fefferman</a:t>
            </a:r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</a:t>
            </a:r>
            <a:r>
              <a:rPr lang="fr-F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A. </a:t>
            </a:r>
            <a:r>
              <a:rPr lang="fr-FR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Haziot</a:t>
            </a:r>
            <a:r>
              <a:rPr lang="fr-F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X. Rojas, F. Souris</a:t>
            </a:r>
            <a:endParaRPr lang="fr-FR" sz="2000" b="1" i="1" u="sng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Laboratoire de Physique </a:t>
            </a:r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Statistique</a:t>
            </a:r>
            <a:r>
              <a:rPr lang="fr-F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de l’Ecole </a:t>
            </a:r>
            <a:r>
              <a:rPr lang="fr-F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Normale </a:t>
            </a:r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Supérieure,</a:t>
            </a:r>
            <a:endParaRPr lang="fr-FR" sz="2000" b="1" i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associé au CNRS et aux Universités PM Curie et D. Diderot (Paris)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et J. </a:t>
            </a:r>
            <a:r>
              <a:rPr lang="fr-FR" sz="2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Beamish</a:t>
            </a:r>
            <a:r>
              <a:rPr lang="fr-FR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(Edmonton, University of Alberta, Canada)</a:t>
            </a:r>
          </a:p>
          <a:p>
            <a:pPr marL="342900" indent="-342900" algn="ctr">
              <a:spcBef>
                <a:spcPct val="20000"/>
              </a:spcBef>
              <a:defRPr/>
            </a:pPr>
            <a:endParaRPr lang="fr-FR" sz="2000" b="1" i="1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000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autres collaborations: M.H.W. Chan et J. West (Penn State, USA) ,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000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H.J. Maris (Brown, USA)</a:t>
            </a:r>
            <a:endParaRPr lang="fr-FR" sz="2000" b="1" i="1" dirty="0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pic>
        <p:nvPicPr>
          <p:cNvPr id="14341" name="Image 4" descr="er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584" y="293687"/>
            <a:ext cx="1143000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Image 6" descr="cnr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02325" y="293686"/>
            <a:ext cx="1159770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02325" y="2850049"/>
            <a:ext cx="1220095" cy="83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230" y="1628800"/>
            <a:ext cx="1512168" cy="79079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45" y="2832075"/>
            <a:ext cx="1482953" cy="600596"/>
          </a:xfrm>
          <a:prstGeom prst="rect">
            <a:avLst/>
          </a:prstGeom>
        </p:spPr>
      </p:pic>
      <p:pic>
        <p:nvPicPr>
          <p:cNvPr id="2" name="Image 1" descr="ENS_Logo_TL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978" y="1628800"/>
            <a:ext cx="767451" cy="1083624"/>
          </a:xfrm>
          <a:prstGeom prst="rect">
            <a:avLst/>
          </a:prstGeom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222815" y="6390527"/>
            <a:ext cx="29275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fr-FR" b="1" i="1" dirty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sym typeface="Symbol" pitchFamily="-112" charset="2"/>
              </a:rPr>
              <a:t> ENS, 12 nov. </a:t>
            </a:r>
            <a:r>
              <a:rPr lang="fr-FR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sym typeface="Symbol" pitchFamily="-112" charset="2"/>
              </a:rPr>
              <a:t>2013</a:t>
            </a:r>
            <a:endParaRPr lang="fr-FR" b="1" i="1" dirty="0">
              <a:solidFill>
                <a:srgbClr val="66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  <a:sym typeface="Symbol" pitchFamily="-11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53992939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63000" cy="66307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chemeClr val="tx1"/>
                </a:solidFill>
                <a:latin typeface="Times New Roman"/>
                <a:ea typeface="ＭＳ Ｐゴシック" pitchFamily="28" charset="-128"/>
                <a:cs typeface="Times New Roman"/>
              </a:rPr>
              <a:t>surprise :   est-ce la même anomalie ?</a:t>
            </a:r>
            <a:endParaRPr lang="fr-FR" sz="2400" b="1" dirty="0">
              <a:solidFill>
                <a:schemeClr val="tx1"/>
              </a:solidFill>
              <a:latin typeface="Times New Roman"/>
              <a:ea typeface="ＭＳ Ｐゴシック" pitchFamily="28" charset="-128"/>
              <a:cs typeface="Times New Roman"/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228599" y="1002639"/>
            <a:ext cx="8787518" cy="2959410"/>
            <a:chOff x="228599" y="1002639"/>
            <a:chExt cx="8787518" cy="2959410"/>
          </a:xfrm>
        </p:grpSpPr>
        <p:sp>
          <p:nvSpPr>
            <p:cNvPr id="295953" name="Text Box 17"/>
            <p:cNvSpPr txBox="1">
              <a:spLocks noChangeArrowheads="1"/>
            </p:cNvSpPr>
            <p:nvPr/>
          </p:nvSpPr>
          <p:spPr bwMode="auto">
            <a:xfrm>
              <a:off x="228599" y="1632364"/>
              <a:ext cx="3761007" cy="203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>
                <a:defRPr/>
              </a:pPr>
              <a:r>
                <a:rPr lang="fr-FR" altLang="ja-JP" b="1" i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le module de cisaillement de ces polycristaux augmente de ~ </a:t>
              </a:r>
              <a:r>
                <a:rPr lang="fr-FR" altLang="ja-JP" b="1" i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10 % </a:t>
              </a:r>
              <a:r>
                <a:rPr lang="fr-FR" altLang="ja-JP" b="1" i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en dessous de ~ </a:t>
              </a:r>
              <a:r>
                <a:rPr lang="fr-FR" altLang="ja-JP" b="1" i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100 </a:t>
              </a:r>
              <a:r>
                <a:rPr lang="fr-FR" altLang="ja-JP" b="1" i="1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mK</a:t>
              </a:r>
              <a:r>
                <a:rPr lang="fr-FR" altLang="ja-JP" b="1" i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</a:t>
              </a:r>
            </a:p>
            <a:p>
              <a:pPr algn="l">
                <a:defRPr/>
              </a:pPr>
              <a:endParaRPr lang="fr-FR" altLang="ja-JP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endParaRPr>
            </a:p>
            <a:p>
              <a:pPr algn="l">
                <a:defRPr/>
              </a:pPr>
              <a:r>
                <a:rPr lang="fr-FR" altLang="ja-JP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même variation en </a:t>
              </a:r>
              <a:r>
                <a:rPr lang="fr-FR" altLang="ja-JP" b="1" i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T</a:t>
              </a:r>
              <a:r>
                <a:rPr lang="fr-FR" altLang="ja-JP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que pour l’anomalie de rotation des polycristaux de Kim et Chan (2004)</a:t>
              </a:r>
              <a:endPara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endParaRPr>
            </a:p>
          </p:txBody>
        </p:sp>
        <p:pic>
          <p:nvPicPr>
            <p:cNvPr id="6" name="Image 5" descr="Beamish-shearmod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0"/>
            <a:stretch/>
          </p:blipFill>
          <p:spPr>
            <a:xfrm>
              <a:off x="4674657" y="1002639"/>
              <a:ext cx="4341460" cy="2959410"/>
            </a:xfrm>
            <a:prstGeom prst="rect">
              <a:avLst/>
            </a:prstGeom>
          </p:spPr>
        </p:pic>
      </p:grpSp>
      <p:grpSp>
        <p:nvGrpSpPr>
          <p:cNvPr id="4" name="Grouper 3"/>
          <p:cNvGrpSpPr/>
          <p:nvPr/>
        </p:nvGrpSpPr>
        <p:grpSpPr>
          <a:xfrm>
            <a:off x="228600" y="3970432"/>
            <a:ext cx="8661389" cy="2302784"/>
            <a:chOff x="228600" y="3970432"/>
            <a:chExt cx="8661389" cy="2302784"/>
          </a:xfrm>
        </p:grpSpPr>
        <p:grpSp>
          <p:nvGrpSpPr>
            <p:cNvPr id="2" name="Grouper 1"/>
            <p:cNvGrpSpPr/>
            <p:nvPr/>
          </p:nvGrpSpPr>
          <p:grpSpPr>
            <a:xfrm>
              <a:off x="4777545" y="3970432"/>
              <a:ext cx="4112444" cy="2302784"/>
              <a:chOff x="4443345" y="4331368"/>
              <a:chExt cx="4112444" cy="2302784"/>
            </a:xfrm>
          </p:grpSpPr>
          <p:pic>
            <p:nvPicPr>
              <p:cNvPr id="11" name="Picture 11" descr="Beamish-col"/>
              <p:cNvPicPr>
                <a:picLocks noChangeAspect="1" noChangeArrowheads="1"/>
              </p:cNvPicPr>
              <p:nvPr/>
            </p:nvPicPr>
            <p:blipFill rotWithShape="1">
              <a:blip r:embed="rId4"/>
              <a:srcRect t="10403" r="2566"/>
              <a:stretch/>
            </p:blipFill>
            <p:spPr bwMode="auto">
              <a:xfrm>
                <a:off x="4443345" y="4331368"/>
                <a:ext cx="4112444" cy="23027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Text Box 12"/>
              <p:cNvSpPr txBox="1">
                <a:spLocks noChangeArrowheads="1"/>
              </p:cNvSpPr>
              <p:nvPr/>
            </p:nvSpPr>
            <p:spPr bwMode="auto">
              <a:xfrm>
                <a:off x="4888368" y="5043106"/>
                <a:ext cx="811600" cy="52322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fr-FR" sz="14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FFFF00"/>
                      </a:outerShdw>
                    </a:effectLst>
                    <a:latin typeface="Times" pitchFamily="-112" charset="0"/>
                  </a:rPr>
                  <a:t>shear</a:t>
                </a:r>
                <a:r>
                  <a:rPr lang="fr-FR" sz="14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FFFF00"/>
                      </a:outerShdw>
                    </a:effectLst>
                    <a:latin typeface="Times" pitchFamily="-112" charset="0"/>
                  </a:rPr>
                  <a:t> </a:t>
                </a:r>
                <a:r>
                  <a:rPr lang="fr-FR" sz="14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FFFF00"/>
                      </a:outerShdw>
                    </a:effectLst>
                    <a:latin typeface="Times" pitchFamily="-112" charset="0"/>
                  </a:rPr>
                  <a:t>modulus</a:t>
                </a:r>
                <a:endParaRPr lang="fr-FR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00"/>
                    </a:outerShdw>
                  </a:effectLst>
                  <a:latin typeface="Times" pitchFamily="-112" charset="0"/>
                </a:endParaRPr>
              </a:p>
            </p:txBody>
          </p:sp>
          <p:sp>
            <p:nvSpPr>
              <p:cNvPr id="13" name="Text Box 13"/>
              <p:cNvSpPr txBox="1">
                <a:spLocks noChangeArrowheads="1"/>
              </p:cNvSpPr>
              <p:nvPr/>
            </p:nvSpPr>
            <p:spPr bwMode="auto">
              <a:xfrm>
                <a:off x="4901198" y="5485831"/>
                <a:ext cx="865364" cy="52322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fr-FR" sz="14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FFFF00"/>
                      </a:outerShdw>
                    </a:effectLst>
                    <a:latin typeface="Times" pitchFamily="-112" charset="0"/>
                  </a:rPr>
                  <a:t>oscillator</a:t>
                </a:r>
                <a:r>
                  <a:rPr lang="fr-FR" sz="14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FFFF00"/>
                      </a:outerShdw>
                    </a:effectLst>
                    <a:latin typeface="Times" pitchFamily="-112" charset="0"/>
                  </a:rPr>
                  <a:t> </a:t>
                </a:r>
                <a:r>
                  <a:rPr lang="fr-FR" sz="14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FFFF00"/>
                      </a:outerShdw>
                    </a:effectLst>
                    <a:latin typeface="Times" pitchFamily="-112" charset="0"/>
                  </a:rPr>
                  <a:t>period</a:t>
                </a:r>
                <a:endParaRPr lang="fr-FR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00"/>
                    </a:outerShdw>
                  </a:effectLst>
                  <a:latin typeface="Times" pitchFamily="-112" charset="0"/>
                </a:endParaRPr>
              </a:p>
            </p:txBody>
          </p:sp>
          <p:sp>
            <p:nvSpPr>
              <p:cNvPr id="9" name="Line 14"/>
              <p:cNvSpPr>
                <a:spLocks noChangeShapeType="1"/>
              </p:cNvSpPr>
              <p:nvPr/>
            </p:nvSpPr>
            <p:spPr bwMode="auto">
              <a:xfrm flipV="1">
                <a:off x="5451913" y="5226183"/>
                <a:ext cx="314648" cy="5614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stealth" w="med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fr-FR">
                  <a:latin typeface="Times" pitchFamily="-112" charset="0"/>
                </a:endParaRPr>
              </a:p>
            </p:txBody>
          </p:sp>
          <p:sp>
            <p:nvSpPr>
              <p:cNvPr id="10" name="Line 15"/>
              <p:cNvSpPr>
                <a:spLocks noChangeShapeType="1"/>
              </p:cNvSpPr>
              <p:nvPr/>
            </p:nvSpPr>
            <p:spPr bwMode="auto">
              <a:xfrm flipV="1">
                <a:off x="5655321" y="5560960"/>
                <a:ext cx="541364" cy="13030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stealth" w="med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fr-FR">
                  <a:latin typeface="Times" pitchFamily="-112" charset="0"/>
                </a:endParaRPr>
              </a:p>
            </p:txBody>
          </p:sp>
        </p:grpSp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228600" y="4403582"/>
              <a:ext cx="3276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defRPr/>
              </a:pPr>
              <a:r>
                <a:rPr lang="en-US" altLang="ja-JP" b="1" i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même</a:t>
              </a:r>
              <a:r>
                <a:rPr lang="en-US" altLang="ja-JP" b="1" i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variation </a:t>
              </a:r>
              <a:r>
                <a:rPr lang="en-US" altLang="ja-JP" b="1" i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aussi</a:t>
              </a:r>
              <a:r>
                <a:rPr lang="en-US" altLang="ja-JP" b="1" i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 avec la concentration en </a:t>
              </a:r>
              <a:r>
                <a:rPr lang="en-US" altLang="ja-JP" b="1" i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impuretés</a:t>
              </a:r>
              <a:r>
                <a:rPr lang="en-US" altLang="ja-JP" b="1" i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lang="en-US" altLang="ja-JP" b="1" i="1" baseline="300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3</a:t>
              </a:r>
              <a:r>
                <a:rPr lang="en-US" altLang="ja-JP" b="1" i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He</a:t>
              </a:r>
              <a:endParaRPr lang="en-US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endParaRPr>
            </a:p>
          </p:txBody>
        </p:sp>
      </p:grp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28599" y="5676520"/>
            <a:ext cx="8787518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altLang="ja-JP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Mais pourquoi un « </a:t>
            </a:r>
            <a:r>
              <a:rPr lang="fr-FR" altLang="ja-JP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supersolide</a:t>
            </a:r>
            <a:r>
              <a:rPr lang="fr-FR" altLang="ja-JP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 »</a:t>
            </a:r>
          </a:p>
          <a:p>
            <a:pPr algn="l">
              <a:defRPr/>
            </a:pPr>
            <a:r>
              <a:rPr lang="fr-FR" altLang="ja-JP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serait-il  plus rigide qu’un solide normal ?</a:t>
            </a:r>
          </a:p>
          <a:p>
            <a:pPr algn="l">
              <a:defRPr/>
            </a:pPr>
            <a:r>
              <a:rPr lang="fr-F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PW Anderson (Princeton): prolifération de tourbillons</a:t>
            </a:r>
            <a:endParaRPr lang="fr-F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03875" y="183735"/>
            <a:ext cx="6824136" cy="94297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fr-FR" sz="2800" b="1" dirty="0" smtClean="0">
                <a:latin typeface="Times New Roman"/>
                <a:ea typeface="ＭＳ Ｐゴシック" pitchFamily="28" charset="-128"/>
                <a:cs typeface="Times New Roman"/>
              </a:rPr>
              <a:t>un modèle pour l’anomalie élastique:</a:t>
            </a:r>
            <a:br>
              <a:rPr lang="fr-FR" sz="2800" b="1" dirty="0" smtClean="0">
                <a:latin typeface="Times New Roman"/>
                <a:ea typeface="ＭＳ Ｐゴシック" pitchFamily="28" charset="-128"/>
                <a:cs typeface="Times New Roman"/>
              </a:rPr>
            </a:br>
            <a:r>
              <a:rPr lang="fr-FR" sz="2800" b="1" dirty="0" smtClean="0">
                <a:latin typeface="Times New Roman"/>
                <a:ea typeface="ＭＳ Ｐゴシック" pitchFamily="28" charset="-128"/>
                <a:cs typeface="Times New Roman"/>
              </a:rPr>
              <a:t>ancrage par les impuretés 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8862" y="2265607"/>
            <a:ext cx="453354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 la suite de  </a:t>
            </a:r>
            <a:r>
              <a:rPr lang="fr-FR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Iwasa</a:t>
            </a:r>
            <a:r>
              <a:rPr lang="fr-FR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(</a:t>
            </a:r>
            <a:r>
              <a:rPr lang="fr-F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1980) </a:t>
            </a:r>
            <a:r>
              <a:rPr lang="fr-FR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et </a:t>
            </a:r>
            <a:r>
              <a:rPr lang="fr-FR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Paalanen</a:t>
            </a:r>
            <a:r>
              <a:rPr lang="fr-FR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(1981), </a:t>
            </a:r>
            <a:r>
              <a:rPr lang="fr-FR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Day </a:t>
            </a:r>
            <a:r>
              <a:rPr lang="fr-F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and </a:t>
            </a:r>
            <a:r>
              <a:rPr lang="fr-FR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Beamish</a:t>
            </a:r>
            <a:r>
              <a:rPr lang="fr-F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proposent en 2007:</a:t>
            </a:r>
            <a:endParaRPr lang="fr-FR" b="1" i="1" dirty="0">
              <a:solidFill>
                <a:srgbClr val="3366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algn="l">
              <a:defRPr/>
            </a:pP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les dislocations sont très mobiles mais les impuretés </a:t>
            </a:r>
            <a:r>
              <a:rPr lang="fr-FR" b="1" i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 peuvent les  piéger </a:t>
            </a: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en-dessous d’une température qui dépend</a:t>
            </a:r>
          </a:p>
          <a:p>
            <a:pPr>
              <a:defRPr/>
            </a:pP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de  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l’énergie de liaison </a:t>
            </a:r>
            <a:r>
              <a:rPr lang="fr-FR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cs typeface="Symbol" charset="2"/>
              </a:rPr>
              <a:t>e</a:t>
            </a:r>
            <a:r>
              <a:rPr lang="fr-FR" b="1" i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</a:t>
            </a:r>
          </a:p>
          <a:p>
            <a:pPr>
              <a:defRPr/>
            </a:pP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de </a:t>
            </a: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la concentration X</a:t>
            </a:r>
            <a:r>
              <a:rPr lang="fr-FR" b="1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en </a:t>
            </a:r>
            <a:r>
              <a:rPr lang="fr-FR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</a:t>
            </a:r>
            <a:endParaRPr lang="fr-FR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>
              <a:defRPr/>
            </a:pP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de </a:t>
            </a: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la densité de dislocations 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cs typeface="Symbol" charset="2"/>
              </a:rPr>
              <a:t>L</a:t>
            </a:r>
            <a:endParaRPr lang="fr-FR" b="1" i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Symbol" charset="2"/>
              <a:cs typeface="Symbol" charset="2"/>
            </a:endParaRPr>
          </a:p>
        </p:txBody>
      </p:sp>
      <p:sp>
        <p:nvSpPr>
          <p:cNvPr id="112" name="Text Box 9"/>
          <p:cNvSpPr txBox="1">
            <a:spLocks noChangeArrowheads="1"/>
          </p:cNvSpPr>
          <p:nvPr/>
        </p:nvSpPr>
        <p:spPr bwMode="auto">
          <a:xfrm>
            <a:off x="77239" y="4552479"/>
            <a:ext cx="86256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dislocations mobiles =&gt; cristal mou</a:t>
            </a:r>
          </a:p>
          <a:p>
            <a:pPr algn="l">
              <a:defRPr/>
            </a:pPr>
            <a:r>
              <a:rPr lang="fr-FR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dislocations piégées =&gt; cristal rigide </a:t>
            </a:r>
          </a:p>
        </p:txBody>
      </p:sp>
      <p:grpSp>
        <p:nvGrpSpPr>
          <p:cNvPr id="5" name="Grouper 4"/>
          <p:cNvGrpSpPr/>
          <p:nvPr/>
        </p:nvGrpSpPr>
        <p:grpSpPr>
          <a:xfrm>
            <a:off x="4619706" y="2325999"/>
            <a:ext cx="4398962" cy="2569296"/>
            <a:chOff x="4619706" y="1522655"/>
            <a:chExt cx="4398962" cy="2569296"/>
          </a:xfrm>
        </p:grpSpPr>
        <p:grpSp>
          <p:nvGrpSpPr>
            <p:cNvPr id="2" name="Grouper 10"/>
            <p:cNvGrpSpPr/>
            <p:nvPr/>
          </p:nvGrpSpPr>
          <p:grpSpPr>
            <a:xfrm>
              <a:off x="4619706" y="1522655"/>
              <a:ext cx="4398962" cy="2569296"/>
              <a:chOff x="152400" y="432790"/>
              <a:chExt cx="8686800" cy="3886200"/>
            </a:xfrm>
          </p:grpSpPr>
          <p:grpSp>
            <p:nvGrpSpPr>
              <p:cNvPr id="3" name="Group 105"/>
              <p:cNvGrpSpPr>
                <a:grpSpLocks/>
              </p:cNvGrpSpPr>
              <p:nvPr/>
            </p:nvGrpSpPr>
            <p:grpSpPr bwMode="auto">
              <a:xfrm>
                <a:off x="800101" y="1285874"/>
                <a:ext cx="7058025" cy="1857377"/>
                <a:chOff x="228600" y="1714500"/>
                <a:chExt cx="7696198" cy="2705103"/>
              </a:xfrm>
            </p:grpSpPr>
            <p:grpSp>
              <p:nvGrpSpPr>
                <p:cNvPr id="4" name="Group 1"/>
                <p:cNvGrpSpPr>
                  <a:grpSpLocks/>
                </p:cNvGrpSpPr>
                <p:nvPr/>
              </p:nvGrpSpPr>
              <p:grpSpPr bwMode="auto">
                <a:xfrm>
                  <a:off x="228600" y="1751494"/>
                  <a:ext cx="2058206" cy="2668109"/>
                  <a:chOff x="381000" y="378723"/>
                  <a:chExt cx="4421331" cy="5488677"/>
                </a:xfrm>
              </p:grpSpPr>
              <p:grpSp>
                <p:nvGrpSpPr>
                  <p:cNvPr id="8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1600678" y="378723"/>
                    <a:ext cx="1866702" cy="5488677"/>
                    <a:chOff x="1600678" y="378723"/>
                    <a:chExt cx="1866702" cy="5488677"/>
                  </a:xfrm>
                </p:grpSpPr>
                <p:cxnSp>
                  <p:nvCxnSpPr>
                    <p:cNvPr id="107" name="Straight Connector 2"/>
                    <p:cNvCxnSpPr/>
                    <p:nvPr/>
                  </p:nvCxnSpPr>
                  <p:spPr>
                    <a:xfrm rot="5400000">
                      <a:off x="458242" y="3199681"/>
                      <a:ext cx="3961929" cy="3717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8" name="Straight Connector 21"/>
                    <p:cNvCxnSpPr/>
                    <p:nvPr/>
                  </p:nvCxnSpPr>
                  <p:spPr>
                    <a:xfrm flipV="1">
                      <a:off x="2437348" y="454823"/>
                      <a:ext cx="1030032" cy="765753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9" name="Straight Connector 22"/>
                    <p:cNvCxnSpPr/>
                    <p:nvPr/>
                  </p:nvCxnSpPr>
                  <p:spPr>
                    <a:xfrm rot="16200000" flipV="1">
                      <a:off x="1598087" y="381314"/>
                      <a:ext cx="841852" cy="83667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Straight Connector 23"/>
                    <p:cNvCxnSpPr/>
                    <p:nvPr/>
                  </p:nvCxnSpPr>
                  <p:spPr>
                    <a:xfrm rot="10800000" flipV="1">
                      <a:off x="1831227" y="5182504"/>
                      <a:ext cx="606122" cy="456597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1" name="Straight Connector 24"/>
                    <p:cNvCxnSpPr/>
                    <p:nvPr/>
                  </p:nvCxnSpPr>
                  <p:spPr>
                    <a:xfrm rot="16200000" flipH="1">
                      <a:off x="2457457" y="5162396"/>
                      <a:ext cx="684896" cy="725112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90" name="Oval 3"/>
                  <p:cNvSpPr/>
                  <p:nvPr/>
                </p:nvSpPr>
                <p:spPr>
                  <a:xfrm>
                    <a:off x="3582654" y="1063619"/>
                    <a:ext cx="230549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91" name="Oval 4"/>
                  <p:cNvSpPr/>
                  <p:nvPr/>
                </p:nvSpPr>
                <p:spPr>
                  <a:xfrm>
                    <a:off x="1831226" y="1753272"/>
                    <a:ext cx="226831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92" name="Oval 5"/>
                  <p:cNvSpPr/>
                  <p:nvPr/>
                </p:nvSpPr>
                <p:spPr>
                  <a:xfrm>
                    <a:off x="1831226" y="4649808"/>
                    <a:ext cx="226831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93" name="Oval 6"/>
                  <p:cNvSpPr/>
                  <p:nvPr/>
                </p:nvSpPr>
                <p:spPr>
                  <a:xfrm>
                    <a:off x="3735112" y="2438167"/>
                    <a:ext cx="226831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94" name="Oval 7"/>
                  <p:cNvSpPr/>
                  <p:nvPr/>
                </p:nvSpPr>
                <p:spPr>
                  <a:xfrm>
                    <a:off x="4575500" y="3046963"/>
                    <a:ext cx="226831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95" name="Oval 8"/>
                  <p:cNvSpPr/>
                  <p:nvPr/>
                </p:nvSpPr>
                <p:spPr>
                  <a:xfrm>
                    <a:off x="2972815" y="3123063"/>
                    <a:ext cx="230549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96" name="Oval 9"/>
                  <p:cNvSpPr/>
                  <p:nvPr/>
                </p:nvSpPr>
                <p:spPr>
                  <a:xfrm>
                    <a:off x="2667896" y="1981570"/>
                    <a:ext cx="226829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97" name="Oval 10"/>
                  <p:cNvSpPr/>
                  <p:nvPr/>
                </p:nvSpPr>
                <p:spPr>
                  <a:xfrm>
                    <a:off x="4118122" y="3884058"/>
                    <a:ext cx="226829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98" name="Oval 11"/>
                  <p:cNvSpPr/>
                  <p:nvPr/>
                </p:nvSpPr>
                <p:spPr>
                  <a:xfrm>
                    <a:off x="1221387" y="2438167"/>
                    <a:ext cx="226831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99" name="Oval 12"/>
                  <p:cNvSpPr/>
                  <p:nvPr/>
                </p:nvSpPr>
                <p:spPr>
                  <a:xfrm>
                    <a:off x="1905596" y="3351362"/>
                    <a:ext cx="230549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00" name="Oval 13"/>
                  <p:cNvSpPr/>
                  <p:nvPr/>
                </p:nvSpPr>
                <p:spPr>
                  <a:xfrm>
                    <a:off x="912751" y="4193211"/>
                    <a:ext cx="230549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01" name="Oval 14"/>
                  <p:cNvSpPr/>
                  <p:nvPr/>
                </p:nvSpPr>
                <p:spPr>
                  <a:xfrm>
                    <a:off x="4344951" y="1220575"/>
                    <a:ext cx="230549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02" name="Oval 15"/>
                  <p:cNvSpPr/>
                  <p:nvPr/>
                </p:nvSpPr>
                <p:spPr>
                  <a:xfrm>
                    <a:off x="3203364" y="4421509"/>
                    <a:ext cx="226829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03" name="Oval 16"/>
                  <p:cNvSpPr/>
                  <p:nvPr/>
                </p:nvSpPr>
                <p:spPr>
                  <a:xfrm>
                    <a:off x="990839" y="1063619"/>
                    <a:ext cx="230549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04" name="Oval 17"/>
                  <p:cNvSpPr/>
                  <p:nvPr/>
                </p:nvSpPr>
                <p:spPr>
                  <a:xfrm>
                    <a:off x="381000" y="1677172"/>
                    <a:ext cx="226831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05" name="Oval 18"/>
                  <p:cNvSpPr/>
                  <p:nvPr/>
                </p:nvSpPr>
                <p:spPr>
                  <a:xfrm>
                    <a:off x="533461" y="3351362"/>
                    <a:ext cx="230549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06" name="Oval 19"/>
                  <p:cNvSpPr/>
                  <p:nvPr/>
                </p:nvSpPr>
                <p:spPr>
                  <a:xfrm>
                    <a:off x="4040032" y="4725907"/>
                    <a:ext cx="230549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9" name="Group 25"/>
                <p:cNvGrpSpPr>
                  <a:grpSpLocks/>
                </p:cNvGrpSpPr>
                <p:nvPr/>
              </p:nvGrpSpPr>
              <p:grpSpPr bwMode="auto">
                <a:xfrm>
                  <a:off x="2667635" y="1751492"/>
                  <a:ext cx="1980310" cy="2668107"/>
                  <a:chOff x="534694" y="378722"/>
                  <a:chExt cx="4036784" cy="5488677"/>
                </a:xfrm>
              </p:grpSpPr>
              <p:grpSp>
                <p:nvGrpSpPr>
                  <p:cNvPr id="10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1600349" y="378722"/>
                    <a:ext cx="1753743" cy="5488677"/>
                    <a:chOff x="1600349" y="378722"/>
                    <a:chExt cx="1753743" cy="5488677"/>
                  </a:xfrm>
                </p:grpSpPr>
                <p:cxnSp>
                  <p:nvCxnSpPr>
                    <p:cNvPr id="84" name="Straight Connector 2"/>
                    <p:cNvCxnSpPr/>
                    <p:nvPr/>
                  </p:nvCxnSpPr>
                  <p:spPr>
                    <a:xfrm rot="5400000">
                      <a:off x="457439" y="3199776"/>
                      <a:ext cx="3961929" cy="353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" name="Straight Connector 45"/>
                    <p:cNvCxnSpPr/>
                    <p:nvPr/>
                  </p:nvCxnSpPr>
                  <p:spPr>
                    <a:xfrm flipV="1">
                      <a:off x="2440170" y="454823"/>
                      <a:ext cx="913922" cy="765753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6" name="Straight Connector 46"/>
                    <p:cNvCxnSpPr/>
                    <p:nvPr/>
                  </p:nvCxnSpPr>
                  <p:spPr>
                    <a:xfrm rot="16200000" flipV="1">
                      <a:off x="1599334" y="379737"/>
                      <a:ext cx="841852" cy="839821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" name="Straight Connector 47"/>
                    <p:cNvCxnSpPr/>
                    <p:nvPr/>
                  </p:nvCxnSpPr>
                  <p:spPr>
                    <a:xfrm rot="10800000" flipV="1">
                      <a:off x="1829711" y="5182504"/>
                      <a:ext cx="610459" cy="456597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" name="Straight Connector 48"/>
                    <p:cNvCxnSpPr/>
                    <p:nvPr/>
                  </p:nvCxnSpPr>
                  <p:spPr>
                    <a:xfrm rot="16200000" flipH="1">
                      <a:off x="2402952" y="5219722"/>
                      <a:ext cx="684896" cy="610457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67" name="Oval 27"/>
                  <p:cNvSpPr/>
                  <p:nvPr/>
                </p:nvSpPr>
                <p:spPr>
                  <a:xfrm>
                    <a:off x="2972995" y="1139718"/>
                    <a:ext cx="225834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68" name="Oval 28"/>
                  <p:cNvSpPr/>
                  <p:nvPr/>
                </p:nvSpPr>
                <p:spPr>
                  <a:xfrm>
                    <a:off x="2059074" y="2052912"/>
                    <a:ext cx="229362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69" name="Oval 29"/>
                  <p:cNvSpPr/>
                  <p:nvPr/>
                </p:nvSpPr>
                <p:spPr>
                  <a:xfrm>
                    <a:off x="2133174" y="4421509"/>
                    <a:ext cx="229364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70" name="Oval 30"/>
                  <p:cNvSpPr/>
                  <p:nvPr/>
                </p:nvSpPr>
                <p:spPr>
                  <a:xfrm>
                    <a:off x="2895364" y="2438167"/>
                    <a:ext cx="229364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71" name="Oval 31"/>
                  <p:cNvSpPr/>
                  <p:nvPr/>
                </p:nvSpPr>
                <p:spPr>
                  <a:xfrm>
                    <a:off x="2972995" y="3503561"/>
                    <a:ext cx="225834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72" name="Oval 32"/>
                  <p:cNvSpPr/>
                  <p:nvPr/>
                </p:nvSpPr>
                <p:spPr>
                  <a:xfrm>
                    <a:off x="2591900" y="3123063"/>
                    <a:ext cx="225834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73" name="Oval 33"/>
                  <p:cNvSpPr/>
                  <p:nvPr/>
                </p:nvSpPr>
                <p:spPr>
                  <a:xfrm>
                    <a:off x="2514269" y="1596315"/>
                    <a:ext cx="229364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74" name="Oval 34"/>
                  <p:cNvSpPr/>
                  <p:nvPr/>
                </p:nvSpPr>
                <p:spPr>
                  <a:xfrm>
                    <a:off x="3198829" y="4264556"/>
                    <a:ext cx="229364" cy="233053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75" name="Oval 35"/>
                  <p:cNvSpPr/>
                  <p:nvPr/>
                </p:nvSpPr>
                <p:spPr>
                  <a:xfrm>
                    <a:off x="1981443" y="2514267"/>
                    <a:ext cx="229362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76" name="Oval 36"/>
                  <p:cNvSpPr/>
                  <p:nvPr/>
                </p:nvSpPr>
                <p:spPr>
                  <a:xfrm>
                    <a:off x="1907340" y="3351362"/>
                    <a:ext cx="225834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77" name="Oval 37"/>
                  <p:cNvSpPr/>
                  <p:nvPr/>
                </p:nvSpPr>
                <p:spPr>
                  <a:xfrm>
                    <a:off x="1370984" y="4112357"/>
                    <a:ext cx="229364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78" name="Oval 38"/>
                  <p:cNvSpPr/>
                  <p:nvPr/>
                </p:nvSpPr>
                <p:spPr>
                  <a:xfrm>
                    <a:off x="3812815" y="1905471"/>
                    <a:ext cx="225834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79" name="Oval 39"/>
                  <p:cNvSpPr/>
                  <p:nvPr/>
                </p:nvSpPr>
                <p:spPr>
                  <a:xfrm>
                    <a:off x="2514269" y="4568954"/>
                    <a:ext cx="229364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80" name="Oval 40"/>
                  <p:cNvSpPr/>
                  <p:nvPr/>
                </p:nvSpPr>
                <p:spPr>
                  <a:xfrm>
                    <a:off x="1526245" y="1139718"/>
                    <a:ext cx="229364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81" name="Oval 41"/>
                  <p:cNvSpPr/>
                  <p:nvPr/>
                </p:nvSpPr>
                <p:spPr>
                  <a:xfrm>
                    <a:off x="612324" y="1677172"/>
                    <a:ext cx="225834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82" name="Oval 42"/>
                  <p:cNvSpPr/>
                  <p:nvPr/>
                </p:nvSpPr>
                <p:spPr>
                  <a:xfrm>
                    <a:off x="534694" y="3351362"/>
                    <a:ext cx="229362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83" name="Oval 43"/>
                  <p:cNvSpPr/>
                  <p:nvPr/>
                </p:nvSpPr>
                <p:spPr>
                  <a:xfrm>
                    <a:off x="4342114" y="3655760"/>
                    <a:ext cx="229364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1" name="Group 49"/>
                <p:cNvGrpSpPr>
                  <a:grpSpLocks/>
                </p:cNvGrpSpPr>
                <p:nvPr/>
              </p:nvGrpSpPr>
              <p:grpSpPr bwMode="auto">
                <a:xfrm>
                  <a:off x="5181104" y="1751494"/>
                  <a:ext cx="1068051" cy="2668108"/>
                  <a:chOff x="5942572" y="531122"/>
                  <a:chExt cx="2212391" cy="5488678"/>
                </a:xfrm>
              </p:grpSpPr>
              <p:grpSp>
                <p:nvGrpSpPr>
                  <p:cNvPr id="12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6096757" y="531122"/>
                    <a:ext cx="1753420" cy="5488678"/>
                    <a:chOff x="1600957" y="378722"/>
                    <a:chExt cx="1753420" cy="5488678"/>
                  </a:xfrm>
                </p:grpSpPr>
                <p:cxnSp>
                  <p:nvCxnSpPr>
                    <p:cNvPr id="61" name="Straight Connector 2"/>
                    <p:cNvCxnSpPr/>
                    <p:nvPr/>
                  </p:nvCxnSpPr>
                  <p:spPr>
                    <a:xfrm rot="5400000">
                      <a:off x="459050" y="3201541"/>
                      <a:ext cx="3961929" cy="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9"/>
                    <p:cNvCxnSpPr/>
                    <p:nvPr/>
                  </p:nvCxnSpPr>
                  <p:spPr>
                    <a:xfrm flipV="1">
                      <a:off x="2440016" y="454823"/>
                      <a:ext cx="914361" cy="765753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70"/>
                    <p:cNvCxnSpPr/>
                    <p:nvPr/>
                  </p:nvCxnSpPr>
                  <p:spPr>
                    <a:xfrm rot="16200000" flipV="1">
                      <a:off x="1599561" y="380118"/>
                      <a:ext cx="841852" cy="839059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Straight Connector 71"/>
                    <p:cNvCxnSpPr/>
                    <p:nvPr/>
                  </p:nvCxnSpPr>
                  <p:spPr>
                    <a:xfrm rot="10800000" flipV="1">
                      <a:off x="1830443" y="5182504"/>
                      <a:ext cx="609573" cy="456597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Straight Connector 72"/>
                    <p:cNvCxnSpPr/>
                    <p:nvPr/>
                  </p:nvCxnSpPr>
                  <p:spPr>
                    <a:xfrm rot="16200000" flipH="1">
                      <a:off x="2400562" y="5221958"/>
                      <a:ext cx="684896" cy="6059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4" name="Oval 51"/>
                  <p:cNvSpPr/>
                  <p:nvPr/>
                </p:nvSpPr>
                <p:spPr>
                  <a:xfrm>
                    <a:off x="7466504" y="1292118"/>
                    <a:ext cx="229486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45" name="Oval 52"/>
                  <p:cNvSpPr/>
                  <p:nvPr/>
                </p:nvSpPr>
                <p:spPr>
                  <a:xfrm>
                    <a:off x="6631031" y="2133970"/>
                    <a:ext cx="225900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46" name="Oval 53"/>
                  <p:cNvSpPr/>
                  <p:nvPr/>
                </p:nvSpPr>
                <p:spPr>
                  <a:xfrm>
                    <a:off x="6631031" y="4573909"/>
                    <a:ext cx="225900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47" name="Oval 54"/>
                  <p:cNvSpPr/>
                  <p:nvPr/>
                </p:nvSpPr>
                <p:spPr>
                  <a:xfrm>
                    <a:off x="7090004" y="2362269"/>
                    <a:ext cx="225900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48" name="Oval 55"/>
                  <p:cNvSpPr/>
                  <p:nvPr/>
                </p:nvSpPr>
                <p:spPr>
                  <a:xfrm>
                    <a:off x="7007531" y="3884259"/>
                    <a:ext cx="233073" cy="233053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49" name="Oval 56"/>
                  <p:cNvSpPr/>
                  <p:nvPr/>
                </p:nvSpPr>
                <p:spPr>
                  <a:xfrm>
                    <a:off x="7007531" y="3275463"/>
                    <a:ext cx="233073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50" name="Oval 57"/>
                  <p:cNvSpPr/>
                  <p:nvPr/>
                </p:nvSpPr>
                <p:spPr>
                  <a:xfrm>
                    <a:off x="7007531" y="1748715"/>
                    <a:ext cx="233073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51" name="Oval 58"/>
                  <p:cNvSpPr/>
                  <p:nvPr/>
                </p:nvSpPr>
                <p:spPr>
                  <a:xfrm>
                    <a:off x="7545390" y="4493055"/>
                    <a:ext cx="225902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52" name="Oval 59"/>
                  <p:cNvSpPr/>
                  <p:nvPr/>
                </p:nvSpPr>
                <p:spPr>
                  <a:xfrm>
                    <a:off x="6706330" y="2590567"/>
                    <a:ext cx="225902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53" name="Oval 60"/>
                  <p:cNvSpPr/>
                  <p:nvPr/>
                </p:nvSpPr>
                <p:spPr>
                  <a:xfrm>
                    <a:off x="6631031" y="3732060"/>
                    <a:ext cx="225900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54" name="Oval 61"/>
                  <p:cNvSpPr/>
                  <p:nvPr/>
                </p:nvSpPr>
                <p:spPr>
                  <a:xfrm>
                    <a:off x="6401545" y="4188657"/>
                    <a:ext cx="229486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55" name="Oval 62"/>
                  <p:cNvSpPr/>
                  <p:nvPr/>
                </p:nvSpPr>
                <p:spPr>
                  <a:xfrm>
                    <a:off x="7925477" y="2590567"/>
                    <a:ext cx="229486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56" name="Oval 63"/>
                  <p:cNvSpPr/>
                  <p:nvPr/>
                </p:nvSpPr>
                <p:spPr>
                  <a:xfrm>
                    <a:off x="7007531" y="4949652"/>
                    <a:ext cx="233073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57" name="Oval 64"/>
                  <p:cNvSpPr/>
                  <p:nvPr/>
                </p:nvSpPr>
                <p:spPr>
                  <a:xfrm>
                    <a:off x="6706330" y="1444317"/>
                    <a:ext cx="225902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58" name="Oval 65"/>
                  <p:cNvSpPr/>
                  <p:nvPr/>
                </p:nvSpPr>
                <p:spPr>
                  <a:xfrm>
                    <a:off x="5942572" y="1672616"/>
                    <a:ext cx="229486" cy="233056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59" name="Oval 66"/>
                  <p:cNvSpPr/>
                  <p:nvPr/>
                </p:nvSpPr>
                <p:spPr>
                  <a:xfrm>
                    <a:off x="6476844" y="3123264"/>
                    <a:ext cx="229486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60" name="Oval 67"/>
                  <p:cNvSpPr/>
                  <p:nvPr/>
                </p:nvSpPr>
                <p:spPr>
                  <a:xfrm>
                    <a:off x="7315904" y="3047164"/>
                    <a:ext cx="229486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6" name="Group 73"/>
                <p:cNvGrpSpPr>
                  <a:grpSpLocks/>
                </p:cNvGrpSpPr>
                <p:nvPr/>
              </p:nvGrpSpPr>
              <p:grpSpPr bwMode="auto">
                <a:xfrm>
                  <a:off x="7086975" y="1714500"/>
                  <a:ext cx="837823" cy="2668107"/>
                  <a:chOff x="1372388" y="533401"/>
                  <a:chExt cx="1751812" cy="5488677"/>
                </a:xfrm>
              </p:grpSpPr>
              <p:grpSp>
                <p:nvGrpSpPr>
                  <p:cNvPr id="17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1372388" y="533401"/>
                    <a:ext cx="1751812" cy="5488677"/>
                    <a:chOff x="1600988" y="381001"/>
                    <a:chExt cx="1751812" cy="5488677"/>
                  </a:xfrm>
                </p:grpSpPr>
                <p:cxnSp>
                  <p:nvCxnSpPr>
                    <p:cNvPr id="38" name="Straight Connector 2"/>
                    <p:cNvCxnSpPr/>
                    <p:nvPr/>
                  </p:nvCxnSpPr>
                  <p:spPr>
                    <a:xfrm rot="5400000">
                      <a:off x="457926" y="3202008"/>
                      <a:ext cx="3961929" cy="361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93"/>
                    <p:cNvCxnSpPr/>
                    <p:nvPr/>
                  </p:nvCxnSpPr>
                  <p:spPr>
                    <a:xfrm flipV="1">
                      <a:off x="2440700" y="457100"/>
                      <a:ext cx="912100" cy="765753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94"/>
                    <p:cNvCxnSpPr/>
                    <p:nvPr/>
                  </p:nvCxnSpPr>
                  <p:spPr>
                    <a:xfrm rot="16200000" flipV="1">
                      <a:off x="1599918" y="382071"/>
                      <a:ext cx="841852" cy="839711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Straight Connector 95"/>
                    <p:cNvCxnSpPr/>
                    <p:nvPr/>
                  </p:nvCxnSpPr>
                  <p:spPr>
                    <a:xfrm rot="10800000" flipV="1">
                      <a:off x="1829015" y="5184781"/>
                      <a:ext cx="611685" cy="456597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Straight Connector 96"/>
                    <p:cNvCxnSpPr/>
                    <p:nvPr/>
                  </p:nvCxnSpPr>
                  <p:spPr>
                    <a:xfrm rot="16200000" flipH="1">
                      <a:off x="2402286" y="5223196"/>
                      <a:ext cx="684896" cy="608067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1" name="Oval 75"/>
                  <p:cNvSpPr/>
                  <p:nvPr/>
                </p:nvSpPr>
                <p:spPr>
                  <a:xfrm>
                    <a:off x="2360498" y="3277740"/>
                    <a:ext cx="228024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2" name="Oval 76"/>
                  <p:cNvSpPr/>
                  <p:nvPr/>
                </p:nvSpPr>
                <p:spPr>
                  <a:xfrm>
                    <a:off x="1984076" y="2060148"/>
                    <a:ext cx="228024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3" name="Oval 77"/>
                  <p:cNvSpPr/>
                  <p:nvPr/>
                </p:nvSpPr>
                <p:spPr>
                  <a:xfrm>
                    <a:off x="1908067" y="4576186"/>
                    <a:ext cx="228026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4" name="Oval 78"/>
                  <p:cNvSpPr/>
                  <p:nvPr/>
                </p:nvSpPr>
                <p:spPr>
                  <a:xfrm>
                    <a:off x="2212100" y="1907949"/>
                    <a:ext cx="224406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5" name="Oval 79"/>
                  <p:cNvSpPr/>
                  <p:nvPr/>
                </p:nvSpPr>
                <p:spPr>
                  <a:xfrm>
                    <a:off x="2284489" y="3886536"/>
                    <a:ext cx="228026" cy="233053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6" name="Oval 80"/>
                  <p:cNvSpPr/>
                  <p:nvPr/>
                </p:nvSpPr>
                <p:spPr>
                  <a:xfrm>
                    <a:off x="2284489" y="3582138"/>
                    <a:ext cx="228026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7" name="Oval 81"/>
                  <p:cNvSpPr/>
                  <p:nvPr/>
                </p:nvSpPr>
                <p:spPr>
                  <a:xfrm>
                    <a:off x="2212100" y="1603551"/>
                    <a:ext cx="224406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8" name="Oval 82"/>
                  <p:cNvSpPr/>
                  <p:nvPr/>
                </p:nvSpPr>
                <p:spPr>
                  <a:xfrm>
                    <a:off x="2212100" y="4495332"/>
                    <a:ext cx="224406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9" name="Oval 83"/>
                  <p:cNvSpPr/>
                  <p:nvPr/>
                </p:nvSpPr>
                <p:spPr>
                  <a:xfrm>
                    <a:off x="1984076" y="2516745"/>
                    <a:ext cx="228024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30" name="Oval 84"/>
                  <p:cNvSpPr/>
                  <p:nvPr/>
                </p:nvSpPr>
                <p:spPr>
                  <a:xfrm>
                    <a:off x="1984076" y="3582138"/>
                    <a:ext cx="228024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31" name="Oval 85"/>
                  <p:cNvSpPr/>
                  <p:nvPr/>
                </p:nvSpPr>
                <p:spPr>
                  <a:xfrm>
                    <a:off x="1984076" y="4190934"/>
                    <a:ext cx="228024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32" name="Oval 86"/>
                  <p:cNvSpPr/>
                  <p:nvPr/>
                </p:nvSpPr>
                <p:spPr>
                  <a:xfrm>
                    <a:off x="2284489" y="2973342"/>
                    <a:ext cx="228026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33" name="Oval 87"/>
                  <p:cNvSpPr/>
                  <p:nvPr/>
                </p:nvSpPr>
                <p:spPr>
                  <a:xfrm>
                    <a:off x="2284489" y="4951929"/>
                    <a:ext cx="228026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34" name="Oval 88"/>
                  <p:cNvSpPr/>
                  <p:nvPr/>
                </p:nvSpPr>
                <p:spPr>
                  <a:xfrm>
                    <a:off x="2060083" y="1294395"/>
                    <a:ext cx="224406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35" name="Oval 89"/>
                  <p:cNvSpPr/>
                  <p:nvPr/>
                </p:nvSpPr>
                <p:spPr>
                  <a:xfrm>
                    <a:off x="1984076" y="1674893"/>
                    <a:ext cx="228024" cy="233056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36" name="Oval 90"/>
                  <p:cNvSpPr/>
                  <p:nvPr/>
                </p:nvSpPr>
                <p:spPr>
                  <a:xfrm>
                    <a:off x="1984076" y="2973342"/>
                    <a:ext cx="228024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37" name="Oval 91"/>
                  <p:cNvSpPr/>
                  <p:nvPr/>
                </p:nvSpPr>
                <p:spPr>
                  <a:xfrm>
                    <a:off x="2284489" y="2516745"/>
                    <a:ext cx="228026" cy="228299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fr-FR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</p:grpSp>
          <p:sp>
            <p:nvSpPr>
              <p:cNvPr id="13" name="Rectangle 12"/>
              <p:cNvSpPr/>
              <p:nvPr/>
            </p:nvSpPr>
            <p:spPr bwMode="auto">
              <a:xfrm>
                <a:off x="152400" y="432790"/>
                <a:ext cx="8686800" cy="38862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fr-FR">
                  <a:latin typeface="Times" pitchFamily="-112" charset="0"/>
                </a:endParaRPr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>
                <a:off x="942047" y="3300773"/>
                <a:ext cx="1887538" cy="5586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fr-FR">
                    <a:latin typeface="Times" pitchFamily="-105" charset="0"/>
                  </a:rPr>
                  <a:t>T &gt; </a:t>
                </a:r>
                <a:r>
                  <a:rPr lang="fr-FR" i="1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Symbol" pitchFamily="-112" charset="2"/>
                    <a:ea typeface="Symbol" pitchFamily="-112" charset="2"/>
                    <a:cs typeface="Symbol" pitchFamily="-112" charset="2"/>
                  </a:rPr>
                  <a:t>e</a:t>
                </a:r>
                <a:r>
                  <a:rPr lang="fr-FR" i="1" baseline="-2500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" pitchFamily="-112" charset="0"/>
                  </a:rPr>
                  <a:t>B</a:t>
                </a:r>
                <a:r>
                  <a:rPr lang="fr-FR">
                    <a:latin typeface="Times" pitchFamily="-105" charset="0"/>
                  </a:rPr>
                  <a:t> </a:t>
                </a:r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6654505" y="3205856"/>
                <a:ext cx="2171839" cy="5586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fr-FR">
                    <a:latin typeface="Times" pitchFamily="-105" charset="0"/>
                  </a:rPr>
                  <a:t>T &lt;&lt; </a:t>
                </a:r>
                <a:r>
                  <a:rPr lang="fr-FR" i="1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Symbol" pitchFamily="-112" charset="2"/>
                    <a:ea typeface="Symbol" pitchFamily="-112" charset="2"/>
                    <a:cs typeface="Symbol" pitchFamily="-112" charset="2"/>
                  </a:rPr>
                  <a:t>e</a:t>
                </a:r>
                <a:r>
                  <a:rPr lang="fr-FR" i="1" baseline="-2500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" pitchFamily="-112" charset="0"/>
                  </a:rPr>
                  <a:t>B</a:t>
                </a:r>
                <a:r>
                  <a:rPr lang="fr-FR">
                    <a:latin typeface="Times" pitchFamily="-105" charset="0"/>
                  </a:rPr>
                  <a:t> </a:t>
                </a:r>
              </a:p>
            </p:txBody>
          </p:sp>
        </p:grpSp>
        <p:sp>
          <p:nvSpPr>
            <p:cNvPr id="7" name="ZoneTexte 6"/>
            <p:cNvSpPr txBox="1"/>
            <p:nvPr/>
          </p:nvSpPr>
          <p:spPr>
            <a:xfrm>
              <a:off x="5788249" y="1571370"/>
              <a:ext cx="2007881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Times"/>
                  <a:cs typeface="Times"/>
                </a:rPr>
                <a:t>d’après </a:t>
              </a:r>
              <a:r>
                <a:rPr lang="fr-FR" sz="1600" dirty="0" err="1" smtClean="0">
                  <a:latin typeface="Times"/>
                  <a:cs typeface="Times"/>
                </a:rPr>
                <a:t>Beamish</a:t>
              </a:r>
              <a:r>
                <a:rPr lang="fr-FR" sz="1600" dirty="0" smtClean="0">
                  <a:latin typeface="Times"/>
                  <a:cs typeface="Times"/>
                </a:rPr>
                <a:t> et al.</a:t>
              </a:r>
              <a:endParaRPr lang="fr-FR" sz="1600" dirty="0">
                <a:latin typeface="Times"/>
                <a:cs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768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617816" y="228599"/>
            <a:ext cx="7914104" cy="693821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tx1"/>
                </a:solidFill>
                <a:latin typeface="Times"/>
                <a:cs typeface="Times"/>
              </a:rPr>
              <a:t>comment les dislocations glissent</a:t>
            </a:r>
            <a:endParaRPr lang="fr-FR" sz="2800" b="1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02633" y="5523118"/>
            <a:ext cx="8890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>
                <a:latin typeface="Times"/>
                <a:cs typeface="Times"/>
              </a:rPr>
              <a:t>Réseau périodique. Barrières d’énergie . Le «potentiel de </a:t>
            </a:r>
            <a:r>
              <a:rPr lang="fr-FR" sz="2000" b="1" i="1" dirty="0" err="1" smtClean="0">
                <a:latin typeface="Times"/>
                <a:cs typeface="Times"/>
              </a:rPr>
              <a:t>Peierls</a:t>
            </a:r>
            <a:r>
              <a:rPr lang="fr-FR" sz="2000" b="1" i="1" dirty="0" smtClean="0">
                <a:latin typeface="Times"/>
                <a:cs typeface="Times"/>
              </a:rPr>
              <a:t>»</a:t>
            </a:r>
          </a:p>
          <a:p>
            <a:pPr algn="ctr"/>
            <a:r>
              <a:rPr lang="fr-FR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Les dislocations glissent par déplacement de </a:t>
            </a:r>
            <a:r>
              <a:rPr lang="fr-FR" sz="2000" b="1" i="1" dirty="0" err="1" smtClean="0">
                <a:solidFill>
                  <a:srgbClr val="FF0000"/>
                </a:solidFill>
                <a:latin typeface="Times"/>
                <a:cs typeface="Times"/>
              </a:rPr>
              <a:t>kinks</a:t>
            </a:r>
            <a:r>
              <a:rPr lang="fr-FR" sz="2000" b="1" i="1" dirty="0">
                <a:solidFill>
                  <a:srgbClr val="FF0000"/>
                </a:solidFill>
                <a:latin typeface="Times"/>
                <a:cs typeface="Times"/>
              </a:rPr>
              <a:t> (décrochements)</a:t>
            </a:r>
            <a:r>
              <a:rPr lang="fr-FR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, pas en bloc. </a:t>
            </a:r>
          </a:p>
          <a:p>
            <a:pPr algn="ctr"/>
            <a:r>
              <a:rPr lang="fr-FR" sz="2000" b="1" i="1" dirty="0" smtClean="0">
                <a:solidFill>
                  <a:srgbClr val="3366FF"/>
                </a:solidFill>
                <a:latin typeface="Times"/>
                <a:cs typeface="Times"/>
              </a:rPr>
              <a:t>La « montée » par mouvement de </a:t>
            </a:r>
            <a:r>
              <a:rPr lang="fr-FR" sz="2000" b="1" i="1" dirty="0" err="1" smtClean="0">
                <a:solidFill>
                  <a:srgbClr val="3366FF"/>
                </a:solidFill>
                <a:latin typeface="Times"/>
                <a:cs typeface="Times"/>
              </a:rPr>
              <a:t>jogs (crans)</a:t>
            </a:r>
            <a:r>
              <a:rPr lang="fr-FR" sz="2000" b="1" i="1" dirty="0" smtClean="0">
                <a:solidFill>
                  <a:srgbClr val="3366FF"/>
                </a:solidFill>
                <a:latin typeface="Times"/>
                <a:cs typeface="Times"/>
              </a:rPr>
              <a:t> est + difficile (courant de masse)</a:t>
            </a:r>
            <a:endParaRPr lang="fr-FR" sz="2000" b="1" i="1" dirty="0">
              <a:solidFill>
                <a:srgbClr val="3366FF"/>
              </a:solidFill>
              <a:latin typeface="Times"/>
              <a:cs typeface="Times"/>
            </a:endParaRPr>
          </a:p>
        </p:txBody>
      </p:sp>
      <p:pic>
        <p:nvPicPr>
          <p:cNvPr id="2" name="Image 1" descr="jogs&amp;kink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391" y="1083715"/>
            <a:ext cx="5440954" cy="434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20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907218" y="228600"/>
            <a:ext cx="7121659" cy="744634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sz="28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plasticité des cristaux: glissement des dislocations</a:t>
            </a:r>
            <a:endParaRPr lang="fr-FR" sz="28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2" name="true-glid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563" y="2193328"/>
            <a:ext cx="4107115" cy="3299158"/>
          </a:xfrm>
          <a:prstGeom prst="rect">
            <a:avLst/>
          </a:prstGeom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4865580" y="1885898"/>
            <a:ext cx="4115851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 b="1" i="1" dirty="0" smtClean="0">
                <a:latin typeface="Times"/>
                <a:cs typeface="Times"/>
              </a:rPr>
              <a:t>effet d’une contrainte </a:t>
            </a:r>
            <a:r>
              <a:rPr lang="fr-FR" sz="2400" b="1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 :</a:t>
            </a:r>
          </a:p>
          <a:p>
            <a:r>
              <a:rPr lang="fr-FR" sz="2400" b="1" i="1" dirty="0" smtClean="0">
                <a:latin typeface="Times"/>
                <a:cs typeface="Times"/>
              </a:rPr>
              <a:t>déformation </a:t>
            </a:r>
            <a:r>
              <a:rPr lang="fr-FR" sz="2400" b="1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2400" b="1" i="1" dirty="0" smtClean="0">
                <a:solidFill>
                  <a:srgbClr val="FF0000"/>
                </a:solidFill>
                <a:latin typeface="Times"/>
                <a:cs typeface="Times"/>
              </a:rPr>
              <a:t>   somme de </a:t>
            </a:r>
          </a:p>
          <a:p>
            <a:r>
              <a:rPr lang="fr-FR" sz="2400" b="1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2400" b="1" i="1" baseline="-25000" dirty="0">
                <a:solidFill>
                  <a:srgbClr val="FF0000"/>
                </a:solidFill>
                <a:latin typeface="Times"/>
                <a:cs typeface="Times"/>
              </a:rPr>
              <a:t>r</a:t>
            </a:r>
            <a:r>
              <a:rPr lang="fr-FR" sz="2400" b="1" i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sz="2400" b="1" i="1" dirty="0" smtClean="0">
                <a:latin typeface="Times"/>
                <a:cs typeface="Times"/>
              </a:rPr>
              <a:t>due à la déformation du réseau et </a:t>
            </a:r>
          </a:p>
          <a:p>
            <a:r>
              <a:rPr lang="fr-FR" sz="2400" b="1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2400" b="1" i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d</a:t>
            </a:r>
            <a:r>
              <a:rPr lang="fr-FR" sz="2400" b="1" i="1" baseline="-25000" dirty="0" smtClean="0">
                <a:solidFill>
                  <a:srgbClr val="FF0000"/>
                </a:solidFill>
                <a:latin typeface="Times"/>
                <a:cs typeface="Times"/>
              </a:rPr>
              <a:t>  </a:t>
            </a:r>
            <a:r>
              <a:rPr lang="fr-FR" sz="2400" b="1" i="1" dirty="0" smtClean="0">
                <a:latin typeface="Times"/>
                <a:cs typeface="Times"/>
              </a:rPr>
              <a:t>due au déplacement des dislocations</a:t>
            </a:r>
          </a:p>
          <a:p>
            <a:endParaRPr lang="fr-FR" sz="2400" b="1" i="1" dirty="0">
              <a:solidFill>
                <a:srgbClr val="FF0000"/>
              </a:solidFill>
              <a:latin typeface="Times"/>
              <a:cs typeface="Times"/>
            </a:endParaRPr>
          </a:p>
          <a:p>
            <a:pPr marL="285750" indent="-285750" algn="l">
              <a:buFont typeface="Symbol" charset="0"/>
              <a:buChar char="s"/>
            </a:pPr>
            <a:r>
              <a:rPr lang="fr-FR" sz="3200" b="1" i="1" dirty="0" smtClean="0">
                <a:solidFill>
                  <a:srgbClr val="FF0000"/>
                </a:solidFill>
                <a:latin typeface="Times"/>
                <a:cs typeface="Times"/>
              </a:rPr>
              <a:t>= </a:t>
            </a:r>
            <a:r>
              <a:rPr lang="fr-FR" sz="3200" b="1" i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fr-FR" sz="3200" b="1" i="1" baseline="-25000" dirty="0" err="1" smtClean="0">
                <a:solidFill>
                  <a:srgbClr val="0000FF"/>
                </a:solidFill>
                <a:latin typeface="Times"/>
                <a:cs typeface="Times"/>
              </a:rPr>
              <a:t>eff</a:t>
            </a:r>
            <a:r>
              <a:rPr lang="fr-FR" sz="3200" b="1" i="1" dirty="0" smtClean="0">
                <a:solidFill>
                  <a:srgbClr val="FF0000"/>
                </a:solidFill>
                <a:latin typeface="Times"/>
                <a:cs typeface="Times"/>
              </a:rPr>
              <a:t> (</a:t>
            </a:r>
            <a:r>
              <a:rPr lang="fr-FR" sz="3200" b="1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3200" b="1" i="1" baseline="-25000" dirty="0">
                <a:solidFill>
                  <a:srgbClr val="FF0000"/>
                </a:solidFill>
                <a:latin typeface="Times"/>
                <a:cs typeface="Times"/>
              </a:rPr>
              <a:t>r</a:t>
            </a:r>
            <a:r>
              <a:rPr lang="fr-FR" sz="3200" b="1" i="1" dirty="0" smtClean="0">
                <a:solidFill>
                  <a:srgbClr val="FF0000"/>
                </a:solidFill>
                <a:latin typeface="Times"/>
                <a:cs typeface="Times"/>
              </a:rPr>
              <a:t> + </a:t>
            </a:r>
            <a:r>
              <a:rPr lang="fr-FR" sz="3200" b="1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3200" b="1" i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d</a:t>
            </a:r>
            <a:r>
              <a:rPr lang="fr-FR" sz="3200" b="1" i="1" dirty="0" smtClean="0">
                <a:solidFill>
                  <a:srgbClr val="FF0000"/>
                </a:solidFill>
                <a:latin typeface="Times"/>
                <a:cs typeface="Times"/>
              </a:rPr>
              <a:t>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865580" y="5285139"/>
            <a:ext cx="411585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smtClean="0">
                <a:solidFill>
                  <a:srgbClr val="0000FF"/>
                </a:solidFill>
                <a:latin typeface="Times"/>
                <a:cs typeface="Times"/>
              </a:rPr>
              <a:t>le module de cisaillement effectif </a:t>
            </a:r>
            <a:r>
              <a:rPr lang="fr-FR" sz="2400" b="1" i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fr-FR" sz="2400" b="1" i="1" baseline="-25000" dirty="0" err="1" smtClean="0">
                <a:solidFill>
                  <a:srgbClr val="0000FF"/>
                </a:solidFill>
                <a:latin typeface="Times"/>
                <a:cs typeface="Times"/>
              </a:rPr>
              <a:t>eff</a:t>
            </a:r>
            <a:r>
              <a:rPr lang="fr-FR" sz="2400" b="1" i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2400" b="1" i="1" dirty="0">
                <a:latin typeface="Times"/>
                <a:cs typeface="Times"/>
              </a:rPr>
              <a:t> </a:t>
            </a:r>
            <a:r>
              <a:rPr lang="fr-FR" sz="2400" b="1" i="1" dirty="0" smtClean="0">
                <a:latin typeface="Times"/>
                <a:cs typeface="Times"/>
              </a:rPr>
              <a:t>est réduit si les  </a:t>
            </a:r>
            <a:r>
              <a:rPr lang="fr-FR" sz="2400" b="1" i="1" dirty="0">
                <a:latin typeface="Times"/>
                <a:cs typeface="Times"/>
              </a:rPr>
              <a:t>dislocations </a:t>
            </a:r>
            <a:r>
              <a:rPr lang="fr-FR" sz="2400" b="1" i="1" dirty="0" smtClean="0">
                <a:latin typeface="Times"/>
                <a:cs typeface="Times"/>
              </a:rPr>
              <a:t>sont mobiles</a:t>
            </a:r>
            <a:endParaRPr lang="fr-FR" sz="2400" b="1" i="1" dirty="0">
              <a:latin typeface="Times"/>
              <a:cs typeface="Time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07218" y="1821604"/>
            <a:ext cx="2894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contrainte de cisaillement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210234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03875" y="183735"/>
            <a:ext cx="6824136" cy="94297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fr-FR" sz="2800" b="1" dirty="0" smtClean="0">
                <a:latin typeface="Times New Roman"/>
                <a:ea typeface="ＭＳ Ｐゴシック" pitchFamily="28" charset="-128"/>
                <a:cs typeface="Times New Roman"/>
              </a:rPr>
              <a:t>un modèle pour l’anomalie élastique:</a:t>
            </a:r>
            <a:br>
              <a:rPr lang="fr-FR" sz="2800" b="1" dirty="0" smtClean="0">
                <a:latin typeface="Times New Roman"/>
                <a:ea typeface="ＭＳ Ｐゴシック" pitchFamily="28" charset="-128"/>
                <a:cs typeface="Times New Roman"/>
              </a:rPr>
            </a:br>
            <a:r>
              <a:rPr lang="fr-FR" sz="2800" b="1" dirty="0" smtClean="0">
                <a:latin typeface="Times New Roman"/>
                <a:ea typeface="ＭＳ Ｐゴシック" pitchFamily="28" charset="-128"/>
                <a:cs typeface="Times New Roman"/>
              </a:rPr>
              <a:t>ancrage des dislocations par les impuretés 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8862" y="1304947"/>
            <a:ext cx="453354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 dirty="0" smtClean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 la suite de  </a:t>
            </a:r>
            <a:r>
              <a:rPr lang="fr-FR" b="1" i="1" dirty="0" err="1" smtClean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Iwasa</a:t>
            </a:r>
            <a:r>
              <a:rPr lang="fr-FR" b="1" i="1" dirty="0" smtClean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(</a:t>
            </a:r>
            <a:r>
              <a:rPr lang="fr-FR" b="1" i="1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1980) </a:t>
            </a:r>
            <a:r>
              <a:rPr lang="fr-FR" b="1" i="1" dirty="0" smtClean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et </a:t>
            </a:r>
            <a:r>
              <a:rPr lang="fr-FR" b="1" i="1" dirty="0" err="1" smtClean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Paalanen</a:t>
            </a:r>
            <a:r>
              <a:rPr lang="fr-FR" b="1" i="1" dirty="0" smtClean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(1981), </a:t>
            </a:r>
            <a:r>
              <a:rPr lang="fr-FR" b="1" i="1" dirty="0" smtClean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Day </a:t>
            </a:r>
            <a:r>
              <a:rPr lang="fr-FR" b="1" i="1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and </a:t>
            </a:r>
            <a:r>
              <a:rPr lang="fr-FR" b="1" i="1" dirty="0" err="1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Beamish</a:t>
            </a:r>
            <a:r>
              <a:rPr lang="fr-FR" b="1" i="1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 smtClean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proposent en 2007:</a:t>
            </a:r>
            <a:endParaRPr lang="fr-FR" b="1" i="1" dirty="0">
              <a:solidFill>
                <a:srgbClr val="7F7F7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algn="l">
              <a:defRPr/>
            </a:pPr>
            <a:r>
              <a:rPr lang="fr-FR" b="1" i="1" dirty="0" smtClean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les dislocations sont très mobiles mais les impuretés </a:t>
            </a:r>
            <a:r>
              <a:rPr lang="fr-FR" b="1" i="1" baseline="30000" dirty="0" smtClean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 i="1" dirty="0" smtClean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 peuvent les  piéger en-dessous d’une température qui dépend</a:t>
            </a:r>
          </a:p>
          <a:p>
            <a:pPr>
              <a:defRPr/>
            </a:pPr>
            <a:r>
              <a:rPr lang="fr-FR" b="1" i="1" dirty="0" smtClean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de  l’énergie de liaison </a:t>
            </a:r>
            <a:r>
              <a:rPr lang="fr-FR" b="1" i="1" dirty="0" err="1" smtClean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cs typeface="Symbol" charset="2"/>
              </a:rPr>
              <a:t>e</a:t>
            </a:r>
            <a:r>
              <a:rPr lang="fr-FR" b="1" i="1" baseline="-25000" dirty="0" err="1" smtClean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</a:t>
            </a:r>
            <a:r>
              <a:rPr lang="fr-FR" b="1" i="1" dirty="0" smtClean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</a:t>
            </a:r>
          </a:p>
          <a:p>
            <a:pPr>
              <a:defRPr/>
            </a:pPr>
            <a:r>
              <a:rPr lang="fr-FR" b="1" i="1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de </a:t>
            </a:r>
            <a:r>
              <a:rPr lang="fr-FR" b="1" i="1" dirty="0" smtClean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la concentration X</a:t>
            </a:r>
            <a:r>
              <a:rPr lang="fr-FR" b="1" i="1" baseline="-25000" dirty="0" smtClean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 i="1" dirty="0" smtClean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en </a:t>
            </a:r>
            <a:r>
              <a:rPr lang="fr-FR" b="1" i="1" baseline="30000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 i="1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</a:t>
            </a:r>
            <a:endParaRPr lang="fr-FR" b="1" i="1" dirty="0" smtClean="0">
              <a:solidFill>
                <a:srgbClr val="7F7F7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>
              <a:defRPr/>
            </a:pPr>
            <a:r>
              <a:rPr lang="fr-FR" b="1" i="1" dirty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de </a:t>
            </a:r>
            <a:r>
              <a:rPr lang="fr-FR" b="1" i="1" dirty="0" smtClean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la densité de dislocations </a:t>
            </a:r>
            <a:r>
              <a:rPr lang="fr-FR" b="1" i="1" dirty="0" smtClean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cs typeface="Symbol" charset="2"/>
              </a:rPr>
              <a:t>L</a:t>
            </a:r>
            <a:endParaRPr lang="fr-FR" b="1" i="1" dirty="0">
              <a:solidFill>
                <a:srgbClr val="7F7F7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Symbol" charset="2"/>
              <a:cs typeface="Symbol" charset="2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8862" y="4216471"/>
            <a:ext cx="87979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Syshchenko</a:t>
            </a: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Day and </a:t>
            </a:r>
            <a:r>
              <a:rPr lang="fr-FR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Beamish</a:t>
            </a: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(Phys. </a:t>
            </a:r>
            <a:r>
              <a:rPr lang="fr-FR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Rev</a:t>
            </a: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. </a:t>
            </a:r>
            <a:r>
              <a:rPr lang="fr-FR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Lett</a:t>
            </a: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. 2010) :</a:t>
            </a:r>
          </a:p>
          <a:p>
            <a:pPr algn="l">
              <a:defRPr/>
            </a:pP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mesures en fonction de la fréquence et de la concentration </a:t>
            </a: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X</a:t>
            </a:r>
            <a:r>
              <a:rPr lang="fr-FR" b="1" i="1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</a:p>
          <a:p>
            <a:pPr>
              <a:defRPr/>
            </a:pP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accord  si distribution log-normale autour de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cs typeface="Symbol" charset="2"/>
              </a:rPr>
              <a:t>e</a:t>
            </a:r>
            <a:r>
              <a:rPr lang="fr-FR" b="1" i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= 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0.73K (0.77K dans un autre échantillon)</a:t>
            </a:r>
            <a:endParaRPr lang="fr-FR" b="1" i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>
              <a:defRPr/>
            </a:pP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à calculer!</a:t>
            </a:r>
          </a:p>
        </p:txBody>
      </p:sp>
      <p:grpSp>
        <p:nvGrpSpPr>
          <p:cNvPr id="2" name="Grouper 10"/>
          <p:cNvGrpSpPr/>
          <p:nvPr/>
        </p:nvGrpSpPr>
        <p:grpSpPr>
          <a:xfrm>
            <a:off x="4619706" y="1490087"/>
            <a:ext cx="4398962" cy="2569296"/>
            <a:chOff x="152400" y="432790"/>
            <a:chExt cx="8686800" cy="3886200"/>
          </a:xfrm>
        </p:grpSpPr>
        <p:grpSp>
          <p:nvGrpSpPr>
            <p:cNvPr id="3" name="Group 105"/>
            <p:cNvGrpSpPr>
              <a:grpSpLocks/>
            </p:cNvGrpSpPr>
            <p:nvPr/>
          </p:nvGrpSpPr>
          <p:grpSpPr bwMode="auto">
            <a:xfrm>
              <a:off x="800101" y="1285874"/>
              <a:ext cx="7058025" cy="1857377"/>
              <a:chOff x="228600" y="1714500"/>
              <a:chExt cx="7696198" cy="2705103"/>
            </a:xfrm>
          </p:grpSpPr>
          <p:grpSp>
            <p:nvGrpSpPr>
              <p:cNvPr id="4" name="Group 1"/>
              <p:cNvGrpSpPr>
                <a:grpSpLocks/>
              </p:cNvGrpSpPr>
              <p:nvPr/>
            </p:nvGrpSpPr>
            <p:grpSpPr bwMode="auto">
              <a:xfrm>
                <a:off x="228600" y="1751494"/>
                <a:ext cx="2058206" cy="2668109"/>
                <a:chOff x="381000" y="378723"/>
                <a:chExt cx="4421331" cy="5488677"/>
              </a:xfrm>
            </p:grpSpPr>
            <p:grpSp>
              <p:nvGrpSpPr>
                <p:cNvPr id="8" name="Group 11"/>
                <p:cNvGrpSpPr>
                  <a:grpSpLocks/>
                </p:cNvGrpSpPr>
                <p:nvPr/>
              </p:nvGrpSpPr>
              <p:grpSpPr bwMode="auto">
                <a:xfrm>
                  <a:off x="1600678" y="378723"/>
                  <a:ext cx="1866702" cy="5488677"/>
                  <a:chOff x="1600678" y="378723"/>
                  <a:chExt cx="1866702" cy="5488677"/>
                </a:xfrm>
              </p:grpSpPr>
              <p:cxnSp>
                <p:nvCxnSpPr>
                  <p:cNvPr id="107" name="Straight Connector 2"/>
                  <p:cNvCxnSpPr/>
                  <p:nvPr/>
                </p:nvCxnSpPr>
                <p:spPr>
                  <a:xfrm rot="5400000">
                    <a:off x="458242" y="3199681"/>
                    <a:ext cx="3961929" cy="371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21"/>
                  <p:cNvCxnSpPr/>
                  <p:nvPr/>
                </p:nvCxnSpPr>
                <p:spPr>
                  <a:xfrm flipV="1">
                    <a:off x="2437348" y="454823"/>
                    <a:ext cx="1030032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22"/>
                  <p:cNvCxnSpPr/>
                  <p:nvPr/>
                </p:nvCxnSpPr>
                <p:spPr>
                  <a:xfrm rot="16200000" flipV="1">
                    <a:off x="1598087" y="381314"/>
                    <a:ext cx="841852" cy="83667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23"/>
                  <p:cNvCxnSpPr/>
                  <p:nvPr/>
                </p:nvCxnSpPr>
                <p:spPr>
                  <a:xfrm rot="10800000" flipV="1">
                    <a:off x="1831227" y="5182504"/>
                    <a:ext cx="606122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24"/>
                  <p:cNvCxnSpPr/>
                  <p:nvPr/>
                </p:nvCxnSpPr>
                <p:spPr>
                  <a:xfrm rot="16200000" flipH="1">
                    <a:off x="2457457" y="5162396"/>
                    <a:ext cx="684896" cy="72511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0" name="Oval 3"/>
                <p:cNvSpPr/>
                <p:nvPr/>
              </p:nvSpPr>
              <p:spPr>
                <a:xfrm>
                  <a:off x="3582654" y="1063619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1" name="Oval 4"/>
                <p:cNvSpPr/>
                <p:nvPr/>
              </p:nvSpPr>
              <p:spPr>
                <a:xfrm>
                  <a:off x="1831226" y="1753272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2" name="Oval 5"/>
                <p:cNvSpPr/>
                <p:nvPr/>
              </p:nvSpPr>
              <p:spPr>
                <a:xfrm>
                  <a:off x="1831226" y="4649808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3" name="Oval 6"/>
                <p:cNvSpPr/>
                <p:nvPr/>
              </p:nvSpPr>
              <p:spPr>
                <a:xfrm>
                  <a:off x="3735112" y="2438167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4" name="Oval 7"/>
                <p:cNvSpPr/>
                <p:nvPr/>
              </p:nvSpPr>
              <p:spPr>
                <a:xfrm>
                  <a:off x="4575500" y="3046963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5" name="Oval 8"/>
                <p:cNvSpPr/>
                <p:nvPr/>
              </p:nvSpPr>
              <p:spPr>
                <a:xfrm>
                  <a:off x="2972815" y="3123063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6" name="Oval 9"/>
                <p:cNvSpPr/>
                <p:nvPr/>
              </p:nvSpPr>
              <p:spPr>
                <a:xfrm>
                  <a:off x="2667896" y="1981570"/>
                  <a:ext cx="22682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7" name="Oval 10"/>
                <p:cNvSpPr/>
                <p:nvPr/>
              </p:nvSpPr>
              <p:spPr>
                <a:xfrm>
                  <a:off x="4118122" y="3884058"/>
                  <a:ext cx="22682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8" name="Oval 11"/>
                <p:cNvSpPr/>
                <p:nvPr/>
              </p:nvSpPr>
              <p:spPr>
                <a:xfrm>
                  <a:off x="1221387" y="2438167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9" name="Oval 12"/>
                <p:cNvSpPr/>
                <p:nvPr/>
              </p:nvSpPr>
              <p:spPr>
                <a:xfrm>
                  <a:off x="1905596" y="3351362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0" name="Oval 13"/>
                <p:cNvSpPr/>
                <p:nvPr/>
              </p:nvSpPr>
              <p:spPr>
                <a:xfrm>
                  <a:off x="912751" y="4193211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1" name="Oval 14"/>
                <p:cNvSpPr/>
                <p:nvPr/>
              </p:nvSpPr>
              <p:spPr>
                <a:xfrm>
                  <a:off x="4344951" y="1220575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2" name="Oval 15"/>
                <p:cNvSpPr/>
                <p:nvPr/>
              </p:nvSpPr>
              <p:spPr>
                <a:xfrm>
                  <a:off x="3203364" y="4421509"/>
                  <a:ext cx="22682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3" name="Oval 16"/>
                <p:cNvSpPr/>
                <p:nvPr/>
              </p:nvSpPr>
              <p:spPr>
                <a:xfrm>
                  <a:off x="990839" y="1063619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4" name="Oval 17"/>
                <p:cNvSpPr/>
                <p:nvPr/>
              </p:nvSpPr>
              <p:spPr>
                <a:xfrm>
                  <a:off x="381000" y="1677172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5" name="Oval 18"/>
                <p:cNvSpPr/>
                <p:nvPr/>
              </p:nvSpPr>
              <p:spPr>
                <a:xfrm>
                  <a:off x="533461" y="3351362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6" name="Oval 19"/>
                <p:cNvSpPr/>
                <p:nvPr/>
              </p:nvSpPr>
              <p:spPr>
                <a:xfrm>
                  <a:off x="4040032" y="4725907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9" name="Group 25"/>
              <p:cNvGrpSpPr>
                <a:grpSpLocks/>
              </p:cNvGrpSpPr>
              <p:nvPr/>
            </p:nvGrpSpPr>
            <p:grpSpPr bwMode="auto">
              <a:xfrm>
                <a:off x="2667635" y="1751492"/>
                <a:ext cx="1980310" cy="2668107"/>
                <a:chOff x="534694" y="378722"/>
                <a:chExt cx="4036784" cy="5488677"/>
              </a:xfrm>
            </p:grpSpPr>
            <p:grpSp>
              <p:nvGrpSpPr>
                <p:cNvPr id="10" name="Group 11"/>
                <p:cNvGrpSpPr>
                  <a:grpSpLocks/>
                </p:cNvGrpSpPr>
                <p:nvPr/>
              </p:nvGrpSpPr>
              <p:grpSpPr bwMode="auto">
                <a:xfrm>
                  <a:off x="1600349" y="378722"/>
                  <a:ext cx="1753743" cy="5488677"/>
                  <a:chOff x="1600349" y="378722"/>
                  <a:chExt cx="1753743" cy="5488677"/>
                </a:xfrm>
              </p:grpSpPr>
              <p:cxnSp>
                <p:nvCxnSpPr>
                  <p:cNvPr id="84" name="Straight Connector 2"/>
                  <p:cNvCxnSpPr/>
                  <p:nvPr/>
                </p:nvCxnSpPr>
                <p:spPr>
                  <a:xfrm rot="5400000">
                    <a:off x="457439" y="3199776"/>
                    <a:ext cx="3961929" cy="353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45"/>
                  <p:cNvCxnSpPr/>
                  <p:nvPr/>
                </p:nvCxnSpPr>
                <p:spPr>
                  <a:xfrm flipV="1">
                    <a:off x="2440170" y="454823"/>
                    <a:ext cx="913922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46"/>
                  <p:cNvCxnSpPr/>
                  <p:nvPr/>
                </p:nvCxnSpPr>
                <p:spPr>
                  <a:xfrm rot="16200000" flipV="1">
                    <a:off x="1599334" y="379737"/>
                    <a:ext cx="841852" cy="83982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47"/>
                  <p:cNvCxnSpPr/>
                  <p:nvPr/>
                </p:nvCxnSpPr>
                <p:spPr>
                  <a:xfrm rot="10800000" flipV="1">
                    <a:off x="1829711" y="5182504"/>
                    <a:ext cx="610459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48"/>
                  <p:cNvCxnSpPr/>
                  <p:nvPr/>
                </p:nvCxnSpPr>
                <p:spPr>
                  <a:xfrm rot="16200000" flipH="1">
                    <a:off x="2402952" y="5219722"/>
                    <a:ext cx="684896" cy="61045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7" name="Oval 27"/>
                <p:cNvSpPr/>
                <p:nvPr/>
              </p:nvSpPr>
              <p:spPr>
                <a:xfrm>
                  <a:off x="2972995" y="1139718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8" name="Oval 28"/>
                <p:cNvSpPr/>
                <p:nvPr/>
              </p:nvSpPr>
              <p:spPr>
                <a:xfrm>
                  <a:off x="2059074" y="2052912"/>
                  <a:ext cx="22936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9" name="Oval 29"/>
                <p:cNvSpPr/>
                <p:nvPr/>
              </p:nvSpPr>
              <p:spPr>
                <a:xfrm>
                  <a:off x="2133174" y="4421509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0" name="Oval 30"/>
                <p:cNvSpPr/>
                <p:nvPr/>
              </p:nvSpPr>
              <p:spPr>
                <a:xfrm>
                  <a:off x="2895364" y="2438167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1" name="Oval 31"/>
                <p:cNvSpPr/>
                <p:nvPr/>
              </p:nvSpPr>
              <p:spPr>
                <a:xfrm>
                  <a:off x="2972995" y="3503561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2" name="Oval 32"/>
                <p:cNvSpPr/>
                <p:nvPr/>
              </p:nvSpPr>
              <p:spPr>
                <a:xfrm>
                  <a:off x="2591900" y="3123063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3" name="Oval 33"/>
                <p:cNvSpPr/>
                <p:nvPr/>
              </p:nvSpPr>
              <p:spPr>
                <a:xfrm>
                  <a:off x="2514269" y="1596315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4" name="Oval 34"/>
                <p:cNvSpPr/>
                <p:nvPr/>
              </p:nvSpPr>
              <p:spPr>
                <a:xfrm>
                  <a:off x="3198829" y="4264556"/>
                  <a:ext cx="229364" cy="23305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5" name="Oval 35"/>
                <p:cNvSpPr/>
                <p:nvPr/>
              </p:nvSpPr>
              <p:spPr>
                <a:xfrm>
                  <a:off x="1981443" y="2514267"/>
                  <a:ext cx="22936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6" name="Oval 36"/>
                <p:cNvSpPr/>
                <p:nvPr/>
              </p:nvSpPr>
              <p:spPr>
                <a:xfrm>
                  <a:off x="1907340" y="3351362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7" name="Oval 37"/>
                <p:cNvSpPr/>
                <p:nvPr/>
              </p:nvSpPr>
              <p:spPr>
                <a:xfrm>
                  <a:off x="1370984" y="4112357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8" name="Oval 38"/>
                <p:cNvSpPr/>
                <p:nvPr/>
              </p:nvSpPr>
              <p:spPr>
                <a:xfrm>
                  <a:off x="3812815" y="1905471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9" name="Oval 39"/>
                <p:cNvSpPr/>
                <p:nvPr/>
              </p:nvSpPr>
              <p:spPr>
                <a:xfrm>
                  <a:off x="2514269" y="4568954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0" name="Oval 40"/>
                <p:cNvSpPr/>
                <p:nvPr/>
              </p:nvSpPr>
              <p:spPr>
                <a:xfrm>
                  <a:off x="1526245" y="1139718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1" name="Oval 41"/>
                <p:cNvSpPr/>
                <p:nvPr/>
              </p:nvSpPr>
              <p:spPr>
                <a:xfrm>
                  <a:off x="612324" y="1677172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2" name="Oval 42"/>
                <p:cNvSpPr/>
                <p:nvPr/>
              </p:nvSpPr>
              <p:spPr>
                <a:xfrm>
                  <a:off x="534694" y="3351362"/>
                  <a:ext cx="22936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3" name="Oval 43"/>
                <p:cNvSpPr/>
                <p:nvPr/>
              </p:nvSpPr>
              <p:spPr>
                <a:xfrm>
                  <a:off x="4342114" y="3655760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11" name="Group 49"/>
              <p:cNvGrpSpPr>
                <a:grpSpLocks/>
              </p:cNvGrpSpPr>
              <p:nvPr/>
            </p:nvGrpSpPr>
            <p:grpSpPr bwMode="auto">
              <a:xfrm>
                <a:off x="5181104" y="1751494"/>
                <a:ext cx="1068051" cy="2668108"/>
                <a:chOff x="5942572" y="531122"/>
                <a:chExt cx="2212391" cy="5488678"/>
              </a:xfrm>
            </p:grpSpPr>
            <p:grpSp>
              <p:nvGrpSpPr>
                <p:cNvPr id="12" name="Group 11"/>
                <p:cNvGrpSpPr>
                  <a:grpSpLocks/>
                </p:cNvGrpSpPr>
                <p:nvPr/>
              </p:nvGrpSpPr>
              <p:grpSpPr bwMode="auto">
                <a:xfrm>
                  <a:off x="6096757" y="531122"/>
                  <a:ext cx="1753420" cy="5488678"/>
                  <a:chOff x="1600957" y="378722"/>
                  <a:chExt cx="1753420" cy="5488678"/>
                </a:xfrm>
              </p:grpSpPr>
              <p:cxnSp>
                <p:nvCxnSpPr>
                  <p:cNvPr id="61" name="Straight Connector 2"/>
                  <p:cNvCxnSpPr/>
                  <p:nvPr/>
                </p:nvCxnSpPr>
                <p:spPr>
                  <a:xfrm rot="5400000">
                    <a:off x="459050" y="3201541"/>
                    <a:ext cx="3961929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9"/>
                  <p:cNvCxnSpPr/>
                  <p:nvPr/>
                </p:nvCxnSpPr>
                <p:spPr>
                  <a:xfrm flipV="1">
                    <a:off x="2440016" y="454823"/>
                    <a:ext cx="914361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70"/>
                  <p:cNvCxnSpPr/>
                  <p:nvPr/>
                </p:nvCxnSpPr>
                <p:spPr>
                  <a:xfrm rot="16200000" flipV="1">
                    <a:off x="1599561" y="380118"/>
                    <a:ext cx="841852" cy="839059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71"/>
                  <p:cNvCxnSpPr/>
                  <p:nvPr/>
                </p:nvCxnSpPr>
                <p:spPr>
                  <a:xfrm rot="10800000" flipV="1">
                    <a:off x="1830443" y="5182504"/>
                    <a:ext cx="609573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72"/>
                  <p:cNvCxnSpPr/>
                  <p:nvPr/>
                </p:nvCxnSpPr>
                <p:spPr>
                  <a:xfrm rot="16200000" flipH="1">
                    <a:off x="2400562" y="5221958"/>
                    <a:ext cx="684896" cy="6059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4" name="Oval 51"/>
                <p:cNvSpPr/>
                <p:nvPr/>
              </p:nvSpPr>
              <p:spPr>
                <a:xfrm>
                  <a:off x="7466504" y="1292118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5" name="Oval 52"/>
                <p:cNvSpPr/>
                <p:nvPr/>
              </p:nvSpPr>
              <p:spPr>
                <a:xfrm>
                  <a:off x="6631031" y="2133970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6" name="Oval 53"/>
                <p:cNvSpPr/>
                <p:nvPr/>
              </p:nvSpPr>
              <p:spPr>
                <a:xfrm>
                  <a:off x="6631031" y="4573909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7" name="Oval 54"/>
                <p:cNvSpPr/>
                <p:nvPr/>
              </p:nvSpPr>
              <p:spPr>
                <a:xfrm>
                  <a:off x="7090004" y="2362269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8" name="Oval 55"/>
                <p:cNvSpPr/>
                <p:nvPr/>
              </p:nvSpPr>
              <p:spPr>
                <a:xfrm>
                  <a:off x="7007531" y="3884259"/>
                  <a:ext cx="233073" cy="23305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9" name="Oval 56"/>
                <p:cNvSpPr/>
                <p:nvPr/>
              </p:nvSpPr>
              <p:spPr>
                <a:xfrm>
                  <a:off x="7007531" y="3275463"/>
                  <a:ext cx="233073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0" name="Oval 57"/>
                <p:cNvSpPr/>
                <p:nvPr/>
              </p:nvSpPr>
              <p:spPr>
                <a:xfrm>
                  <a:off x="7007531" y="1748715"/>
                  <a:ext cx="233073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1" name="Oval 58"/>
                <p:cNvSpPr/>
                <p:nvPr/>
              </p:nvSpPr>
              <p:spPr>
                <a:xfrm>
                  <a:off x="7545390" y="4493055"/>
                  <a:ext cx="22590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2" name="Oval 59"/>
                <p:cNvSpPr/>
                <p:nvPr/>
              </p:nvSpPr>
              <p:spPr>
                <a:xfrm>
                  <a:off x="6706330" y="2590567"/>
                  <a:ext cx="22590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3" name="Oval 60"/>
                <p:cNvSpPr/>
                <p:nvPr/>
              </p:nvSpPr>
              <p:spPr>
                <a:xfrm>
                  <a:off x="6631031" y="3732060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4" name="Oval 61"/>
                <p:cNvSpPr/>
                <p:nvPr/>
              </p:nvSpPr>
              <p:spPr>
                <a:xfrm>
                  <a:off x="6401545" y="4188657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5" name="Oval 62"/>
                <p:cNvSpPr/>
                <p:nvPr/>
              </p:nvSpPr>
              <p:spPr>
                <a:xfrm>
                  <a:off x="7925477" y="2590567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6" name="Oval 63"/>
                <p:cNvSpPr/>
                <p:nvPr/>
              </p:nvSpPr>
              <p:spPr>
                <a:xfrm>
                  <a:off x="7007531" y="4949652"/>
                  <a:ext cx="233073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7" name="Oval 64"/>
                <p:cNvSpPr/>
                <p:nvPr/>
              </p:nvSpPr>
              <p:spPr>
                <a:xfrm>
                  <a:off x="6706330" y="1444317"/>
                  <a:ext cx="22590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8" name="Oval 65"/>
                <p:cNvSpPr/>
                <p:nvPr/>
              </p:nvSpPr>
              <p:spPr>
                <a:xfrm>
                  <a:off x="5942572" y="1672616"/>
                  <a:ext cx="229486" cy="233056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9" name="Oval 66"/>
                <p:cNvSpPr/>
                <p:nvPr/>
              </p:nvSpPr>
              <p:spPr>
                <a:xfrm>
                  <a:off x="6476844" y="3123264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0" name="Oval 67"/>
                <p:cNvSpPr/>
                <p:nvPr/>
              </p:nvSpPr>
              <p:spPr>
                <a:xfrm>
                  <a:off x="7315904" y="3047164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16" name="Group 73"/>
              <p:cNvGrpSpPr>
                <a:grpSpLocks/>
              </p:cNvGrpSpPr>
              <p:nvPr/>
            </p:nvGrpSpPr>
            <p:grpSpPr bwMode="auto">
              <a:xfrm>
                <a:off x="7086975" y="1714500"/>
                <a:ext cx="837823" cy="2668107"/>
                <a:chOff x="1372388" y="533401"/>
                <a:chExt cx="1751812" cy="5488677"/>
              </a:xfrm>
            </p:grpSpPr>
            <p:grpSp>
              <p:nvGrpSpPr>
                <p:cNvPr id="17" name="Group 11"/>
                <p:cNvGrpSpPr>
                  <a:grpSpLocks/>
                </p:cNvGrpSpPr>
                <p:nvPr/>
              </p:nvGrpSpPr>
              <p:grpSpPr bwMode="auto">
                <a:xfrm>
                  <a:off x="1372388" y="533401"/>
                  <a:ext cx="1751812" cy="5488677"/>
                  <a:chOff x="1600988" y="381001"/>
                  <a:chExt cx="1751812" cy="5488677"/>
                </a:xfrm>
              </p:grpSpPr>
              <p:cxnSp>
                <p:nvCxnSpPr>
                  <p:cNvPr id="38" name="Straight Connector 2"/>
                  <p:cNvCxnSpPr/>
                  <p:nvPr/>
                </p:nvCxnSpPr>
                <p:spPr>
                  <a:xfrm rot="5400000">
                    <a:off x="457926" y="3202008"/>
                    <a:ext cx="3961929" cy="361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93"/>
                  <p:cNvCxnSpPr/>
                  <p:nvPr/>
                </p:nvCxnSpPr>
                <p:spPr>
                  <a:xfrm flipV="1">
                    <a:off x="2440700" y="457100"/>
                    <a:ext cx="912100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94"/>
                  <p:cNvCxnSpPr/>
                  <p:nvPr/>
                </p:nvCxnSpPr>
                <p:spPr>
                  <a:xfrm rot="16200000" flipV="1">
                    <a:off x="1599918" y="382071"/>
                    <a:ext cx="841852" cy="83971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95"/>
                  <p:cNvCxnSpPr/>
                  <p:nvPr/>
                </p:nvCxnSpPr>
                <p:spPr>
                  <a:xfrm rot="10800000" flipV="1">
                    <a:off x="1829015" y="5184781"/>
                    <a:ext cx="611685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96"/>
                  <p:cNvCxnSpPr/>
                  <p:nvPr/>
                </p:nvCxnSpPr>
                <p:spPr>
                  <a:xfrm rot="16200000" flipH="1">
                    <a:off x="2402286" y="5223196"/>
                    <a:ext cx="684896" cy="60806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" name="Oval 75"/>
                <p:cNvSpPr/>
                <p:nvPr/>
              </p:nvSpPr>
              <p:spPr>
                <a:xfrm>
                  <a:off x="2360498" y="3277740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2" name="Oval 76"/>
                <p:cNvSpPr/>
                <p:nvPr/>
              </p:nvSpPr>
              <p:spPr>
                <a:xfrm>
                  <a:off x="1984076" y="2060148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3" name="Oval 77"/>
                <p:cNvSpPr/>
                <p:nvPr/>
              </p:nvSpPr>
              <p:spPr>
                <a:xfrm>
                  <a:off x="1908067" y="4576186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4" name="Oval 78"/>
                <p:cNvSpPr/>
                <p:nvPr/>
              </p:nvSpPr>
              <p:spPr>
                <a:xfrm>
                  <a:off x="2212100" y="1907949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5" name="Oval 79"/>
                <p:cNvSpPr/>
                <p:nvPr/>
              </p:nvSpPr>
              <p:spPr>
                <a:xfrm>
                  <a:off x="2284489" y="3886536"/>
                  <a:ext cx="228026" cy="23305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6" name="Oval 80"/>
                <p:cNvSpPr/>
                <p:nvPr/>
              </p:nvSpPr>
              <p:spPr>
                <a:xfrm>
                  <a:off x="2284489" y="3582138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7" name="Oval 81"/>
                <p:cNvSpPr/>
                <p:nvPr/>
              </p:nvSpPr>
              <p:spPr>
                <a:xfrm>
                  <a:off x="2212100" y="1603551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8" name="Oval 82"/>
                <p:cNvSpPr/>
                <p:nvPr/>
              </p:nvSpPr>
              <p:spPr>
                <a:xfrm>
                  <a:off x="2212100" y="4495332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9" name="Oval 83"/>
                <p:cNvSpPr/>
                <p:nvPr/>
              </p:nvSpPr>
              <p:spPr>
                <a:xfrm>
                  <a:off x="1984076" y="2516745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0" name="Oval 84"/>
                <p:cNvSpPr/>
                <p:nvPr/>
              </p:nvSpPr>
              <p:spPr>
                <a:xfrm>
                  <a:off x="1984076" y="3582138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1" name="Oval 85"/>
                <p:cNvSpPr/>
                <p:nvPr/>
              </p:nvSpPr>
              <p:spPr>
                <a:xfrm>
                  <a:off x="1984076" y="4190934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2" name="Oval 86"/>
                <p:cNvSpPr/>
                <p:nvPr/>
              </p:nvSpPr>
              <p:spPr>
                <a:xfrm>
                  <a:off x="2284489" y="2973342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3" name="Oval 87"/>
                <p:cNvSpPr/>
                <p:nvPr/>
              </p:nvSpPr>
              <p:spPr>
                <a:xfrm>
                  <a:off x="2284489" y="4951929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4" name="Oval 88"/>
                <p:cNvSpPr/>
                <p:nvPr/>
              </p:nvSpPr>
              <p:spPr>
                <a:xfrm>
                  <a:off x="2060083" y="1294395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5" name="Oval 89"/>
                <p:cNvSpPr/>
                <p:nvPr/>
              </p:nvSpPr>
              <p:spPr>
                <a:xfrm>
                  <a:off x="1984076" y="1674893"/>
                  <a:ext cx="228024" cy="233056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6" name="Oval 90"/>
                <p:cNvSpPr/>
                <p:nvPr/>
              </p:nvSpPr>
              <p:spPr>
                <a:xfrm>
                  <a:off x="1984076" y="2973342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7" name="Oval 91"/>
                <p:cNvSpPr/>
                <p:nvPr/>
              </p:nvSpPr>
              <p:spPr>
                <a:xfrm>
                  <a:off x="2284489" y="2516745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</p:grpSp>
        <p:sp>
          <p:nvSpPr>
            <p:cNvPr id="13" name="Rectangle 12"/>
            <p:cNvSpPr/>
            <p:nvPr/>
          </p:nvSpPr>
          <p:spPr bwMode="auto">
            <a:xfrm>
              <a:off x="152400" y="432790"/>
              <a:ext cx="8686800" cy="3886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>
                <a:latin typeface="Times" pitchFamily="-112" charset="0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942047" y="3300773"/>
              <a:ext cx="1887538" cy="558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>
                  <a:latin typeface="Times" pitchFamily="-105" charset="0"/>
                </a:rPr>
                <a:t>T &gt; </a:t>
              </a:r>
              <a:r>
                <a:rPr lang="fr-FR" i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pitchFamily="-112" charset="2"/>
                  <a:ea typeface="Symbol" pitchFamily="-112" charset="2"/>
                  <a:cs typeface="Symbol" pitchFamily="-112" charset="2"/>
                </a:rPr>
                <a:t>e</a:t>
              </a:r>
              <a:r>
                <a:rPr lang="fr-FR" i="1" baseline="-2500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B</a:t>
              </a:r>
              <a:r>
                <a:rPr lang="fr-FR">
                  <a:latin typeface="Times" pitchFamily="-105" charset="0"/>
                </a:rPr>
                <a:t> 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6654505" y="3205856"/>
              <a:ext cx="2171839" cy="558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>
                  <a:latin typeface="Times" pitchFamily="-105" charset="0"/>
                </a:rPr>
                <a:t>T &lt;&lt; </a:t>
              </a:r>
              <a:r>
                <a:rPr lang="fr-FR" i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pitchFamily="-112" charset="2"/>
                  <a:ea typeface="Symbol" pitchFamily="-112" charset="2"/>
                  <a:cs typeface="Symbol" pitchFamily="-112" charset="2"/>
                </a:rPr>
                <a:t>e</a:t>
              </a:r>
              <a:r>
                <a:rPr lang="fr-FR" i="1" baseline="-2500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B</a:t>
              </a:r>
              <a:r>
                <a:rPr lang="fr-FR">
                  <a:latin typeface="Times" pitchFamily="-105" charset="0"/>
                </a:rPr>
                <a:t> </a:t>
              </a:r>
            </a:p>
          </p:txBody>
        </p:sp>
      </p:grpSp>
      <p:sp>
        <p:nvSpPr>
          <p:cNvPr id="112" name="Text Box 9"/>
          <p:cNvSpPr txBox="1">
            <a:spLocks noChangeArrowheads="1"/>
          </p:cNvSpPr>
          <p:nvPr/>
        </p:nvSpPr>
        <p:spPr bwMode="auto">
          <a:xfrm>
            <a:off x="77239" y="3591819"/>
            <a:ext cx="86256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dislocations mobiles =&gt; cristal mou</a:t>
            </a:r>
          </a:p>
          <a:p>
            <a:pPr algn="l">
              <a:defRPr/>
            </a:pPr>
            <a:r>
              <a:rPr lang="fr-FR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dislocations piégées =&gt; cristal rigide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788249" y="1571370"/>
            <a:ext cx="200788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Times"/>
                <a:cs typeface="Times"/>
              </a:rPr>
              <a:t>d’après </a:t>
            </a:r>
            <a:r>
              <a:rPr lang="fr-FR" sz="1600" dirty="0" err="1" smtClean="0">
                <a:latin typeface="Times"/>
                <a:cs typeface="Times"/>
              </a:rPr>
              <a:t>Beamish</a:t>
            </a:r>
            <a:r>
              <a:rPr lang="fr-FR" sz="1600" dirty="0" smtClean="0">
                <a:latin typeface="Times"/>
                <a:cs typeface="Times"/>
              </a:rPr>
              <a:t> et al.</a:t>
            </a:r>
            <a:endParaRPr lang="fr-FR" sz="1600" dirty="0">
              <a:latin typeface="Times"/>
              <a:cs typeface="Times"/>
            </a:endParaRPr>
          </a:p>
        </p:txBody>
      </p:sp>
      <p:sp>
        <p:nvSpPr>
          <p:cNvPr id="114" name="ZoneTexte 113"/>
          <p:cNvSpPr txBox="1"/>
          <p:nvPr/>
        </p:nvSpPr>
        <p:spPr>
          <a:xfrm>
            <a:off x="109714" y="5414238"/>
            <a:ext cx="3190238" cy="1200329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ENS 2010: même effet dans les</a:t>
            </a:r>
          </a:p>
          <a:p>
            <a:pPr algn="l">
              <a:defRPr/>
            </a:pPr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monocristaux et dans les polycristaux =&gt; dislocations pas joints de grains</a:t>
            </a:r>
            <a:endParaRPr lang="fr-FR" b="1" dirty="0" smtClean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5" name="Image 114" descr="PRL-Rojas-tit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194" y="5106885"/>
            <a:ext cx="5613400" cy="15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42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3715" y="183210"/>
            <a:ext cx="474291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b="1" dirty="0" smtClean="0">
                <a:latin typeface="Times New Roman"/>
                <a:cs typeface="Times New Roman"/>
              </a:rPr>
              <a:t>ENS Paris 2012:</a:t>
            </a:r>
          </a:p>
          <a:p>
            <a:pPr algn="ctr">
              <a:defRPr/>
            </a:pPr>
            <a:r>
              <a:rPr lang="fr-FR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monocristaux orientés </a:t>
            </a:r>
          </a:p>
          <a:p>
            <a:pPr algn="ctr">
              <a:defRPr/>
            </a:pPr>
            <a:r>
              <a:rPr lang="fr-FR" sz="2000" b="1" dirty="0" smtClean="0">
                <a:latin typeface="Times New Roman"/>
                <a:cs typeface="Times New Roman"/>
              </a:rPr>
              <a:t>de 0.015 à 1K;  jusqu'à zéro impureté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7514" y="1454259"/>
            <a:ext cx="48896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Times New Roman"/>
                <a:cs typeface="Times New Roman"/>
              </a:rPr>
              <a:t>forme de croissance =&gt; orientation</a:t>
            </a:r>
          </a:p>
          <a:p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croissance dans une fente de 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1.2 mm</a:t>
            </a:r>
          </a:p>
          <a:p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entre 2 </a:t>
            </a:r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transducteurs piezo-électriques</a:t>
            </a:r>
            <a:endParaRPr lang="fr-FR" sz="16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déplacement vertical alternatif </a:t>
            </a:r>
          </a:p>
          <a:p>
            <a:r>
              <a:rPr lang="fr-FR" sz="1600" b="1" dirty="0" smtClean="0">
                <a:latin typeface="Times New Roman"/>
                <a:cs typeface="Times New Roman"/>
              </a:rPr>
              <a:t>u ~ 0.001 Angström </a:t>
            </a:r>
            <a:r>
              <a:rPr lang="fr-FR" sz="1600" b="1" dirty="0">
                <a:latin typeface="Times"/>
                <a:cs typeface="Times"/>
              </a:rPr>
              <a:t>0.2 Hz to 20 kHz</a:t>
            </a:r>
            <a:endParaRPr lang="fr-FR" sz="1600" b="1" dirty="0" smtClean="0">
              <a:latin typeface="Times New Roman"/>
              <a:cs typeface="Times New Roman"/>
            </a:endParaRPr>
          </a:p>
          <a:p>
            <a:r>
              <a:rPr lang="fr-FR" sz="16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déformation </a:t>
            </a:r>
            <a:r>
              <a:rPr lang="fr-FR" sz="1600" b="1" dirty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 jusqu’à 10</a:t>
            </a:r>
            <a:r>
              <a:rPr lang="fr-FR" sz="1600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-10 </a:t>
            </a:r>
          </a:p>
          <a:p>
            <a:r>
              <a:rPr lang="fr-FR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contrainte </a:t>
            </a:r>
            <a:r>
              <a:rPr lang="fr-FR" sz="1600" b="1" dirty="0">
                <a:solidFill>
                  <a:srgbClr val="FF0000"/>
                </a:solidFill>
                <a:latin typeface="Symbol" charset="2"/>
                <a:cs typeface="Symbol" charset="2"/>
              </a:rPr>
              <a:t>s = me </a:t>
            </a:r>
            <a:r>
              <a:rPr lang="fr-FR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 jusqu’au nanobar</a:t>
            </a:r>
            <a:endParaRPr lang="fr-FR" sz="16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3" name="Image 12" descr="DSC_0014-2.JP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80" r="17065"/>
          <a:stretch/>
        </p:blipFill>
        <p:spPr>
          <a:xfrm>
            <a:off x="5053351" y="11297"/>
            <a:ext cx="3988837" cy="3675651"/>
          </a:xfrm>
          <a:prstGeom prst="rect">
            <a:avLst/>
          </a:prstGeom>
        </p:spPr>
      </p:pic>
      <p:pic>
        <p:nvPicPr>
          <p:cNvPr id="7" name="X2_facet_23121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9511" y="3573170"/>
            <a:ext cx="4117284" cy="3087963"/>
          </a:xfrm>
          <a:prstGeom prst="rect">
            <a:avLst/>
          </a:prstGeom>
        </p:spPr>
      </p:pic>
      <p:pic>
        <p:nvPicPr>
          <p:cNvPr id="8" name="Growing_X2c_02011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53351" y="3787672"/>
            <a:ext cx="3982156" cy="2986618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>
            <a:off x="3399733" y="1898497"/>
            <a:ext cx="3584566" cy="463703"/>
          </a:xfrm>
          <a:prstGeom prst="straightConnector1">
            <a:avLst/>
          </a:prstGeom>
          <a:ln w="28575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1172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0425" y="160500"/>
            <a:ext cx="723005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smtClean="0">
                <a:latin typeface="Times New Roman"/>
                <a:cs typeface="Times New Roman"/>
              </a:rPr>
              <a:t>remplissage de la cellule #2 (thèse d'Ariel Haziot)</a:t>
            </a:r>
            <a:endParaRPr lang="fr-FR" sz="2400" b="1" dirty="0">
              <a:latin typeface="Times New Roman"/>
              <a:cs typeface="Times New Roman"/>
            </a:endParaRPr>
          </a:p>
        </p:txBody>
      </p:sp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2" cstate="print"/>
          <a:srcRect l="9000" t="12960" r="64393" b="7121"/>
          <a:stretch>
            <a:fillRect/>
          </a:stretch>
        </p:blipFill>
        <p:spPr bwMode="auto">
          <a:xfrm>
            <a:off x="3598428" y="1084384"/>
            <a:ext cx="5446693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270648" y="4484890"/>
            <a:ext cx="303135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 New Roman"/>
                <a:cs typeface="Times New Roman"/>
              </a:rPr>
              <a:t>le module de cisaillement mesuré augmente linéairement avec la hauteur du cristal dans la fente de 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0.7 mm entre les 2 </a:t>
            </a:r>
            <a:r>
              <a:rPr lang="fr-FR" b="1" dirty="0" err="1" smtClean="0">
                <a:latin typeface="Times New Roman"/>
                <a:cs typeface="Times New Roman"/>
              </a:rPr>
              <a:t>transducteurs</a:t>
            </a:r>
            <a:endParaRPr lang="fr-FR" b="1" dirty="0">
              <a:latin typeface="Times New Roman"/>
              <a:cs typeface="Times New Roman"/>
            </a:endParaRPr>
          </a:p>
        </p:txBody>
      </p:sp>
      <p:pic>
        <p:nvPicPr>
          <p:cNvPr id="33" name="Picture 30" descr="D:\Users\ariel\Bureau\DSC_0048.JPG"/>
          <p:cNvPicPr>
            <a:picLocks noChangeAspect="1" noChangeArrowheads="1"/>
          </p:cNvPicPr>
          <p:nvPr/>
        </p:nvPicPr>
        <p:blipFill>
          <a:blip r:embed="rId3" cstate="print"/>
          <a:srcRect l="7131" r="10086" b="11644"/>
          <a:stretch>
            <a:fillRect/>
          </a:stretch>
        </p:blipFill>
        <p:spPr bwMode="auto">
          <a:xfrm>
            <a:off x="190678" y="1084384"/>
            <a:ext cx="3294862" cy="23444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1083576" y="3711222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fente de 0.7 mm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6" name="Connecteur droit avec flèche 5"/>
          <p:cNvCxnSpPr>
            <a:stCxn id="4" idx="0"/>
          </p:cNvCxnSpPr>
          <p:nvPr/>
        </p:nvCxnSpPr>
        <p:spPr>
          <a:xfrm flipH="1" flipV="1">
            <a:off x="1862669" y="2709334"/>
            <a:ext cx="95506" cy="10018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754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0425" y="160500"/>
            <a:ext cx="723005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err="1" smtClean="0">
                <a:latin typeface="Times New Roman"/>
                <a:cs typeface="Times New Roman"/>
              </a:rPr>
              <a:t>nucléation</a:t>
            </a:r>
            <a:r>
              <a:rPr lang="fr-FR" sz="2400" b="1" dirty="0" smtClean="0">
                <a:latin typeface="Times New Roman"/>
                <a:cs typeface="Times New Roman"/>
              </a:rPr>
              <a:t> aléatoire sur différents sites:</a:t>
            </a:r>
          </a:p>
          <a:p>
            <a:pPr algn="ctr">
              <a:defRPr/>
            </a:pPr>
            <a:r>
              <a:rPr lang="fr-FR" sz="2400" b="1" dirty="0" err="1" smtClean="0">
                <a:latin typeface="Times New Roman"/>
                <a:cs typeface="Times New Roman"/>
              </a:rPr>
              <a:t>nombreux cristaux d’orientations différentes</a:t>
            </a:r>
            <a:endParaRPr lang="fr-FR" sz="2400" b="1" dirty="0">
              <a:latin typeface="Times New Roman"/>
              <a:cs typeface="Times New Roman"/>
            </a:endParaRPr>
          </a:p>
        </p:txBody>
      </p:sp>
      <p:pic>
        <p:nvPicPr>
          <p:cNvPr id="16" name="Picture 3" descr="D:\Users\ariel\Bureau\X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437" y="1150527"/>
            <a:ext cx="2415027" cy="151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D:\Users\ariel\Bureau\X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3137" y="4861879"/>
            <a:ext cx="2406327" cy="148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D:\Users\ariel\Bureau\X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8001" y="1150527"/>
            <a:ext cx="234473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6" descr="Y:\Beamish (2)\Photo-Video\X15\X15c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8001" y="2791535"/>
            <a:ext cx="2376264" cy="1128923"/>
          </a:xfrm>
          <a:prstGeom prst="rect">
            <a:avLst/>
          </a:prstGeom>
          <a:noFill/>
        </p:spPr>
      </p:pic>
      <p:pic>
        <p:nvPicPr>
          <p:cNvPr id="20" name="Picture 37" descr="Y:\Beamish (2)\Photo-Video\X20\X20_15 56 41 .28_T=.tif"/>
          <p:cNvPicPr>
            <a:picLocks noChangeAspect="1" noChangeArrowheads="1"/>
          </p:cNvPicPr>
          <p:nvPr/>
        </p:nvPicPr>
        <p:blipFill>
          <a:blip r:embed="rId6" cstate="print"/>
          <a:srcRect l="40803" t="70147" r="21791"/>
          <a:stretch>
            <a:fillRect/>
          </a:stretch>
        </p:blipFill>
        <p:spPr bwMode="auto">
          <a:xfrm>
            <a:off x="4538001" y="3976922"/>
            <a:ext cx="2376264" cy="1422326"/>
          </a:xfrm>
          <a:prstGeom prst="rect">
            <a:avLst/>
          </a:prstGeom>
          <a:noFill/>
        </p:spPr>
      </p:pic>
      <p:pic>
        <p:nvPicPr>
          <p:cNvPr id="21" name="Picture 38" descr="Y:\Beamish (2)\Photo-Video\X21\x20_melting_11 37 59 .67_T=_smal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38001" y="5456440"/>
            <a:ext cx="2409204" cy="890024"/>
          </a:xfrm>
          <a:prstGeom prst="rect">
            <a:avLst/>
          </a:prstGeom>
          <a:noFill/>
        </p:spPr>
      </p:pic>
      <p:pic>
        <p:nvPicPr>
          <p:cNvPr id="22" name="Picture 39" descr="Y:\Beamish\Photo-video\X3\X3_18 45 59 .67_T=0.0000K.tif"/>
          <p:cNvPicPr>
            <a:picLocks noChangeAspect="1" noChangeArrowheads="1"/>
          </p:cNvPicPr>
          <p:nvPr/>
        </p:nvPicPr>
        <p:blipFill>
          <a:blip r:embed="rId8" cstate="print"/>
          <a:srcRect l="46856" t="44236" b="12452"/>
          <a:stretch>
            <a:fillRect/>
          </a:stretch>
        </p:blipFill>
        <p:spPr bwMode="auto">
          <a:xfrm>
            <a:off x="2013137" y="3047495"/>
            <a:ext cx="2406327" cy="1470830"/>
          </a:xfrm>
          <a:prstGeom prst="rect">
            <a:avLst/>
          </a:prstGeom>
          <a:noFill/>
        </p:spPr>
      </p:pic>
      <p:sp>
        <p:nvSpPr>
          <p:cNvPr id="23" name="ZoneTexte 22"/>
          <p:cNvSpPr txBox="1"/>
          <p:nvPr/>
        </p:nvSpPr>
        <p:spPr>
          <a:xfrm>
            <a:off x="3990666" y="2293364"/>
            <a:ext cx="4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X2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409267" y="3544090"/>
            <a:ext cx="54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X15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476337" y="2378725"/>
            <a:ext cx="4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X6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990666" y="4148993"/>
            <a:ext cx="4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X3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990666" y="5977132"/>
            <a:ext cx="4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X5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411961" y="5977132"/>
            <a:ext cx="54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X21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6368473" y="5029916"/>
            <a:ext cx="54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X20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221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/>
          <p:cNvPicPr>
            <a:picLocks noChangeAspect="1" noChangeArrowheads="1"/>
          </p:cNvPicPr>
          <p:nvPr/>
        </p:nvPicPr>
        <p:blipFill>
          <a:blip r:embed="rId2" cstate="print"/>
          <a:srcRect l="25394" t="16769" r="12001" b="15820"/>
          <a:stretch>
            <a:fillRect/>
          </a:stretch>
        </p:blipFill>
        <p:spPr bwMode="auto">
          <a:xfrm>
            <a:off x="5408239" y="3209999"/>
            <a:ext cx="3508546" cy="235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D:\Users\ariel\Bureau\X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2922" y="677548"/>
            <a:ext cx="3475177" cy="217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ZoneTexte 4"/>
          <p:cNvSpPr txBox="1">
            <a:spLocks noChangeArrowheads="1"/>
          </p:cNvSpPr>
          <p:nvPr/>
        </p:nvSpPr>
        <p:spPr bwMode="auto">
          <a:xfrm>
            <a:off x="386780" y="3597941"/>
            <a:ext cx="479004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Orientation : </a:t>
            </a:r>
            <a:r>
              <a:rPr lang="el-GR" b="1" dirty="0">
                <a:latin typeface="Times New Roman"/>
                <a:cs typeface="Times New Roman"/>
              </a:rPr>
              <a:t>θ</a:t>
            </a:r>
            <a:r>
              <a:rPr lang="fr-FR" b="1" dirty="0">
                <a:latin typeface="Times New Roman"/>
                <a:cs typeface="Times New Roman"/>
              </a:rPr>
              <a:t>=</a:t>
            </a:r>
            <a:r>
              <a:rPr lang="fr-FR" b="1" dirty="0" smtClean="0">
                <a:latin typeface="Times New Roman"/>
                <a:cs typeface="Times New Roman"/>
              </a:rPr>
              <a:t>89.5</a:t>
            </a:r>
            <a:r>
              <a:rPr lang="fr-FR" b="1" dirty="0">
                <a:latin typeface="Times New Roman"/>
                <a:cs typeface="Times New Roman"/>
              </a:rPr>
              <a:t>° ; </a:t>
            </a:r>
            <a:r>
              <a:rPr lang="el-GR" b="1" dirty="0">
                <a:latin typeface="Times New Roman"/>
                <a:cs typeface="Times New Roman"/>
              </a:rPr>
              <a:t>φ</a:t>
            </a:r>
            <a:r>
              <a:rPr lang="fr-FR" b="1" dirty="0">
                <a:latin typeface="Times New Roman"/>
                <a:cs typeface="Times New Roman"/>
              </a:rPr>
              <a:t>=75</a:t>
            </a:r>
            <a:r>
              <a:rPr lang="fr-FR" b="1" dirty="0" smtClean="0">
                <a:latin typeface="Times New Roman"/>
                <a:cs typeface="Times New Roman"/>
              </a:rPr>
              <a:t>°</a:t>
            </a:r>
          </a:p>
          <a:p>
            <a:endParaRPr lang="fr-FR" b="1" dirty="0">
              <a:latin typeface="Times New Roman"/>
              <a:cs typeface="Times New Roman"/>
            </a:endParaRPr>
          </a:p>
          <a:p>
            <a:r>
              <a:rPr lang="fr-FR" b="1" dirty="0" err="1" smtClean="0">
                <a:latin typeface="Times New Roman"/>
                <a:cs typeface="Times New Roman"/>
              </a:rPr>
              <a:t>module de cisaillement mesuré</a:t>
            </a:r>
            <a:r>
              <a:rPr lang="fr-FR" b="1" dirty="0" smtClean="0">
                <a:latin typeface="Times New Roman"/>
                <a:cs typeface="Times New Roman"/>
              </a:rPr>
              <a:t>: </a:t>
            </a:r>
          </a:p>
          <a:p>
            <a:r>
              <a:rPr lang="el-GR" b="1" dirty="0" smtClean="0">
                <a:latin typeface="Times New Roman"/>
                <a:cs typeface="Times New Roman"/>
              </a:rPr>
              <a:t>σ</a:t>
            </a:r>
            <a:r>
              <a:rPr lang="fr-FR" b="1" dirty="0" smtClean="0">
                <a:latin typeface="Times New Roman"/>
                <a:cs typeface="Times New Roman"/>
              </a:rPr>
              <a:t> = 0.0001(c</a:t>
            </a:r>
            <a:r>
              <a:rPr lang="fr-FR" b="1" baseline="-25000" dirty="0" smtClean="0">
                <a:latin typeface="Times New Roman"/>
                <a:cs typeface="Times New Roman"/>
              </a:rPr>
              <a:t>11</a:t>
            </a:r>
            <a:r>
              <a:rPr lang="fr-FR" b="1" dirty="0" smtClean="0">
                <a:latin typeface="Times New Roman"/>
                <a:cs typeface="Times New Roman"/>
              </a:rPr>
              <a:t>-2c</a:t>
            </a:r>
            <a:r>
              <a:rPr lang="fr-FR" b="1" baseline="-25000" dirty="0" smtClean="0">
                <a:latin typeface="Times New Roman"/>
                <a:cs typeface="Times New Roman"/>
              </a:rPr>
              <a:t>13</a:t>
            </a:r>
            <a:r>
              <a:rPr lang="fr-FR" b="1" dirty="0" smtClean="0">
                <a:latin typeface="Times New Roman"/>
                <a:cs typeface="Times New Roman"/>
              </a:rPr>
              <a:t>+c</a:t>
            </a:r>
            <a:r>
              <a:rPr lang="fr-FR" b="1" baseline="-25000" dirty="0" smtClean="0">
                <a:latin typeface="Times New Roman"/>
                <a:cs typeface="Times New Roman"/>
              </a:rPr>
              <a:t>33</a:t>
            </a:r>
            <a:r>
              <a:rPr lang="fr-FR" b="1" dirty="0" smtClean="0">
                <a:latin typeface="Times New Roman"/>
                <a:cs typeface="Times New Roman"/>
              </a:rPr>
              <a:t>) </a:t>
            </a:r>
            <a:r>
              <a:rPr lang="fr-FR" b="1" dirty="0">
                <a:latin typeface="Times New Roman"/>
                <a:cs typeface="Times New Roman"/>
              </a:rPr>
              <a:t>+ </a:t>
            </a:r>
            <a:r>
              <a:rPr lang="fr-FR" b="1" dirty="0" smtClean="0">
                <a:latin typeface="Times New Roman"/>
                <a:cs typeface="Times New Roman"/>
              </a:rPr>
              <a:t>0.933c</a:t>
            </a:r>
            <a:r>
              <a:rPr lang="fr-FR" b="1" baseline="-25000" dirty="0" smtClean="0">
                <a:latin typeface="Times New Roman"/>
                <a:cs typeface="Times New Roman"/>
              </a:rPr>
              <a:t>44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>
                <a:latin typeface="Times New Roman"/>
                <a:cs typeface="Times New Roman"/>
              </a:rPr>
              <a:t>+ </a:t>
            </a:r>
            <a:r>
              <a:rPr lang="fr-FR" b="1" dirty="0" smtClean="0">
                <a:latin typeface="Times New Roman"/>
                <a:cs typeface="Times New Roman"/>
              </a:rPr>
              <a:t>0.067c</a:t>
            </a:r>
            <a:r>
              <a:rPr lang="fr-FR" b="1" baseline="-25000" dirty="0" smtClean="0">
                <a:latin typeface="Times New Roman"/>
                <a:cs typeface="Times New Roman"/>
              </a:rPr>
              <a:t>66</a:t>
            </a:r>
            <a:endParaRPr lang="fr-FR" b="1" baseline="-25000" dirty="0">
              <a:latin typeface="Times New Roman"/>
              <a:cs typeface="Times New Roman"/>
            </a:endParaRPr>
          </a:p>
          <a:p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dépend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surtout de 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lang="fr-FR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44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92189" y="471678"/>
            <a:ext cx="2090987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orientation X2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grpSp>
        <p:nvGrpSpPr>
          <p:cNvPr id="27" name="Grouper 26"/>
          <p:cNvGrpSpPr/>
          <p:nvPr/>
        </p:nvGrpSpPr>
        <p:grpSpPr>
          <a:xfrm>
            <a:off x="977894" y="1104756"/>
            <a:ext cx="2158698" cy="2261104"/>
            <a:chOff x="977894" y="1348976"/>
            <a:chExt cx="2158698" cy="2261104"/>
          </a:xfrm>
        </p:grpSpPr>
        <p:grpSp>
          <p:nvGrpSpPr>
            <p:cNvPr id="26" name="Grouper 25"/>
            <p:cNvGrpSpPr/>
            <p:nvPr/>
          </p:nvGrpSpPr>
          <p:grpSpPr>
            <a:xfrm>
              <a:off x="977894" y="1348976"/>
              <a:ext cx="2158698" cy="2261104"/>
              <a:chOff x="977894" y="1348976"/>
              <a:chExt cx="2158698" cy="2261104"/>
            </a:xfrm>
          </p:grpSpPr>
          <p:cxnSp>
            <p:nvCxnSpPr>
              <p:cNvPr id="12" name="Connecteur droit avec flèche 11"/>
              <p:cNvCxnSpPr/>
              <p:nvPr/>
            </p:nvCxnSpPr>
            <p:spPr>
              <a:xfrm>
                <a:off x="1703156" y="2994509"/>
                <a:ext cx="1318123" cy="0"/>
              </a:xfrm>
              <a:prstGeom prst="straightConnector1">
                <a:avLst/>
              </a:prstGeom>
              <a:ln w="28575" cmpd="sng"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" name="Grouper 4"/>
              <p:cNvGrpSpPr/>
              <p:nvPr/>
            </p:nvGrpSpPr>
            <p:grpSpPr>
              <a:xfrm>
                <a:off x="977894" y="1348976"/>
                <a:ext cx="2158698" cy="2261104"/>
                <a:chOff x="977894" y="1348976"/>
                <a:chExt cx="2158698" cy="2261104"/>
              </a:xfrm>
            </p:grpSpPr>
            <p:grpSp>
              <p:nvGrpSpPr>
                <p:cNvPr id="10" name="Grouper 9"/>
                <p:cNvGrpSpPr/>
                <p:nvPr/>
              </p:nvGrpSpPr>
              <p:grpSpPr>
                <a:xfrm>
                  <a:off x="977894" y="1348976"/>
                  <a:ext cx="2158698" cy="2261104"/>
                  <a:chOff x="1485878" y="934568"/>
                  <a:chExt cx="2158698" cy="2261104"/>
                </a:xfrm>
              </p:grpSpPr>
              <p:cxnSp>
                <p:nvCxnSpPr>
                  <p:cNvPr id="14" name="Connecteur droit avec flèche 13"/>
                  <p:cNvCxnSpPr/>
                  <p:nvPr/>
                </p:nvCxnSpPr>
                <p:spPr>
                  <a:xfrm flipV="1">
                    <a:off x="2197772" y="1136316"/>
                    <a:ext cx="0" cy="1436436"/>
                  </a:xfrm>
                  <a:prstGeom prst="straightConnector1">
                    <a:avLst/>
                  </a:prstGeom>
                  <a:ln w="28575" cmpd="sng">
                    <a:solidFill>
                      <a:srgbClr val="0000FF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Connecteur droit 14"/>
                  <p:cNvCxnSpPr/>
                  <p:nvPr/>
                </p:nvCxnSpPr>
                <p:spPr>
                  <a:xfrm>
                    <a:off x="2847473" y="1671052"/>
                    <a:ext cx="0" cy="117976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" name="Arc 15"/>
                  <p:cNvSpPr/>
                  <p:nvPr/>
                </p:nvSpPr>
                <p:spPr>
                  <a:xfrm>
                    <a:off x="1837256" y="1828703"/>
                    <a:ext cx="707872" cy="992046"/>
                  </a:xfrm>
                  <a:prstGeom prst="arc">
                    <a:avLst>
                      <a:gd name="adj1" fmla="val 16200000"/>
                      <a:gd name="adj2" fmla="val 19620983"/>
                    </a:avLst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" name="ZoneTexte 16"/>
                  <p:cNvSpPr txBox="1"/>
                  <p:nvPr/>
                </p:nvSpPr>
                <p:spPr>
                  <a:xfrm>
                    <a:off x="2835998" y="1291047"/>
                    <a:ext cx="32127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smtClean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rPr>
                      <a:t>c</a:t>
                    </a:r>
                    <a:endParaRPr lang="fr-FR" sz="2400" b="1" dirty="0">
                      <a:solidFill>
                        <a:srgbClr val="FF0000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8" name="ZoneTexte 17"/>
                  <p:cNvSpPr txBox="1"/>
                  <p:nvPr/>
                </p:nvSpPr>
                <p:spPr>
                  <a:xfrm>
                    <a:off x="2194412" y="1461352"/>
                    <a:ext cx="33209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l-GR" sz="2400" dirty="0">
                        <a:latin typeface="Times New Roman"/>
                        <a:cs typeface="Times New Roman"/>
                      </a:rPr>
                      <a:t>θ</a:t>
                    </a:r>
                    <a:endParaRPr lang="fr-FR" sz="2400" b="1" dirty="0">
                      <a:latin typeface="Symbol" charset="2"/>
                      <a:cs typeface="Symbol" charset="2"/>
                    </a:endParaRPr>
                  </a:p>
                </p:txBody>
              </p:sp>
              <p:sp>
                <p:nvSpPr>
                  <p:cNvPr id="19" name="Arc 18"/>
                  <p:cNvSpPr/>
                  <p:nvPr/>
                </p:nvSpPr>
                <p:spPr>
                  <a:xfrm>
                    <a:off x="1783344" y="2339478"/>
                    <a:ext cx="1109582" cy="511337"/>
                  </a:xfrm>
                  <a:prstGeom prst="arc">
                    <a:avLst>
                      <a:gd name="adj1" fmla="val 1765297"/>
                      <a:gd name="adj2" fmla="val 8413465"/>
                    </a:avLst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" name="ZoneTexte 19"/>
                  <p:cNvSpPr txBox="1"/>
                  <p:nvPr/>
                </p:nvSpPr>
                <p:spPr>
                  <a:xfrm>
                    <a:off x="2363978" y="2682871"/>
                    <a:ext cx="362299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l-GR" sz="2400" dirty="0">
                        <a:latin typeface="Times New Roman"/>
                        <a:cs typeface="Times New Roman"/>
                      </a:rPr>
                      <a:t>φ</a:t>
                    </a:r>
                    <a:endParaRPr lang="fr-FR" sz="2400" b="1" dirty="0">
                      <a:latin typeface="Symbol" charset="2"/>
                      <a:cs typeface="Symbol" charset="2"/>
                    </a:endParaRPr>
                  </a:p>
                </p:txBody>
              </p:sp>
              <p:sp>
                <p:nvSpPr>
                  <p:cNvPr id="21" name="ZoneTexte 20"/>
                  <p:cNvSpPr txBox="1"/>
                  <p:nvPr/>
                </p:nvSpPr>
                <p:spPr>
                  <a:xfrm>
                    <a:off x="1485878" y="2734007"/>
                    <a:ext cx="35137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smtClean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rPr>
                      <a:t>x</a:t>
                    </a:r>
                    <a:endParaRPr lang="fr-FR" sz="2400" b="1" dirty="0">
                      <a:solidFill>
                        <a:srgbClr val="0000FF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2" name="ZoneTexte 21"/>
                  <p:cNvSpPr txBox="1"/>
                  <p:nvPr/>
                </p:nvSpPr>
                <p:spPr>
                  <a:xfrm>
                    <a:off x="1783344" y="934568"/>
                    <a:ext cx="32127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smtClean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rPr>
                      <a:t>z</a:t>
                    </a:r>
                    <a:endParaRPr lang="fr-FR" sz="2400" b="1" dirty="0">
                      <a:solidFill>
                        <a:srgbClr val="0000FF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3" name="ZoneTexte 22"/>
                  <p:cNvSpPr txBox="1"/>
                  <p:nvPr/>
                </p:nvSpPr>
                <p:spPr>
                  <a:xfrm>
                    <a:off x="3293198" y="2534316"/>
                    <a:ext cx="35137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smtClean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rPr>
                      <a:t>y</a:t>
                    </a:r>
                    <a:endParaRPr lang="fr-FR" sz="2400" b="1" dirty="0">
                      <a:solidFill>
                        <a:srgbClr val="0000FF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</p:grpSp>
            <p:cxnSp>
              <p:nvCxnSpPr>
                <p:cNvPr id="11" name="Connecteur droit avec flèche 10"/>
                <p:cNvCxnSpPr/>
                <p:nvPr/>
              </p:nvCxnSpPr>
              <p:spPr>
                <a:xfrm flipV="1">
                  <a:off x="1703156" y="2085460"/>
                  <a:ext cx="636333" cy="922417"/>
                </a:xfrm>
                <a:prstGeom prst="straightConnector1">
                  <a:avLst/>
                </a:prstGeom>
                <a:ln w="28575" cmpd="sng"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onnecteur droit avec flèche 12"/>
                <p:cNvCxnSpPr/>
                <p:nvPr/>
              </p:nvCxnSpPr>
              <p:spPr>
                <a:xfrm>
                  <a:off x="1703156" y="2994510"/>
                  <a:ext cx="647436" cy="270713"/>
                </a:xfrm>
                <a:prstGeom prst="straightConnector1">
                  <a:avLst/>
                </a:prstGeom>
                <a:ln w="28575" cmpd="sng">
                  <a:solidFill>
                    <a:srgbClr val="FF0000"/>
                  </a:solidFill>
                  <a:prstDash val="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Connecteur droit avec flèche 8"/>
            <p:cNvCxnSpPr/>
            <p:nvPr/>
          </p:nvCxnSpPr>
          <p:spPr>
            <a:xfrm flipH="1">
              <a:off x="1329272" y="2986815"/>
              <a:ext cx="373884" cy="611126"/>
            </a:xfrm>
            <a:prstGeom prst="straightConnector1">
              <a:avLst/>
            </a:prstGeom>
            <a:ln w="28575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Connecteur droit avec flèche 23"/>
          <p:cNvCxnSpPr/>
          <p:nvPr/>
        </p:nvCxnSpPr>
        <p:spPr>
          <a:xfrm>
            <a:off x="6059752" y="4294757"/>
            <a:ext cx="1944546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7538425" y="3806631"/>
            <a:ext cx="32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endParaRPr lang="fr-FR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6757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30300" y="274638"/>
            <a:ext cx="7010400" cy="842962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sz="3200" b="1" dirty="0" smtClean="0">
                <a:latin typeface="Times New Roman"/>
                <a:cs typeface="Times New Roman"/>
              </a:rPr>
              <a:t>tenseur élastique des cristaux hexagonaux compacts</a:t>
            </a:r>
            <a:endParaRPr lang="fr-FR" sz="3200" b="1" dirty="0">
              <a:latin typeface="Times New Roman"/>
              <a:cs typeface="Times New Roman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2301" y="3349134"/>
            <a:ext cx="8502160" cy="30006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b="1" dirty="0">
                <a:latin typeface="Times New Roman"/>
                <a:cs typeface="Times New Roman"/>
              </a:rPr>
              <a:t>un cisaillement simple fait seulement intervenir c44 et c66</a:t>
            </a:r>
            <a:r>
              <a:rPr lang="fr-FR" sz="1800" dirty="0"/>
              <a:t>:</a:t>
            </a:r>
          </a:p>
          <a:p>
            <a:pPr marL="0" indent="0">
              <a:buNone/>
            </a:pPr>
            <a:r>
              <a:rPr lang="fr-FR" sz="1800" b="1" dirty="0" smtClean="0">
                <a:latin typeface="Times New Roman"/>
                <a:cs typeface="Times New Roman"/>
              </a:rPr>
              <a:t>la vitesse du son transverse le long de c , qui </a:t>
            </a:r>
            <a:r>
              <a:rPr lang="fr-FR" sz="1800" b="1" dirty="0" err="1" smtClean="0">
                <a:latin typeface="Times New Roman"/>
                <a:cs typeface="Times New Roman"/>
              </a:rPr>
              <a:t>fait intervenir un cisaillement xz</a:t>
            </a:r>
            <a:r>
              <a:rPr lang="fr-FR" sz="1800" b="1" dirty="0" smtClean="0">
                <a:latin typeface="Times New Roman"/>
                <a:cs typeface="Times New Roman"/>
              </a:rPr>
              <a:t> ou </a:t>
            </a:r>
            <a:r>
              <a:rPr lang="fr-FR" sz="1800" b="1" dirty="0" err="1" smtClean="0">
                <a:latin typeface="Times New Roman"/>
                <a:cs typeface="Times New Roman"/>
              </a:rPr>
              <a:t>yz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latin typeface="Times New Roman"/>
                <a:cs typeface="Times New Roman"/>
              </a:rPr>
              <a:t>est :</a:t>
            </a: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fr-FR" sz="1800" b="1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fr-FR" sz="1800" b="1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fr-FR" sz="1800" b="1" dirty="0">
                <a:latin typeface="Times New Roman"/>
                <a:cs typeface="Times New Roman"/>
              </a:rPr>
              <a:t>dans les « plans de base » hexagonaux, cisaillement </a:t>
            </a:r>
            <a:r>
              <a:rPr lang="fr-FR" sz="1800" b="1" dirty="0" err="1" smtClean="0">
                <a:latin typeface="Times New Roman"/>
                <a:cs typeface="Times New Roman"/>
              </a:rPr>
              <a:t>xy , la vitesse est  </a:t>
            </a:r>
            <a:endParaRPr lang="fr-FR" sz="1800" b="1" dirty="0">
              <a:latin typeface="Times New Roman"/>
              <a:cs typeface="Times New Roman"/>
            </a:endParaRPr>
          </a:p>
        </p:txBody>
      </p:sp>
      <p:pic>
        <p:nvPicPr>
          <p:cNvPr id="4" name="Image 3" descr="latex-image-1.pd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79682" y="1470098"/>
            <a:ext cx="3708718" cy="1655445"/>
          </a:xfrm>
          <a:prstGeom prst="rect">
            <a:avLst/>
          </a:prstGeom>
        </p:spPr>
      </p:pic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0793280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952" name="Équation" r:id="rId4" imgW="114300" imgH="165100" progId="Equation.3">
                  <p:embed/>
                </p:oleObj>
              </mc:Choice>
              <mc:Fallback>
                <p:oleObj name="É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6033518"/>
              </p:ext>
            </p:extLst>
          </p:nvPr>
        </p:nvGraphicFramePr>
        <p:xfrm>
          <a:off x="1774727" y="4191455"/>
          <a:ext cx="1259906" cy="971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953" name="Équation" r:id="rId6" imgW="609600" imgH="469900" progId="Equation.3">
                  <p:embed/>
                </p:oleObj>
              </mc:Choice>
              <mc:Fallback>
                <p:oleObj name="Équation" r:id="rId6" imgW="6096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74727" y="4191455"/>
                        <a:ext cx="1259906" cy="9711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2470124"/>
              </p:ext>
            </p:extLst>
          </p:nvPr>
        </p:nvGraphicFramePr>
        <p:xfrm>
          <a:off x="1874252" y="5822183"/>
          <a:ext cx="1160380" cy="894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954" name="Équation" r:id="rId8" imgW="609600" imgH="469900" progId="Equation.3">
                  <p:embed/>
                </p:oleObj>
              </mc:Choice>
              <mc:Fallback>
                <p:oleObj name="Équation" r:id="rId8" imgW="6096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74252" y="5822183"/>
                        <a:ext cx="1160380" cy="894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252301" y="1394223"/>
            <a:ext cx="474134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6 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coefficients élastiques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cij</a:t>
            </a:r>
            <a:endParaRPr lang="fr-FR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fr-FR" b="1" dirty="0" smtClean="0">
              <a:latin typeface="Times New Roman"/>
              <a:cs typeface="Times New Roman"/>
            </a:endParaRPr>
          </a:p>
          <a:p>
            <a:r>
              <a:rPr lang="fr-FR" b="1" dirty="0" smtClean="0">
                <a:latin typeface="Times New Roman"/>
                <a:cs typeface="Times New Roman"/>
              </a:rPr>
              <a:t>Si </a:t>
            </a:r>
            <a:r>
              <a:rPr lang="fr-FR" b="1" dirty="0">
                <a:latin typeface="Times New Roman"/>
                <a:cs typeface="Times New Roman"/>
              </a:rPr>
              <a:t>z </a:t>
            </a:r>
            <a:r>
              <a:rPr lang="fr-FR" b="1" dirty="0" err="1" smtClean="0">
                <a:latin typeface="Times New Roman"/>
                <a:cs typeface="Times New Roman"/>
              </a:rPr>
              <a:t>est parallèle à l’axe c de symétrie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>
                <a:latin typeface="Times New Roman"/>
                <a:cs typeface="Times New Roman"/>
              </a:rPr>
              <a:t>6 </a:t>
            </a:r>
            <a:r>
              <a:rPr lang="fr-FR" b="1" dirty="0" smtClean="0">
                <a:latin typeface="Times New Roman"/>
                <a:cs typeface="Times New Roman"/>
              </a:rPr>
              <a:t>,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 les </a:t>
            </a:r>
            <a:r>
              <a:rPr lang="fr-FR" b="1" dirty="0">
                <a:latin typeface="Times New Roman"/>
                <a:cs typeface="Times New Roman"/>
              </a:rPr>
              <a:t>indices </a:t>
            </a:r>
            <a:r>
              <a:rPr lang="fr-FR" b="1" dirty="0" err="1">
                <a:latin typeface="Times New Roman"/>
                <a:cs typeface="Times New Roman"/>
              </a:rPr>
              <a:t>i,j</a:t>
            </a:r>
            <a:r>
              <a:rPr lang="fr-FR" b="1" dirty="0">
                <a:latin typeface="Times New Roman"/>
                <a:cs typeface="Times New Roman"/>
              </a:rPr>
              <a:t> </a:t>
            </a:r>
            <a:r>
              <a:rPr lang="fr-FR" b="1" dirty="0" err="1">
                <a:latin typeface="Times New Roman"/>
                <a:cs typeface="Times New Roman"/>
              </a:rPr>
              <a:t>de </a:t>
            </a:r>
            <a:r>
              <a:rPr lang="fr-FR" b="1" dirty="0">
                <a:latin typeface="Times New Roman"/>
                <a:cs typeface="Times New Roman"/>
              </a:rPr>
              <a:t>1 à 6 </a:t>
            </a:r>
            <a:r>
              <a:rPr lang="fr-FR" b="1" dirty="0" err="1">
                <a:latin typeface="Times New Roman"/>
                <a:cs typeface="Times New Roman"/>
              </a:rPr>
              <a:t>signifient respectivement </a:t>
            </a:r>
            <a:r>
              <a:rPr lang="fr-FR" b="1" dirty="0">
                <a:latin typeface="Times New Roman"/>
                <a:cs typeface="Times New Roman"/>
              </a:rPr>
              <a:t>xx, </a:t>
            </a:r>
            <a:r>
              <a:rPr lang="fr-FR" b="1" dirty="0" err="1">
                <a:latin typeface="Times New Roman"/>
                <a:cs typeface="Times New Roman"/>
              </a:rPr>
              <a:t>yy</a:t>
            </a:r>
            <a:r>
              <a:rPr lang="fr-FR" b="1" dirty="0">
                <a:latin typeface="Times New Roman"/>
                <a:cs typeface="Times New Roman"/>
              </a:rPr>
              <a:t>, </a:t>
            </a:r>
            <a:r>
              <a:rPr lang="fr-FR" b="1" dirty="0" err="1">
                <a:latin typeface="Times New Roman"/>
                <a:cs typeface="Times New Roman"/>
              </a:rPr>
              <a:t>zz</a:t>
            </a:r>
            <a:r>
              <a:rPr lang="fr-FR" b="1" dirty="0">
                <a:latin typeface="Times New Roman"/>
                <a:cs typeface="Times New Roman"/>
              </a:rPr>
              <a:t>, </a:t>
            </a:r>
            <a:r>
              <a:rPr lang="fr-FR" b="1" dirty="0" err="1">
                <a:latin typeface="Times New Roman"/>
                <a:cs typeface="Times New Roman"/>
              </a:rPr>
              <a:t>y</a:t>
            </a:r>
            <a:r>
              <a:rPr lang="fr-FR" b="1" dirty="0" err="1" smtClean="0">
                <a:latin typeface="Times New Roman"/>
                <a:cs typeface="Times New Roman"/>
              </a:rPr>
              <a:t>z</a:t>
            </a:r>
            <a:r>
              <a:rPr lang="fr-FR" b="1" dirty="0">
                <a:latin typeface="Times New Roman"/>
                <a:cs typeface="Times New Roman"/>
              </a:rPr>
              <a:t>, </a:t>
            </a:r>
            <a:r>
              <a:rPr lang="fr-FR" b="1" dirty="0" err="1" smtClean="0">
                <a:latin typeface="Times New Roman"/>
                <a:cs typeface="Times New Roman"/>
              </a:rPr>
              <a:t>xz</a:t>
            </a:r>
            <a:r>
              <a:rPr lang="fr-FR" b="1" dirty="0" smtClean="0">
                <a:latin typeface="Times New Roman"/>
                <a:cs typeface="Times New Roman"/>
              </a:rPr>
              <a:t>, </a:t>
            </a:r>
            <a:r>
              <a:rPr lang="fr-FR" b="1" dirty="0">
                <a:latin typeface="Times New Roman"/>
                <a:cs typeface="Times New Roman"/>
              </a:rPr>
              <a:t>et </a:t>
            </a:r>
            <a:r>
              <a:rPr lang="fr-FR" b="1" dirty="0" err="1" smtClean="0">
                <a:latin typeface="Times New Roman"/>
                <a:cs typeface="Times New Roman"/>
              </a:rPr>
              <a:t>xy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avec</a:t>
            </a:r>
            <a:endParaRPr lang="fr-FR" b="1" dirty="0" smtClean="0">
              <a:latin typeface="Times New Roman"/>
              <a:cs typeface="Times New Roman"/>
            </a:endParaRPr>
          </a:p>
          <a:p>
            <a:r>
              <a:rPr lang="fr-FR" b="1" dirty="0" smtClean="0">
                <a:latin typeface="Times New Roman"/>
                <a:cs typeface="Times New Roman"/>
              </a:rPr>
              <a:t>c</a:t>
            </a:r>
            <a:r>
              <a:rPr lang="fr-FR" b="1" baseline="-25000" dirty="0" smtClean="0">
                <a:latin typeface="Times New Roman"/>
                <a:cs typeface="Times New Roman"/>
              </a:rPr>
              <a:t>66</a:t>
            </a:r>
            <a:r>
              <a:rPr lang="fr-FR" b="1" dirty="0" smtClean="0">
                <a:latin typeface="Times New Roman"/>
                <a:cs typeface="Times New Roman"/>
              </a:rPr>
              <a:t> = (c</a:t>
            </a:r>
            <a:r>
              <a:rPr lang="fr-FR" b="1" baseline="-25000" dirty="0" smtClean="0">
                <a:latin typeface="Times New Roman"/>
                <a:cs typeface="Times New Roman"/>
              </a:rPr>
              <a:t>11</a:t>
            </a:r>
            <a:r>
              <a:rPr lang="fr-FR" b="1" dirty="0" smtClean="0">
                <a:latin typeface="Times New Roman"/>
                <a:cs typeface="Times New Roman"/>
              </a:rPr>
              <a:t> – c</a:t>
            </a:r>
            <a:r>
              <a:rPr lang="fr-FR" b="1" baseline="-25000" dirty="0" smtClean="0">
                <a:latin typeface="Times New Roman"/>
                <a:cs typeface="Times New Roman"/>
              </a:rPr>
              <a:t>12</a:t>
            </a:r>
            <a:r>
              <a:rPr lang="fr-FR" b="1" dirty="0" smtClean="0">
                <a:latin typeface="Times New Roman"/>
                <a:cs typeface="Times New Roman"/>
              </a:rPr>
              <a:t>)/2</a:t>
            </a:r>
            <a:endParaRPr lang="fr-FR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56919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r 19"/>
          <p:cNvGrpSpPr/>
          <p:nvPr/>
        </p:nvGrpSpPr>
        <p:grpSpPr>
          <a:xfrm>
            <a:off x="6934200" y="1776811"/>
            <a:ext cx="1824770" cy="1913473"/>
            <a:chOff x="6934200" y="1776811"/>
            <a:chExt cx="1824770" cy="1913473"/>
          </a:xfrm>
        </p:grpSpPr>
        <p:sp>
          <p:nvSpPr>
            <p:cNvPr id="129027" name="Rectangle 3"/>
            <p:cNvSpPr>
              <a:spLocks noChangeArrowheads="1"/>
            </p:cNvSpPr>
            <p:nvPr/>
          </p:nvSpPr>
          <p:spPr bwMode="auto">
            <a:xfrm>
              <a:off x="6934200" y="1865514"/>
              <a:ext cx="1824770" cy="182477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endParaRPr>
            </a:p>
          </p:txBody>
        </p: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6934200" y="1776811"/>
              <a:ext cx="1824770" cy="409729"/>
              <a:chOff x="4368" y="1438"/>
              <a:chExt cx="864" cy="194"/>
            </a:xfrm>
          </p:grpSpPr>
          <p:sp>
            <p:nvSpPr>
              <p:cNvPr id="129032" name="Text Box 8"/>
              <p:cNvSpPr txBox="1">
                <a:spLocks noChangeArrowheads="1"/>
              </p:cNvSpPr>
              <p:nvPr/>
            </p:nvSpPr>
            <p:spPr bwMode="auto">
              <a:xfrm>
                <a:off x="4725" y="1438"/>
                <a:ext cx="189" cy="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2000" b="1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/>
                    <a:cs typeface="Times"/>
                  </a:rPr>
                  <a:t>a</a:t>
                </a:r>
              </a:p>
            </p:txBody>
          </p:sp>
          <p:sp>
            <p:nvSpPr>
              <p:cNvPr id="129033" name="Line 9"/>
              <p:cNvSpPr>
                <a:spLocks noChangeShapeType="1"/>
              </p:cNvSpPr>
              <p:nvPr/>
            </p:nvSpPr>
            <p:spPr bwMode="auto">
              <a:xfrm>
                <a:off x="4368" y="1632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stealth" w="med" len="med"/>
                <a:tailEnd type="stealth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>
                  <a:latin typeface="Times"/>
                  <a:cs typeface="Times"/>
                </a:endParaRPr>
              </a:p>
            </p:txBody>
          </p:sp>
        </p:grpSp>
      </p:grpSp>
      <p:sp>
        <p:nvSpPr>
          <p:cNvPr id="129029" name="Oval 5"/>
          <p:cNvSpPr>
            <a:spLocks noChangeArrowheads="1"/>
          </p:cNvSpPr>
          <p:nvPr/>
        </p:nvSpPr>
        <p:spPr bwMode="auto">
          <a:xfrm>
            <a:off x="7591495" y="2568131"/>
            <a:ext cx="990600" cy="990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sz="2000">
              <a:effectLst>
                <a:outerShdw blurRad="38100" dist="38100" dir="2700000" algn="tl">
                  <a:srgbClr val="000000"/>
                </a:outerShdw>
              </a:effectLst>
              <a:latin typeface="Times"/>
              <a:cs typeface="Times"/>
            </a:endParaRPr>
          </a:p>
        </p:txBody>
      </p:sp>
      <p:sp>
        <p:nvSpPr>
          <p:cNvPr id="129030" name="Line 6"/>
          <p:cNvSpPr>
            <a:spLocks noChangeShapeType="1"/>
          </p:cNvSpPr>
          <p:nvPr/>
        </p:nvSpPr>
        <p:spPr bwMode="auto">
          <a:xfrm flipV="1">
            <a:off x="7591495" y="3063431"/>
            <a:ext cx="990600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latin typeface="Times"/>
              <a:cs typeface="Times"/>
            </a:endParaRPr>
          </a:p>
        </p:txBody>
      </p:sp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6019800" cy="94560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b="1">
                <a:latin typeface="Times New Roman"/>
                <a:cs typeface="Times New Roman"/>
              </a:rPr>
              <a:t>un cristal quantique:</a:t>
            </a:r>
            <a:br>
              <a:rPr lang="fr-FR" sz="2800" b="1">
                <a:latin typeface="Times New Roman"/>
                <a:cs typeface="Times New Roman"/>
              </a:rPr>
            </a:br>
            <a:r>
              <a:rPr lang="fr-FR" sz="2800" b="1">
                <a:latin typeface="Times New Roman"/>
                <a:cs typeface="Times New Roman"/>
              </a:rPr>
              <a:t>grandes f</a:t>
            </a:r>
            <a:r>
              <a:rPr lang="fr-FR" sz="2800" b="1">
                <a:solidFill>
                  <a:schemeClr val="tx1"/>
                </a:solidFill>
                <a:latin typeface="Times New Roman"/>
                <a:cs typeface="Times New Roman"/>
              </a:rPr>
              <a:t>luctuations à T =0</a:t>
            </a:r>
          </a:p>
        </p:txBody>
      </p:sp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365125" y="1905000"/>
            <a:ext cx="61610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une particule (diamètre d, masse m)  </a:t>
            </a:r>
          </a:p>
          <a:p>
            <a:pPr algn="l"/>
            <a:r>
              <a:rPr lang="fr-FR" b="1" i="1" dirty="0">
                <a:solidFill>
                  <a:srgbClr val="3366FF"/>
                </a:solidFill>
                <a:latin typeface="Times"/>
                <a:cs typeface="Times"/>
              </a:rPr>
              <a:t>dans une boîte (dimension a)</a:t>
            </a:r>
          </a:p>
          <a:p>
            <a:pPr algn="l"/>
            <a:r>
              <a:rPr lang="fr-FR" b="1" i="1" dirty="0">
                <a:solidFill>
                  <a:schemeClr val="tx2"/>
                </a:solidFill>
                <a:latin typeface="Times"/>
                <a:cs typeface="Times"/>
              </a:rPr>
              <a:t>est localisée à (</a:t>
            </a:r>
            <a:r>
              <a:rPr lang="fr-FR" b="1" i="1" dirty="0" err="1">
                <a:solidFill>
                  <a:schemeClr val="tx2"/>
                </a:solidFill>
                <a:latin typeface="Times"/>
                <a:cs typeface="Times"/>
              </a:rPr>
              <a:t>a-d</a:t>
            </a:r>
            <a:r>
              <a:rPr lang="fr-FR" b="1" i="1" dirty="0">
                <a:solidFill>
                  <a:schemeClr val="tx2"/>
                </a:solidFill>
                <a:latin typeface="Times"/>
                <a:cs typeface="Times"/>
              </a:rPr>
              <a:t>) près</a:t>
            </a:r>
          </a:p>
          <a:p>
            <a:pPr algn="l"/>
            <a:r>
              <a:rPr lang="fr-FR" b="1" i="1" dirty="0">
                <a:latin typeface="Times"/>
                <a:cs typeface="Times"/>
              </a:rPr>
              <a:t>principe d'incertitude de Heisenberg =&gt; 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impulsion p = </a:t>
            </a:r>
            <a:r>
              <a:rPr lang="fr-FR" b="1" i="1" dirty="0" err="1">
                <a:solidFill>
                  <a:srgbClr val="FF0000"/>
                </a:solidFill>
                <a:latin typeface="Times"/>
                <a:cs typeface="Times"/>
              </a:rPr>
              <a:t>ħ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/(</a:t>
            </a:r>
            <a:r>
              <a:rPr lang="fr-FR" b="1" i="1" dirty="0" err="1">
                <a:solidFill>
                  <a:srgbClr val="FF0000"/>
                </a:solidFill>
                <a:latin typeface="Times"/>
                <a:cs typeface="Times"/>
              </a:rPr>
              <a:t>a-d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)</a:t>
            </a:r>
            <a:endParaRPr lang="fr-FR" b="1" i="1" baseline="-25000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129040" name="Text Box 16"/>
          <p:cNvSpPr txBox="1">
            <a:spLocks noChangeArrowheads="1"/>
          </p:cNvSpPr>
          <p:nvPr/>
        </p:nvSpPr>
        <p:spPr bwMode="auto">
          <a:xfrm>
            <a:off x="365125" y="5137150"/>
            <a:ext cx="56419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le potentiel d'interaction entre atomes </a:t>
            </a:r>
          </a:p>
          <a:p>
            <a:pPr algn="l"/>
            <a:r>
              <a:rPr lang="fr-FR" b="1" i="1" dirty="0" smtClean="0">
                <a:latin typeface="Times"/>
                <a:cs typeface="Times"/>
              </a:rPr>
              <a:t>faible attraction </a:t>
            </a:r>
            <a:r>
              <a:rPr lang="fr-FR" b="1" i="1" dirty="0">
                <a:latin typeface="Times"/>
                <a:cs typeface="Times"/>
              </a:rPr>
              <a:t>van der </a:t>
            </a:r>
            <a:r>
              <a:rPr lang="fr-FR" b="1" i="1" dirty="0" err="1">
                <a:latin typeface="Times"/>
                <a:cs typeface="Times"/>
              </a:rPr>
              <a:t>Waals</a:t>
            </a:r>
            <a:r>
              <a:rPr lang="fr-FR" b="1" i="1" dirty="0">
                <a:latin typeface="Times"/>
                <a:cs typeface="Times"/>
              </a:rPr>
              <a:t> + répulsion de </a:t>
            </a:r>
            <a:r>
              <a:rPr lang="fr-FR" b="1" i="1" dirty="0" err="1">
                <a:latin typeface="Times"/>
                <a:cs typeface="Times"/>
              </a:rPr>
              <a:t>coeur</a:t>
            </a:r>
            <a:r>
              <a:rPr lang="fr-FR" b="1" i="1" dirty="0">
                <a:latin typeface="Times"/>
                <a:cs typeface="Times"/>
              </a:rPr>
              <a:t> dur</a:t>
            </a:r>
          </a:p>
          <a:p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est du même ordre de grandeur</a:t>
            </a:r>
          </a:p>
        </p:txBody>
      </p:sp>
      <p:sp>
        <p:nvSpPr>
          <p:cNvPr id="129041" name="Text Box 17"/>
          <p:cNvSpPr txBox="1">
            <a:spLocks noChangeArrowheads="1"/>
          </p:cNvSpPr>
          <p:nvPr/>
        </p:nvSpPr>
        <p:spPr bwMode="auto">
          <a:xfrm>
            <a:off x="365125" y="3500735"/>
            <a:ext cx="603659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>
                <a:latin typeface="Times"/>
                <a:cs typeface="Times"/>
              </a:rPr>
              <a:t>énergie cinétique purement quantique dite  "de point zéro" :</a:t>
            </a:r>
          </a:p>
          <a:p>
            <a:pPr algn="l"/>
            <a:r>
              <a:rPr lang="fr-FR" b="1" i="1" dirty="0">
                <a:latin typeface="Times"/>
                <a:cs typeface="Times"/>
              </a:rPr>
              <a:t> </a:t>
            </a:r>
            <a:r>
              <a:rPr lang="fr-FR" b="1" i="1" dirty="0" err="1">
                <a:solidFill>
                  <a:srgbClr val="FF0000"/>
                </a:solidFill>
                <a:latin typeface="Times"/>
                <a:cs typeface="Times"/>
              </a:rPr>
              <a:t>E</a:t>
            </a:r>
            <a:r>
              <a:rPr lang="fr-FR" b="1" i="1" baseline="-25000" dirty="0" err="1">
                <a:solidFill>
                  <a:srgbClr val="FF0000"/>
                </a:solidFill>
                <a:latin typeface="Times"/>
                <a:cs typeface="Times"/>
              </a:rPr>
              <a:t>c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 = ħ</a:t>
            </a:r>
            <a:r>
              <a:rPr lang="fr-FR" b="1" i="1" baseline="30000" dirty="0">
                <a:solidFill>
                  <a:srgbClr val="FF0000"/>
                </a:solidFill>
                <a:latin typeface="Times"/>
                <a:cs typeface="Times"/>
              </a:rPr>
              <a:t>2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/2m(</a:t>
            </a:r>
            <a:r>
              <a:rPr lang="fr-FR" b="1" i="1" dirty="0" err="1">
                <a:solidFill>
                  <a:srgbClr val="FF0000"/>
                </a:solidFill>
                <a:latin typeface="Times"/>
                <a:cs typeface="Times"/>
              </a:rPr>
              <a:t>a-d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)</a:t>
            </a:r>
            <a:r>
              <a:rPr lang="fr-FR" b="1" i="1" baseline="30000" dirty="0">
                <a:solidFill>
                  <a:srgbClr val="FF0000"/>
                </a:solidFill>
                <a:latin typeface="Times"/>
                <a:cs typeface="Times"/>
              </a:rPr>
              <a:t>2</a:t>
            </a:r>
            <a:endParaRPr lang="fr-FR" b="1" i="1" dirty="0">
              <a:solidFill>
                <a:srgbClr val="FF0000"/>
              </a:solidFill>
              <a:latin typeface="Times"/>
              <a:cs typeface="Times"/>
            </a:endParaRPr>
          </a:p>
          <a:p>
            <a:pPr algn="l"/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cas de l' </a:t>
            </a:r>
            <a:r>
              <a:rPr lang="fr-FR" b="1" i="1" baseline="30000" dirty="0">
                <a:solidFill>
                  <a:srgbClr val="0000FF"/>
                </a:solidFill>
                <a:latin typeface="Times"/>
                <a:cs typeface="Times"/>
              </a:rPr>
              <a:t>4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He </a:t>
            </a:r>
            <a:r>
              <a:rPr lang="fr-FR" b="1" i="1" dirty="0" smtClean="0">
                <a:latin typeface="Times"/>
                <a:cs typeface="Times"/>
              </a:rPr>
              <a:t>(le pus petit des gaz rares):</a:t>
            </a:r>
          </a:p>
          <a:p>
            <a:pPr algn="l"/>
            <a:r>
              <a:rPr lang="fr-FR" b="1" i="1" dirty="0" smtClean="0">
                <a:latin typeface="Times"/>
                <a:cs typeface="Times"/>
              </a:rPr>
              <a:t> </a:t>
            </a:r>
            <a:r>
              <a:rPr lang="fr-FR" b="1" i="1" dirty="0">
                <a:latin typeface="Times"/>
                <a:cs typeface="Times"/>
              </a:rPr>
              <a:t>a = 0.37 nm ; d = 0.26 nm ; m = </a:t>
            </a:r>
            <a:r>
              <a:rPr lang="fr-FR" b="1" i="1" dirty="0" smtClean="0">
                <a:latin typeface="Times"/>
                <a:cs typeface="Times"/>
              </a:rPr>
              <a:t>4/N</a:t>
            </a:r>
            <a:r>
              <a:rPr lang="fr-FR" b="1" i="1" baseline="-25000" dirty="0" smtClean="0">
                <a:latin typeface="Times"/>
                <a:cs typeface="Times"/>
              </a:rPr>
              <a:t>A</a:t>
            </a:r>
            <a:r>
              <a:rPr lang="fr-FR" b="1" i="1" dirty="0" smtClean="0">
                <a:latin typeface="Times"/>
                <a:cs typeface="Times"/>
              </a:rPr>
              <a:t> g</a:t>
            </a:r>
            <a:endParaRPr lang="fr-FR" b="1" i="1" dirty="0">
              <a:latin typeface="Times"/>
              <a:cs typeface="Times"/>
            </a:endParaRPr>
          </a:p>
          <a:p>
            <a:pPr algn="l"/>
            <a:r>
              <a:rPr lang="fr-FR" b="1" i="1" dirty="0">
                <a:latin typeface="Times"/>
                <a:cs typeface="Times"/>
              </a:rPr>
              <a:t>=&gt; </a:t>
            </a:r>
            <a:r>
              <a:rPr lang="fr-FR" b="1" i="1" dirty="0" err="1">
                <a:latin typeface="Times"/>
                <a:cs typeface="Times"/>
              </a:rPr>
              <a:t>E</a:t>
            </a:r>
            <a:r>
              <a:rPr lang="fr-FR" b="1" i="1" baseline="-25000" dirty="0" err="1">
                <a:latin typeface="Times"/>
                <a:cs typeface="Times"/>
              </a:rPr>
              <a:t>k</a:t>
            </a:r>
            <a:r>
              <a:rPr lang="fr-FR" b="1" i="1" baseline="-25000" dirty="0">
                <a:latin typeface="Times"/>
                <a:cs typeface="Times"/>
              </a:rPr>
              <a:t> </a:t>
            </a:r>
            <a:r>
              <a:rPr lang="fr-FR" b="1" i="1" dirty="0">
                <a:latin typeface="Times"/>
                <a:cs typeface="Times"/>
              </a:rPr>
              <a:t> </a:t>
            </a:r>
            <a:r>
              <a:rPr lang="fr-FR" altLang="ja-JP" b="1" i="1" dirty="0">
                <a:latin typeface="Times"/>
                <a:ea typeface="ＭＳ Ｐゴシック" pitchFamily="-106" charset="-128"/>
                <a:cs typeface="Times"/>
              </a:rPr>
              <a:t>~ </a:t>
            </a:r>
            <a:r>
              <a:rPr lang="fr-FR" b="1" i="1" dirty="0">
                <a:latin typeface="Times"/>
                <a:cs typeface="Times"/>
              </a:rPr>
              <a:t>15 K !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930273" y="269409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d</a:t>
            </a:r>
          </a:p>
        </p:txBody>
      </p:sp>
      <p:sp>
        <p:nvSpPr>
          <p:cNvPr id="2" name="Rectangle 1"/>
          <p:cNvSpPr/>
          <p:nvPr/>
        </p:nvSpPr>
        <p:spPr>
          <a:xfrm>
            <a:off x="365125" y="620610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dans l’hélium solide, les fluctuations quantiques sont grandes   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(Fritz London 1936)</a:t>
            </a:r>
          </a:p>
        </p:txBody>
      </p:sp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3">
            <a:lum bright="-28000" contrast="72000"/>
          </a:blip>
          <a:srcRect l="2899" t="1726" r="7246"/>
          <a:stretch>
            <a:fillRect/>
          </a:stretch>
        </p:blipFill>
        <p:spPr bwMode="auto">
          <a:xfrm>
            <a:off x="6096002" y="3962400"/>
            <a:ext cx="2895601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75866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/>
          <p:cNvPicPr>
            <a:picLocks noChangeAspect="1" noChangeArrowheads="1"/>
          </p:cNvPicPr>
          <p:nvPr/>
        </p:nvPicPr>
        <p:blipFill>
          <a:blip r:embed="rId2" cstate="print"/>
          <a:srcRect l="25394" t="16769" r="12001" b="15820"/>
          <a:stretch>
            <a:fillRect/>
          </a:stretch>
        </p:blipFill>
        <p:spPr bwMode="auto">
          <a:xfrm>
            <a:off x="5408239" y="3209999"/>
            <a:ext cx="3508546" cy="235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D:\Users\ariel\Bureau\X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2922" y="677548"/>
            <a:ext cx="3475177" cy="217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ZoneTexte 4"/>
          <p:cNvSpPr txBox="1">
            <a:spLocks noChangeArrowheads="1"/>
          </p:cNvSpPr>
          <p:nvPr/>
        </p:nvSpPr>
        <p:spPr bwMode="auto">
          <a:xfrm>
            <a:off x="386780" y="3597941"/>
            <a:ext cx="4790046" cy="286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Orientation : </a:t>
            </a:r>
            <a:r>
              <a:rPr lang="el-GR" b="1" dirty="0">
                <a:latin typeface="Times New Roman"/>
                <a:cs typeface="Times New Roman"/>
              </a:rPr>
              <a:t>θ</a:t>
            </a:r>
            <a:r>
              <a:rPr lang="fr-FR" b="1" dirty="0">
                <a:latin typeface="Times New Roman"/>
                <a:cs typeface="Times New Roman"/>
              </a:rPr>
              <a:t>=</a:t>
            </a:r>
            <a:r>
              <a:rPr lang="fr-FR" b="1" dirty="0" smtClean="0">
                <a:latin typeface="Times New Roman"/>
                <a:cs typeface="Times New Roman"/>
              </a:rPr>
              <a:t>89.5</a:t>
            </a:r>
            <a:r>
              <a:rPr lang="fr-FR" b="1" dirty="0">
                <a:latin typeface="Times New Roman"/>
                <a:cs typeface="Times New Roman"/>
              </a:rPr>
              <a:t>° ; </a:t>
            </a:r>
            <a:r>
              <a:rPr lang="el-GR" b="1" dirty="0">
                <a:latin typeface="Times New Roman"/>
                <a:cs typeface="Times New Roman"/>
              </a:rPr>
              <a:t>φ</a:t>
            </a:r>
            <a:r>
              <a:rPr lang="fr-FR" b="1" dirty="0">
                <a:latin typeface="Times New Roman"/>
                <a:cs typeface="Times New Roman"/>
              </a:rPr>
              <a:t>=75</a:t>
            </a:r>
            <a:r>
              <a:rPr lang="fr-FR" b="1" dirty="0" smtClean="0">
                <a:latin typeface="Times New Roman"/>
                <a:cs typeface="Times New Roman"/>
              </a:rPr>
              <a:t>°</a:t>
            </a:r>
          </a:p>
          <a:p>
            <a:endParaRPr lang="fr-FR" b="1" dirty="0">
              <a:latin typeface="Times New Roman"/>
              <a:cs typeface="Times New Roman"/>
            </a:endParaRPr>
          </a:p>
          <a:p>
            <a:r>
              <a:rPr lang="fr-FR" b="1" dirty="0" err="1" smtClean="0">
                <a:latin typeface="Times New Roman"/>
                <a:cs typeface="Times New Roman"/>
              </a:rPr>
              <a:t>module mesuré</a:t>
            </a:r>
            <a:r>
              <a:rPr lang="fr-FR" b="1" dirty="0" smtClean="0">
                <a:latin typeface="Times New Roman"/>
                <a:cs typeface="Times New Roman"/>
              </a:rPr>
              <a:t>: </a:t>
            </a:r>
          </a:p>
          <a:p>
            <a:r>
              <a:rPr lang="fr-FR" b="1" dirty="0" smtClean="0">
                <a:latin typeface="Symbol" charset="2"/>
                <a:cs typeface="Symbol" charset="2"/>
              </a:rPr>
              <a:t>m</a:t>
            </a:r>
            <a:r>
              <a:rPr lang="fr-FR" b="1" dirty="0" smtClean="0">
                <a:latin typeface="Times New Roman"/>
                <a:cs typeface="Times New Roman"/>
              </a:rPr>
              <a:t> = 0.0001(c</a:t>
            </a:r>
            <a:r>
              <a:rPr lang="fr-FR" b="1" baseline="-25000" dirty="0" smtClean="0">
                <a:latin typeface="Times New Roman"/>
                <a:cs typeface="Times New Roman"/>
              </a:rPr>
              <a:t>11</a:t>
            </a:r>
            <a:r>
              <a:rPr lang="fr-FR" b="1" dirty="0" smtClean="0">
                <a:latin typeface="Times New Roman"/>
                <a:cs typeface="Times New Roman"/>
              </a:rPr>
              <a:t>-2c</a:t>
            </a:r>
            <a:r>
              <a:rPr lang="fr-FR" b="1" baseline="-25000" dirty="0" smtClean="0">
                <a:latin typeface="Times New Roman"/>
                <a:cs typeface="Times New Roman"/>
              </a:rPr>
              <a:t>13</a:t>
            </a:r>
            <a:r>
              <a:rPr lang="fr-FR" b="1" dirty="0" smtClean="0">
                <a:latin typeface="Times New Roman"/>
                <a:cs typeface="Times New Roman"/>
              </a:rPr>
              <a:t>+c</a:t>
            </a:r>
            <a:r>
              <a:rPr lang="fr-FR" b="1" baseline="-25000" dirty="0" smtClean="0">
                <a:latin typeface="Times New Roman"/>
                <a:cs typeface="Times New Roman"/>
              </a:rPr>
              <a:t>33</a:t>
            </a:r>
            <a:r>
              <a:rPr lang="fr-FR" b="1" dirty="0" smtClean="0">
                <a:latin typeface="Times New Roman"/>
                <a:cs typeface="Times New Roman"/>
              </a:rPr>
              <a:t>) </a:t>
            </a:r>
            <a:r>
              <a:rPr lang="fr-FR" b="1" dirty="0">
                <a:latin typeface="Times New Roman"/>
                <a:cs typeface="Times New Roman"/>
              </a:rPr>
              <a:t>+ </a:t>
            </a:r>
            <a:r>
              <a:rPr lang="fr-FR" b="1" dirty="0" smtClean="0">
                <a:latin typeface="Times New Roman"/>
                <a:cs typeface="Times New Roman"/>
              </a:rPr>
              <a:t>0.933c</a:t>
            </a:r>
            <a:r>
              <a:rPr lang="fr-FR" b="1" baseline="-25000" dirty="0" smtClean="0">
                <a:latin typeface="Times New Roman"/>
                <a:cs typeface="Times New Roman"/>
              </a:rPr>
              <a:t>44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>
                <a:latin typeface="Times New Roman"/>
                <a:cs typeface="Times New Roman"/>
              </a:rPr>
              <a:t>+ </a:t>
            </a:r>
            <a:r>
              <a:rPr lang="fr-FR" b="1" dirty="0" smtClean="0">
                <a:latin typeface="Times New Roman"/>
                <a:cs typeface="Times New Roman"/>
              </a:rPr>
              <a:t>0.067c</a:t>
            </a:r>
            <a:r>
              <a:rPr lang="fr-FR" b="1" baseline="-25000" dirty="0" smtClean="0">
                <a:latin typeface="Times New Roman"/>
                <a:cs typeface="Times New Roman"/>
              </a:rPr>
              <a:t>66</a:t>
            </a:r>
            <a:endParaRPr lang="fr-FR" b="1" baseline="-25000" dirty="0">
              <a:latin typeface="Times New Roman"/>
              <a:cs typeface="Times New Roman"/>
            </a:endParaRPr>
          </a:p>
          <a:p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dépend surtout de 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lang="fr-FR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44</a:t>
            </a:r>
          </a:p>
          <a:p>
            <a:endParaRPr lang="fr-FR" b="1" dirty="0">
              <a:latin typeface="Times New Roman"/>
              <a:cs typeface="Times New Roman"/>
            </a:endParaRPr>
          </a:p>
          <a:p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prediction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à partir des mesures de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Crepeau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et al. à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1.32K et de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Greywall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at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1.2K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où les dislocations ne peuvent se déplacer à 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10 MHz:</a:t>
            </a:r>
          </a:p>
          <a:p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</a:t>
            </a:r>
            <a:r>
              <a:rPr lang="fr-FR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fr-FR" b="1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= 122 bar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92189" y="471678"/>
            <a:ext cx="2090987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orientation X2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grpSp>
        <p:nvGrpSpPr>
          <p:cNvPr id="27" name="Grouper 26"/>
          <p:cNvGrpSpPr/>
          <p:nvPr/>
        </p:nvGrpSpPr>
        <p:grpSpPr>
          <a:xfrm>
            <a:off x="977894" y="1104756"/>
            <a:ext cx="2158698" cy="2261104"/>
            <a:chOff x="977894" y="1348976"/>
            <a:chExt cx="2158698" cy="2261104"/>
          </a:xfrm>
        </p:grpSpPr>
        <p:grpSp>
          <p:nvGrpSpPr>
            <p:cNvPr id="26" name="Grouper 25"/>
            <p:cNvGrpSpPr/>
            <p:nvPr/>
          </p:nvGrpSpPr>
          <p:grpSpPr>
            <a:xfrm>
              <a:off x="977894" y="1348976"/>
              <a:ext cx="2158698" cy="2261104"/>
              <a:chOff x="977894" y="1348976"/>
              <a:chExt cx="2158698" cy="2261104"/>
            </a:xfrm>
          </p:grpSpPr>
          <p:cxnSp>
            <p:nvCxnSpPr>
              <p:cNvPr id="12" name="Connecteur droit avec flèche 11"/>
              <p:cNvCxnSpPr/>
              <p:nvPr/>
            </p:nvCxnSpPr>
            <p:spPr>
              <a:xfrm>
                <a:off x="1703156" y="2994509"/>
                <a:ext cx="1318123" cy="0"/>
              </a:xfrm>
              <a:prstGeom prst="straightConnector1">
                <a:avLst/>
              </a:prstGeom>
              <a:ln w="28575" cmpd="sng"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" name="Grouper 4"/>
              <p:cNvGrpSpPr/>
              <p:nvPr/>
            </p:nvGrpSpPr>
            <p:grpSpPr>
              <a:xfrm>
                <a:off x="977894" y="1348976"/>
                <a:ext cx="2158698" cy="2261104"/>
                <a:chOff x="977894" y="1348976"/>
                <a:chExt cx="2158698" cy="2261104"/>
              </a:xfrm>
            </p:grpSpPr>
            <p:grpSp>
              <p:nvGrpSpPr>
                <p:cNvPr id="10" name="Grouper 9"/>
                <p:cNvGrpSpPr/>
                <p:nvPr/>
              </p:nvGrpSpPr>
              <p:grpSpPr>
                <a:xfrm>
                  <a:off x="977894" y="1348976"/>
                  <a:ext cx="2158698" cy="2261104"/>
                  <a:chOff x="1485878" y="934568"/>
                  <a:chExt cx="2158698" cy="2261104"/>
                </a:xfrm>
              </p:grpSpPr>
              <p:cxnSp>
                <p:nvCxnSpPr>
                  <p:cNvPr id="14" name="Connecteur droit avec flèche 13"/>
                  <p:cNvCxnSpPr/>
                  <p:nvPr/>
                </p:nvCxnSpPr>
                <p:spPr>
                  <a:xfrm flipV="1">
                    <a:off x="2197772" y="1136316"/>
                    <a:ext cx="0" cy="1436436"/>
                  </a:xfrm>
                  <a:prstGeom prst="straightConnector1">
                    <a:avLst/>
                  </a:prstGeom>
                  <a:ln w="28575" cmpd="sng">
                    <a:solidFill>
                      <a:srgbClr val="0000FF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Connecteur droit 14"/>
                  <p:cNvCxnSpPr/>
                  <p:nvPr/>
                </p:nvCxnSpPr>
                <p:spPr>
                  <a:xfrm>
                    <a:off x="2847473" y="1671052"/>
                    <a:ext cx="0" cy="117976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" name="Arc 15"/>
                  <p:cNvSpPr/>
                  <p:nvPr/>
                </p:nvSpPr>
                <p:spPr>
                  <a:xfrm>
                    <a:off x="1837256" y="1828703"/>
                    <a:ext cx="707872" cy="992046"/>
                  </a:xfrm>
                  <a:prstGeom prst="arc">
                    <a:avLst>
                      <a:gd name="adj1" fmla="val 16200000"/>
                      <a:gd name="adj2" fmla="val 19620983"/>
                    </a:avLst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" name="ZoneTexte 16"/>
                  <p:cNvSpPr txBox="1"/>
                  <p:nvPr/>
                </p:nvSpPr>
                <p:spPr>
                  <a:xfrm>
                    <a:off x="2835998" y="1291047"/>
                    <a:ext cx="32127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smtClean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rPr>
                      <a:t>c</a:t>
                    </a:r>
                    <a:endParaRPr lang="fr-FR" sz="2400" b="1" dirty="0">
                      <a:solidFill>
                        <a:srgbClr val="FF0000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8" name="ZoneTexte 17"/>
                  <p:cNvSpPr txBox="1"/>
                  <p:nvPr/>
                </p:nvSpPr>
                <p:spPr>
                  <a:xfrm>
                    <a:off x="2194412" y="1461352"/>
                    <a:ext cx="33209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l-GR" sz="2400" dirty="0">
                        <a:latin typeface="Times New Roman"/>
                        <a:cs typeface="Times New Roman"/>
                      </a:rPr>
                      <a:t>θ</a:t>
                    </a:r>
                    <a:endParaRPr lang="fr-FR" sz="2400" b="1" dirty="0">
                      <a:latin typeface="Symbol" charset="2"/>
                      <a:cs typeface="Symbol" charset="2"/>
                    </a:endParaRPr>
                  </a:p>
                </p:txBody>
              </p:sp>
              <p:sp>
                <p:nvSpPr>
                  <p:cNvPr id="19" name="Arc 18"/>
                  <p:cNvSpPr/>
                  <p:nvPr/>
                </p:nvSpPr>
                <p:spPr>
                  <a:xfrm>
                    <a:off x="1783344" y="2339478"/>
                    <a:ext cx="1109582" cy="511337"/>
                  </a:xfrm>
                  <a:prstGeom prst="arc">
                    <a:avLst>
                      <a:gd name="adj1" fmla="val 1765297"/>
                      <a:gd name="adj2" fmla="val 8413465"/>
                    </a:avLst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" name="ZoneTexte 19"/>
                  <p:cNvSpPr txBox="1"/>
                  <p:nvPr/>
                </p:nvSpPr>
                <p:spPr>
                  <a:xfrm>
                    <a:off x="2363978" y="2682871"/>
                    <a:ext cx="362299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l-GR" sz="2400" dirty="0">
                        <a:latin typeface="Times New Roman"/>
                        <a:cs typeface="Times New Roman"/>
                      </a:rPr>
                      <a:t>φ</a:t>
                    </a:r>
                    <a:endParaRPr lang="fr-FR" sz="2400" b="1" dirty="0">
                      <a:latin typeface="Symbol" charset="2"/>
                      <a:cs typeface="Symbol" charset="2"/>
                    </a:endParaRPr>
                  </a:p>
                </p:txBody>
              </p:sp>
              <p:sp>
                <p:nvSpPr>
                  <p:cNvPr id="21" name="ZoneTexte 20"/>
                  <p:cNvSpPr txBox="1"/>
                  <p:nvPr/>
                </p:nvSpPr>
                <p:spPr>
                  <a:xfrm>
                    <a:off x="1485878" y="2734007"/>
                    <a:ext cx="35137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smtClean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rPr>
                      <a:t>x</a:t>
                    </a:r>
                    <a:endParaRPr lang="fr-FR" sz="2400" b="1" dirty="0">
                      <a:solidFill>
                        <a:srgbClr val="0000FF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2" name="ZoneTexte 21"/>
                  <p:cNvSpPr txBox="1"/>
                  <p:nvPr/>
                </p:nvSpPr>
                <p:spPr>
                  <a:xfrm>
                    <a:off x="1783344" y="934568"/>
                    <a:ext cx="32127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smtClean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rPr>
                      <a:t>z</a:t>
                    </a:r>
                    <a:endParaRPr lang="fr-FR" sz="2400" b="1" dirty="0">
                      <a:solidFill>
                        <a:srgbClr val="0000FF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3" name="ZoneTexte 22"/>
                  <p:cNvSpPr txBox="1"/>
                  <p:nvPr/>
                </p:nvSpPr>
                <p:spPr>
                  <a:xfrm>
                    <a:off x="3293198" y="2534316"/>
                    <a:ext cx="35137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smtClean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rPr>
                      <a:t>y</a:t>
                    </a:r>
                    <a:endParaRPr lang="fr-FR" sz="2400" b="1" dirty="0">
                      <a:solidFill>
                        <a:srgbClr val="0000FF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</p:grpSp>
            <p:cxnSp>
              <p:nvCxnSpPr>
                <p:cNvPr id="11" name="Connecteur droit avec flèche 10"/>
                <p:cNvCxnSpPr/>
                <p:nvPr/>
              </p:nvCxnSpPr>
              <p:spPr>
                <a:xfrm flipV="1">
                  <a:off x="1703156" y="2085460"/>
                  <a:ext cx="636333" cy="922417"/>
                </a:xfrm>
                <a:prstGeom prst="straightConnector1">
                  <a:avLst/>
                </a:prstGeom>
                <a:ln w="28575" cmpd="sng"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onnecteur droit avec flèche 12"/>
                <p:cNvCxnSpPr/>
                <p:nvPr/>
              </p:nvCxnSpPr>
              <p:spPr>
                <a:xfrm>
                  <a:off x="1703156" y="2994510"/>
                  <a:ext cx="647436" cy="270713"/>
                </a:xfrm>
                <a:prstGeom prst="straightConnector1">
                  <a:avLst/>
                </a:prstGeom>
                <a:ln w="28575" cmpd="sng">
                  <a:solidFill>
                    <a:srgbClr val="FF0000"/>
                  </a:solidFill>
                  <a:prstDash val="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Connecteur droit avec flèche 8"/>
            <p:cNvCxnSpPr/>
            <p:nvPr/>
          </p:nvCxnSpPr>
          <p:spPr>
            <a:xfrm flipH="1">
              <a:off x="1329272" y="2986815"/>
              <a:ext cx="373884" cy="611126"/>
            </a:xfrm>
            <a:prstGeom prst="straightConnector1">
              <a:avLst/>
            </a:prstGeom>
            <a:ln w="28575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Connecteur droit avec flèche 23"/>
          <p:cNvCxnSpPr/>
          <p:nvPr/>
        </p:nvCxnSpPr>
        <p:spPr>
          <a:xfrm>
            <a:off x="6059752" y="4294757"/>
            <a:ext cx="1944546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7538425" y="3806631"/>
            <a:ext cx="32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endParaRPr lang="fr-FR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39609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2" cstate="print"/>
          <a:srcRect l="31694" t="7950" r="16331" b="9521"/>
          <a:stretch>
            <a:fillRect/>
          </a:stretch>
        </p:blipFill>
        <p:spPr bwMode="auto">
          <a:xfrm>
            <a:off x="5003800" y="837035"/>
            <a:ext cx="3813175" cy="378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D:\Users\ariel\Bureau\X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125960"/>
            <a:ext cx="3384550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ZoneTexte 5"/>
          <p:cNvSpPr txBox="1">
            <a:spLocks noChangeArrowheads="1"/>
          </p:cNvSpPr>
          <p:nvPr/>
        </p:nvSpPr>
        <p:spPr bwMode="auto">
          <a:xfrm>
            <a:off x="809557" y="4963269"/>
            <a:ext cx="635484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Orientation : </a:t>
            </a:r>
            <a:r>
              <a:rPr lang="el-GR" b="1" dirty="0">
                <a:latin typeface="Times New Roman"/>
                <a:cs typeface="Times New Roman"/>
              </a:rPr>
              <a:t>θ</a:t>
            </a:r>
            <a:r>
              <a:rPr lang="fr-FR" b="1" dirty="0">
                <a:latin typeface="Times New Roman"/>
                <a:cs typeface="Times New Roman"/>
              </a:rPr>
              <a:t>=45° ; </a:t>
            </a:r>
            <a:r>
              <a:rPr lang="el-GR" b="1" dirty="0">
                <a:latin typeface="Times New Roman"/>
                <a:cs typeface="Times New Roman"/>
              </a:rPr>
              <a:t>φ</a:t>
            </a:r>
            <a:r>
              <a:rPr lang="fr-FR" b="1" dirty="0">
                <a:latin typeface="Times New Roman"/>
                <a:cs typeface="Times New Roman"/>
              </a:rPr>
              <a:t>=85°</a:t>
            </a:r>
          </a:p>
          <a:p>
            <a:r>
              <a:rPr lang="fr-FR" b="1" dirty="0" err="1" smtClean="0">
                <a:latin typeface="Times New Roman"/>
                <a:cs typeface="Times New Roman"/>
              </a:rPr>
              <a:t>module mesuré </a:t>
            </a:r>
            <a:r>
              <a:rPr lang="fr-FR" b="1" dirty="0" smtClean="0">
                <a:latin typeface="Times New Roman"/>
                <a:cs typeface="Times New Roman"/>
              </a:rPr>
              <a:t>: </a:t>
            </a:r>
            <a:r>
              <a:rPr lang="fr-FR" b="1" dirty="0">
                <a:latin typeface="Symbol" charset="2"/>
                <a:cs typeface="Symbol" charset="2"/>
              </a:rPr>
              <a:t>m</a:t>
            </a:r>
            <a:r>
              <a:rPr lang="fr-FR" b="1" dirty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= 0.248 (c</a:t>
            </a:r>
            <a:r>
              <a:rPr lang="fr-FR" b="1" baseline="-25000" dirty="0" smtClean="0">
                <a:latin typeface="Times New Roman"/>
                <a:cs typeface="Times New Roman"/>
              </a:rPr>
              <a:t>11</a:t>
            </a:r>
            <a:r>
              <a:rPr lang="fr-FR" b="1" dirty="0" smtClean="0">
                <a:latin typeface="Times New Roman"/>
                <a:cs typeface="Times New Roman"/>
              </a:rPr>
              <a:t>-2.c</a:t>
            </a:r>
            <a:r>
              <a:rPr lang="fr-FR" b="1" baseline="-25000" dirty="0" smtClean="0">
                <a:latin typeface="Times New Roman"/>
                <a:cs typeface="Times New Roman"/>
              </a:rPr>
              <a:t>13</a:t>
            </a:r>
            <a:r>
              <a:rPr lang="fr-FR" b="1" dirty="0" smtClean="0">
                <a:latin typeface="Times New Roman"/>
                <a:cs typeface="Times New Roman"/>
              </a:rPr>
              <a:t>+c</a:t>
            </a:r>
            <a:r>
              <a:rPr lang="fr-FR" b="1" baseline="-25000" dirty="0" smtClean="0">
                <a:latin typeface="Times New Roman"/>
                <a:cs typeface="Times New Roman"/>
              </a:rPr>
              <a:t>33</a:t>
            </a:r>
            <a:r>
              <a:rPr lang="fr-FR" b="1" dirty="0" smtClean="0">
                <a:latin typeface="Times New Roman"/>
                <a:cs typeface="Times New Roman"/>
              </a:rPr>
              <a:t>) </a:t>
            </a:r>
            <a:r>
              <a:rPr lang="fr-FR" b="1" dirty="0">
                <a:latin typeface="Times New Roman"/>
                <a:cs typeface="Times New Roman"/>
              </a:rPr>
              <a:t>+ </a:t>
            </a:r>
            <a:r>
              <a:rPr lang="fr-FR" b="1" dirty="0" smtClean="0">
                <a:latin typeface="Times New Roman"/>
                <a:cs typeface="Times New Roman"/>
              </a:rPr>
              <a:t>0.0038c</a:t>
            </a:r>
            <a:r>
              <a:rPr lang="fr-FR" b="1" baseline="-25000" dirty="0" smtClean="0">
                <a:latin typeface="Times New Roman"/>
                <a:cs typeface="Times New Roman"/>
              </a:rPr>
              <a:t>44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>
                <a:latin typeface="Times New Roman"/>
                <a:cs typeface="Times New Roman"/>
              </a:rPr>
              <a:t>+ </a:t>
            </a:r>
            <a:r>
              <a:rPr lang="fr-FR" b="1" dirty="0" smtClean="0">
                <a:latin typeface="Times New Roman"/>
                <a:cs typeface="Times New Roman"/>
              </a:rPr>
              <a:t>0.0038c</a:t>
            </a:r>
            <a:r>
              <a:rPr lang="fr-FR" b="1" baseline="-25000" dirty="0" smtClean="0">
                <a:latin typeface="Times New Roman"/>
                <a:cs typeface="Times New Roman"/>
              </a:rPr>
              <a:t>66</a:t>
            </a:r>
            <a:endParaRPr lang="fr-FR" b="1" baseline="-25000" dirty="0">
              <a:latin typeface="Times New Roman"/>
              <a:cs typeface="Times New Roman"/>
            </a:endParaRPr>
          </a:p>
          <a:p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dépendance négligeable de 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lang="fr-FR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44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et c</a:t>
            </a:r>
            <a:r>
              <a:rPr lang="fr-FR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66</a:t>
            </a:r>
            <a:endParaRPr lang="fr-FR" b="1" baseline="-25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b="1" dirty="0" err="1" smtClean="0">
                <a:latin typeface="Times New Roman"/>
                <a:cs typeface="Times New Roman"/>
              </a:rPr>
              <a:t>dans l’état rigide module prédit </a:t>
            </a:r>
            <a:r>
              <a:rPr lang="fr-FR" b="1" dirty="0" smtClean="0">
                <a:latin typeface="Times New Roman"/>
                <a:cs typeface="Times New Roman"/>
              </a:rPr>
              <a:t>: </a:t>
            </a:r>
            <a:r>
              <a:rPr lang="fr-FR" b="1" dirty="0" err="1" smtClean="0">
                <a:latin typeface="Symbol" charset="2"/>
                <a:cs typeface="Symbol" charset="2"/>
              </a:rPr>
              <a:t>m</a:t>
            </a:r>
            <a:r>
              <a:rPr lang="fr-FR" b="1" baseline="-25000" dirty="0" err="1" smtClean="0">
                <a:latin typeface="Times New Roman"/>
                <a:cs typeface="Times New Roman"/>
              </a:rPr>
              <a:t>stiff</a:t>
            </a:r>
            <a:r>
              <a:rPr lang="fr-FR" b="1" baseline="-25000" dirty="0" smtClean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= 187 bar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597944" y="240846"/>
            <a:ext cx="2090987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orientation X3</a:t>
            </a:r>
            <a:endParaRPr lang="en-US" sz="2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529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3" t="14250" r="21645" b="6371"/>
          <a:stretch>
            <a:fillRect/>
          </a:stretch>
        </p:blipFill>
        <p:spPr bwMode="auto">
          <a:xfrm>
            <a:off x="5076825" y="1341438"/>
            <a:ext cx="3514725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597944" y="240846"/>
            <a:ext cx="2090987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orientation X5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5124" name="ZoneTexte 3"/>
          <p:cNvSpPr txBox="1">
            <a:spLocks noChangeArrowheads="1"/>
          </p:cNvSpPr>
          <p:nvPr/>
        </p:nvSpPr>
        <p:spPr bwMode="auto">
          <a:xfrm>
            <a:off x="900113" y="4797425"/>
            <a:ext cx="6403466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latin typeface="Times New Roman"/>
                <a:cs typeface="Times New Roman"/>
              </a:rPr>
              <a:t>o</a:t>
            </a:r>
            <a:r>
              <a:rPr lang="en-US" b="1" dirty="0" smtClean="0">
                <a:latin typeface="Times New Roman"/>
                <a:cs typeface="Times New Roman"/>
              </a:rPr>
              <a:t>rientation </a:t>
            </a:r>
            <a:r>
              <a:rPr lang="en-US" b="1" dirty="0">
                <a:latin typeface="Times New Roman"/>
                <a:cs typeface="Times New Roman"/>
              </a:rPr>
              <a:t>: </a:t>
            </a:r>
            <a:r>
              <a:rPr lang="el-GR" b="1" dirty="0">
                <a:latin typeface="Times New Roman"/>
                <a:cs typeface="Times New Roman"/>
              </a:rPr>
              <a:t>θ</a:t>
            </a:r>
            <a:r>
              <a:rPr lang="fr-FR" b="1" dirty="0">
                <a:latin typeface="Times New Roman"/>
                <a:cs typeface="Times New Roman"/>
              </a:rPr>
              <a:t>=60° ; </a:t>
            </a:r>
            <a:r>
              <a:rPr lang="el-GR" b="1" dirty="0">
                <a:latin typeface="Times New Roman"/>
                <a:cs typeface="Times New Roman"/>
              </a:rPr>
              <a:t>φ</a:t>
            </a:r>
            <a:r>
              <a:rPr lang="fr-FR" b="1" dirty="0">
                <a:latin typeface="Times New Roman"/>
                <a:cs typeface="Times New Roman"/>
              </a:rPr>
              <a:t>=30°</a:t>
            </a:r>
          </a:p>
          <a:p>
            <a:pPr eaLnBrk="1" hangingPunct="1"/>
            <a:endParaRPr lang="fr-FR" b="1" dirty="0">
              <a:latin typeface="Times New Roman"/>
              <a:cs typeface="Times New Roman"/>
            </a:endParaRPr>
          </a:p>
          <a:p>
            <a:pPr eaLnBrk="1" hangingPunct="1"/>
            <a:r>
              <a:rPr lang="fr-FR" b="1" dirty="0" err="1" smtClean="0">
                <a:latin typeface="Times New Roman"/>
                <a:cs typeface="Times New Roman"/>
              </a:rPr>
              <a:t>module mesuré</a:t>
            </a:r>
            <a:r>
              <a:rPr lang="fr-FR" b="1" dirty="0" smtClean="0">
                <a:latin typeface="Times New Roman"/>
                <a:cs typeface="Times New Roman"/>
              </a:rPr>
              <a:t>: </a:t>
            </a:r>
            <a:r>
              <a:rPr lang="fr-FR" b="1" dirty="0">
                <a:latin typeface="Symbol" charset="2"/>
                <a:cs typeface="Symbol" charset="2"/>
              </a:rPr>
              <a:t>m</a:t>
            </a:r>
            <a:r>
              <a:rPr lang="fr-FR" b="1" dirty="0">
                <a:latin typeface="Times New Roman"/>
                <a:cs typeface="Times New Roman"/>
              </a:rPr>
              <a:t> = </a:t>
            </a:r>
            <a:r>
              <a:rPr lang="fr-FR" b="1" dirty="0" smtClean="0">
                <a:latin typeface="Times New Roman"/>
                <a:cs typeface="Times New Roman"/>
              </a:rPr>
              <a:t>0.047 </a:t>
            </a:r>
            <a:r>
              <a:rPr lang="fr-FR" b="1" dirty="0">
                <a:latin typeface="Times New Roman"/>
                <a:cs typeface="Times New Roman"/>
              </a:rPr>
              <a:t>(c</a:t>
            </a:r>
            <a:r>
              <a:rPr lang="fr-FR" b="1" baseline="-25000" dirty="0">
                <a:latin typeface="Times New Roman"/>
                <a:cs typeface="Times New Roman"/>
              </a:rPr>
              <a:t>33</a:t>
            </a:r>
            <a:r>
              <a:rPr lang="fr-FR" b="1" dirty="0">
                <a:latin typeface="Times New Roman"/>
                <a:cs typeface="Times New Roman"/>
              </a:rPr>
              <a:t> + c</a:t>
            </a:r>
            <a:r>
              <a:rPr lang="fr-FR" b="1" baseline="-25000" dirty="0">
                <a:latin typeface="Times New Roman"/>
                <a:cs typeface="Times New Roman"/>
              </a:rPr>
              <a:t>12</a:t>
            </a:r>
            <a:r>
              <a:rPr lang="fr-FR" b="1" dirty="0">
                <a:latin typeface="Times New Roman"/>
                <a:cs typeface="Times New Roman"/>
              </a:rPr>
              <a:t> – 2 c</a:t>
            </a:r>
            <a:r>
              <a:rPr lang="fr-FR" b="1" baseline="-25000" dirty="0">
                <a:latin typeface="Times New Roman"/>
                <a:cs typeface="Times New Roman"/>
              </a:rPr>
              <a:t>13</a:t>
            </a:r>
            <a:r>
              <a:rPr lang="fr-FR" b="1" dirty="0">
                <a:latin typeface="Times New Roman"/>
                <a:cs typeface="Times New Roman"/>
              </a:rPr>
              <a:t> ) </a:t>
            </a:r>
            <a:r>
              <a:rPr lang="fr-FR" b="1" dirty="0" smtClean="0">
                <a:latin typeface="Times New Roman"/>
                <a:cs typeface="Times New Roman"/>
              </a:rPr>
              <a:t>+ 0.25</a:t>
            </a:r>
            <a:r>
              <a:rPr lang="fr-FR" b="1" dirty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c</a:t>
            </a:r>
            <a:r>
              <a:rPr lang="fr-FR" b="1" baseline="-25000" dirty="0" smtClean="0">
                <a:latin typeface="Times New Roman"/>
                <a:cs typeface="Times New Roman"/>
              </a:rPr>
              <a:t>44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>
                <a:latin typeface="Times New Roman"/>
                <a:cs typeface="Times New Roman"/>
              </a:rPr>
              <a:t>+ </a:t>
            </a:r>
            <a:r>
              <a:rPr lang="fr-FR" b="1" dirty="0" smtClean="0">
                <a:latin typeface="Times New Roman"/>
                <a:cs typeface="Times New Roman"/>
              </a:rPr>
              <a:t>0.56</a:t>
            </a:r>
            <a:r>
              <a:rPr lang="fr-FR" b="1" dirty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c</a:t>
            </a:r>
            <a:r>
              <a:rPr lang="fr-FR" b="1" baseline="-25000" dirty="0" smtClean="0">
                <a:latin typeface="Times New Roman"/>
                <a:cs typeface="Times New Roman"/>
              </a:rPr>
              <a:t>66</a:t>
            </a:r>
            <a:endParaRPr lang="fr-FR" b="1" baseline="-25000" dirty="0">
              <a:latin typeface="Times New Roman"/>
              <a:cs typeface="Times New Roman"/>
            </a:endParaRPr>
          </a:p>
          <a:p>
            <a:pPr eaLnBrk="1" hangingPunct="1"/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grande dépendance en c</a:t>
            </a:r>
            <a:r>
              <a:rPr lang="fr-FR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66</a:t>
            </a:r>
            <a:endParaRPr lang="fr-FR" b="1" baseline="-25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eaLnBrk="1" hangingPunct="1"/>
            <a:r>
              <a:rPr lang="fr-FR" b="1" dirty="0" err="1" smtClean="0">
                <a:latin typeface="Times New Roman"/>
                <a:cs typeface="Times New Roman"/>
              </a:rPr>
              <a:t>état rigide prédit </a:t>
            </a:r>
            <a:r>
              <a:rPr lang="fr-FR" b="1" dirty="0" smtClean="0">
                <a:latin typeface="Times New Roman"/>
                <a:cs typeface="Times New Roman"/>
              </a:rPr>
              <a:t>: </a:t>
            </a:r>
            <a:r>
              <a:rPr lang="fr-FR" b="1" dirty="0" err="1" smtClean="0">
                <a:latin typeface="Symbol" charset="2"/>
                <a:cs typeface="Symbol" charset="2"/>
              </a:rPr>
              <a:t>m</a:t>
            </a:r>
            <a:r>
              <a:rPr lang="fr-FR" b="1" baseline="-25000" dirty="0" err="1" smtClean="0">
                <a:latin typeface="Times New Roman"/>
                <a:cs typeface="Times New Roman"/>
              </a:rPr>
              <a:t>stiff</a:t>
            </a:r>
            <a:r>
              <a:rPr lang="fr-FR" b="1" baseline="-25000" dirty="0" smtClean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= 1.19 10</a:t>
            </a:r>
            <a:r>
              <a:rPr lang="fr-FR" b="1" baseline="30000" dirty="0" smtClean="0">
                <a:latin typeface="Times New Roman"/>
                <a:cs typeface="Times New Roman"/>
              </a:rPr>
              <a:t>7</a:t>
            </a:r>
            <a:r>
              <a:rPr lang="fr-FR" b="1" dirty="0" smtClean="0">
                <a:latin typeface="Times New Roman"/>
                <a:cs typeface="Times New Roman"/>
              </a:rPr>
              <a:t> Pa = 119 bar</a:t>
            </a:r>
            <a:endParaRPr lang="en-US" b="1" baseline="-25000" dirty="0">
              <a:latin typeface="Times New Roman"/>
              <a:cs typeface="Times New Roman"/>
            </a:endParaRPr>
          </a:p>
          <a:p>
            <a:pPr eaLnBrk="1" hangingPunct="1"/>
            <a:endParaRPr lang="fr-FR" baseline="-25000" dirty="0"/>
          </a:p>
        </p:txBody>
      </p:sp>
      <p:pic>
        <p:nvPicPr>
          <p:cNvPr id="5125" name="Picture 3" descr="D:\Users\ariel\Bureau\X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1628775"/>
            <a:ext cx="42894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avec flèche 6"/>
          <p:cNvCxnSpPr/>
          <p:nvPr/>
        </p:nvCxnSpPr>
        <p:spPr>
          <a:xfrm flipV="1">
            <a:off x="5688931" y="2976705"/>
            <a:ext cx="1402189" cy="79698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6624453" y="2654947"/>
            <a:ext cx="32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endParaRPr lang="fr-FR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6038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27246" y="194901"/>
            <a:ext cx="5624406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croissance à volume constant : polycristal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7171" name="ZoneTexte 3"/>
          <p:cNvSpPr txBox="1">
            <a:spLocks noChangeArrowheads="1"/>
          </p:cNvSpPr>
          <p:nvPr/>
        </p:nvSpPr>
        <p:spPr bwMode="auto">
          <a:xfrm>
            <a:off x="749497" y="4810534"/>
            <a:ext cx="781419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latin typeface="Times New Roman"/>
                <a:cs typeface="Times New Roman"/>
              </a:rPr>
              <a:t>pression finale : 33.8 </a:t>
            </a:r>
            <a:r>
              <a:rPr lang="en-US" b="1" dirty="0">
                <a:latin typeface="Times New Roman"/>
                <a:cs typeface="Times New Roman"/>
              </a:rPr>
              <a:t>bar</a:t>
            </a:r>
            <a:endParaRPr lang="fr-FR" b="1" dirty="0">
              <a:latin typeface="Times New Roman"/>
              <a:cs typeface="Times New Roman"/>
            </a:endParaRPr>
          </a:p>
          <a:p>
            <a:pPr eaLnBrk="1" hangingPunct="1"/>
            <a:endParaRPr lang="fr-FR" b="1" dirty="0">
              <a:latin typeface="Times New Roman"/>
              <a:cs typeface="Times New Roman"/>
            </a:endParaRPr>
          </a:p>
          <a:p>
            <a:pPr eaLnBrk="1" hangingPunct="1"/>
            <a:r>
              <a:rPr lang="fr-FR" b="1" dirty="0" err="1" smtClean="0">
                <a:latin typeface="Times New Roman"/>
                <a:cs typeface="Times New Roman"/>
              </a:rPr>
              <a:t>prédiction de l’état rigide en utilisant la méthode de moyennage de </a:t>
            </a:r>
            <a:r>
              <a:rPr lang="fr-FR" b="1" dirty="0" smtClean="0">
                <a:latin typeface="Times New Roman"/>
                <a:cs typeface="Times New Roman"/>
              </a:rPr>
              <a:t>HJ Maris: </a:t>
            </a:r>
          </a:p>
          <a:p>
            <a:pPr eaLnBrk="1" hangingPunct="1"/>
            <a:r>
              <a:rPr lang="fr-FR" b="1" dirty="0" err="1" smtClean="0">
                <a:latin typeface="Symbol" charset="2"/>
                <a:cs typeface="Symbol" charset="2"/>
              </a:rPr>
              <a:t>m</a:t>
            </a:r>
            <a:r>
              <a:rPr lang="fr-FR" b="1" baseline="-25000" dirty="0" err="1" smtClean="0">
                <a:latin typeface="Times New Roman"/>
                <a:cs typeface="Times New Roman"/>
              </a:rPr>
              <a:t>stiff</a:t>
            </a:r>
            <a:r>
              <a:rPr lang="fr-FR" b="1" baseline="-25000" dirty="0" smtClean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= 144 bar</a:t>
            </a:r>
          </a:p>
          <a:p>
            <a:pPr eaLnBrk="1" hangingPunct="1"/>
            <a:endParaRPr lang="fr-FR" b="1" baseline="-25000" dirty="0">
              <a:latin typeface="Times New Roman"/>
              <a:cs typeface="Times New Roman"/>
            </a:endParaRPr>
          </a:p>
          <a:p>
            <a:pPr eaLnBrk="1" hangingPunct="1"/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la fusion fait apparaître les joints de grains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. </a:t>
            </a:r>
          </a:p>
          <a:p>
            <a:pPr eaLnBrk="1" hangingPunct="1"/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Mûrissement en quelques minutes analogue à une mousse de bulle de savon.</a:t>
            </a:r>
          </a:p>
        </p:txBody>
      </p:sp>
      <p:pic>
        <p:nvPicPr>
          <p:cNvPr id="7172" name="Picture 2" descr="D:\Users\ariel\Bureau\BC1_melting_16 36 47 .41_T=0.0000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914809"/>
            <a:ext cx="51943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479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 descr="Figure3-Plasticit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1080177"/>
            <a:ext cx="6286499" cy="501582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9054" y="902772"/>
            <a:ext cx="28958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		  </a:t>
            </a:r>
          </a:p>
          <a:p>
            <a:r>
              <a:rPr lang="fr-FR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	</a:t>
            </a:r>
          </a:p>
          <a:p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fr-FR" sz="16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sz="16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X3 </a:t>
            </a:r>
            <a:r>
              <a:rPr lang="fr-FR" sz="1600" b="1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penché à </a:t>
            </a:r>
            <a:r>
              <a:rPr lang="fr-FR" sz="16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~ 45°  </a:t>
            </a:r>
          </a:p>
          <a:p>
            <a:r>
              <a:rPr lang="fr-FR" sz="16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indépendant de c</a:t>
            </a:r>
            <a:r>
              <a:rPr lang="fr-FR" sz="1600" b="1" baseline="-25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44</a:t>
            </a:r>
            <a:r>
              <a:rPr lang="fr-FR" sz="16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et </a:t>
            </a:r>
            <a:r>
              <a:rPr lang="fr-FR" sz="16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c</a:t>
            </a:r>
            <a:r>
              <a:rPr lang="fr-FR" sz="1600" b="1" baseline="-25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66</a:t>
            </a:r>
          </a:p>
          <a:p>
            <a:r>
              <a:rPr lang="fr-FR" sz="1600" b="1" dirty="0" smtClean="0">
                <a:latin typeface="Times New Roman"/>
                <a:cs typeface="Times New Roman"/>
              </a:rPr>
              <a:t>pas de variation en T </a:t>
            </a:r>
          </a:p>
          <a:p>
            <a:r>
              <a:rPr lang="fr-FR" sz="1600" b="1" dirty="0" smtClean="0">
                <a:latin typeface="Times New Roman"/>
                <a:cs typeface="Times New Roman"/>
              </a:rPr>
              <a:t> </a:t>
            </a:r>
            <a:r>
              <a:rPr lang="fr-FR" sz="1600" b="1" dirty="0" smtClean="0">
                <a:latin typeface="Symbol" charset="2"/>
                <a:cs typeface="Symbol" charset="2"/>
              </a:rPr>
              <a:t>m</a:t>
            </a:r>
            <a:r>
              <a:rPr lang="fr-FR" sz="1600" b="1" dirty="0" smtClean="0">
                <a:latin typeface="Times New Roman"/>
                <a:cs typeface="Times New Roman"/>
              </a:rPr>
              <a:t> = 187 bar</a:t>
            </a:r>
          </a:p>
          <a:p>
            <a:r>
              <a:rPr lang="fr-FR" sz="1600" b="1" dirty="0" smtClean="0">
                <a:latin typeface="Times New Roman"/>
                <a:cs typeface="Times New Roman"/>
              </a:rPr>
              <a:t>c11, c13 et c33 sont constants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calibration des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transducteurs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0.88 A/V (cellule #1)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puis 0.95 A/V (cellule #2)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43209" y="93303"/>
            <a:ext cx="8700315" cy="769441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une anomalie élastique géante et très anisotrope</a:t>
            </a:r>
          </a:p>
          <a:p>
            <a:pPr algn="ctr">
              <a:defRPr/>
            </a:pPr>
            <a:r>
              <a:rPr lang="en-US" sz="2000" b="1" i="1" dirty="0">
                <a:latin typeface="Times New Roman"/>
                <a:cs typeface="Times New Roman"/>
              </a:rPr>
              <a:t>A. </a:t>
            </a:r>
            <a:r>
              <a:rPr lang="en-US" sz="2000" b="1" i="1" dirty="0" err="1">
                <a:latin typeface="Times New Roman"/>
                <a:cs typeface="Times New Roman"/>
              </a:rPr>
              <a:t>Haziot</a:t>
            </a:r>
            <a:r>
              <a:rPr lang="en-US" sz="2000" b="1" i="1" dirty="0">
                <a:latin typeface="Times New Roman"/>
                <a:cs typeface="Times New Roman"/>
              </a:rPr>
              <a:t> et al. </a:t>
            </a:r>
            <a:r>
              <a:rPr lang="en-US" sz="2000" b="1" i="1" dirty="0" err="1">
                <a:latin typeface="Times New Roman"/>
                <a:cs typeface="Times New Roman"/>
              </a:rPr>
              <a:t>Phys</a:t>
            </a:r>
            <a:r>
              <a:rPr lang="en-US" sz="2000" b="1" i="1" dirty="0">
                <a:latin typeface="Times New Roman"/>
                <a:cs typeface="Times New Roman"/>
              </a:rPr>
              <a:t> Rev </a:t>
            </a:r>
            <a:r>
              <a:rPr lang="en-US" sz="2000" b="1" i="1" dirty="0" err="1">
                <a:latin typeface="Times New Roman"/>
                <a:cs typeface="Times New Roman"/>
              </a:rPr>
              <a:t>Lett</a:t>
            </a:r>
            <a:r>
              <a:rPr lang="en-US" sz="2000" b="1" i="1" dirty="0">
                <a:latin typeface="Times New Roman"/>
                <a:cs typeface="Times New Roman"/>
              </a:rPr>
              <a:t>.110, 035301 (2013</a:t>
            </a:r>
            <a:r>
              <a:rPr lang="en-US" sz="2000" b="1" i="1" dirty="0" smtClean="0">
                <a:latin typeface="Times New Roman"/>
                <a:cs typeface="Times New Roman"/>
              </a:rPr>
              <a:t>)</a:t>
            </a:r>
            <a:endParaRPr lang="en-US" sz="2000" b="1" i="1" dirty="0">
              <a:latin typeface="Times New Roman"/>
              <a:cs typeface="Times New Roman"/>
            </a:endParaRPr>
          </a:p>
        </p:txBody>
      </p:sp>
      <p:grpSp>
        <p:nvGrpSpPr>
          <p:cNvPr id="10" name="Grouper 9"/>
          <p:cNvGrpSpPr/>
          <p:nvPr/>
        </p:nvGrpSpPr>
        <p:grpSpPr>
          <a:xfrm>
            <a:off x="349578" y="938620"/>
            <a:ext cx="997486" cy="949042"/>
            <a:chOff x="119054" y="1343814"/>
            <a:chExt cx="997486" cy="949042"/>
          </a:xfrm>
        </p:grpSpPr>
        <p:pic>
          <p:nvPicPr>
            <p:cNvPr id="9" name="Image 8" descr="X3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054" y="1343814"/>
              <a:ext cx="922947" cy="905141"/>
            </a:xfrm>
            <a:prstGeom prst="rect">
              <a:avLst/>
            </a:prstGeom>
          </p:spPr>
        </p:pic>
        <p:sp>
          <p:nvSpPr>
            <p:cNvPr id="24" name="ZoneTexte 23"/>
            <p:cNvSpPr txBox="1"/>
            <p:nvPr/>
          </p:nvSpPr>
          <p:spPr>
            <a:xfrm>
              <a:off x="681104" y="1954302"/>
              <a:ext cx="4354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X3</a:t>
              </a:r>
              <a:endParaRPr lang="fr-FR" sz="1600" b="1" dirty="0">
                <a:solidFill>
                  <a:srgbClr val="008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6" name="ZoneTexte 25"/>
          <p:cNvSpPr txBox="1"/>
          <p:nvPr/>
        </p:nvSpPr>
        <p:spPr>
          <a:xfrm>
            <a:off x="90590" y="4335757"/>
            <a:ext cx="31551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latin typeface="Times New Roman"/>
                <a:cs typeface="Times New Roman"/>
              </a:rPr>
              <a:t>à basse T</a:t>
            </a:r>
            <a:r>
              <a:rPr lang="fr-FR" sz="1600" b="1" dirty="0">
                <a:latin typeface="Times New Roman"/>
                <a:cs typeface="Times New Roman"/>
              </a:rPr>
              <a:t> pour tous les cristaux </a:t>
            </a:r>
          </a:p>
          <a:p>
            <a:r>
              <a:rPr lang="fr-FR" sz="1600" b="1" dirty="0" smtClean="0">
                <a:latin typeface="Times New Roman"/>
                <a:cs typeface="Times New Roman"/>
              </a:rPr>
              <a:t>accord avec les </a:t>
            </a:r>
            <a:r>
              <a:rPr lang="fr-FR" sz="1600" b="1" dirty="0" err="1" smtClean="0">
                <a:latin typeface="Times New Roman"/>
                <a:cs typeface="Times New Roman"/>
              </a:rPr>
              <a:t>mesures à </a:t>
            </a:r>
            <a:r>
              <a:rPr lang="fr-FR" sz="1600" b="1" dirty="0" smtClean="0">
                <a:latin typeface="Times New Roman"/>
                <a:cs typeface="Times New Roman"/>
              </a:rPr>
              <a:t>10MHz de </a:t>
            </a:r>
            <a:r>
              <a:rPr lang="fr-FR" sz="1600" b="1" dirty="0" err="1" smtClean="0">
                <a:latin typeface="Times New Roman"/>
                <a:cs typeface="Times New Roman"/>
              </a:rPr>
              <a:t>Crepeau</a:t>
            </a:r>
            <a:r>
              <a:rPr lang="fr-FR" sz="1600" b="1" dirty="0" smtClean="0">
                <a:latin typeface="Times New Roman"/>
                <a:cs typeface="Times New Roman"/>
              </a:rPr>
              <a:t> (1.32K) </a:t>
            </a:r>
          </a:p>
          <a:p>
            <a:r>
              <a:rPr lang="fr-FR" sz="1600" b="1" dirty="0" smtClean="0">
                <a:latin typeface="Times New Roman"/>
                <a:cs typeface="Times New Roman"/>
              </a:rPr>
              <a:t>et </a:t>
            </a:r>
            <a:r>
              <a:rPr lang="fr-FR" sz="1600" b="1" dirty="0" err="1" smtClean="0">
                <a:latin typeface="Times New Roman"/>
                <a:cs typeface="Times New Roman"/>
              </a:rPr>
              <a:t>Greywall</a:t>
            </a:r>
            <a:r>
              <a:rPr lang="fr-FR" sz="1600" b="1" dirty="0" smtClean="0">
                <a:latin typeface="Times New Roman"/>
                <a:cs typeface="Times New Roman"/>
              </a:rPr>
              <a:t>  (1.2K)</a:t>
            </a:r>
          </a:p>
          <a:p>
            <a:endParaRPr lang="fr-FR" sz="1600" b="1" dirty="0">
              <a:latin typeface="Times New Roman"/>
              <a:cs typeface="Times New Roman"/>
            </a:endParaRP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le "supersolide" n'est pas plus rigide que le solide normal</a:t>
            </a:r>
          </a:p>
          <a:p>
            <a:r>
              <a:rPr lang="fr-FR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contradiction avec la théorie d'Anderson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endParaRPr lang="fr-FR" sz="16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14858" y="1474693"/>
            <a:ext cx="230926" cy="192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1347064" y="1474693"/>
            <a:ext cx="2221472" cy="9039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196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43209" y="194903"/>
            <a:ext cx="8700315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Quelle est l'origine de l'anisotropie </a:t>
            </a:r>
            <a:r>
              <a:rPr lang="en-US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?</a:t>
            </a:r>
            <a:endParaRPr lang="en-US" sz="2400" b="1" baseline="-25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pSp>
        <p:nvGrpSpPr>
          <p:cNvPr id="10" name="Grouper 9"/>
          <p:cNvGrpSpPr/>
          <p:nvPr/>
        </p:nvGrpSpPr>
        <p:grpSpPr>
          <a:xfrm>
            <a:off x="195854" y="923010"/>
            <a:ext cx="2923435" cy="1077218"/>
            <a:chOff x="119053" y="2307586"/>
            <a:chExt cx="2923435" cy="1077218"/>
          </a:xfrm>
        </p:grpSpPr>
        <p:sp>
          <p:nvSpPr>
            <p:cNvPr id="6" name="ZoneTexte 5"/>
            <p:cNvSpPr txBox="1"/>
            <p:nvPr/>
          </p:nvSpPr>
          <p:spPr>
            <a:xfrm>
              <a:off x="119053" y="2307586"/>
              <a:ext cx="29234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		  </a:t>
              </a:r>
            </a:p>
            <a:p>
              <a:r>
                <a:rPr lang="fr-FR" sz="1600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	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	  </a:t>
              </a:r>
              <a:r>
                <a:rPr lang="fr-FR" sz="16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cristal</a:t>
              </a:r>
              <a:r>
                <a:rPr lang="fr-FR" sz="16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X3 à 45° : 		</a:t>
              </a:r>
            </a:p>
            <a:p>
              <a:endPara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9" name="Image 8" descr="X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054" y="2424342"/>
              <a:ext cx="922947" cy="905141"/>
            </a:xfrm>
            <a:prstGeom prst="rect">
              <a:avLst/>
            </a:prstGeom>
          </p:spPr>
        </p:pic>
      </p:grpSp>
      <p:pic>
        <p:nvPicPr>
          <p:cNvPr id="11" name="Image 10" descr="mu pour poster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00" y="1025900"/>
            <a:ext cx="5537200" cy="5359400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744604" y="1611402"/>
            <a:ext cx="435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X3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pSp>
        <p:nvGrpSpPr>
          <p:cNvPr id="13" name="Grouper 12"/>
          <p:cNvGrpSpPr/>
          <p:nvPr/>
        </p:nvGrpSpPr>
        <p:grpSpPr>
          <a:xfrm>
            <a:off x="119054" y="2922077"/>
            <a:ext cx="4277986" cy="2023542"/>
            <a:chOff x="119054" y="2922077"/>
            <a:chExt cx="4277986" cy="2023542"/>
          </a:xfrm>
        </p:grpSpPr>
        <p:sp>
          <p:nvSpPr>
            <p:cNvPr id="7" name="ZoneTexte 6"/>
            <p:cNvSpPr txBox="1"/>
            <p:nvPr/>
          </p:nvSpPr>
          <p:spPr>
            <a:xfrm>
              <a:off x="119054" y="4360843"/>
              <a:ext cx="318555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X2 </a:t>
              </a:r>
              <a:r>
                <a:rPr lang="fr-FR" sz="1600" b="1" dirty="0">
                  <a:solidFill>
                    <a:srgbClr val="808000"/>
                  </a:solidFill>
                  <a:latin typeface="Times New Roman"/>
                  <a:cs typeface="Times New Roman"/>
                </a:rPr>
                <a:t>, </a:t>
              </a:r>
              <a:r>
                <a:rPr lang="fr-FR" sz="1600" b="1" dirty="0" smtClean="0">
                  <a:solidFill>
                    <a:srgbClr val="808000"/>
                  </a:solidFill>
                  <a:latin typeface="Times New Roman"/>
                  <a:cs typeface="Times New Roman"/>
                </a:rPr>
                <a:t>X21 </a:t>
              </a:r>
              <a:r>
                <a:rPr lang="fr-FR" sz="16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dépendent surtout de 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c</a:t>
              </a:r>
              <a:r>
                <a:rPr lang="fr-FR" sz="16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44</a:t>
              </a:r>
            </a:p>
            <a:p>
              <a:r>
                <a:rPr lang="fr-FR" sz="16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X5 </a:t>
              </a:r>
              <a:r>
                <a:rPr lang="fr-FR" sz="1600" b="1" dirty="0" err="1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dépends plus de </a:t>
              </a:r>
              <a:r>
                <a:rPr lang="fr-FR" sz="16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c</a:t>
              </a:r>
              <a:r>
                <a:rPr lang="fr-FR" sz="1600" b="1" baseline="-250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66</a:t>
              </a:r>
              <a:r>
                <a:rPr lang="fr-FR" sz="16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1600" b="1" dirty="0" err="1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que de </a:t>
              </a:r>
              <a:r>
                <a:rPr lang="fr-FR" sz="16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c</a:t>
              </a:r>
              <a:r>
                <a:rPr lang="fr-FR" sz="1600" b="1" baseline="-250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44</a:t>
              </a:r>
            </a:p>
          </p:txBody>
        </p:sp>
        <p:grpSp>
          <p:nvGrpSpPr>
            <p:cNvPr id="5" name="Grouper 4"/>
            <p:cNvGrpSpPr/>
            <p:nvPr/>
          </p:nvGrpSpPr>
          <p:grpSpPr>
            <a:xfrm>
              <a:off x="119054" y="3634918"/>
              <a:ext cx="1144541" cy="720983"/>
              <a:chOff x="119054" y="3342818"/>
              <a:chExt cx="1144541" cy="720983"/>
            </a:xfrm>
          </p:grpSpPr>
          <p:pic>
            <p:nvPicPr>
              <p:cNvPr id="19" name="Image 18" descr="X2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054" y="3342818"/>
                <a:ext cx="1051333" cy="658086"/>
              </a:xfrm>
              <a:prstGeom prst="rect">
                <a:avLst/>
              </a:prstGeom>
            </p:spPr>
          </p:pic>
          <p:sp>
            <p:nvSpPr>
              <p:cNvPr id="20" name="ZoneTexte 19"/>
              <p:cNvSpPr txBox="1"/>
              <p:nvPr/>
            </p:nvSpPr>
            <p:spPr>
              <a:xfrm>
                <a:off x="828159" y="3725247"/>
                <a:ext cx="4354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 smtClean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X2</a:t>
                </a:r>
                <a:endParaRPr lang="fr-FR" sz="1600" b="1" dirty="0">
                  <a:solidFill>
                    <a:srgbClr val="0000FF"/>
                  </a:solidFill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12" name="Grouper 11"/>
            <p:cNvGrpSpPr/>
            <p:nvPr/>
          </p:nvGrpSpPr>
          <p:grpSpPr>
            <a:xfrm>
              <a:off x="1338621" y="3634918"/>
              <a:ext cx="1130429" cy="672547"/>
              <a:chOff x="1338621" y="3342818"/>
              <a:chExt cx="1130429" cy="672547"/>
            </a:xfrm>
          </p:grpSpPr>
          <p:pic>
            <p:nvPicPr>
              <p:cNvPr id="21" name="Picture 3" descr="D:\Users\ariel\Bureau\X5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8621" y="3342818"/>
                <a:ext cx="1049922" cy="647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ZoneTexte 22"/>
              <p:cNvSpPr txBox="1"/>
              <p:nvPr/>
            </p:nvSpPr>
            <p:spPr>
              <a:xfrm>
                <a:off x="2033614" y="3676811"/>
                <a:ext cx="4354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 smtClean="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X5</a:t>
                </a:r>
                <a:endParaRPr lang="fr-FR" sz="1600" b="1" dirty="0">
                  <a:solidFill>
                    <a:srgbClr val="008000"/>
                  </a:solidFill>
                  <a:latin typeface="Times New Roman"/>
                  <a:cs typeface="Times New Roman"/>
                </a:endParaRPr>
              </a:p>
            </p:txBody>
          </p:sp>
        </p:grpSp>
        <p:cxnSp>
          <p:nvCxnSpPr>
            <p:cNvPr id="3" name="Connecteur droit avec flèche 2"/>
            <p:cNvCxnSpPr/>
            <p:nvPr/>
          </p:nvCxnSpPr>
          <p:spPr>
            <a:xfrm flipV="1">
              <a:off x="3042488" y="3044968"/>
              <a:ext cx="1354552" cy="1755632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/>
            <p:nvPr/>
          </p:nvCxnSpPr>
          <p:spPr>
            <a:xfrm flipV="1">
              <a:off x="2946400" y="2922077"/>
              <a:ext cx="1327741" cy="1548323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Connecteur droit avec flèche 28"/>
          <p:cNvCxnSpPr/>
          <p:nvPr/>
        </p:nvCxnSpPr>
        <p:spPr>
          <a:xfrm>
            <a:off x="2794000" y="1371600"/>
            <a:ext cx="1480141" cy="1030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119053" y="5211743"/>
            <a:ext cx="40338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Times New Roman"/>
                <a:cs typeface="Times New Roman"/>
              </a:rPr>
              <a:t>les dislocations glissent le long des plans de haute densité mais lesquels?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plans de base ?  réduction de c</a:t>
            </a:r>
            <a:r>
              <a:rPr lang="fr-FR" sz="16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44</a:t>
            </a:r>
          </a:p>
          <a:p>
            <a:r>
              <a:rPr lang="fr-FR" sz="1600" b="1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plans prismatiques </a:t>
            </a:r>
            <a:r>
              <a:rPr lang="fr-FR" sz="16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? </a:t>
            </a:r>
            <a:r>
              <a:rPr lang="fr-FR" sz="1600" b="1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c</a:t>
            </a:r>
            <a:r>
              <a:rPr lang="fr-FR" sz="1600" b="1" baseline="-25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66</a:t>
            </a:r>
          </a:p>
        </p:txBody>
      </p:sp>
      <p:grpSp>
        <p:nvGrpSpPr>
          <p:cNvPr id="14" name="Grouper 13"/>
          <p:cNvGrpSpPr/>
          <p:nvPr/>
        </p:nvGrpSpPr>
        <p:grpSpPr>
          <a:xfrm>
            <a:off x="119054" y="2495470"/>
            <a:ext cx="4155087" cy="853212"/>
            <a:chOff x="119054" y="2495470"/>
            <a:chExt cx="4155087" cy="853212"/>
          </a:xfrm>
        </p:grpSpPr>
        <p:grpSp>
          <p:nvGrpSpPr>
            <p:cNvPr id="2" name="Grouper 1"/>
            <p:cNvGrpSpPr/>
            <p:nvPr/>
          </p:nvGrpSpPr>
          <p:grpSpPr>
            <a:xfrm>
              <a:off x="119054" y="2495470"/>
              <a:ext cx="4155087" cy="853212"/>
              <a:chOff x="119054" y="2495470"/>
              <a:chExt cx="4155087" cy="853212"/>
            </a:xfrm>
          </p:grpSpPr>
          <p:grpSp>
            <p:nvGrpSpPr>
              <p:cNvPr id="31" name="Grouper 30"/>
              <p:cNvGrpSpPr/>
              <p:nvPr/>
            </p:nvGrpSpPr>
            <p:grpSpPr>
              <a:xfrm>
                <a:off x="119054" y="2495470"/>
                <a:ext cx="3323631" cy="853212"/>
                <a:chOff x="119053" y="5760465"/>
                <a:chExt cx="3323631" cy="853212"/>
              </a:xfrm>
            </p:grpSpPr>
            <p:sp>
              <p:nvSpPr>
                <p:cNvPr id="8" name="ZoneTexte 7"/>
                <p:cNvSpPr txBox="1"/>
                <p:nvPr/>
              </p:nvSpPr>
              <p:spPr>
                <a:xfrm>
                  <a:off x="1337209" y="5760465"/>
                  <a:ext cx="21054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b="1" dirty="0" err="1" smtClean="0">
                      <a:solidFill>
                        <a:srgbClr val="FF00FF"/>
                      </a:solidFill>
                      <a:latin typeface="Times New Roman"/>
                      <a:cs typeface="Times New Roman"/>
                    </a:rPr>
                    <a:t>polycristal</a:t>
                  </a:r>
                  <a:r>
                    <a:rPr lang="fr-FR" sz="1600" b="1" dirty="0" smtClean="0">
                      <a:solidFill>
                        <a:srgbClr val="FF00FF"/>
                      </a:solidFill>
                      <a:latin typeface="Times New Roman"/>
                      <a:cs typeface="Times New Roman"/>
                    </a:rPr>
                    <a:t> BC2:</a:t>
                  </a:r>
                </a:p>
              </p:txBody>
            </p:sp>
            <p:pic>
              <p:nvPicPr>
                <p:cNvPr id="15" name="Picture 2" descr="D:\Users\ariel\Bureau\BC1_melting_16 36 47 .41_T=0.0000K.jpg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9053" y="5760465"/>
                  <a:ext cx="1137616" cy="853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27" name="Connecteur droit avec flèche 26"/>
              <p:cNvCxnSpPr/>
              <p:nvPr/>
            </p:nvCxnSpPr>
            <p:spPr>
              <a:xfrm>
                <a:off x="2946400" y="2705101"/>
                <a:ext cx="1327741" cy="95410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ZoneTexte 25"/>
            <p:cNvSpPr txBox="1"/>
            <p:nvPr/>
          </p:nvSpPr>
          <p:spPr>
            <a:xfrm>
              <a:off x="759291" y="2800511"/>
              <a:ext cx="5609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rgbClr val="FF00FF"/>
                  </a:solidFill>
                  <a:latin typeface="Times New Roman"/>
                  <a:cs typeface="Times New Roman"/>
                </a:rPr>
                <a:t>BC2</a:t>
              </a:r>
              <a:endParaRPr lang="fr-FR" sz="1600" dirty="0">
                <a:solidFill>
                  <a:srgbClr val="FF00FF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28" name="Grouper 27"/>
          <p:cNvGrpSpPr/>
          <p:nvPr/>
        </p:nvGrpSpPr>
        <p:grpSpPr>
          <a:xfrm>
            <a:off x="1747326" y="2923884"/>
            <a:ext cx="1371963" cy="516703"/>
            <a:chOff x="7673523" y="1989613"/>
            <a:chExt cx="1371963" cy="516703"/>
          </a:xfrm>
        </p:grpSpPr>
        <p:pic>
          <p:nvPicPr>
            <p:cNvPr id="30" name="Picture 38" descr="Y:\Beamish (2)\Photo-Video\X21\x20_melting_11 37 59 .67_T=_small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73523" y="1989613"/>
              <a:ext cx="1270001" cy="469172"/>
            </a:xfrm>
            <a:prstGeom prst="rect">
              <a:avLst/>
            </a:prstGeom>
            <a:noFill/>
          </p:spPr>
        </p:pic>
        <p:sp>
          <p:nvSpPr>
            <p:cNvPr id="32" name="ZoneTexte 31"/>
            <p:cNvSpPr txBox="1"/>
            <p:nvPr/>
          </p:nvSpPr>
          <p:spPr>
            <a:xfrm>
              <a:off x="8507458" y="2167762"/>
              <a:ext cx="5380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solidFill>
                    <a:srgbClr val="996633"/>
                  </a:solidFill>
                  <a:latin typeface="Times New Roman"/>
                  <a:cs typeface="Times New Roman"/>
                </a:rPr>
                <a:t>X21</a:t>
              </a:r>
              <a:endParaRPr lang="fr-FR" sz="1600" b="1" dirty="0">
                <a:solidFill>
                  <a:srgbClr val="996633"/>
                </a:solidFill>
                <a:latin typeface="Times New Roman"/>
                <a:cs typeface="Times New Roman"/>
              </a:endParaRPr>
            </a:p>
          </p:txBody>
        </p:sp>
      </p:grpSp>
      <p:cxnSp>
        <p:nvCxnSpPr>
          <p:cNvPr id="33" name="Connecteur droit avec flèche 32"/>
          <p:cNvCxnSpPr/>
          <p:nvPr/>
        </p:nvCxnSpPr>
        <p:spPr>
          <a:xfrm flipV="1">
            <a:off x="3093527" y="2922077"/>
            <a:ext cx="1059373" cy="255009"/>
          </a:xfrm>
          <a:prstGeom prst="straightConnector1">
            <a:avLst/>
          </a:prstGeom>
          <a:ln>
            <a:solidFill>
              <a:srgbClr val="99663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7" descr="Y:\Beamish (2)\Photo-Video\X20\X20_15 56 41 .28_T=.tif"/>
          <p:cNvPicPr>
            <a:picLocks noChangeAspect="1" noChangeArrowheads="1"/>
          </p:cNvPicPr>
          <p:nvPr/>
        </p:nvPicPr>
        <p:blipFill>
          <a:blip r:embed="rId8" cstate="print"/>
          <a:srcRect l="40803" t="70147" r="21791"/>
          <a:stretch>
            <a:fillRect/>
          </a:stretch>
        </p:blipFill>
        <p:spPr bwMode="auto">
          <a:xfrm>
            <a:off x="1456712" y="1611402"/>
            <a:ext cx="1331776" cy="797142"/>
          </a:xfrm>
          <a:prstGeom prst="rect">
            <a:avLst/>
          </a:prstGeom>
          <a:noFill/>
        </p:spPr>
      </p:pic>
      <p:sp>
        <p:nvSpPr>
          <p:cNvPr id="35" name="ZoneTexte 34"/>
          <p:cNvSpPr txBox="1"/>
          <p:nvPr/>
        </p:nvSpPr>
        <p:spPr>
          <a:xfrm>
            <a:off x="2314561" y="2098733"/>
            <a:ext cx="538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8000"/>
                </a:solidFill>
                <a:latin typeface="Times New Roman"/>
                <a:cs typeface="Times New Roman"/>
              </a:rPr>
              <a:t>X20</a:t>
            </a:r>
            <a:endParaRPr lang="fr-FR" sz="1600" b="1" dirty="0">
              <a:solidFill>
                <a:srgbClr val="FF8000"/>
              </a:solidFill>
              <a:latin typeface="Times New Roman"/>
              <a:cs typeface="Times New Roman"/>
            </a:endParaRPr>
          </a:p>
        </p:txBody>
      </p:sp>
      <p:cxnSp>
        <p:nvCxnSpPr>
          <p:cNvPr id="36" name="Connecteur droit avec flèche 35"/>
          <p:cNvCxnSpPr/>
          <p:nvPr/>
        </p:nvCxnSpPr>
        <p:spPr>
          <a:xfrm flipV="1">
            <a:off x="2852227" y="1739900"/>
            <a:ext cx="1421914" cy="497387"/>
          </a:xfrm>
          <a:prstGeom prst="straightConnector1">
            <a:avLst/>
          </a:prstGeom>
          <a:ln>
            <a:solidFill>
              <a:srgbClr val="FF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753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266286" y="194901"/>
            <a:ext cx="6546383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les dislocations glissent le long des plans de base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81437" y="988456"/>
            <a:ext cx="38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 New Roman"/>
                <a:cs typeface="Times New Roman"/>
              </a:rPr>
              <a:t>X2, X5, X6 and X21 :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croissance similaire à 1.4K, </a:t>
            </a:r>
          </a:p>
          <a:p>
            <a:r>
              <a:rPr lang="fr-FR" b="1" dirty="0" err="1" smtClean="0">
                <a:latin typeface="Times New Roman"/>
                <a:cs typeface="Times New Roman"/>
              </a:rPr>
              <a:t>pureté naturelle (0.3 ppm d’3He)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=&gt; mêmes </a:t>
            </a:r>
            <a:r>
              <a:rPr lang="fr-FR" b="1" dirty="0" err="1" smtClean="0">
                <a:latin typeface="Times New Roman"/>
                <a:cs typeface="Times New Roman"/>
              </a:rPr>
              <a:t>constantes élastiques ?</a:t>
            </a:r>
            <a:endParaRPr lang="fr-FR" b="1" dirty="0" smtClean="0">
              <a:latin typeface="Times New Roman"/>
              <a:cs typeface="Times New Roman"/>
            </a:endParaRPr>
          </a:p>
        </p:txBody>
      </p:sp>
      <p:pic>
        <p:nvPicPr>
          <p:cNvPr id="5" name="Image 4" descr="c44-variousX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780" y="846582"/>
            <a:ext cx="4854222" cy="480896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81437" y="2178289"/>
            <a:ext cx="40660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si le glissement est le long des plans de base, 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c66 =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Cst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et c44 varie: 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62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±8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%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reduction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de c44 pour tous les cristaux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81438" y="5416583"/>
            <a:ext cx="870856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 New Roman"/>
                <a:cs typeface="Times New Roman"/>
              </a:rPr>
              <a:t>métaux hexagonaux: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glissement soit dans les plans de base : Be</a:t>
            </a:r>
            <a:r>
              <a:rPr lang="fr-FR" b="1" dirty="0">
                <a:latin typeface="Times New Roman"/>
                <a:cs typeface="Times New Roman"/>
              </a:rPr>
              <a:t>, Mg, Co, </a:t>
            </a:r>
            <a:r>
              <a:rPr lang="fr-FR" b="1" dirty="0" smtClean="0">
                <a:latin typeface="Times New Roman"/>
                <a:cs typeface="Times New Roman"/>
              </a:rPr>
              <a:t>Zn, 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soit dans les plans prismatiques :Zr, Ti</a:t>
            </a:r>
          </a:p>
          <a:p>
            <a:r>
              <a:rPr lang="fr-FR" b="1" dirty="0">
                <a:latin typeface="Times New Roman"/>
                <a:cs typeface="Times New Roman"/>
              </a:rPr>
              <a:t>Critère de B. Legrand (1984) : </a:t>
            </a:r>
          </a:p>
          <a:p>
            <a:r>
              <a:rPr lang="fr-FR" b="1" dirty="0">
                <a:solidFill>
                  <a:srgbClr val="FF8000"/>
                </a:solidFill>
                <a:latin typeface="Times New Roman"/>
                <a:cs typeface="Times New Roman"/>
              </a:rPr>
              <a:t>dissociation des dislocations </a:t>
            </a:r>
            <a:r>
              <a:rPr lang="fr-FR" b="1" dirty="0">
                <a:latin typeface="Times New Roman"/>
                <a:cs typeface="Times New Roman"/>
              </a:rPr>
              <a:t>due à la faible énergie des défauts d'empilements</a:t>
            </a:r>
            <a:endParaRPr lang="fr-FR" dirty="0"/>
          </a:p>
          <a:p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81438" y="3539076"/>
            <a:ext cx="40660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l’hypothèse opposée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(c44 constant, c66 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variable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) mène à une absurdité</a:t>
            </a:r>
            <a:endParaRPr lang="fr-FR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X5 varie moins que X2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malgré une plus grande dépendance en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c66!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c66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devrait  varier de 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300% pour X6 and de plus que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1000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% pour X21 !</a:t>
            </a:r>
          </a:p>
          <a:p>
            <a:endParaRPr lang="fr-FR" dirty="0"/>
          </a:p>
        </p:txBody>
      </p:sp>
      <p:pic>
        <p:nvPicPr>
          <p:cNvPr id="9" name="Picture 38" descr="Y:\Beamish (2)\Photo-Video\X21\x20_melting_11 37 59 .67_T=_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599" y="2522796"/>
            <a:ext cx="1587805" cy="586577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8139161" y="2740042"/>
            <a:ext cx="54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8000"/>
                </a:solidFill>
              </a:rPr>
              <a:t>X21</a:t>
            </a:r>
            <a:endParaRPr lang="fr-FR" b="1" dirty="0">
              <a:solidFill>
                <a:srgbClr val="FF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876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r 14"/>
          <p:cNvGrpSpPr/>
          <p:nvPr/>
        </p:nvGrpSpPr>
        <p:grpSpPr>
          <a:xfrm>
            <a:off x="3546760" y="937179"/>
            <a:ext cx="5448300" cy="5575300"/>
            <a:chOff x="3632338" y="1023412"/>
            <a:chExt cx="5448300" cy="5575300"/>
          </a:xfrm>
        </p:grpSpPr>
        <p:pic>
          <p:nvPicPr>
            <p:cNvPr id="11" name="Image 10" descr="c44(resolved stress)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338" y="1023412"/>
              <a:ext cx="5448300" cy="5575300"/>
            </a:xfrm>
            <a:prstGeom prst="rect">
              <a:avLst/>
            </a:prstGeom>
          </p:spPr>
        </p:pic>
        <p:cxnSp>
          <p:nvCxnSpPr>
            <p:cNvPr id="4" name="Connecteur droit avec flèche 3"/>
            <p:cNvCxnSpPr/>
            <p:nvPr/>
          </p:nvCxnSpPr>
          <p:spPr>
            <a:xfrm flipH="1" flipV="1">
              <a:off x="6998339" y="2625271"/>
              <a:ext cx="641804" cy="106565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/>
            <p:nvPr/>
          </p:nvCxnSpPr>
          <p:spPr>
            <a:xfrm>
              <a:off x="8106654" y="2414581"/>
              <a:ext cx="415046" cy="921487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4480205" y="1309393"/>
              <a:ext cx="19516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err="1" smtClean="0">
                  <a:latin typeface="Times New Roman"/>
                  <a:cs typeface="Times New Roman"/>
                </a:rPr>
                <a:t>crystals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grown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at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1.4K,</a:t>
              </a:r>
            </a:p>
            <a:p>
              <a:r>
                <a:rPr lang="fr-FR" sz="1400" b="1" dirty="0" smtClean="0">
                  <a:latin typeface="Times New Roman"/>
                  <a:cs typeface="Times New Roman"/>
                </a:rPr>
                <a:t> no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liquid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in the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cell</a:t>
              </a:r>
              <a:endParaRPr lang="fr-FR" sz="1400" b="1" dirty="0">
                <a:latin typeface="Times New Roman"/>
                <a:cs typeface="Times New Roman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5305"/>
            <a:ext cx="8229600" cy="79780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b="1" dirty="0" smtClean="0">
                <a:latin typeface="Times New Roman"/>
                <a:cs typeface="Times New Roman"/>
              </a:rPr>
              <a:t>dépendance en amplitude à 20 </a:t>
            </a:r>
            <a:r>
              <a:rPr lang="fr-FR" sz="2800" b="1" dirty="0" err="1" smtClean="0">
                <a:latin typeface="Times New Roman"/>
                <a:cs typeface="Times New Roman"/>
              </a:rPr>
              <a:t>mK</a:t>
            </a:r>
            <a:r>
              <a:rPr lang="fr-FR" sz="2800" b="1" dirty="0" smtClean="0">
                <a:latin typeface="Times New Roman"/>
                <a:cs typeface="Times New Roman"/>
              </a:rPr>
              <a:t> - </a:t>
            </a:r>
            <a:r>
              <a:rPr lang="fr-FR" sz="2800" b="1" dirty="0" err="1" smtClean="0">
                <a:latin typeface="Times New Roman"/>
                <a:cs typeface="Times New Roman"/>
              </a:rPr>
              <a:t>hysteresis</a:t>
            </a:r>
            <a:endParaRPr lang="fr-FR" sz="2800" b="1" dirty="0">
              <a:latin typeface="Times New Roman"/>
              <a:cs typeface="Times New Roman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4666" y="2085786"/>
            <a:ext cx="3547672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660066"/>
                </a:solidFill>
                <a:latin typeface="Times New Roman"/>
                <a:cs typeface="Times New Roman"/>
              </a:rPr>
              <a:t>X6</a:t>
            </a:r>
            <a:r>
              <a:rPr lang="fr-FR" b="1" dirty="0" smtClean="0">
                <a:latin typeface="Times New Roman"/>
                <a:cs typeface="Times New Roman"/>
              </a:rPr>
              <a:t>,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X2</a:t>
            </a:r>
            <a:r>
              <a:rPr lang="fr-FR" b="1" dirty="0" smtClean="0">
                <a:latin typeface="Times New Roman"/>
                <a:cs typeface="Times New Roman"/>
              </a:rPr>
              <a:t> and </a:t>
            </a:r>
            <a:r>
              <a:rPr lang="fr-FR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X5</a:t>
            </a:r>
            <a:r>
              <a:rPr lang="fr-FR" b="1" dirty="0" smtClean="0">
                <a:latin typeface="Times New Roman"/>
                <a:cs typeface="Times New Roman"/>
              </a:rPr>
              <a:t>: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le seuil à </a:t>
            </a:r>
          </a:p>
          <a:p>
            <a:r>
              <a:rPr lang="fr-FR" b="1" dirty="0" smtClean="0">
                <a:latin typeface="Symbol" charset="2"/>
                <a:cs typeface="Symbol" charset="2"/>
              </a:rPr>
              <a:t>s</a:t>
            </a:r>
            <a:r>
              <a:rPr lang="fr-FR" b="1" dirty="0" smtClean="0">
                <a:latin typeface="Times New Roman"/>
                <a:cs typeface="Times New Roman"/>
              </a:rPr>
              <a:t> = 1 </a:t>
            </a:r>
            <a:r>
              <a:rPr lang="fr-FR" b="1" dirty="0" err="1" smtClean="0">
                <a:latin typeface="Times New Roman"/>
                <a:cs typeface="Times New Roman"/>
              </a:rPr>
              <a:t>microbar</a:t>
            </a:r>
            <a:endParaRPr lang="fr-FR" b="1" dirty="0" smtClean="0">
              <a:latin typeface="Times New Roman"/>
              <a:cs typeface="Times New Roman"/>
            </a:endParaRPr>
          </a:p>
          <a:p>
            <a:r>
              <a:rPr lang="fr-FR" b="1" dirty="0" smtClean="0">
                <a:latin typeface="Times New Roman"/>
                <a:cs typeface="Times New Roman"/>
              </a:rPr>
              <a:t>correspond à la contrainte nécessaire pour accrocher ou décrocher les impuretés </a:t>
            </a:r>
            <a:r>
              <a:rPr lang="fr-FR" b="1" baseline="30000" dirty="0" smtClean="0">
                <a:latin typeface="Times New Roman"/>
                <a:cs typeface="Times New Roman"/>
              </a:rPr>
              <a:t>3</a:t>
            </a:r>
            <a:r>
              <a:rPr lang="fr-FR" b="1" dirty="0" smtClean="0">
                <a:latin typeface="Times New Roman"/>
                <a:cs typeface="Times New Roman"/>
              </a:rPr>
              <a:t>He</a:t>
            </a:r>
          </a:p>
          <a:p>
            <a:endParaRPr lang="fr-FR" b="1" dirty="0">
              <a:latin typeface="Times New Roman"/>
              <a:cs typeface="Times New Roman"/>
            </a:endParaRPr>
          </a:p>
          <a:p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hysteresis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: la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force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dépend de la distance entre impuretés attachées aux dislocations</a:t>
            </a:r>
            <a:endParaRPr lang="fr-FR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0685772" y="4369478"/>
            <a:ext cx="27439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X4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cooled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down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at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high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drive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liquid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in the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cell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813724" y="4954254"/>
            <a:ext cx="36223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X4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cooled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down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at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high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drive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liquid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in the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cell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241800" y="6488668"/>
            <a:ext cx="4753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« </a:t>
            </a:r>
            <a:r>
              <a:rPr lang="fr-FR" b="1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resolved</a:t>
            </a:r>
            <a:r>
              <a:rPr lang="fr-FR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 » = </a:t>
            </a:r>
            <a:r>
              <a:rPr lang="fr-FR" b="1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projeté dans les plans de base</a:t>
            </a:r>
            <a:endParaRPr lang="fr-FR" b="1" dirty="0" smtClean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61361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r 14"/>
          <p:cNvGrpSpPr/>
          <p:nvPr/>
        </p:nvGrpSpPr>
        <p:grpSpPr>
          <a:xfrm>
            <a:off x="3546760" y="937179"/>
            <a:ext cx="5448300" cy="5575300"/>
            <a:chOff x="3632338" y="1023412"/>
            <a:chExt cx="5448300" cy="5575300"/>
          </a:xfrm>
        </p:grpSpPr>
        <p:pic>
          <p:nvPicPr>
            <p:cNvPr id="11" name="Image 10" descr="c44(resolved stress)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338" y="1023412"/>
              <a:ext cx="5448300" cy="5575300"/>
            </a:xfrm>
            <a:prstGeom prst="rect">
              <a:avLst/>
            </a:prstGeom>
          </p:spPr>
        </p:pic>
        <p:cxnSp>
          <p:nvCxnSpPr>
            <p:cNvPr id="4" name="Connecteur droit avec flèche 3"/>
            <p:cNvCxnSpPr/>
            <p:nvPr/>
          </p:nvCxnSpPr>
          <p:spPr>
            <a:xfrm flipH="1" flipV="1">
              <a:off x="6998339" y="2625271"/>
              <a:ext cx="641804" cy="106565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/>
            <p:nvPr/>
          </p:nvCxnSpPr>
          <p:spPr>
            <a:xfrm>
              <a:off x="8106654" y="2414581"/>
              <a:ext cx="415046" cy="921487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4480205" y="1309393"/>
              <a:ext cx="19516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err="1" smtClean="0">
                  <a:latin typeface="Times New Roman"/>
                  <a:cs typeface="Times New Roman"/>
                </a:rPr>
                <a:t>crystals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grown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at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1.4K,</a:t>
              </a:r>
            </a:p>
            <a:p>
              <a:r>
                <a:rPr lang="fr-FR" sz="1400" b="1" dirty="0" smtClean="0">
                  <a:latin typeface="Times New Roman"/>
                  <a:cs typeface="Times New Roman"/>
                </a:rPr>
                <a:t> no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liquid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in the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cell</a:t>
              </a:r>
              <a:endParaRPr lang="fr-FR" sz="1400" b="1" dirty="0">
                <a:latin typeface="Times New Roman"/>
                <a:cs typeface="Times New Roman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5305"/>
            <a:ext cx="8229600" cy="79780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b="1" dirty="0" err="1" smtClean="0">
                <a:latin typeface="Times New Roman"/>
                <a:cs typeface="Times New Roman"/>
              </a:rPr>
              <a:t>en l’absence totale d’impuretés, mouvement libre</a:t>
            </a:r>
            <a:endParaRPr lang="fr-FR" sz="2800" b="1" dirty="0">
              <a:latin typeface="Times New Roman"/>
              <a:cs typeface="Times New Roman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4666" y="2430486"/>
            <a:ext cx="339795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X4 </a:t>
            </a:r>
            <a:r>
              <a:rPr lang="fr-FR" b="1" dirty="0" err="1" smtClean="0">
                <a:latin typeface="Times New Roman"/>
                <a:cs typeface="Times New Roman"/>
              </a:rPr>
              <a:t>refroidi sous forte contrainte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en présence de liquide </a:t>
            </a:r>
            <a:endParaRPr lang="fr-FR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tous les </a:t>
            </a:r>
            <a:r>
              <a:rPr lang="fr-FR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He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sont expulsés dans le liquide</a:t>
            </a:r>
          </a:p>
          <a:p>
            <a:endParaRPr lang="fr-FR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l’état mou est stable même en réduisant ensuite la contrainte jusqu’au nanobar (10</a:t>
            </a:r>
            <a:r>
              <a:rPr lang="fr-FR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-11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fr-FR" b="1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stiff</a:t>
            </a:r>
            <a:r>
              <a:rPr lang="fr-FR" b="1" dirty="0" smtClean="0">
                <a:latin typeface="Times New Roman"/>
                <a:cs typeface="Times New Roman"/>
              </a:rPr>
              <a:t>)</a:t>
            </a:r>
          </a:p>
          <a:p>
            <a:endParaRPr lang="fr-FR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b="1" dirty="0" err="1">
                <a:solidFill>
                  <a:srgbClr val="FF0000"/>
                </a:solidFill>
                <a:latin typeface="Times New Roman"/>
                <a:cs typeface="Times New Roman"/>
              </a:rPr>
              <a:t>réduction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 de 80% de  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lang="fr-FR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44</a:t>
            </a:r>
          </a:p>
          <a:p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une telle réduction a-t-elle été observée dans des cristaux classiques?</a:t>
            </a:r>
            <a:endParaRPr lang="fr-FR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fr-FR" b="1" baseline="-25000" dirty="0" smtClean="0">
              <a:latin typeface="Times New Roman"/>
              <a:cs typeface="Times New Roman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0685772" y="4369478"/>
            <a:ext cx="27439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X4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cooled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down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at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high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drive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liquid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in the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cell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813724" y="4954254"/>
            <a:ext cx="27439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X4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cooled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down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at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high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drive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liquid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in the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cell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241800" y="6488668"/>
            <a:ext cx="4753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« </a:t>
            </a:r>
            <a:r>
              <a:rPr lang="fr-FR" b="1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resolved</a:t>
            </a:r>
            <a:r>
              <a:rPr lang="fr-FR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 » = </a:t>
            </a:r>
            <a:r>
              <a:rPr lang="fr-FR" b="1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projeté dans le plan de base</a:t>
            </a:r>
            <a:endParaRPr lang="fr-FR" b="1" dirty="0" smtClean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3431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1253" y="237250"/>
            <a:ext cx="832253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smtClean="0">
                <a:latin typeface="Times New Roman"/>
                <a:cs typeface="Times New Roman"/>
              </a:rPr>
              <a:t>la « fusion de zone » </a:t>
            </a:r>
            <a:r>
              <a:rPr lang="fr-FR" sz="2400" b="1" dirty="0" err="1" smtClean="0">
                <a:latin typeface="Times New Roman"/>
                <a:cs typeface="Times New Roman"/>
              </a:rPr>
              <a:t>avec de l’</a:t>
            </a:r>
            <a:r>
              <a:rPr lang="fr-FR" sz="2400" b="1" baseline="30000" dirty="0" smtClean="0">
                <a:latin typeface="Times New Roman"/>
                <a:cs typeface="Times New Roman"/>
              </a:rPr>
              <a:t>4</a:t>
            </a:r>
            <a:r>
              <a:rPr lang="fr-FR" sz="2400" b="1" dirty="0" smtClean="0">
                <a:latin typeface="Times New Roman"/>
                <a:cs typeface="Times New Roman"/>
              </a:rPr>
              <a:t>He  : </a:t>
            </a:r>
          </a:p>
          <a:p>
            <a:pPr algn="ctr">
              <a:defRPr/>
            </a:pPr>
            <a:r>
              <a:rPr lang="fr-FR" sz="2400" b="1" dirty="0" err="1" smtClean="0">
                <a:latin typeface="Times New Roman"/>
                <a:cs typeface="Times New Roman"/>
              </a:rPr>
              <a:t>de </a:t>
            </a:r>
            <a:r>
              <a:rPr lang="fr-FR" sz="2400" b="1" dirty="0" smtClean="0">
                <a:latin typeface="Times New Roman"/>
                <a:cs typeface="Times New Roman"/>
              </a:rPr>
              <a:t>0.3 ppm </a:t>
            </a:r>
            <a:r>
              <a:rPr lang="fr-FR" sz="2400" b="1" baseline="30000" dirty="0" smtClean="0">
                <a:latin typeface="Times New Roman"/>
                <a:cs typeface="Times New Roman"/>
              </a:rPr>
              <a:t>3</a:t>
            </a:r>
            <a:r>
              <a:rPr lang="fr-FR" sz="2400" b="1" dirty="0" smtClean="0">
                <a:latin typeface="Times New Roman"/>
                <a:cs typeface="Times New Roman"/>
              </a:rPr>
              <a:t>He à 0.4 </a:t>
            </a:r>
            <a:r>
              <a:rPr lang="fr-FR" sz="2400" b="1" dirty="0" err="1" smtClean="0">
                <a:latin typeface="Times New Roman"/>
                <a:cs typeface="Times New Roman"/>
              </a:rPr>
              <a:t>ppb</a:t>
            </a:r>
            <a:r>
              <a:rPr lang="fr-FR" sz="2400" b="1" dirty="0" smtClean="0">
                <a:latin typeface="Times New Roman"/>
                <a:cs typeface="Times New Roman"/>
              </a:rPr>
              <a:t> … et jusqu’à </a:t>
            </a:r>
            <a:r>
              <a:rPr lang="fr-FR" sz="2400" b="1" dirty="0" err="1" smtClean="0">
                <a:latin typeface="Times New Roman"/>
                <a:cs typeface="Times New Roman"/>
              </a:rPr>
              <a:t>zero</a:t>
            </a:r>
            <a:endParaRPr lang="fr-FR" sz="2400" b="1" dirty="0">
              <a:latin typeface="Times New Roman"/>
              <a:cs typeface="Times New Roman"/>
            </a:endParaRPr>
          </a:p>
        </p:txBody>
      </p:sp>
      <p:pic>
        <p:nvPicPr>
          <p:cNvPr id="3" name="Image 2" descr="X3h_X3L(T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154" y="1138077"/>
            <a:ext cx="5297845" cy="4824421"/>
          </a:xfrm>
          <a:prstGeom prst="rect">
            <a:avLst/>
          </a:prstGeom>
        </p:spPr>
      </p:pic>
      <p:grpSp>
        <p:nvGrpSpPr>
          <p:cNvPr id="6" name="Grouper 5"/>
          <p:cNvGrpSpPr/>
          <p:nvPr/>
        </p:nvGrpSpPr>
        <p:grpSpPr>
          <a:xfrm>
            <a:off x="153844" y="1269936"/>
            <a:ext cx="4100656" cy="4247317"/>
            <a:chOff x="153844" y="1269936"/>
            <a:chExt cx="4100656" cy="4247317"/>
          </a:xfrm>
        </p:grpSpPr>
        <p:sp>
          <p:nvSpPr>
            <p:cNvPr id="4" name="ZoneTexte 3"/>
            <p:cNvSpPr txBox="1"/>
            <p:nvPr/>
          </p:nvSpPr>
          <p:spPr>
            <a:xfrm>
              <a:off x="153844" y="1269936"/>
              <a:ext cx="4100656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latin typeface="Times New Roman"/>
                  <a:cs typeface="Times New Roman"/>
                </a:rPr>
                <a:t>à l’équilibre liquide-</a:t>
              </a:r>
              <a:r>
                <a:rPr lang="fr-FR" b="1" dirty="0" err="1">
                  <a:latin typeface="Times New Roman"/>
                  <a:cs typeface="Times New Roman"/>
                </a:rPr>
                <a:t>solide ou en croissance lente, </a:t>
              </a:r>
              <a:r>
                <a:rPr lang="fr-FR" b="1" dirty="0">
                  <a:latin typeface="Times New Roman"/>
                  <a:cs typeface="Times New Roman"/>
                </a:rPr>
                <a:t>la concentration d’impuretés dans le solide est </a:t>
              </a:r>
            </a:p>
            <a:p>
              <a:endParaRPr lang="fr-FR" b="1" dirty="0">
                <a:latin typeface="Times New Roman"/>
                <a:cs typeface="Times New Roman"/>
              </a:endParaRPr>
            </a:p>
            <a:p>
              <a:endParaRPr lang="fr-FR" b="1" dirty="0">
                <a:latin typeface="Times New Roman"/>
                <a:cs typeface="Times New Roman"/>
              </a:endParaRPr>
            </a:p>
            <a:p>
              <a:endParaRPr lang="fr-FR" b="1" dirty="0">
                <a:latin typeface="Times New Roman"/>
                <a:cs typeface="Times New Roman"/>
              </a:endParaRPr>
            </a:p>
            <a:p>
              <a:endParaRPr lang="fr-FR" b="1" dirty="0">
                <a:latin typeface="Times New Roman"/>
                <a:cs typeface="Times New Roman"/>
              </a:endParaRPr>
            </a:p>
            <a:p>
              <a:r>
                <a:rPr lang="fr-FR" b="1" dirty="0" err="1" smtClean="0">
                  <a:latin typeface="Times New Roman"/>
                  <a:cs typeface="Times New Roman"/>
                </a:rPr>
                <a:t>donc à </a:t>
              </a:r>
              <a:r>
                <a:rPr lang="fr-FR" b="1" dirty="0" smtClean="0">
                  <a:latin typeface="Times New Roman"/>
                  <a:cs typeface="Times New Roman"/>
                </a:rPr>
                <a:t> </a:t>
              </a:r>
              <a:r>
                <a:rPr lang="fr-FR" b="1" dirty="0">
                  <a:latin typeface="Times New Roman"/>
                  <a:cs typeface="Times New Roman"/>
                </a:rPr>
                <a:t>25 </a:t>
              </a:r>
              <a:r>
                <a:rPr lang="fr-FR" b="1" dirty="0" err="1">
                  <a:latin typeface="Times New Roman"/>
                  <a:cs typeface="Times New Roman"/>
                </a:rPr>
                <a:t>mK</a:t>
              </a:r>
              <a:r>
                <a:rPr lang="fr-FR" b="1" dirty="0">
                  <a:latin typeface="Times New Roman"/>
                  <a:cs typeface="Times New Roman"/>
                </a:rPr>
                <a:t>:</a:t>
              </a:r>
            </a:p>
            <a:p>
              <a:endParaRPr lang="fr-FR" b="1" dirty="0" smtClean="0">
                <a:latin typeface="Times New Roman"/>
                <a:cs typeface="Times New Roman"/>
              </a:endParaRPr>
            </a:p>
            <a:p>
              <a:endParaRPr lang="fr-FR" b="1" dirty="0">
                <a:latin typeface="Times New Roman"/>
                <a:cs typeface="Times New Roman"/>
              </a:endParaRPr>
            </a:p>
            <a:p>
              <a:endParaRPr lang="fr-FR" b="1" dirty="0">
                <a:latin typeface="Times New Roman"/>
                <a:cs typeface="Times New Roman"/>
              </a:endParaRPr>
            </a:p>
            <a:p>
              <a:r>
                <a:rPr lang="fr-FR" b="1" dirty="0" err="1">
                  <a:solidFill>
                    <a:srgbClr val="FF0000"/>
                  </a:solidFill>
                  <a:latin typeface="Times New Roman"/>
                  <a:cs typeface="Times New Roman"/>
                </a:rPr>
                <a:t>et si l’on part de </a:t>
              </a:r>
              <a:r>
                <a:rPr lang="fr-FR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X</a:t>
              </a:r>
              <a:r>
                <a:rPr lang="fr-FR" b="1" baseline="-250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3</a:t>
              </a:r>
              <a:r>
                <a:rPr lang="fr-FR" b="1" baseline="300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L</a:t>
              </a:r>
              <a:r>
                <a:rPr lang="fr-FR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 = 4 10</a:t>
              </a:r>
              <a:r>
                <a:rPr lang="fr-FR" b="1" baseline="300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-10  </a:t>
              </a:r>
              <a:endParaRPr lang="fr-FR" b="1" baseline="30000" dirty="0" smtClean="0">
                <a:solidFill>
                  <a:srgbClr val="FF0000"/>
                </a:solidFill>
                <a:latin typeface="Times New Roman"/>
                <a:cs typeface="Times New Roman"/>
              </a:endParaRPr>
            </a:p>
            <a:p>
              <a:r>
                <a:rPr lang="fr-FR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on obtient </a:t>
              </a:r>
              <a:r>
                <a:rPr lang="fr-FR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X</a:t>
              </a:r>
              <a:r>
                <a:rPr lang="fr-FR" b="1" baseline="-250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3</a:t>
              </a:r>
              <a:r>
                <a:rPr lang="fr-FR" b="1" baseline="300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h</a:t>
              </a:r>
              <a:r>
                <a:rPr lang="fr-FR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 = 4 10</a:t>
              </a:r>
              <a:r>
                <a:rPr lang="fr-FR" b="1" baseline="300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-</a:t>
              </a:r>
              <a:r>
                <a:rPr lang="fr-FR" b="1" baseline="300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31</a:t>
              </a:r>
              <a:r>
                <a:rPr lang="fr-FR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!</a:t>
              </a:r>
              <a:endParaRPr lang="fr-FR" b="1" dirty="0">
                <a:latin typeface="Times New Roman"/>
                <a:cs typeface="Times New Roman"/>
              </a:endParaRPr>
            </a:p>
            <a:p>
              <a:r>
                <a:rPr lang="fr-FR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même en présence de </a:t>
              </a:r>
              <a:r>
                <a:rPr lang="fr-FR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dislocations, </a:t>
              </a:r>
            </a:p>
            <a:p>
              <a:r>
                <a:rPr lang="fr-FR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zéro </a:t>
              </a:r>
              <a:r>
                <a:rPr lang="fr-FR" b="1" baseline="30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3</a:t>
              </a:r>
              <a:r>
                <a:rPr lang="fr-FR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He dans des cristaux crûs à 25 </a:t>
              </a:r>
              <a:r>
                <a:rPr lang="fr-FR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mK</a:t>
              </a:r>
              <a:endParaRPr lang="fr-FR" b="1" dirty="0" smtClean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  <p:graphicFrame>
          <p:nvGraphicFramePr>
            <p:cNvPr id="23554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68570093"/>
                </p:ext>
              </p:extLst>
            </p:nvPr>
          </p:nvGraphicFramePr>
          <p:xfrm>
            <a:off x="524827" y="3547522"/>
            <a:ext cx="1263026" cy="8152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866" name="Équation" r:id="rId4" imgW="711000" imgH="457200" progId="Equation.3">
                    <p:embed/>
                  </p:oleObj>
                </mc:Choice>
                <mc:Fallback>
                  <p:oleObj name="Équation" r:id="rId4" imgW="71100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4827" y="3547522"/>
                          <a:ext cx="1263026" cy="8152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555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68012288"/>
                </p:ext>
              </p:extLst>
            </p:nvPr>
          </p:nvGraphicFramePr>
          <p:xfrm>
            <a:off x="524827" y="2314591"/>
            <a:ext cx="2520950" cy="709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867" name="Équation" r:id="rId6" imgW="1549400" imgH="431800" progId="Equation.3">
                    <p:embed/>
                  </p:oleObj>
                </mc:Choice>
                <mc:Fallback>
                  <p:oleObj name="Équation" r:id="rId6" imgW="15494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4827" y="2314591"/>
                          <a:ext cx="2520950" cy="7096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ZoneTexte 4"/>
          <p:cNvSpPr txBox="1"/>
          <p:nvPr/>
        </p:nvSpPr>
        <p:spPr>
          <a:xfrm>
            <a:off x="153844" y="6115734"/>
            <a:ext cx="7968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  <a:latin typeface="Times New Roman"/>
                <a:cs typeface="Times New Roman"/>
              </a:rPr>
              <a:t>agiter les 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dislocations en présence </a:t>
            </a:r>
            <a:r>
              <a:rPr lang="fr-FR" b="1" dirty="0" err="1">
                <a:solidFill>
                  <a:srgbClr val="FF0000"/>
                </a:solidFill>
                <a:latin typeface="Times New Roman"/>
                <a:cs typeface="Times New Roman"/>
              </a:rPr>
              <a:t>de liquide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Times New Roman"/>
                <a:cs typeface="Times New Roman"/>
              </a:rPr>
              <a:t>expulse tous les </a:t>
            </a:r>
            <a:r>
              <a:rPr lang="fr-FR" b="1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He dans ce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liquide</a:t>
            </a:r>
            <a:endParaRPr lang="fr-FR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=&gt; le cristal est stable dans un état mou</a:t>
            </a:r>
            <a:endParaRPr lang="fr-FR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925287" y="2760296"/>
            <a:ext cx="276151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b="1" i="1" dirty="0" smtClean="0">
                <a:latin typeface="Times"/>
                <a:cs typeface="Times"/>
              </a:rPr>
              <a:t>(</a:t>
            </a:r>
            <a:r>
              <a:rPr lang="fr-FR" sz="1600" b="1" i="1" dirty="0" err="1" smtClean="0">
                <a:latin typeface="Times"/>
                <a:cs typeface="Times"/>
              </a:rPr>
              <a:t>C.Pantalei</a:t>
            </a:r>
            <a:r>
              <a:rPr lang="fr-FR" sz="1600" b="1" i="1" dirty="0" smtClean="0">
                <a:latin typeface="Times"/>
                <a:cs typeface="Times"/>
              </a:rPr>
              <a:t> </a:t>
            </a:r>
            <a:r>
              <a:rPr lang="fr-FR" sz="1600" b="1" i="1" dirty="0">
                <a:latin typeface="Times"/>
                <a:cs typeface="Times"/>
              </a:rPr>
              <a:t>, X. Rojas and S. Balibar, JLTP 2010</a:t>
            </a:r>
          </a:p>
          <a:p>
            <a:r>
              <a:rPr lang="fr-FR" sz="1600" b="1" i="1" dirty="0" err="1" smtClean="0">
                <a:latin typeface="Times"/>
                <a:cs typeface="Times"/>
              </a:rPr>
              <a:t>using</a:t>
            </a:r>
            <a:endParaRPr lang="fr-FR" sz="1600" b="1" i="1" dirty="0" smtClean="0">
              <a:latin typeface="Times"/>
              <a:cs typeface="Times"/>
            </a:endParaRPr>
          </a:p>
          <a:p>
            <a:r>
              <a:rPr lang="fr-FR" sz="1600" b="1" i="1" dirty="0" smtClean="0">
                <a:latin typeface="Times"/>
                <a:cs typeface="Times"/>
              </a:rPr>
              <a:t>D.O. Edwards </a:t>
            </a:r>
            <a:r>
              <a:rPr lang="fr-FR" sz="1600" b="1" i="1" dirty="0">
                <a:latin typeface="Times"/>
                <a:cs typeface="Times"/>
              </a:rPr>
              <a:t>and </a:t>
            </a:r>
            <a:r>
              <a:rPr lang="fr-FR" sz="1600" b="1" i="1" dirty="0" err="1" smtClean="0">
                <a:latin typeface="Times"/>
                <a:cs typeface="Times"/>
              </a:rPr>
              <a:t>S.Balibar</a:t>
            </a:r>
            <a:r>
              <a:rPr lang="fr-FR" sz="1600" b="1" i="1" dirty="0" smtClean="0">
                <a:latin typeface="Times"/>
                <a:cs typeface="Times"/>
              </a:rPr>
              <a:t> Phys. </a:t>
            </a:r>
            <a:r>
              <a:rPr lang="fr-FR" sz="1600" b="1" i="1" dirty="0" err="1" smtClean="0">
                <a:latin typeface="Times"/>
                <a:cs typeface="Times"/>
              </a:rPr>
              <a:t>Rev</a:t>
            </a:r>
            <a:r>
              <a:rPr lang="fr-FR" sz="1600" b="1" i="1" dirty="0" smtClean="0">
                <a:latin typeface="Times"/>
                <a:cs typeface="Times"/>
              </a:rPr>
              <a:t>. B </a:t>
            </a:r>
            <a:r>
              <a:rPr lang="fr-FR" sz="1600" b="1" i="1" dirty="0">
                <a:latin typeface="Times"/>
                <a:cs typeface="Times"/>
              </a:rPr>
              <a:t>1989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34942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11430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quelques conséquences parmi d’autres</a:t>
            </a:r>
            <a:br>
              <a:rPr lang="fr-FR" sz="2800" b="1" dirty="0" smtClean="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fr-FR" sz="28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à l’échelle macroscopique</a:t>
            </a:r>
            <a:endParaRPr lang="fr-FR" sz="28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228600" y="1683861"/>
            <a:ext cx="5257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F. Simon (1934) et F. London (1936):</a:t>
            </a:r>
            <a:endParaRPr lang="fr-FR" dirty="0">
              <a:solidFill>
                <a:srgbClr val="FF0000"/>
              </a:solidFill>
            </a:endParaRPr>
          </a:p>
          <a:p>
            <a:pPr algn="l"/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grand volume molaire</a:t>
            </a:r>
            <a:endParaRPr lang="fr-FR" b="1" i="1" dirty="0" smtClean="0">
              <a:latin typeface="Times"/>
              <a:cs typeface="Times"/>
            </a:endParaRPr>
          </a:p>
          <a:p>
            <a:pPr algn="l"/>
            <a:r>
              <a:rPr lang="fr-FR" b="1" i="1" baseline="30000" dirty="0">
                <a:latin typeface="Times"/>
                <a:cs typeface="Times"/>
              </a:rPr>
              <a:t>4</a:t>
            </a:r>
            <a:r>
              <a:rPr lang="fr-FR" b="1" i="1" dirty="0">
                <a:latin typeface="Times"/>
                <a:cs typeface="Times"/>
              </a:rPr>
              <a:t>He : 28 cm</a:t>
            </a:r>
            <a:r>
              <a:rPr lang="fr-FR" b="1" i="1" baseline="30000" dirty="0">
                <a:latin typeface="Times"/>
                <a:cs typeface="Times"/>
              </a:rPr>
              <a:t>3</a:t>
            </a:r>
            <a:r>
              <a:rPr lang="fr-FR" b="1" i="1" dirty="0">
                <a:latin typeface="Times"/>
                <a:cs typeface="Times"/>
              </a:rPr>
              <a:t>/mole </a:t>
            </a:r>
            <a:r>
              <a:rPr lang="fr-FR" b="1" i="1" dirty="0" err="1">
                <a:latin typeface="Times"/>
                <a:cs typeface="Times"/>
              </a:rPr>
              <a:t>at</a:t>
            </a:r>
            <a:r>
              <a:rPr lang="fr-FR" b="1" i="1" dirty="0">
                <a:latin typeface="Times"/>
                <a:cs typeface="Times"/>
              </a:rPr>
              <a:t> P = 0 </a:t>
            </a:r>
          </a:p>
          <a:p>
            <a:pPr algn="l"/>
            <a:r>
              <a:rPr lang="fr-FR" b="1" i="1" baseline="30000" dirty="0">
                <a:latin typeface="Times"/>
                <a:cs typeface="Times"/>
              </a:rPr>
              <a:t>3</a:t>
            </a:r>
            <a:r>
              <a:rPr lang="fr-FR" b="1" i="1" dirty="0">
                <a:latin typeface="Times"/>
                <a:cs typeface="Times"/>
              </a:rPr>
              <a:t>He : 37 cm</a:t>
            </a:r>
            <a:r>
              <a:rPr lang="fr-FR" b="1" i="1" baseline="30000" dirty="0">
                <a:latin typeface="Times"/>
                <a:cs typeface="Times"/>
              </a:rPr>
              <a:t>3</a:t>
            </a:r>
            <a:r>
              <a:rPr lang="fr-FR" b="1" i="1" dirty="0">
                <a:latin typeface="Times"/>
                <a:cs typeface="Times"/>
              </a:rPr>
              <a:t>/mole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037747" y="1600200"/>
            <a:ext cx="3801453" cy="3870848"/>
            <a:chOff x="3600" y="1008"/>
            <a:chExt cx="1872" cy="1670"/>
          </a:xfrm>
        </p:grpSpPr>
        <p:pic>
          <p:nvPicPr>
            <p:cNvPr id="131077" name="Picture 5" descr="phasediag-He4"/>
            <p:cNvPicPr>
              <a:picLocks noChangeAspect="1" noChangeArrowheads="1"/>
            </p:cNvPicPr>
            <p:nvPr/>
          </p:nvPicPr>
          <p:blipFill>
            <a:blip r:embed="rId3"/>
            <a:srcRect l="36342" t="34496" r="35867" b="30420"/>
            <a:stretch>
              <a:fillRect/>
            </a:stretch>
          </p:blipFill>
          <p:spPr bwMode="auto">
            <a:xfrm>
              <a:off x="3600" y="1008"/>
              <a:ext cx="1872" cy="1670"/>
            </a:xfrm>
            <a:prstGeom prst="rect">
              <a:avLst/>
            </a:prstGeom>
            <a:noFill/>
          </p:spPr>
        </p:pic>
        <p:sp>
          <p:nvSpPr>
            <p:cNvPr id="131078" name="Text Box 6"/>
            <p:cNvSpPr txBox="1">
              <a:spLocks noChangeArrowheads="1"/>
            </p:cNvSpPr>
            <p:nvPr/>
          </p:nvSpPr>
          <p:spPr bwMode="auto">
            <a:xfrm>
              <a:off x="4887" y="1238"/>
              <a:ext cx="4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4</a:t>
              </a:r>
              <a:r>
                <a:rPr lang="fr-FR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He</a:t>
              </a:r>
            </a:p>
          </p:txBody>
        </p:sp>
      </p:grp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8600" y="5490472"/>
            <a:ext cx="78850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ja-JP" b="1" i="1" dirty="0" smtClean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Deux </a:t>
            </a:r>
            <a:r>
              <a:rPr lang="fr-FR" altLang="ja-JP" b="1" i="1" dirty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états liquides</a:t>
            </a:r>
            <a:r>
              <a:rPr lang="fr-FR" altLang="ja-JP" b="1" i="1" dirty="0" smtClean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:</a:t>
            </a:r>
          </a:p>
          <a:p>
            <a:pPr algn="l"/>
            <a:r>
              <a:rPr lang="fr-FR" altLang="ja-JP" b="1" i="1" dirty="0" smtClean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 </a:t>
            </a:r>
            <a:r>
              <a:rPr lang="fr-FR" altLang="ja-JP" b="1" i="1" dirty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superfluide ou visqueux </a:t>
            </a:r>
            <a:r>
              <a:rPr lang="fr-FR" altLang="ja-JP" b="1" i="1" dirty="0" smtClean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normal  </a:t>
            </a:r>
            <a:r>
              <a:rPr lang="fr-FR" altLang="ja-JP" b="1" i="1" dirty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transition vers 2 </a:t>
            </a:r>
            <a:r>
              <a:rPr lang="fr-FR" altLang="ja-JP" b="1" i="1" dirty="0" smtClean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K</a:t>
            </a:r>
            <a:endParaRPr lang="fr-FR" altLang="ja-JP" b="1" i="1" dirty="0">
              <a:solidFill>
                <a:srgbClr val="FF0000"/>
              </a:solidFill>
              <a:latin typeface="Times"/>
              <a:ea typeface="ＭＳ Ｐゴシック" pitchFamily="-106" charset="-128"/>
              <a:cs typeface="Times"/>
            </a:endParaRPr>
          </a:p>
          <a:p>
            <a:pPr algn="l"/>
            <a:r>
              <a:rPr lang="fr-FR" altLang="ja-JP" b="1" i="1" dirty="0">
                <a:latin typeface="Times"/>
                <a:ea typeface="ＭＳ Ｐゴシック" pitchFamily="-106" charset="-128"/>
                <a:cs typeface="Times"/>
              </a:rPr>
              <a:t>un « superfluide » est une onde de matière quantique viscosité nulle, grande conductivité thermique par convection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28600" y="3131758"/>
            <a:ext cx="5257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>
                <a:latin typeface="Times"/>
                <a:cs typeface="Times"/>
              </a:rPr>
              <a:t>A basse pression (P &lt; 25 bar), </a:t>
            </a:r>
          </a:p>
          <a:p>
            <a:pPr algn="l"/>
            <a:r>
              <a:rPr lang="fr-FR" b="1" i="1" dirty="0">
                <a:latin typeface="Times"/>
                <a:cs typeface="Times"/>
              </a:rPr>
              <a:t>le liquide est plus stable.</a:t>
            </a:r>
          </a:p>
          <a:p>
            <a:pPr algn="l"/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pas de point triple  (</a:t>
            </a:r>
            <a:r>
              <a:rPr lang="fr-FR" b="1" i="1" dirty="0" err="1">
                <a:solidFill>
                  <a:srgbClr val="0000FF"/>
                </a:solidFill>
                <a:latin typeface="Times"/>
                <a:cs typeface="Times"/>
              </a:rPr>
              <a:t>liquide 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- gaz - </a:t>
            </a:r>
            <a:r>
              <a:rPr lang="fr-FR" b="1" i="1" dirty="0" err="1">
                <a:solidFill>
                  <a:srgbClr val="0000FF"/>
                </a:solidFill>
                <a:latin typeface="Times"/>
                <a:cs typeface="Times"/>
              </a:rPr>
              <a:t>solide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)</a:t>
            </a:r>
          </a:p>
          <a:p>
            <a:pPr algn="l"/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croissance à partir du liquide à basse température</a:t>
            </a:r>
          </a:p>
        </p:txBody>
      </p:sp>
      <p:sp>
        <p:nvSpPr>
          <p:cNvPr id="9" name="Text Box 1027"/>
          <p:cNvSpPr txBox="1">
            <a:spLocks noChangeArrowheads="1"/>
          </p:cNvSpPr>
          <p:nvPr/>
        </p:nvSpPr>
        <p:spPr bwMode="auto">
          <a:xfrm>
            <a:off x="228600" y="4270719"/>
            <a:ext cx="498019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 smtClean="0">
                <a:latin typeface="Times"/>
                <a:cs typeface="Times"/>
              </a:rPr>
              <a:t>le critère de  Lindemann :</a:t>
            </a:r>
            <a:endParaRPr lang="fr-FR" b="1" i="1" dirty="0">
              <a:latin typeface="Times"/>
              <a:cs typeface="Times"/>
            </a:endParaRPr>
          </a:p>
          <a:p>
            <a:pPr algn="l"/>
            <a:r>
              <a:rPr lang="fr-FR" b="1" i="1" dirty="0">
                <a:latin typeface="Times"/>
                <a:cs typeface="Times"/>
              </a:rPr>
              <a:t>R</a:t>
            </a:r>
            <a:r>
              <a:rPr lang="fr-FR" b="1" i="1" baseline="-25000" dirty="0">
                <a:latin typeface="Times"/>
                <a:cs typeface="Times"/>
              </a:rPr>
              <a:t>L</a:t>
            </a:r>
            <a:r>
              <a:rPr lang="fr-FR" b="1" i="1" dirty="0">
                <a:latin typeface="Times"/>
                <a:cs typeface="Times"/>
              </a:rPr>
              <a:t> = (&lt;u</a:t>
            </a:r>
            <a:r>
              <a:rPr lang="fr-FR" b="1" i="1" baseline="30000" dirty="0">
                <a:latin typeface="Times"/>
                <a:cs typeface="Times"/>
              </a:rPr>
              <a:t>2</a:t>
            </a:r>
            <a:r>
              <a:rPr lang="fr-FR" b="1" i="1" dirty="0">
                <a:latin typeface="Times"/>
                <a:cs typeface="Times"/>
              </a:rPr>
              <a:t>&gt;)</a:t>
            </a:r>
            <a:r>
              <a:rPr lang="fr-FR" b="1" i="1" baseline="30000" dirty="0">
                <a:latin typeface="Times"/>
                <a:cs typeface="Times"/>
              </a:rPr>
              <a:t>1/2</a:t>
            </a:r>
            <a:r>
              <a:rPr lang="fr-FR" b="1" i="1" dirty="0">
                <a:latin typeface="Times"/>
                <a:cs typeface="Times"/>
              </a:rPr>
              <a:t> </a:t>
            </a:r>
            <a:r>
              <a:rPr lang="fr-FR" altLang="ja-JP" b="1" i="1" dirty="0">
                <a:latin typeface="Times"/>
                <a:ea typeface="ＭＳ Ｐゴシック" pitchFamily="-106" charset="-128"/>
                <a:cs typeface="Times"/>
              </a:rPr>
              <a:t>~ 0.10 a  sur la courbe de fusion</a:t>
            </a:r>
          </a:p>
          <a:p>
            <a:pPr algn="l"/>
            <a:r>
              <a:rPr lang="fr-FR" altLang="ja-JP" b="1" i="1" dirty="0" err="1" smtClean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helium</a:t>
            </a:r>
            <a:r>
              <a:rPr lang="fr-FR" altLang="ja-JP" b="1" i="1" dirty="0" smtClean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 </a:t>
            </a:r>
            <a:r>
              <a:rPr lang="fr-FR" altLang="ja-JP" b="1" i="1" dirty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4: 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26% (Burns and Isaac 1997)</a:t>
            </a:r>
          </a:p>
          <a:p>
            <a:pPr algn="l">
              <a:buFont typeface="Symbol" pitchFamily="-106" charset="2"/>
              <a:buNone/>
            </a:pP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  <a:latin typeface="Times"/>
                <a:cs typeface="Times"/>
              </a:rPr>
              <a:t>atomes faiblement localisés dans leur réseau</a:t>
            </a:r>
            <a:endParaRPr lang="fr-FR" b="1" i="1" dirty="0">
              <a:solidFill>
                <a:srgbClr val="FF0000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839203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0"/>
      <p:bldP spid="11" grpId="0"/>
      <p:bldP spid="12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7455" y="3653277"/>
            <a:ext cx="3444767" cy="16490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800" b="1" dirty="0" smtClean="0">
                <a:latin typeface="Times New Roman"/>
                <a:cs typeface="Times New Roman"/>
              </a:rPr>
              <a:t>« </a:t>
            </a:r>
            <a:r>
              <a:rPr lang="fr-F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plasticité</a:t>
            </a:r>
            <a:r>
              <a:rPr lang="fr-FR" sz="1800" b="1" dirty="0" smtClean="0">
                <a:latin typeface="Times New Roman"/>
                <a:cs typeface="Times New Roman"/>
              </a:rPr>
              <a:t> » : car dû au mouvement de dislocations très mobiles </a:t>
            </a:r>
            <a:r>
              <a:rPr lang="fr-FR" sz="1800" b="1" dirty="0" err="1">
                <a:latin typeface="Times New Roman"/>
                <a:cs typeface="Times New Roman"/>
              </a:rPr>
              <a:t>entre</a:t>
            </a:r>
            <a:r>
              <a:rPr lang="fr-FR" sz="1800" b="1" dirty="0">
                <a:latin typeface="Times New Roman"/>
                <a:cs typeface="Times New Roman"/>
              </a:rPr>
              <a:t> </a:t>
            </a:r>
          </a:p>
          <a:p>
            <a:pPr marL="0" indent="0">
              <a:buNone/>
            </a:pPr>
            <a:r>
              <a:rPr lang="fr-FR" sz="1800" b="1" dirty="0">
                <a:latin typeface="Times New Roman"/>
                <a:cs typeface="Times New Roman"/>
              </a:rPr>
              <a:t>- accrochage impuretés à basse </a:t>
            </a:r>
            <a:r>
              <a:rPr lang="fr-FR" sz="1800" b="1" dirty="0" err="1">
                <a:latin typeface="Times New Roman"/>
                <a:cs typeface="Times New Roman"/>
              </a:rPr>
              <a:t>T</a:t>
            </a:r>
            <a:endParaRPr lang="fr-FR" sz="1800" b="1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fr-FR" sz="1800" b="1" dirty="0">
                <a:latin typeface="Times New Roman"/>
                <a:cs typeface="Times New Roman"/>
              </a:rPr>
              <a:t>- </a:t>
            </a:r>
            <a:r>
              <a:rPr lang="fr-FR" sz="1800" b="1" dirty="0" err="1">
                <a:latin typeface="Times New Roman"/>
                <a:cs typeface="Times New Roman"/>
              </a:rPr>
              <a:t>freinage par les fluctuations thermiques à plus haute T</a:t>
            </a:r>
            <a:endParaRPr lang="fr-FR" sz="1800" b="1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fr-FR" sz="18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Titre 3"/>
          <p:cNvSpPr txBox="1">
            <a:spLocks noGrp="1"/>
          </p:cNvSpPr>
          <p:nvPr>
            <p:ph type="title"/>
          </p:nvPr>
        </p:nvSpPr>
        <p:spPr>
          <a:xfrm>
            <a:off x="375212" y="151558"/>
            <a:ext cx="841341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smtClean="0">
                <a:latin typeface="Times New Roman"/>
                <a:cs typeface="Times New Roman"/>
              </a:rPr>
              <a:t>vers 0.2 Kelvin, plasticité géante</a:t>
            </a:r>
            <a:br>
              <a:rPr lang="fr-FR" sz="2800" b="1" smtClean="0">
                <a:latin typeface="Times New Roman"/>
                <a:cs typeface="Times New Roman"/>
              </a:rPr>
            </a:br>
            <a:r>
              <a:rPr lang="fr-FR" sz="1800" b="1" i="1" dirty="0" err="1">
                <a:latin typeface="Times New Roman"/>
                <a:cs typeface="Times New Roman"/>
              </a:rPr>
              <a:t>Haziot</a:t>
            </a:r>
            <a:r>
              <a:rPr lang="fr-FR" sz="1800" b="1" i="1" dirty="0">
                <a:latin typeface="Times New Roman"/>
                <a:cs typeface="Times New Roman"/>
              </a:rPr>
              <a:t> et al. Phys. </a:t>
            </a:r>
            <a:r>
              <a:rPr lang="fr-FR" sz="1800" b="1" i="1" dirty="0" err="1">
                <a:latin typeface="Times New Roman"/>
                <a:cs typeface="Times New Roman"/>
              </a:rPr>
              <a:t>Rev</a:t>
            </a:r>
            <a:r>
              <a:rPr lang="fr-FR" sz="1800" b="1" i="1" dirty="0">
                <a:latin typeface="Times New Roman"/>
                <a:cs typeface="Times New Roman"/>
              </a:rPr>
              <a:t>. </a:t>
            </a:r>
            <a:r>
              <a:rPr lang="fr-FR" sz="1800" b="1" i="1" dirty="0" err="1">
                <a:latin typeface="Times New Roman"/>
                <a:cs typeface="Times New Roman"/>
              </a:rPr>
              <a:t>Lett</a:t>
            </a:r>
            <a:r>
              <a:rPr lang="fr-FR" sz="1800" b="1" i="1" dirty="0">
                <a:latin typeface="Times New Roman"/>
                <a:cs typeface="Times New Roman"/>
              </a:rPr>
              <a:t>. 110, 035301 (2013) </a:t>
            </a:r>
            <a:endParaRPr lang="fr-FR" sz="2400" b="1"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3396" y="1288266"/>
            <a:ext cx="3335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un cristal  hexagonal </a:t>
            </a:r>
          </a:p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d’hélium 4</a:t>
            </a:r>
          </a:p>
        </p:txBody>
      </p:sp>
      <p:sp>
        <p:nvSpPr>
          <p:cNvPr id="2" name="Rectangle 1"/>
          <p:cNvSpPr/>
          <p:nvPr/>
        </p:nvSpPr>
        <p:spPr>
          <a:xfrm>
            <a:off x="113396" y="1986349"/>
            <a:ext cx="3335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une mesure directe de sa résistance élastique à un cisaillement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3396" y="2961431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« </a:t>
            </a:r>
            <a:r>
              <a:rPr lang="fr-FR" b="1" dirty="0" err="1">
                <a:solidFill>
                  <a:srgbClr val="FF0000"/>
                </a:solidFill>
                <a:latin typeface="Times New Roman"/>
                <a:cs typeface="Times New Roman"/>
              </a:rPr>
              <a:t>géante</a:t>
            </a:r>
            <a:r>
              <a:rPr lang="fr-F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 » : très fort </a:t>
            </a:r>
          </a:p>
          <a:p>
            <a:r>
              <a:rPr lang="fr-F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ramollissement autour de 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0.2K</a:t>
            </a:r>
            <a:endParaRPr lang="fr-FR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11" name="Image 10" descr="mu-typiq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50" y="1225550"/>
            <a:ext cx="5499100" cy="5422900"/>
          </a:xfrm>
          <a:prstGeom prst="rect">
            <a:avLst/>
          </a:prstGeom>
        </p:spPr>
      </p:pic>
      <p:pic>
        <p:nvPicPr>
          <p:cNvPr id="12" name="Image 11" descr="3domains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8" t="24592" r="26212" b="62317"/>
          <a:stretch/>
        </p:blipFill>
        <p:spPr>
          <a:xfrm>
            <a:off x="6907377" y="1499781"/>
            <a:ext cx="1930400" cy="88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85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2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7424" y="1577664"/>
            <a:ext cx="4512752" cy="31257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8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la phase de la réponse donne la dissipation associée au mouvement des dislocations: </a:t>
            </a:r>
          </a:p>
          <a:p>
            <a:pPr marL="0" indent="0">
              <a:buNone/>
            </a:pPr>
            <a:r>
              <a:rPr lang="fr-FR" sz="1800" b="1" dirty="0" smtClean="0">
                <a:latin typeface="Times New Roman"/>
                <a:cs typeface="Times New Roman"/>
              </a:rPr>
              <a:t>le piégeage par les  </a:t>
            </a:r>
            <a:r>
              <a:rPr lang="fr-FR" sz="1800" b="1" baseline="30000" dirty="0" smtClean="0">
                <a:latin typeface="Times New Roman"/>
                <a:cs typeface="Times New Roman"/>
              </a:rPr>
              <a:t>3</a:t>
            </a:r>
            <a:r>
              <a:rPr lang="fr-FR" sz="1800" b="1" dirty="0" smtClean="0">
                <a:latin typeface="Times New Roman"/>
                <a:cs typeface="Times New Roman"/>
              </a:rPr>
              <a:t>He </a:t>
            </a:r>
            <a:r>
              <a:rPr lang="fr-FR" sz="1800" b="1" dirty="0" err="1" smtClean="0">
                <a:latin typeface="Times New Roman"/>
                <a:cs typeface="Times New Roman"/>
              </a:rPr>
              <a:t>et la réduction reduction</a:t>
            </a:r>
            <a:r>
              <a:rPr lang="fr-FR" sz="1800" b="1" dirty="0" smtClean="0">
                <a:latin typeface="Times New Roman"/>
                <a:cs typeface="Times New Roman"/>
              </a:rPr>
              <a:t> de c</a:t>
            </a:r>
            <a:r>
              <a:rPr lang="fr-FR" sz="1800" b="1" baseline="-25000" dirty="0" smtClean="0">
                <a:latin typeface="Times New Roman"/>
                <a:cs typeface="Times New Roman"/>
              </a:rPr>
              <a:t>44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latin typeface="Times New Roman"/>
                <a:cs typeface="Times New Roman"/>
              </a:rPr>
              <a:t>dépendent de l’</a:t>
            </a:r>
            <a:r>
              <a:rPr lang="fr-FR" sz="1800" b="1" dirty="0" smtClean="0">
                <a:latin typeface="Times New Roman"/>
                <a:cs typeface="Times New Roman"/>
              </a:rPr>
              <a:t>amplitude de l’excitation et de la pureté</a:t>
            </a:r>
          </a:p>
          <a:p>
            <a:pPr marL="0" indent="0" algn="just">
              <a:buNone/>
            </a:pPr>
            <a:r>
              <a:rPr lang="fr-FR" sz="1800" b="1" dirty="0" err="1" smtClean="0">
                <a:latin typeface="Times New Roman"/>
                <a:cs typeface="Times New Roman"/>
              </a:rPr>
              <a:t>Granato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>
                <a:latin typeface="Times New Roman"/>
                <a:cs typeface="Times New Roman"/>
              </a:rPr>
              <a:t>and </a:t>
            </a:r>
            <a:r>
              <a:rPr lang="fr-FR" sz="1800" b="1" dirty="0" err="1">
                <a:latin typeface="Times New Roman"/>
                <a:cs typeface="Times New Roman"/>
              </a:rPr>
              <a:t>Lücke</a:t>
            </a:r>
            <a:r>
              <a:rPr lang="fr-FR" sz="1800" b="1" dirty="0">
                <a:latin typeface="Times New Roman"/>
                <a:cs typeface="Times New Roman"/>
              </a:rPr>
              <a:t> 1956 + </a:t>
            </a:r>
            <a:r>
              <a:rPr lang="fr-FR" sz="1800" b="1" dirty="0" err="1">
                <a:latin typeface="Times New Roman"/>
                <a:cs typeface="Times New Roman"/>
              </a:rPr>
              <a:t>Ninomiya</a:t>
            </a:r>
            <a:r>
              <a:rPr lang="fr-FR" sz="1800" b="1" dirty="0">
                <a:latin typeface="Times New Roman"/>
                <a:cs typeface="Times New Roman"/>
              </a:rPr>
              <a:t> 1974 </a:t>
            </a:r>
            <a:r>
              <a:rPr lang="fr-FR" sz="1800" b="1" dirty="0" err="1" smtClean="0">
                <a:latin typeface="Times New Roman"/>
                <a:cs typeface="Times New Roman"/>
              </a:rPr>
              <a:t>predisent une </a:t>
            </a:r>
            <a:r>
              <a:rPr lang="fr-FR" sz="1800" b="1" dirty="0">
                <a:latin typeface="Times New Roman"/>
                <a:cs typeface="Times New Roman"/>
              </a:rPr>
              <a:t>variation du module</a:t>
            </a:r>
          </a:p>
          <a:p>
            <a:pPr marL="0" indent="0" algn="just">
              <a:buNone/>
            </a:pP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smtClean="0">
                <a:latin typeface="Times New Roman"/>
                <a:cs typeface="Times New Roman"/>
              </a:rPr>
              <a:t>				         </a:t>
            </a:r>
          </a:p>
          <a:p>
            <a:pPr marL="0" indent="0" algn="just">
              <a:buNone/>
            </a:pP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smtClean="0">
                <a:latin typeface="Times New Roman"/>
                <a:cs typeface="Times New Roman"/>
              </a:rPr>
              <a:t>et une dissipation associée aux phonons</a:t>
            </a:r>
            <a:endParaRPr lang="fr-FR" sz="1800" b="1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fr-FR" sz="18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Si c’est vrai, on peut mesurer la densité de dislocations </a:t>
            </a:r>
            <a:r>
              <a:rPr lang="fr-FR" sz="1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fr-FR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 et la longueur libre </a:t>
            </a:r>
            <a:r>
              <a:rPr lang="fr-F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 </a:t>
            </a:r>
            <a:r>
              <a:rPr lang="fr-FR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entre les nœuds de leur réseau</a:t>
            </a:r>
            <a:endParaRPr lang="fr-FR" sz="18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Titre 3"/>
          <p:cNvSpPr txBox="1">
            <a:spLocks noGrp="1"/>
          </p:cNvSpPr>
          <p:nvPr>
            <p:ph type="title"/>
          </p:nvPr>
        </p:nvSpPr>
        <p:spPr>
          <a:xfrm>
            <a:off x="222915" y="158645"/>
            <a:ext cx="4874978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 b="1" dirty="0" smtClean="0">
                <a:latin typeface="Times New Roman"/>
                <a:cs typeface="Times New Roman"/>
              </a:rPr>
              <a:t>la</a:t>
            </a:r>
            <a:r>
              <a:rPr lang="fr-FR" sz="2400" b="1" baseline="30000" dirty="0" smtClean="0">
                <a:latin typeface="Times New Roman"/>
                <a:cs typeface="Times New Roman"/>
              </a:rPr>
              <a:t> </a:t>
            </a:r>
            <a:r>
              <a:rPr lang="fr-FR" sz="2400" b="1" dirty="0" smtClean="0">
                <a:latin typeface="Times New Roman"/>
                <a:cs typeface="Times New Roman"/>
              </a:rPr>
              <a:t>dissipation est due aux collisions </a:t>
            </a:r>
            <a:r>
              <a:rPr lang="fr-FR" sz="2400" b="1" dirty="0" err="1" smtClean="0">
                <a:latin typeface="Times New Roman"/>
                <a:cs typeface="Times New Roman"/>
              </a:rPr>
              <a:t>avec les fluctuations </a:t>
            </a:r>
            <a:r>
              <a:rPr lang="fr-FR" sz="2400" b="1" dirty="0" smtClean="0">
                <a:latin typeface="Times New Roman"/>
                <a:cs typeface="Times New Roman"/>
              </a:rPr>
              <a:t>thermiques</a:t>
            </a:r>
            <a:br>
              <a:rPr lang="fr-FR" sz="2400" b="1" dirty="0" smtClean="0">
                <a:latin typeface="Times New Roman"/>
                <a:cs typeface="Times New Roman"/>
              </a:rPr>
            </a:br>
            <a:r>
              <a:rPr lang="fr-FR" sz="1800" b="1" i="1" dirty="0">
                <a:latin typeface="Times New Roman"/>
                <a:cs typeface="Times New Roman"/>
              </a:rPr>
              <a:t>(</a:t>
            </a:r>
            <a:r>
              <a:rPr lang="fr-FR" sz="1800" b="1" i="1" dirty="0" err="1">
                <a:latin typeface="Times New Roman"/>
                <a:cs typeface="Times New Roman"/>
              </a:rPr>
              <a:t>Haziot</a:t>
            </a:r>
            <a:r>
              <a:rPr lang="fr-FR" sz="1800" b="1" i="1" dirty="0">
                <a:latin typeface="Times New Roman"/>
                <a:cs typeface="Times New Roman"/>
              </a:rPr>
              <a:t> et al. , Phys. Rev. B 87, 060509(R), 2013)</a:t>
            </a:r>
            <a:endParaRPr lang="fr-FR" sz="1800" b="1" dirty="0">
              <a:latin typeface="Times New Roman"/>
              <a:cs typeface="Times New Roman"/>
            </a:endParaRPr>
          </a:p>
        </p:txBody>
      </p:sp>
      <p:pic>
        <p:nvPicPr>
          <p:cNvPr id="8" name="Picture 35"/>
          <p:cNvPicPr>
            <a:picLocks noChangeAspect="1" noChangeArrowheads="1"/>
          </p:cNvPicPr>
          <p:nvPr/>
        </p:nvPicPr>
        <p:blipFill>
          <a:blip r:embed="rId3" cstate="print"/>
          <a:srcRect l="11525" t="11121" r="62825" b="8961"/>
          <a:stretch>
            <a:fillRect/>
          </a:stretch>
        </p:blipFill>
        <p:spPr bwMode="auto">
          <a:xfrm>
            <a:off x="5870000" y="3673075"/>
            <a:ext cx="3270809" cy="318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er 4"/>
          <p:cNvGrpSpPr/>
          <p:nvPr/>
        </p:nvGrpSpPr>
        <p:grpSpPr>
          <a:xfrm>
            <a:off x="5829517" y="96116"/>
            <a:ext cx="3311291" cy="3167323"/>
            <a:chOff x="5829517" y="96116"/>
            <a:chExt cx="3311291" cy="3167323"/>
          </a:xfrm>
        </p:grpSpPr>
        <p:pic>
          <p:nvPicPr>
            <p:cNvPr id="9" name="Picture 33"/>
            <p:cNvPicPr>
              <a:picLocks noChangeAspect="1" noChangeArrowheads="1"/>
            </p:cNvPicPr>
            <p:nvPr/>
          </p:nvPicPr>
          <p:blipFill>
            <a:blip r:embed="rId4" cstate="print"/>
            <a:srcRect l="14000" t="14000" r="60125" b="6801"/>
            <a:stretch>
              <a:fillRect/>
            </a:stretch>
          </p:blipFill>
          <p:spPr bwMode="auto">
            <a:xfrm>
              <a:off x="5829517" y="96116"/>
              <a:ext cx="3311291" cy="3167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4"/>
            <p:cNvPicPr>
              <a:picLocks noChangeAspect="1" noChangeArrowheads="1"/>
            </p:cNvPicPr>
            <p:nvPr/>
          </p:nvPicPr>
          <p:blipFill>
            <a:blip r:embed="rId5" cstate="print"/>
            <a:srcRect l="16025" t="13280" r="60125" b="10401"/>
            <a:stretch>
              <a:fillRect/>
            </a:stretch>
          </p:blipFill>
          <p:spPr bwMode="auto">
            <a:xfrm>
              <a:off x="6011674" y="96116"/>
              <a:ext cx="3044432" cy="3044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ZoneTexte 1"/>
            <p:cNvSpPr txBox="1"/>
            <p:nvPr/>
          </p:nvSpPr>
          <p:spPr>
            <a:xfrm>
              <a:off x="7742608" y="245809"/>
              <a:ext cx="1172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high</a:t>
              </a:r>
              <a:r>
                <a:rPr lang="fr-FR" sz="16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16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purity</a:t>
              </a:r>
              <a:endParaRPr lang="fr-FR" sz="1600" b="1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7819552" y="600252"/>
              <a:ext cx="10951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low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16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purity</a:t>
              </a:r>
              <a:endParaRPr lang="fr-FR" sz="1600" b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6773081" y="147457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latin typeface="Times New Roman"/>
                <a:cs typeface="Times New Roman"/>
              </a:rPr>
              <a:t>low</a:t>
            </a:r>
            <a:r>
              <a:rPr lang="fr-FR" b="1" dirty="0" smtClean="0">
                <a:latin typeface="Times New Roman"/>
                <a:cs typeface="Times New Roman"/>
              </a:rPr>
              <a:t> drive</a:t>
            </a:r>
            <a:endParaRPr lang="fr-FR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6418040" y="1843907"/>
            <a:ext cx="546216" cy="3681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6761610" y="1832447"/>
            <a:ext cx="546216" cy="3681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427857" y="2616639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latin typeface="Times New Roman"/>
                <a:cs typeface="Times New Roman"/>
              </a:rPr>
              <a:t>high</a:t>
            </a:r>
            <a:endParaRPr lang="fr-FR" b="1" dirty="0" smtClean="0">
              <a:latin typeface="Times New Roman"/>
              <a:cs typeface="Times New Roman"/>
            </a:endParaRPr>
          </a:p>
          <a:p>
            <a:r>
              <a:rPr lang="fr-FR" b="1" dirty="0" smtClean="0">
                <a:latin typeface="Times New Roman"/>
                <a:cs typeface="Times New Roman"/>
              </a:rPr>
              <a:t>drive</a:t>
            </a:r>
            <a:endParaRPr lang="fr-FR" dirty="0"/>
          </a:p>
        </p:txBody>
      </p:sp>
      <p:cxnSp>
        <p:nvCxnSpPr>
          <p:cNvPr id="17" name="Connecteur droit avec flèche 16"/>
          <p:cNvCxnSpPr/>
          <p:nvPr/>
        </p:nvCxnSpPr>
        <p:spPr>
          <a:xfrm flipV="1">
            <a:off x="6011674" y="2616639"/>
            <a:ext cx="297123" cy="2508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8308892" y="5058249"/>
            <a:ext cx="7360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high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purity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803875" y="3873896"/>
            <a:ext cx="7360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low</a:t>
            </a:r>
            <a:endParaRPr lang="fr-FR" sz="1600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purity</a:t>
            </a:r>
            <a:endParaRPr lang="fr-FR" sz="1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23" name="Obje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122460"/>
              </p:ext>
            </p:extLst>
          </p:nvPr>
        </p:nvGraphicFramePr>
        <p:xfrm>
          <a:off x="1139341" y="3626893"/>
          <a:ext cx="2019300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90" name="Équation" r:id="rId6" imgW="1003300" imgH="444500" progId="Equation.3">
                  <p:embed/>
                </p:oleObj>
              </mc:Choice>
              <mc:Fallback>
                <p:oleObj name="Équation" r:id="rId6" imgW="10033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9341" y="3626893"/>
                        <a:ext cx="2019300" cy="892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4940790"/>
              </p:ext>
            </p:extLst>
          </p:nvPr>
        </p:nvGraphicFramePr>
        <p:xfrm>
          <a:off x="1139340" y="4992692"/>
          <a:ext cx="2194796" cy="838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91" name="Équation" r:id="rId8" imgW="1130300" imgH="431800" progId="Equation.3">
                  <p:embed/>
                </p:oleObj>
              </mc:Choice>
              <mc:Fallback>
                <p:oleObj name="Équation" r:id="rId8" imgW="11303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39340" y="4992692"/>
                        <a:ext cx="2194796" cy="8384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9142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 l="14675" t="10401" r="58775" b="8241"/>
          <a:stretch>
            <a:fillRect/>
          </a:stretch>
        </p:blipFill>
        <p:spPr bwMode="auto">
          <a:xfrm>
            <a:off x="4889500" y="948080"/>
            <a:ext cx="4152900" cy="397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3"/>
          <p:cNvSpPr txBox="1">
            <a:spLocks noGrp="1"/>
          </p:cNvSpPr>
          <p:nvPr>
            <p:ph type="title"/>
          </p:nvPr>
        </p:nvSpPr>
        <p:spPr>
          <a:xfrm>
            <a:off x="336616" y="138679"/>
            <a:ext cx="8426690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 b="1" dirty="0" smtClean="0">
                <a:latin typeface="Times New Roman"/>
                <a:cs typeface="Times New Roman"/>
              </a:rPr>
              <a:t>mesure de la densité de dislocations et de leur longueur libre </a:t>
            </a:r>
            <a:br>
              <a:rPr lang="fr-FR" sz="2400" b="1" dirty="0" smtClean="0">
                <a:latin typeface="Times New Roman"/>
                <a:cs typeface="Times New Roman"/>
              </a:rPr>
            </a:br>
            <a:r>
              <a:rPr lang="fr-FR" sz="2000" b="1" i="1" dirty="0" smtClean="0">
                <a:latin typeface="Times New Roman"/>
                <a:cs typeface="Times New Roman"/>
              </a:rPr>
              <a:t>(</a:t>
            </a:r>
            <a:r>
              <a:rPr lang="fr-FR" sz="2000" b="1" i="1" dirty="0" err="1" smtClean="0">
                <a:latin typeface="Times New Roman"/>
                <a:cs typeface="Times New Roman"/>
              </a:rPr>
              <a:t>Haziot</a:t>
            </a:r>
            <a:r>
              <a:rPr lang="fr-FR" sz="2000" b="1" i="1" dirty="0" smtClean="0">
                <a:latin typeface="Times New Roman"/>
                <a:cs typeface="Times New Roman"/>
              </a:rPr>
              <a:t> et al. , Phys. Rev. B 87, 060509(R), 2013)</a:t>
            </a:r>
            <a:endParaRPr lang="fr-FR" sz="2000" b="1" i="1" dirty="0">
              <a:latin typeface="Times New Roman"/>
              <a:cs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23594" y="2361382"/>
            <a:ext cx="476154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densités entre </a:t>
            </a:r>
            <a:r>
              <a:rPr lang="fr-FR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3 10</a:t>
            </a:r>
            <a:r>
              <a:rPr lang="fr-FR" sz="1600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4</a:t>
            </a:r>
            <a:r>
              <a:rPr lang="fr-FR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et 6 10</a:t>
            </a:r>
            <a:r>
              <a:rPr lang="fr-FR" sz="1600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5</a:t>
            </a:r>
            <a:r>
              <a:rPr lang="fr-FR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cm</a:t>
            </a:r>
            <a:r>
              <a:rPr lang="fr-FR" sz="1600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-2</a:t>
            </a:r>
          </a:p>
          <a:p>
            <a:r>
              <a:rPr lang="fr-FR" sz="16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longueurs libres de </a:t>
            </a:r>
            <a:r>
              <a:rPr lang="fr-FR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60 to 230 </a:t>
            </a:r>
            <a:r>
              <a:rPr lang="fr-FR" sz="16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fr-FR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m</a:t>
            </a:r>
            <a:endParaRPr lang="fr-FR" sz="1000" b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fr-FR" sz="16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L</a:t>
            </a:r>
            <a:r>
              <a:rPr lang="fr-FR" sz="1600" b="1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de 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17 à 57 </a:t>
            </a:r>
          </a:p>
          <a:p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au lieu de 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3 pour un réseau 3D </a:t>
            </a:r>
            <a:r>
              <a:rPr lang="fr-FR" sz="16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simple</a:t>
            </a:r>
            <a:endParaRPr lang="fr-FR" sz="10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Symbol" charset="0"/>
              <a:buChar char=""/>
            </a:pP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les dislocations sont groupées en sous joints </a:t>
            </a:r>
          </a:p>
          <a:p>
            <a:pPr marL="285750" indent="-285750">
              <a:buFont typeface="Symbol" charset="0"/>
              <a:buChar char=""/>
            </a:pP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et très peu connectées</a:t>
            </a:r>
          </a:p>
          <a:p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La croissance à basse </a:t>
            </a:r>
            <a:r>
              <a:rPr lang="fr-FR" sz="16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T donne les meilleurs cristaux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.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la théorie du supersolide poreux de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Shevchenko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exigerait une densité de 10</a:t>
            </a:r>
            <a:r>
              <a:rPr lang="fr-FR" sz="1600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12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cm</a:t>
            </a:r>
            <a:r>
              <a:rPr lang="fr-FR" sz="1600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pour une fraction supersolide de  1% NCRI</a:t>
            </a:r>
            <a:endParaRPr lang="fr-FR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123594" y="1049232"/>
            <a:ext cx="40479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excellent accord avec 1/Q  ~ </a:t>
            </a:r>
            <a:r>
              <a:rPr lang="fr-FR" sz="16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w</a:t>
            </a:r>
            <a:r>
              <a:rPr lang="fr-FR" sz="1600" b="1" dirty="0" smtClean="0">
                <a:solidFill>
                  <a:srgbClr val="0000FF"/>
                </a:solidFill>
              </a:rPr>
              <a:t>T</a:t>
            </a:r>
            <a:r>
              <a:rPr lang="fr-FR" sz="1600" b="1" baseline="30000" dirty="0" smtClean="0">
                <a:solidFill>
                  <a:srgbClr val="0000FF"/>
                </a:solidFill>
              </a:rPr>
              <a:t>3</a:t>
            </a:r>
            <a:r>
              <a:rPr lang="fr-FR" sz="1600" b="1" dirty="0" smtClean="0">
                <a:solidFill>
                  <a:srgbClr val="0000FF"/>
                </a:solidFill>
              </a:rPr>
              <a:t>  </a:t>
            </a:r>
            <a:endParaRPr lang="fr-FR" sz="16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Symbol" charset="0"/>
              <a:buChar char=""/>
            </a:pP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collisions </a:t>
            </a:r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avec les 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thermal phonons </a:t>
            </a:r>
          </a:p>
          <a:p>
            <a:r>
              <a:rPr lang="fr-FR" sz="16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mouvement complètement atténué à </a:t>
            </a:r>
            <a:r>
              <a:rPr lang="fr-FR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10MHz </a:t>
            </a:r>
          </a:p>
          <a:p>
            <a:r>
              <a:rPr lang="fr-FR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et 1.2K (</a:t>
            </a:r>
            <a:r>
              <a:rPr lang="fr-FR" sz="16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Greywall et Crépeau</a:t>
            </a:r>
            <a:r>
              <a:rPr lang="fr-FR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  <a:endParaRPr lang="fr-FR" sz="1600" b="1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3" name="Image 2" descr="tablea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48" y="4981150"/>
            <a:ext cx="8699500" cy="179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65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58001" y="304800"/>
            <a:ext cx="553843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smtClean="0">
                <a:latin typeface="Times" pitchFamily="-112" charset="0"/>
              </a:rPr>
              <a:t>mouvement des dislocations:</a:t>
            </a:r>
          </a:p>
          <a:p>
            <a:pPr algn="ctr">
              <a:defRPr/>
            </a:pPr>
            <a:r>
              <a:rPr lang="fr-FR" sz="2400" b="1" dirty="0" err="1" smtClean="0">
                <a:latin typeface="Times" pitchFamily="-112" charset="0"/>
              </a:rPr>
              <a:t>comparaison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dirty="0" err="1" smtClean="0">
                <a:latin typeface="Times" pitchFamily="-112" charset="0"/>
              </a:rPr>
              <a:t>avec </a:t>
            </a:r>
            <a:r>
              <a:rPr lang="fr-FR" sz="2400" b="1" dirty="0" smtClean="0">
                <a:latin typeface="Times" pitchFamily="-112" charset="0"/>
              </a:rPr>
              <a:t>un cristal  </a:t>
            </a:r>
            <a:r>
              <a:rPr lang="fr-FR" sz="2400" b="1" dirty="0" err="1" smtClean="0">
                <a:latin typeface="Times" pitchFamily="-112" charset="0"/>
              </a:rPr>
              <a:t>classique</a:t>
            </a:r>
            <a:endParaRPr lang="fr-FR" sz="2400" b="1" dirty="0">
              <a:latin typeface="Times" pitchFamily="-112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10768" y="1630143"/>
            <a:ext cx="8630032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dans l’hélium: 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80% de </a:t>
            </a:r>
            <a:r>
              <a:rPr lang="fr-FR" b="1" dirty="0" err="1">
                <a:latin typeface="Times New Roman"/>
                <a:cs typeface="Times New Roman"/>
              </a:rPr>
              <a:t>réduction</a:t>
            </a:r>
            <a:r>
              <a:rPr lang="fr-FR" b="1" dirty="0">
                <a:latin typeface="Times New Roman"/>
                <a:cs typeface="Times New Roman"/>
              </a:rPr>
              <a:t> de c</a:t>
            </a:r>
            <a:r>
              <a:rPr lang="fr-FR" b="1" baseline="-25000" dirty="0">
                <a:latin typeface="Times New Roman"/>
                <a:cs typeface="Times New Roman"/>
              </a:rPr>
              <a:t>44</a:t>
            </a:r>
            <a:r>
              <a:rPr lang="fr-FR" b="1" dirty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=&gt; </a:t>
            </a:r>
            <a:r>
              <a:rPr lang="fr-FR" b="1" dirty="0">
                <a:latin typeface="Times New Roman"/>
                <a:cs typeface="Times New Roman"/>
              </a:rPr>
              <a:t>la déformation plastique </a:t>
            </a:r>
            <a:r>
              <a:rPr lang="fr-FR" b="1" dirty="0" err="1" smtClean="0">
                <a:latin typeface="Symbol" charset="2"/>
                <a:cs typeface="Symbol" charset="2"/>
              </a:rPr>
              <a:t>e</a:t>
            </a:r>
            <a:r>
              <a:rPr lang="fr-FR" b="1" baseline="-25000" dirty="0" err="1" smtClean="0">
                <a:latin typeface="Times"/>
                <a:cs typeface="Times"/>
              </a:rPr>
              <a:t>d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est </a:t>
            </a:r>
            <a:r>
              <a:rPr lang="fr-FR" b="1" dirty="0" smtClean="0">
                <a:latin typeface="Times"/>
                <a:cs typeface="Times"/>
              </a:rPr>
              <a:t>4 fois plus grande que 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la déformation élastique </a:t>
            </a:r>
            <a:r>
              <a:rPr lang="fr-FR" b="1" dirty="0" smtClean="0">
                <a:latin typeface="Symbol" charset="2"/>
                <a:cs typeface="Symbol" charset="2"/>
              </a:rPr>
              <a:t>e</a:t>
            </a:r>
            <a:r>
              <a:rPr lang="fr-FR" b="1" baseline="-25000" dirty="0" smtClean="0">
                <a:latin typeface="Times"/>
                <a:cs typeface="Times"/>
              </a:rPr>
              <a:t>l </a:t>
            </a:r>
            <a:r>
              <a:rPr lang="fr-FR" b="1" dirty="0" err="1" smtClean="0">
                <a:latin typeface="Times New Roman"/>
                <a:cs typeface="Times New Roman"/>
              </a:rPr>
              <a:t>même</a:t>
            </a:r>
            <a:r>
              <a:rPr lang="fr-FR" b="1" dirty="0" err="1" smtClean="0">
                <a:latin typeface="Times"/>
                <a:cs typeface="Times"/>
              </a:rPr>
              <a:t> pour des contraintes </a:t>
            </a:r>
            <a:r>
              <a:rPr lang="fr-FR" b="1" dirty="0" smtClean="0">
                <a:latin typeface="Times"/>
                <a:cs typeface="Times"/>
              </a:rPr>
              <a:t>10</a:t>
            </a:r>
            <a:r>
              <a:rPr lang="fr-FR" b="1" baseline="30000" dirty="0" smtClean="0">
                <a:latin typeface="Times"/>
                <a:cs typeface="Times"/>
              </a:rPr>
              <a:t>-11 </a:t>
            </a:r>
            <a:r>
              <a:rPr lang="fr-FR" b="1" dirty="0" smtClean="0">
                <a:latin typeface="Times"/>
                <a:cs typeface="Times"/>
              </a:rPr>
              <a:t>fois plus faibles que le </a:t>
            </a:r>
            <a:r>
              <a:rPr lang="fr-FR" b="1" dirty="0" smtClean="0">
                <a:latin typeface="Times New Roman"/>
                <a:cs typeface="Times New Roman"/>
              </a:rPr>
              <a:t>module élastique </a:t>
            </a:r>
          </a:p>
          <a:p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les dislocations vibrent comme des cordes de violon</a:t>
            </a:r>
          </a:p>
          <a:p>
            <a:r>
              <a:rPr lang="fr-FR" b="1" dirty="0" smtClean="0">
                <a:latin typeface="Times"/>
                <a:cs typeface="Times"/>
              </a:rPr>
              <a:t>~ </a:t>
            </a:r>
            <a:r>
              <a:rPr lang="fr-FR" b="1" dirty="0">
                <a:latin typeface="Times"/>
                <a:cs typeface="Times"/>
              </a:rPr>
              <a:t>10 </a:t>
            </a:r>
            <a:r>
              <a:rPr lang="fr-FR" b="1" dirty="0">
                <a:latin typeface="Symbol" charset="2"/>
                <a:cs typeface="Symbol" charset="2"/>
              </a:rPr>
              <a:t>m</a:t>
            </a:r>
            <a:r>
              <a:rPr lang="fr-FR" b="1" dirty="0">
                <a:latin typeface="Times"/>
                <a:cs typeface="Times"/>
              </a:rPr>
              <a:t>m </a:t>
            </a:r>
            <a:r>
              <a:rPr lang="fr-FR" b="1" dirty="0" err="1">
                <a:latin typeface="Times"/>
                <a:cs typeface="Times"/>
              </a:rPr>
              <a:t>at</a:t>
            </a:r>
            <a:r>
              <a:rPr lang="fr-FR" b="1" dirty="0">
                <a:latin typeface="Times"/>
                <a:cs typeface="Times"/>
              </a:rPr>
              <a:t> 10 </a:t>
            </a:r>
            <a:r>
              <a:rPr lang="fr-FR" b="1" dirty="0" smtClean="0">
                <a:latin typeface="Times"/>
                <a:cs typeface="Times"/>
              </a:rPr>
              <a:t>kHz </a:t>
            </a:r>
            <a:r>
              <a:rPr lang="fr-FR" b="1" dirty="0" err="1">
                <a:latin typeface="Times"/>
                <a:cs typeface="Times"/>
              </a:rPr>
              <a:t>sous </a:t>
            </a:r>
            <a:r>
              <a:rPr lang="fr-FR" b="1" dirty="0">
                <a:latin typeface="Symbol" charset="2"/>
                <a:cs typeface="Symbol" charset="2"/>
              </a:rPr>
              <a:t>s </a:t>
            </a:r>
            <a:r>
              <a:rPr lang="fr-FR" b="1" dirty="0">
                <a:latin typeface="Times"/>
                <a:cs typeface="Times"/>
              </a:rPr>
              <a:t>~ 1 </a:t>
            </a:r>
            <a:r>
              <a:rPr lang="fr-FR" b="1" dirty="0">
                <a:latin typeface="Symbol" charset="2"/>
                <a:cs typeface="Symbol" charset="2"/>
              </a:rPr>
              <a:t>m</a:t>
            </a:r>
            <a:r>
              <a:rPr lang="fr-FR" b="1" dirty="0">
                <a:latin typeface="Times"/>
                <a:cs typeface="Times"/>
              </a:rPr>
              <a:t>bar </a:t>
            </a:r>
          </a:p>
          <a:p>
            <a:r>
              <a:rPr lang="fr-FR" b="1" dirty="0" err="1" smtClean="0">
                <a:latin typeface="Times New Roman"/>
                <a:cs typeface="Times New Roman"/>
              </a:rPr>
              <a:t>vitesses typiques jusqu’à </a:t>
            </a:r>
            <a:r>
              <a:rPr lang="fr-FR" b="1" dirty="0">
                <a:latin typeface="Times New Roman"/>
                <a:cs typeface="Times New Roman"/>
              </a:rPr>
              <a:t>1 m/s </a:t>
            </a:r>
            <a:endParaRPr lang="fr-FR" b="1" dirty="0" smtClean="0">
              <a:latin typeface="Times New Roman"/>
              <a:cs typeface="Times New Roman"/>
            </a:endParaRPr>
          </a:p>
          <a:p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la plasticité existe à très basse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,</a:t>
            </a:r>
          </a:p>
          <a:p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elle est géante à très faible contrainte,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reversible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, </a:t>
            </a:r>
          </a:p>
          <a:p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linéaire, rapide et anisotrope</a:t>
            </a:r>
            <a:endParaRPr lang="fr-FR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84295" y="4492466"/>
            <a:ext cx="87382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Dans le cuivre 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lang="fr-FR" b="1" dirty="0" err="1">
                <a:latin typeface="Times New Roman"/>
                <a:cs typeface="Times New Roman"/>
              </a:rPr>
              <a:t>Tinder</a:t>
            </a:r>
            <a:r>
              <a:rPr lang="fr-FR" b="1" dirty="0">
                <a:latin typeface="Times New Roman"/>
                <a:cs typeface="Times New Roman"/>
              </a:rPr>
              <a:t> and Washburn (1964</a:t>
            </a:r>
            <a:r>
              <a:rPr lang="fr-FR" b="1" dirty="0" smtClean="0">
                <a:latin typeface="Times New Roman"/>
                <a:cs typeface="Times New Roman"/>
              </a:rPr>
              <a:t>) </a:t>
            </a:r>
            <a:r>
              <a:rPr lang="fr-FR" b="1" dirty="0" err="1">
                <a:solidFill>
                  <a:srgbClr val="FF0000"/>
                </a:solidFill>
                <a:latin typeface="Times New Roman"/>
                <a:cs typeface="Times New Roman"/>
              </a:rPr>
              <a:t>la plasticité est</a:t>
            </a:r>
            <a:r>
              <a:rPr lang="fr-FR" b="1" dirty="0" err="1">
                <a:latin typeface="Times New Roman"/>
                <a:cs typeface="Times New Roman"/>
              </a:rPr>
              <a:t> beaucoup plus faible </a:t>
            </a:r>
          </a:p>
          <a:p>
            <a:r>
              <a:rPr lang="fr-FR" b="1" dirty="0" err="1">
                <a:latin typeface="Times New Roman"/>
                <a:cs typeface="Times New Roman"/>
              </a:rPr>
              <a:t>même à T ambiante </a:t>
            </a:r>
            <a:r>
              <a:rPr lang="fr-FR" b="1" dirty="0" smtClean="0">
                <a:latin typeface="Times New Roman"/>
                <a:cs typeface="Times New Roman"/>
              </a:rPr>
              <a:t>:  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160 fois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plus faible sous contraintes 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10</a:t>
            </a:r>
            <a:r>
              <a:rPr lang="fr-FR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5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plus grandes </a:t>
            </a:r>
            <a:r>
              <a:rPr lang="fr-FR" b="1" dirty="0" smtClean="0">
                <a:latin typeface="Times New Roman"/>
                <a:cs typeface="Times New Roman"/>
              </a:rPr>
              <a:t>(10</a:t>
            </a:r>
            <a:r>
              <a:rPr lang="fr-FR" b="1" baseline="30000" dirty="0" smtClean="0">
                <a:latin typeface="Times New Roman"/>
                <a:cs typeface="Times New Roman"/>
              </a:rPr>
              <a:t>-6 </a:t>
            </a:r>
            <a:r>
              <a:rPr lang="fr-FR" b="1" dirty="0" smtClean="0">
                <a:latin typeface="Times New Roman"/>
                <a:cs typeface="Times New Roman"/>
              </a:rPr>
              <a:t>fois le module de cisaillement 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élastique),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irreversible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et lente (minutes)</a:t>
            </a:r>
            <a:endParaRPr lang="fr-FR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6160115" y="2656227"/>
            <a:ext cx="2880320" cy="2880000"/>
            <a:chOff x="1246436" y="2844329"/>
            <a:chExt cx="2880320" cy="2880000"/>
          </a:xfrm>
        </p:grpSpPr>
        <p:sp>
          <p:nvSpPr>
            <p:cNvPr id="6" name="Corde 5"/>
            <p:cNvSpPr/>
            <p:nvPr/>
          </p:nvSpPr>
          <p:spPr>
            <a:xfrm>
              <a:off x="1246436" y="2844329"/>
              <a:ext cx="2880320" cy="2880000"/>
            </a:xfrm>
            <a:prstGeom prst="chord">
              <a:avLst>
                <a:gd name="adj1" fmla="val 12738166"/>
                <a:gd name="adj2" fmla="val 19636447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Connecteur droit avec flèche 6"/>
            <p:cNvCxnSpPr/>
            <p:nvPr/>
          </p:nvCxnSpPr>
          <p:spPr>
            <a:xfrm>
              <a:off x="1436321" y="3658220"/>
              <a:ext cx="249561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2471098" y="3576920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Times New Roman"/>
                  <a:cs typeface="Times New Roman"/>
                </a:rPr>
                <a:t>L</a:t>
              </a:r>
              <a:r>
                <a:rPr lang="en-US" baseline="-25000" dirty="0" err="1" smtClean="0">
                  <a:latin typeface="Times New Roman"/>
                  <a:cs typeface="Times New Roman"/>
                </a:rPr>
                <a:t>n</a:t>
              </a:r>
              <a:endParaRPr lang="en-US" baseline="-25000" dirty="0">
                <a:latin typeface="Times New Roman"/>
                <a:cs typeface="Times New Roman"/>
              </a:endParaRPr>
            </a:p>
          </p:txBody>
        </p:sp>
        <p:cxnSp>
          <p:nvCxnSpPr>
            <p:cNvPr id="9" name="Connecteur droit avec flèche 8"/>
            <p:cNvCxnSpPr>
              <a:stCxn id="6" idx="2"/>
            </p:cNvCxnSpPr>
            <p:nvPr/>
          </p:nvCxnSpPr>
          <p:spPr>
            <a:xfrm rot="5400000" flipH="1" flipV="1">
              <a:off x="2352203" y="3175865"/>
              <a:ext cx="665924" cy="285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/>
            <p:nvPr/>
          </p:nvSpPr>
          <p:spPr>
            <a:xfrm>
              <a:off x="2385988" y="2916337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+mn-lt"/>
                </a:rPr>
                <a:t>δ</a:t>
              </a:r>
              <a:r>
                <a:rPr lang="fr-FR" dirty="0" smtClean="0">
                  <a:latin typeface="+mn-lt"/>
                </a:rPr>
                <a:t>l</a:t>
              </a:r>
              <a:endParaRPr lang="en-US" dirty="0">
                <a:latin typeface="+mn-lt"/>
              </a:endParaRP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5753715" y="3671295"/>
            <a:ext cx="34874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fr-FR" sz="1600" b="1" i="1" dirty="0">
                <a:solidFill>
                  <a:srgbClr val="0000FF"/>
                </a:solidFill>
                <a:latin typeface="Times"/>
                <a:cs typeface="Times"/>
              </a:rPr>
              <a:t>l</a:t>
            </a:r>
            <a:r>
              <a:rPr lang="fr-FR" sz="1600" b="1" i="1" dirty="0">
                <a:latin typeface="Times"/>
                <a:cs typeface="Times"/>
              </a:rPr>
              <a:t> </a:t>
            </a:r>
            <a:r>
              <a:rPr lang="fr-FR" sz="1600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~ L</a:t>
            </a:r>
            <a:r>
              <a:rPr lang="fr-FR" sz="1600" b="1" i="1" dirty="0">
                <a:solidFill>
                  <a:srgbClr val="0000FF"/>
                </a:solidFill>
                <a:latin typeface="Times"/>
                <a:cs typeface="Times"/>
              </a:rPr>
              <a:t> b/</a:t>
            </a:r>
            <a:r>
              <a:rPr lang="fr-FR" sz="1600" b="1" i="1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fr-FR" sz="1600" b="1" i="1" baseline="-25000" dirty="0" err="1">
                <a:solidFill>
                  <a:srgbClr val="0000FF"/>
                </a:solidFill>
                <a:latin typeface="Times"/>
                <a:cs typeface="Times"/>
              </a:rPr>
              <a:t>d</a:t>
            </a:r>
            <a:r>
              <a:rPr lang="fr-FR" sz="1600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r>
              <a:rPr lang="fr-FR" sz="1600" b="1" i="1" dirty="0" err="1">
                <a:latin typeface="Times"/>
                <a:cs typeface="Times"/>
              </a:rPr>
              <a:t>with</a:t>
            </a:r>
            <a:r>
              <a:rPr lang="fr-FR" sz="1600" b="1" i="1" dirty="0">
                <a:latin typeface="Times"/>
                <a:cs typeface="Times"/>
              </a:rPr>
              <a:t> b = 3.6  </a:t>
            </a:r>
            <a:r>
              <a:rPr lang="fr-FR" sz="1600" b="1" i="1" dirty="0" smtClean="0">
                <a:latin typeface="Times"/>
                <a:cs typeface="Times"/>
              </a:rPr>
              <a:t>Angstrom </a:t>
            </a:r>
            <a:r>
              <a:rPr lang="fr-FR" sz="1600" b="1" i="1" dirty="0" smtClean="0">
                <a:latin typeface="Times New Roman"/>
                <a:cs typeface="Times New Roman"/>
              </a:rPr>
              <a:t>and</a:t>
            </a:r>
          </a:p>
          <a:p>
            <a:pPr algn="ctr"/>
            <a:r>
              <a:rPr lang="fr-FR" sz="1600" b="1" i="1" dirty="0" smtClean="0">
                <a:latin typeface="Times New Roman"/>
                <a:cs typeface="Times New Roman"/>
              </a:rPr>
              <a:t> </a:t>
            </a:r>
            <a:r>
              <a:rPr lang="fr-FR" sz="1600" b="1" i="1" dirty="0">
                <a:latin typeface="Times New Roman"/>
                <a:cs typeface="Times New Roman"/>
              </a:rPr>
              <a:t>the </a:t>
            </a:r>
            <a:r>
              <a:rPr lang="fr-FR" sz="1600" b="1" i="1" dirty="0">
                <a:latin typeface="Times"/>
                <a:cs typeface="Times"/>
              </a:rPr>
              <a:t>dislocation </a:t>
            </a:r>
            <a:r>
              <a:rPr lang="fr-FR" sz="1600" b="1" i="1" dirty="0" err="1">
                <a:latin typeface="Times"/>
                <a:cs typeface="Times"/>
              </a:rPr>
              <a:t>density</a:t>
            </a:r>
            <a:r>
              <a:rPr lang="fr-FR" sz="1600" b="1" i="1" dirty="0">
                <a:latin typeface="Times"/>
                <a:cs typeface="Times"/>
              </a:rPr>
              <a:t> </a:t>
            </a:r>
            <a:r>
              <a:rPr lang="fr-FR" sz="1600" b="1" i="1" dirty="0">
                <a:latin typeface="Symbol" charset="2"/>
                <a:cs typeface="Symbol" charset="2"/>
              </a:rPr>
              <a:t>L</a:t>
            </a:r>
            <a:r>
              <a:rPr lang="fr-FR" sz="1600" b="1" i="1" dirty="0">
                <a:latin typeface="Times"/>
                <a:cs typeface="Times"/>
              </a:rPr>
              <a:t> ~ 10</a:t>
            </a:r>
            <a:r>
              <a:rPr lang="fr-FR" sz="1600" b="1" i="1" baseline="30000" dirty="0">
                <a:latin typeface="Times"/>
                <a:cs typeface="Times"/>
              </a:rPr>
              <a:t>4</a:t>
            </a:r>
            <a:r>
              <a:rPr lang="fr-FR" sz="1600" b="1" i="1" dirty="0">
                <a:latin typeface="Times"/>
                <a:cs typeface="Times"/>
              </a:rPr>
              <a:t> cm</a:t>
            </a:r>
            <a:r>
              <a:rPr lang="fr-FR" sz="1600" b="1" i="1" baseline="30000" dirty="0">
                <a:latin typeface="Times"/>
                <a:cs typeface="Times"/>
              </a:rPr>
              <a:t>-</a:t>
            </a:r>
            <a:r>
              <a:rPr lang="fr-FR" sz="1600" b="1" i="1" baseline="30000" dirty="0" smtClean="0">
                <a:latin typeface="Times"/>
                <a:cs typeface="Times"/>
              </a:rPr>
              <a:t>2</a:t>
            </a:r>
            <a:endParaRPr lang="fr-FR" sz="1600" i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284295" y="5714545"/>
            <a:ext cx="83792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Une question intéressante :</a:t>
            </a:r>
          </a:p>
          <a:p>
            <a:r>
              <a:rPr lang="fr-FR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est-ce que les  dislocations se déplacent par effet tunnel quantique ou classiquement </a:t>
            </a:r>
          </a:p>
          <a:p>
            <a:r>
              <a:rPr lang="fr-FR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au dessus de barrières d’énergie négligeable ?</a:t>
            </a:r>
            <a:endParaRPr lang="fr-FR" b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5054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71501" y="99552"/>
            <a:ext cx="7973714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b="1" dirty="0" smtClean="0">
                <a:latin typeface="Times New Roman"/>
                <a:cs typeface="Times New Roman"/>
              </a:rPr>
              <a:t>retour à la supersolidité: </a:t>
            </a:r>
          </a:p>
          <a:p>
            <a:pPr algn="ctr">
              <a:defRPr/>
            </a:pPr>
            <a:r>
              <a:rPr lang="fr-FR" sz="2000" b="1" dirty="0" smtClean="0">
                <a:latin typeface="Times New Roman"/>
                <a:cs typeface="Times New Roman"/>
              </a:rPr>
              <a:t>un </a:t>
            </a:r>
            <a:r>
              <a:rPr lang="fr-FR" sz="2000" b="1" dirty="0" err="1" smtClean="0">
                <a:latin typeface="Times New Roman"/>
                <a:cs typeface="Times New Roman"/>
              </a:rPr>
              <a:t>artéfact</a:t>
            </a:r>
            <a:r>
              <a:rPr lang="fr-FR" sz="2000" b="1" dirty="0" smtClean="0">
                <a:latin typeface="Times New Roman"/>
                <a:cs typeface="Times New Roman"/>
              </a:rPr>
              <a:t> possible dans les expériences d’osciallteur de torsion:</a:t>
            </a:r>
          </a:p>
          <a:p>
            <a:pPr algn="ctr">
              <a:defRPr/>
            </a:pPr>
            <a:r>
              <a:rPr lang="fr-FR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J. </a:t>
            </a:r>
            <a:r>
              <a:rPr lang="fr-FR" b="1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Beamish</a:t>
            </a:r>
            <a:r>
              <a:rPr lang="fr-FR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, A. </a:t>
            </a:r>
            <a:r>
              <a:rPr lang="fr-FR" b="1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Fefferman</a:t>
            </a:r>
            <a:r>
              <a:rPr lang="fr-FR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, A. </a:t>
            </a:r>
            <a:r>
              <a:rPr lang="fr-FR" b="1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Haziot</a:t>
            </a:r>
            <a:r>
              <a:rPr lang="fr-FR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, X. Rojas, and S. Balibar,</a:t>
            </a:r>
          </a:p>
          <a:p>
            <a:pPr algn="ctr">
              <a:defRPr/>
            </a:pPr>
            <a:r>
              <a:rPr lang="fr-FR" b="1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Phys</a:t>
            </a:r>
            <a:r>
              <a:rPr lang="fr-FR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i="1" dirty="0" err="1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lang="fr-FR" b="1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ev</a:t>
            </a:r>
            <a:r>
              <a:rPr lang="fr-FR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B85, 180501(R) 2012</a:t>
            </a:r>
            <a:endParaRPr lang="fr-FR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27000" y="1441160"/>
            <a:ext cx="38349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latin typeface="Times"/>
                <a:cs typeface="Times"/>
              </a:rPr>
              <a:t>si l’axe de torsion est un </a:t>
            </a:r>
            <a:r>
              <a:rPr lang="fr-FR" sz="1600" b="1" dirty="0" smtClean="0">
                <a:latin typeface="Times"/>
                <a:cs typeface="Times"/>
              </a:rPr>
              <a:t>tube:</a:t>
            </a:r>
          </a:p>
          <a:p>
            <a:r>
              <a:rPr lang="fr-FR" sz="1600" b="1" dirty="0" smtClean="0">
                <a:latin typeface="Times"/>
                <a:cs typeface="Times"/>
              </a:rPr>
              <a:t>r</a:t>
            </a:r>
            <a:r>
              <a:rPr lang="fr-FR" sz="1600" b="1" baseline="-25000" dirty="0" smtClean="0">
                <a:latin typeface="Times"/>
                <a:cs typeface="Times"/>
              </a:rPr>
              <a:t>0</a:t>
            </a:r>
            <a:r>
              <a:rPr lang="fr-FR" sz="1600" b="1" dirty="0" smtClean="0">
                <a:latin typeface="Times"/>
                <a:cs typeface="Times"/>
              </a:rPr>
              <a:t> : rayon extérieur</a:t>
            </a:r>
          </a:p>
          <a:p>
            <a:r>
              <a:rPr lang="fr-FR" sz="1600" b="1" dirty="0" smtClean="0">
                <a:latin typeface="Times"/>
                <a:cs typeface="Times"/>
              </a:rPr>
              <a:t>r</a:t>
            </a:r>
            <a:r>
              <a:rPr lang="fr-FR" sz="1600" b="1" baseline="-25000" dirty="0" smtClean="0">
                <a:latin typeface="Times"/>
                <a:cs typeface="Times"/>
              </a:rPr>
              <a:t>1</a:t>
            </a:r>
            <a:r>
              <a:rPr lang="fr-FR" sz="1600" b="1" dirty="0" smtClean="0">
                <a:latin typeface="Times"/>
                <a:cs typeface="Times"/>
              </a:rPr>
              <a:t>: </a:t>
            </a:r>
            <a:r>
              <a:rPr lang="fr-FR" sz="1600" b="1" dirty="0" err="1" smtClean="0">
                <a:latin typeface="Times"/>
                <a:cs typeface="Times"/>
              </a:rPr>
              <a:t>rayon intérieur</a:t>
            </a:r>
            <a:endParaRPr lang="fr-FR" sz="1600" b="1" dirty="0" smtClean="0">
              <a:latin typeface="Times"/>
              <a:cs typeface="Times"/>
            </a:endParaRPr>
          </a:p>
          <a:p>
            <a:r>
              <a:rPr lang="fr-FR" sz="1600" b="1" dirty="0" err="1" smtClean="0">
                <a:solidFill>
                  <a:srgbClr val="FF0000"/>
                </a:solidFill>
                <a:latin typeface="Times"/>
                <a:cs typeface="Times"/>
              </a:rPr>
              <a:t>ligne rouge </a:t>
            </a:r>
            <a:r>
              <a:rPr lang="fr-FR" sz="1600" b="1" dirty="0" smtClean="0">
                <a:solidFill>
                  <a:srgbClr val="FF0000"/>
                </a:solidFill>
                <a:latin typeface="Times"/>
                <a:cs typeface="Times"/>
              </a:rPr>
              <a:t>: effet maximum possible de la rigidité de l’hélium solide</a:t>
            </a:r>
            <a:endParaRPr lang="fr-FR" sz="16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pic>
        <p:nvPicPr>
          <p:cNvPr id="5" name="Image 4" descr="torsion rod elastic effects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3" t="29306" r="17709" b="16013"/>
          <a:stretch/>
        </p:blipFill>
        <p:spPr>
          <a:xfrm>
            <a:off x="4305300" y="1642883"/>
            <a:ext cx="4598840" cy="447449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27000" y="2934557"/>
            <a:ext cx="3499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660066"/>
                </a:solidFill>
                <a:latin typeface="Times New Roman"/>
                <a:cs typeface="Times New Roman"/>
              </a:rPr>
              <a:t>Dans 5 ou 6 cas au moins,  l’effet observé peut être une simple conséquence d’une variation de 20 to 40% de la rigidité de l’hélium solide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7000" y="5182688"/>
            <a:ext cx="3651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Times New Roman"/>
                <a:cs typeface="Times New Roman"/>
              </a:rPr>
              <a:t>l’amplitude de la dissipation mesurée dans ces expériences d’oscillatur de torsion est en excellent accord avec nos mesures de plasticité</a:t>
            </a:r>
            <a:endParaRPr lang="fr-FR" sz="1600" dirty="0">
              <a:latin typeface="Times New Roman"/>
              <a:cs typeface="Times New Roman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27000" y="3935512"/>
            <a:ext cx="34993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la  « </a:t>
            </a:r>
            <a:r>
              <a:rPr lang="fr-FR" sz="16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vitesse critique</a:t>
            </a:r>
            <a:r>
              <a:rPr lang="fr-FR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 » </a:t>
            </a:r>
            <a:r>
              <a:rPr lang="fr-FR" sz="16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serait simplement le seuil de décrochage des impuretés. </a:t>
            </a:r>
            <a:r>
              <a:rPr lang="fr-FR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(déformation de 2 à 6 10</a:t>
            </a:r>
            <a:r>
              <a:rPr lang="fr-FR" sz="1600" b="1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-8 </a:t>
            </a:r>
            <a:r>
              <a:rPr lang="fr-FR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comme mesuré par Day 2007 et par Rojas 2010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endParaRPr lang="fr-FR" sz="1600" dirty="0">
              <a:latin typeface="Times New Roman"/>
              <a:cs typeface="Times New Roman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7000" y="6183643"/>
            <a:ext cx="7518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Times New Roman"/>
                <a:cs typeface="Times New Roman"/>
              </a:rPr>
              <a:t>il y a d’autres </a:t>
            </a:r>
            <a:r>
              <a:rPr lang="fr-FR" sz="1600" b="1" dirty="0" err="1" smtClean="0">
                <a:latin typeface="Times New Roman"/>
                <a:cs typeface="Times New Roman"/>
              </a:rPr>
              <a:t>artéfacts</a:t>
            </a:r>
            <a:r>
              <a:rPr lang="fr-FR" sz="1600" b="1" dirty="0" smtClean="0">
                <a:latin typeface="Times New Roman"/>
                <a:cs typeface="Times New Roman"/>
              </a:rPr>
              <a:t> possibles (voir Maris, </a:t>
            </a:r>
            <a:r>
              <a:rPr lang="fr-FR" sz="1600" b="1" dirty="0" err="1" smtClean="0">
                <a:latin typeface="Times New Roman"/>
                <a:cs typeface="Times New Roman"/>
              </a:rPr>
              <a:t>Reppy</a:t>
            </a:r>
            <a:r>
              <a:rPr lang="fr-FR" sz="1600" b="1" dirty="0" smtClean="0">
                <a:latin typeface="Times New Roman"/>
                <a:cs typeface="Times New Roman"/>
              </a:rPr>
              <a:t>, Chan en 2012 )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mais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quelques expériences 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(Kim,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Kono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,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Shirahama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…)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résistent encore à la critique</a:t>
            </a:r>
            <a:endParaRPr lang="fr-FR" sz="1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5534756" y="2934557"/>
            <a:ext cx="524346" cy="141276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671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/>
          <p:nvPr/>
        </p:nvSpPr>
        <p:spPr>
          <a:xfrm>
            <a:off x="368300" y="376535"/>
            <a:ext cx="84478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 smtClean="0">
                <a:latin typeface="Times New Roman"/>
                <a:cs typeface="Times New Roman"/>
              </a:rPr>
              <a:t>une controverse: la dépendance en fréquence</a:t>
            </a:r>
            <a:endParaRPr lang="fr-FR" sz="2800" b="1" baseline="30000" dirty="0">
              <a:latin typeface="Times New Roman"/>
              <a:cs typeface="Times New Roman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979712" y="5255622"/>
            <a:ext cx="1149455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 smtClean="0"/>
              <a:t>Temperature (K)</a:t>
            </a:r>
            <a:endParaRPr lang="en-GB" sz="11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179927" y="5537229"/>
            <a:ext cx="8354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Times New Roman"/>
                <a:cs typeface="Times New Roman"/>
              </a:rPr>
              <a:t>D'après Day and Beamish (2007), l'anomalie élastique dépend de la fréquence</a:t>
            </a:r>
          </a:p>
          <a:p>
            <a:r>
              <a:rPr lang="en-GB" b="1" dirty="0">
                <a:latin typeface="Times New Roman"/>
                <a:cs typeface="Times New Roman"/>
              </a:rPr>
              <a:t>mais pas d'après Iwasa ou Kim (2010 – 2012), </a:t>
            </a:r>
          </a:p>
          <a:p>
            <a:r>
              <a:rPr lang="en-GB" b="1" dirty="0" smtClean="0">
                <a:latin typeface="Times New Roman"/>
                <a:cs typeface="Times New Roman"/>
              </a:rPr>
              <a:t>Nous l'avons étudiée de 2Hz à 16kHz pour des déformations de 10</a:t>
            </a:r>
            <a:r>
              <a:rPr lang="en-GB" b="1" baseline="30000" dirty="0" smtClean="0">
                <a:latin typeface="Times New Roman"/>
                <a:cs typeface="Times New Roman"/>
              </a:rPr>
              <a:t>-9</a:t>
            </a:r>
            <a:r>
              <a:rPr lang="en-GB" b="1" dirty="0" smtClean="0">
                <a:latin typeface="Times New Roman"/>
                <a:cs typeface="Times New Roman"/>
              </a:rPr>
              <a:t> à 10</a:t>
            </a:r>
            <a:r>
              <a:rPr lang="en-GB" b="1" baseline="30000" dirty="0" smtClean="0">
                <a:latin typeface="Times New Roman"/>
                <a:cs typeface="Times New Roman"/>
              </a:rPr>
              <a:t>-8</a:t>
            </a:r>
            <a:r>
              <a:rPr lang="en-GB" b="1" dirty="0" smtClean="0">
                <a:latin typeface="Times New Roman"/>
                <a:cs typeface="Times New Roman"/>
              </a:rPr>
              <a:t>.</a:t>
            </a:r>
            <a:endParaRPr lang="en-GB" b="1" baseline="30000" dirty="0">
              <a:latin typeface="Times New Roman"/>
              <a:cs typeface="Times New Roman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948264" y="1124744"/>
            <a:ext cx="18679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Crystal </a:t>
            </a:r>
            <a:r>
              <a:rPr lang="en-GB" sz="1400" dirty="0" smtClean="0"/>
              <a:t>Y3 – </a:t>
            </a:r>
            <a:r>
              <a:rPr lang="en-GB" sz="1400" dirty="0" err="1" smtClean="0">
                <a:latin typeface="Cambria Math"/>
                <a:cs typeface="Cambria Math"/>
              </a:rPr>
              <a:t>ε</a:t>
            </a:r>
            <a:r>
              <a:rPr lang="en-GB" sz="1400" dirty="0" smtClean="0">
                <a:latin typeface="Cambria Math"/>
                <a:cs typeface="Cambria Math"/>
              </a:rPr>
              <a:t> </a:t>
            </a:r>
            <a:r>
              <a:rPr lang="en-GB" sz="1400" dirty="0" smtClean="0"/>
              <a:t>= 2.7 10</a:t>
            </a:r>
            <a:r>
              <a:rPr lang="en-GB" sz="1400" baseline="30000" dirty="0" smtClean="0"/>
              <a:t>-9</a:t>
            </a:r>
            <a:endParaRPr lang="en-GB" sz="1400" baseline="30000" dirty="0"/>
          </a:p>
        </p:txBody>
      </p:sp>
      <p:pic>
        <p:nvPicPr>
          <p:cNvPr id="2" name="Image 1" descr="Figure1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782" y="1285229"/>
            <a:ext cx="4778722" cy="4232003"/>
          </a:xfrm>
          <a:prstGeom prst="rect">
            <a:avLst/>
          </a:prstGeom>
        </p:spPr>
      </p:pic>
      <p:pic>
        <p:nvPicPr>
          <p:cNvPr id="6" name="Image 5" descr="Figure1a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7"/>
          <a:stretch/>
        </p:blipFill>
        <p:spPr>
          <a:xfrm>
            <a:off x="-34852" y="1198344"/>
            <a:ext cx="4795520" cy="412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39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/>
          <p:nvPr/>
        </p:nvSpPr>
        <p:spPr>
          <a:xfrm>
            <a:off x="152400" y="376535"/>
            <a:ext cx="888409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une transition entre 2 </a:t>
            </a:r>
            <a:r>
              <a:rPr lang="fr-FR" sz="24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regimes </a:t>
            </a:r>
            <a:r>
              <a:rPr lang="fr-FR" sz="2000" b="1" i="1" dirty="0" err="1">
                <a:solidFill>
                  <a:srgbClr val="000000"/>
                </a:solidFill>
                <a:latin typeface="Times New Roman"/>
                <a:cs typeface="Times New Roman"/>
              </a:rPr>
              <a:t>(A. Haziot et al. PRB  88, 014106, July 2013)</a:t>
            </a:r>
            <a:endParaRPr lang="fr-FR" sz="2000" b="1" i="1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39952" y="1196752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Crystal </a:t>
            </a:r>
            <a:r>
              <a:rPr lang="en-GB" sz="1400" dirty="0" smtClean="0"/>
              <a:t>Y3 </a:t>
            </a:r>
            <a:endParaRPr lang="en-GB" sz="1400" baseline="30000" dirty="0"/>
          </a:p>
        </p:txBody>
      </p:sp>
      <p:sp>
        <p:nvSpPr>
          <p:cNvPr id="30" name="ZoneTexte 29"/>
          <p:cNvSpPr txBox="1"/>
          <p:nvPr/>
        </p:nvSpPr>
        <p:spPr>
          <a:xfrm>
            <a:off x="5246370" y="2039451"/>
            <a:ext cx="364611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à haute fréquence ou forte amplitude:</a:t>
            </a:r>
            <a:endParaRPr lang="en-GB" b="1" u="sng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just"/>
            <a:r>
              <a:rPr lang="en-GB" b="1" dirty="0">
                <a:latin typeface="Times New Roman"/>
                <a:cs typeface="Times New Roman"/>
              </a:rPr>
              <a:t>T</a:t>
            </a:r>
            <a:r>
              <a:rPr lang="en-GB" sz="2000" b="1" baseline="-25000" dirty="0">
                <a:latin typeface="Times New Roman"/>
                <a:cs typeface="Times New Roman"/>
              </a:rPr>
              <a:t>p</a:t>
            </a:r>
            <a:r>
              <a:rPr lang="en-GB" b="1" dirty="0">
                <a:latin typeface="Times New Roman"/>
                <a:cs typeface="Times New Roman"/>
              </a:rPr>
              <a:t> indépendant de la fréquence comme prévu par Iwasa qui ne considère qu'un piégeage par les impuretés.</a:t>
            </a:r>
          </a:p>
          <a:p>
            <a:pPr algn="just"/>
            <a:endParaRPr lang="en-GB" b="1" dirty="0">
              <a:latin typeface="Times New Roman"/>
              <a:cs typeface="Times New Roman"/>
            </a:endParaRPr>
          </a:p>
          <a:p>
            <a:pPr algn="just"/>
            <a:endParaRPr lang="en-GB" b="1" dirty="0" smtClean="0">
              <a:latin typeface="Times New Roman"/>
              <a:cs typeface="Times New Roman"/>
            </a:endParaRPr>
          </a:p>
          <a:p>
            <a:pPr algn="just"/>
            <a:r>
              <a:rPr lang="en-GB" b="1" u="sng" dirty="0">
                <a:solidFill>
                  <a:srgbClr val="0000FF"/>
                </a:solidFill>
                <a:latin typeface="Times New Roman"/>
                <a:cs typeface="Times New Roman"/>
              </a:rPr>
              <a:t>à basse fréquence ou faible amplitude:</a:t>
            </a:r>
            <a:endParaRPr lang="en-GB" b="1" u="sng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just"/>
            <a:r>
              <a:rPr lang="fr-FR" b="1" i="1">
                <a:latin typeface="Times New Roman"/>
                <a:cs typeface="Times New Roman"/>
              </a:rPr>
              <a:t>T</a:t>
            </a:r>
            <a:r>
              <a:rPr lang="fr-FR" sz="2000" b="1" i="1" baseline="-25000">
                <a:latin typeface="Times New Roman"/>
                <a:cs typeface="Times New Roman"/>
              </a:rPr>
              <a:t>p</a:t>
            </a:r>
            <a:r>
              <a:rPr lang="fr-FR" b="1" i="1">
                <a:latin typeface="Times New Roman"/>
                <a:cs typeface="Times New Roman"/>
              </a:rPr>
              <a:t> 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dépend de la fréquence comme observé par Day et Beamish; interprétation: un modèle de Debye avec  un temps de relaxation</a:t>
            </a:r>
          </a:p>
          <a:p>
            <a:pPr algn="just"/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GB" b="1" dirty="0">
                <a:solidFill>
                  <a:srgbClr val="000000"/>
                </a:solidFill>
                <a:latin typeface="Symbol" charset="2"/>
                <a:cs typeface="Symbol" charset="2"/>
              </a:rPr>
              <a:t>t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~ exp(-E</a:t>
            </a:r>
            <a:r>
              <a:rPr lang="en-GB" sz="2000" b="1" baseline="-25000" dirty="0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/T) où E</a:t>
            </a:r>
            <a:r>
              <a:rPr lang="en-GB" b="1" baseline="-25000" dirty="0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 = 0.67K</a:t>
            </a:r>
          </a:p>
          <a:p>
            <a:pPr algn="just"/>
            <a:endParaRPr lang="en-GB" b="1" dirty="0">
              <a:latin typeface="Times New Roman"/>
              <a:cs typeface="Times New Roman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74700" y="5939781"/>
            <a:ext cx="4382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>
                <a:latin typeface="Times New Roman"/>
                <a:cs typeface="Times New Roman"/>
              </a:rPr>
              <a:t>la température de transition T</a:t>
            </a:r>
            <a:r>
              <a:rPr lang="fr-FR" sz="2000" b="1" i="1" baseline="-25000">
                <a:latin typeface="Times New Roman"/>
                <a:cs typeface="Times New Roman"/>
              </a:rPr>
              <a:t>p</a:t>
            </a:r>
            <a:r>
              <a:rPr lang="fr-FR" b="1" i="1">
                <a:latin typeface="Times New Roman"/>
                <a:cs typeface="Times New Roman"/>
              </a:rPr>
              <a:t> en fonction de la  fréquency et de la déformation appliquée</a:t>
            </a:r>
          </a:p>
        </p:txBody>
      </p:sp>
      <p:pic>
        <p:nvPicPr>
          <p:cNvPr id="7" name="Image 6" descr="Figure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444"/>
            <a:ext cx="5157063" cy="483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02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 descr="Figure2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641"/>
            <a:ext cx="5246370" cy="4857750"/>
          </a:xfrm>
          <a:prstGeom prst="rect">
            <a:avLst/>
          </a:prstGeom>
        </p:spPr>
      </p:pic>
      <p:pic>
        <p:nvPicPr>
          <p:cNvPr id="11" name="Image 10" descr="Figure2b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2" t="32268" r="24683" b="14627"/>
          <a:stretch/>
        </p:blipFill>
        <p:spPr>
          <a:xfrm>
            <a:off x="1026160" y="2250109"/>
            <a:ext cx="3332480" cy="3302000"/>
          </a:xfrm>
          <a:prstGeom prst="rect">
            <a:avLst/>
          </a:prstGeom>
        </p:spPr>
      </p:pic>
      <p:cxnSp>
        <p:nvCxnSpPr>
          <p:cNvPr id="13" name="Connecteur droit 12"/>
          <p:cNvCxnSpPr/>
          <p:nvPr/>
        </p:nvCxnSpPr>
        <p:spPr>
          <a:xfrm flipH="1" flipV="1">
            <a:off x="899592" y="2141157"/>
            <a:ext cx="3888432" cy="3456384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152400" y="376535"/>
            <a:ext cx="8884096" cy="4616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The </a:t>
            </a:r>
            <a:r>
              <a:rPr lang="fr-FR" sz="24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binding energy to </a:t>
            </a:r>
            <a:r>
              <a:rPr lang="fr-FR" sz="2800" b="1" baseline="30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3</a:t>
            </a:r>
            <a:r>
              <a:rPr lang="fr-FR" sz="24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He impurities</a:t>
            </a:r>
            <a:endParaRPr lang="fr-FR" sz="2400" b="1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322942" y="2250109"/>
            <a:ext cx="37901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Times New Roman"/>
                <a:cs typeface="Times New Roman"/>
              </a:rPr>
              <a:t>In the frequency dependent regime, o</a:t>
            </a:r>
            <a:r>
              <a:rPr lang="en-GB" b="1" dirty="0" smtClean="0">
                <a:latin typeface="Times New Roman"/>
                <a:cs typeface="Times New Roman"/>
              </a:rPr>
              <a:t>ur Arhenius plot leads to a binding energy  </a:t>
            </a:r>
            <a:r>
              <a:rPr lang="en-GB" b="1" i="1" dirty="0">
                <a:solidFill>
                  <a:schemeClr val="accent2"/>
                </a:solidFill>
                <a:latin typeface="Times New Roman"/>
                <a:cs typeface="Times New Roman"/>
              </a:rPr>
              <a:t>E</a:t>
            </a:r>
            <a:r>
              <a:rPr lang="en-GB" b="1" dirty="0">
                <a:solidFill>
                  <a:schemeClr val="accent2"/>
                </a:solidFill>
                <a:latin typeface="Times New Roman"/>
                <a:cs typeface="Times New Roman"/>
              </a:rPr>
              <a:t> = 0.67 K </a:t>
            </a:r>
          </a:p>
          <a:p>
            <a:endParaRPr lang="en-GB" b="1" dirty="0">
              <a:solidFill>
                <a:schemeClr val="accent2"/>
              </a:solidFill>
              <a:latin typeface="Times New Roman"/>
              <a:cs typeface="Times New Roman"/>
            </a:endParaRPr>
          </a:p>
          <a:p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close to the results by </a:t>
            </a:r>
            <a:r>
              <a:rPr lang="en-GB" b="1" dirty="0" err="1">
                <a:solidFill>
                  <a:srgbClr val="000000"/>
                </a:solidFill>
                <a:latin typeface="Times New Roman"/>
                <a:cs typeface="Times New Roman"/>
              </a:rPr>
              <a:t>Syshchenko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 and Beamish (2010) who found </a:t>
            </a:r>
          </a:p>
          <a:p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GB" b="1" dirty="0">
                <a:solidFill>
                  <a:schemeClr val="accent5"/>
                </a:solidFill>
                <a:latin typeface="Times New Roman"/>
                <a:cs typeface="Times New Roman"/>
              </a:rPr>
              <a:t>0.73 K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and </a:t>
            </a:r>
            <a:r>
              <a:rPr lang="en-GB" b="1" dirty="0">
                <a:solidFill>
                  <a:schemeClr val="accent6"/>
                </a:solidFill>
                <a:latin typeface="Times New Roman"/>
                <a:cs typeface="Times New Roman"/>
              </a:rPr>
              <a:t>0.77 K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in </a:t>
            </a:r>
            <a:r>
              <a:rPr lang="en-GB" b="1" dirty="0" err="1">
                <a:solidFill>
                  <a:srgbClr val="000000"/>
                </a:solidFill>
                <a:latin typeface="Times New Roman"/>
                <a:cs typeface="Times New Roman"/>
              </a:rPr>
              <a:t>polycrystals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</a:p>
          <a:p>
            <a:endParaRPr lang="en-GB" b="1" dirty="0">
              <a:solidFill>
                <a:schemeClr val="accent2"/>
              </a:solidFill>
              <a:latin typeface="Times New Roman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39952" y="1196752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Crystal </a:t>
            </a:r>
            <a:r>
              <a:rPr lang="en-GB" sz="1400" dirty="0" smtClean="0"/>
              <a:t>Y3 </a:t>
            </a:r>
            <a:endParaRPr lang="en-GB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1721124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/>
          <p:nvPr/>
        </p:nvSpPr>
        <p:spPr>
          <a:xfrm>
            <a:off x="152400" y="236835"/>
            <a:ext cx="8884096" cy="83099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une vitesse critique </a:t>
            </a:r>
            <a:r>
              <a:rPr lang="en-GB" sz="2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v</a:t>
            </a:r>
            <a:r>
              <a:rPr lang="en-GB" sz="2400" b="1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lang="en-GB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: 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en dessous de 45  </a:t>
            </a:r>
            <a:r>
              <a:rPr lang="fr-FR" sz="2400" b="1" dirty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m/s , </a:t>
            </a:r>
          </a:p>
          <a:p>
            <a:pPr algn="ctr"/>
            <a:r>
              <a:rPr lang="fr-FR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les impuretés  </a:t>
            </a:r>
            <a:r>
              <a:rPr lang="fr-FR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se déplacent avec les dislocations </a:t>
            </a:r>
            <a:endParaRPr lang="fr-FR" sz="24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55976" y="1268760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Crystal </a:t>
            </a:r>
            <a:r>
              <a:rPr lang="en-GB" sz="1400" dirty="0" smtClean="0"/>
              <a:t>Y3</a:t>
            </a:r>
            <a:endParaRPr lang="en-GB" sz="1400" baseline="30000" dirty="0"/>
          </a:p>
        </p:txBody>
      </p:sp>
      <p:sp>
        <p:nvSpPr>
          <p:cNvPr id="7" name="ZoneTexte 6"/>
          <p:cNvSpPr txBox="1"/>
          <p:nvPr/>
        </p:nvSpPr>
        <p:spPr>
          <a:xfrm>
            <a:off x="5508104" y="1283197"/>
            <a:ext cx="33379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Dans ce cristal, la densité de dislocations est </a:t>
            </a:r>
            <a:r>
              <a:rPr lang="en-GB" sz="16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L</a:t>
            </a:r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= 7.6 10</a:t>
            </a:r>
            <a:r>
              <a:rPr lang="en-GB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-5 </a:t>
            </a:r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cm</a:t>
            </a:r>
            <a:r>
              <a:rPr lang="en-GB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-2</a:t>
            </a:r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et leur longueur typique L</a:t>
            </a:r>
            <a:r>
              <a:rPr lang="en-GB" sz="16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</a:t>
            </a:r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= 73 </a:t>
            </a:r>
            <a:r>
              <a:rPr lang="en-GB" sz="16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m. </a:t>
            </a:r>
          </a:p>
          <a:p>
            <a:pPr algn="just"/>
            <a:r>
              <a:rPr lang="en-GB" sz="1600" b="1" dirty="0">
                <a:solidFill>
                  <a:srgbClr val="000000"/>
                </a:solidFill>
                <a:latin typeface="Times New Roman"/>
                <a:cs typeface="Times New Roman"/>
              </a:rPr>
              <a:t>ON peut donc calculer la vitesse max des dislocations/</a:t>
            </a:r>
            <a:endParaRPr lang="en-GB" sz="1600" b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just"/>
            <a:r>
              <a:rPr lang="en-GB" sz="1600" b="1" dirty="0">
                <a:solidFill>
                  <a:srgbClr val="000000"/>
                </a:solidFill>
                <a:latin typeface="Times New Roman"/>
                <a:cs typeface="Times New Roman"/>
              </a:rPr>
              <a:t>La </a:t>
            </a:r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transition entre les 2 régimes a lieu pour </a:t>
            </a:r>
          </a:p>
          <a:p>
            <a:pPr algn="just"/>
            <a:r>
              <a:rPr lang="en-GB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une vitesse critique </a:t>
            </a:r>
            <a:r>
              <a:rPr lang="en-GB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v</a:t>
            </a:r>
            <a:r>
              <a:rPr lang="en-GB" sz="1600" b="1" baseline="-25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lang="en-GB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≈ 45</a:t>
            </a:r>
            <a:r>
              <a:rPr lang="en-GB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μm</a:t>
            </a:r>
            <a:r>
              <a:rPr lang="en-GB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/s</a:t>
            </a:r>
            <a:endParaRPr lang="en-GB" sz="1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9" name="Image 8" descr="Figure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674788"/>
            <a:ext cx="5346700" cy="503081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508104" y="3343176"/>
            <a:ext cx="333794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Une interpretation possible</a:t>
            </a:r>
          </a:p>
          <a:p>
            <a:pPr algn="just"/>
            <a:r>
              <a:rPr lang="en-GB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une fréquence max de saut tunnel pour les </a:t>
            </a:r>
            <a:r>
              <a:rPr lang="en-GB" b="1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3</a:t>
            </a:r>
            <a:r>
              <a:rPr lang="en-GB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He liés aux  dislocations?</a:t>
            </a:r>
          </a:p>
          <a:p>
            <a:pPr algn="just"/>
            <a:r>
              <a:rPr lang="en-GB" sz="1600" b="1" dirty="0">
                <a:solidFill>
                  <a:srgbClr val="000000"/>
                </a:solidFill>
                <a:latin typeface="Times New Roman"/>
                <a:cs typeface="Times New Roman"/>
              </a:rPr>
              <a:t>Dans le réseau, les </a:t>
            </a:r>
            <a:r>
              <a:rPr lang="en-GB" b="1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3</a:t>
            </a:r>
            <a:r>
              <a:rPr lang="en-GB" sz="1600" b="1" dirty="0">
                <a:solidFill>
                  <a:srgbClr val="000000"/>
                </a:solidFill>
                <a:latin typeface="Times New Roman"/>
                <a:cs typeface="Times New Roman"/>
              </a:rPr>
              <a:t>He sont des quasi-particles qui se déplacent par saut tunnel quantique cohérent</a:t>
            </a:r>
          </a:p>
          <a:p>
            <a:pPr algn="just"/>
            <a:r>
              <a:rPr lang="en-GB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largeur de bande : 30 to 600 </a:t>
            </a:r>
            <a:r>
              <a:rPr lang="en-GB" sz="1600" b="1" dirty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GB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K </a:t>
            </a:r>
          </a:p>
          <a:p>
            <a:pPr algn="just"/>
            <a:r>
              <a:rPr lang="en-GB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vitesse moyenne:</a:t>
            </a:r>
          </a:p>
          <a:p>
            <a:pPr algn="just"/>
            <a:r>
              <a:rPr lang="en-GB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&lt;v</a:t>
            </a:r>
            <a:r>
              <a:rPr lang="en-GB" b="1" dirty="0">
                <a:solidFill>
                  <a:srgbClr val="0000FF"/>
                </a:solidFill>
                <a:latin typeface="Times New Roman"/>
                <a:cs typeface="Times New Roman"/>
              </a:rPr>
              <a:t>&gt;</a:t>
            </a:r>
            <a:r>
              <a:rPr lang="en-GB" b="1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1/2</a:t>
            </a:r>
            <a:r>
              <a:rPr lang="en-GB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 = 4.2</a:t>
            </a:r>
            <a:r>
              <a:rPr lang="en-GB" sz="1600" b="1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GB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a J</a:t>
            </a:r>
            <a:r>
              <a:rPr lang="en-GB" b="1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34</a:t>
            </a:r>
            <a:r>
              <a:rPr lang="en-GB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 ~ 0.6 à 12 mm/s</a:t>
            </a:r>
          </a:p>
          <a:p>
            <a:pPr algn="just"/>
            <a:r>
              <a:rPr lang="en-GB" sz="1600" b="1" dirty="0">
                <a:latin typeface="Times New Roman"/>
                <a:cs typeface="Times New Roman"/>
              </a:rPr>
              <a:t> 1 or 2 ordres de grandeur plus vite</a:t>
            </a:r>
          </a:p>
          <a:p>
            <a:pPr algn="just"/>
            <a:endParaRPr lang="en-GB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just"/>
            <a:r>
              <a:rPr lang="en-GB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effet tunnel inélastique des </a:t>
            </a:r>
            <a:r>
              <a:rPr lang="en-GB" sz="1600" b="1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r>
              <a:rPr lang="en-GB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He liés aux dislocations jusqu'à 45 </a:t>
            </a:r>
            <a:r>
              <a:rPr lang="en-GB" sz="16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μm</a:t>
            </a:r>
            <a:r>
              <a:rPr lang="en-GB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/s</a:t>
            </a:r>
            <a:r>
              <a:rPr lang="en-GB" sz="16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GB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?</a:t>
            </a:r>
          </a:p>
          <a:p>
            <a:pPr algn="just"/>
            <a:r>
              <a:rPr lang="en-GB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tunneling  le long des dislocations ?</a:t>
            </a:r>
            <a:endParaRPr lang="en-GB" sz="1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3687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4198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r-FR" sz="2800" b="1">
                <a:latin typeface="Times New Roman"/>
                <a:cs typeface="Times New Roman"/>
              </a:rPr>
              <a:t>une distribution de longueurs de dislocations</a:t>
            </a:r>
            <a:br>
              <a:rPr lang="fr-FR" sz="2800" b="1">
                <a:latin typeface="Times New Roman"/>
                <a:cs typeface="Times New Roman"/>
              </a:rPr>
            </a:br>
            <a:r>
              <a:rPr lang="fr-FR" sz="2800" b="1">
                <a:latin typeface="Times New Roman"/>
                <a:cs typeface="Times New Roman"/>
              </a:rPr>
              <a:t>(A. Fefferman et al. juin-juillet 2013)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5267" y="1784541"/>
            <a:ext cx="2809591" cy="4186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000" b="1">
                <a:latin typeface="Times New Roman"/>
                <a:cs typeface="Times New Roman"/>
              </a:rPr>
              <a:t>lorsqu'on baisse l'amplitude de la déformation appliquée, les </a:t>
            </a:r>
            <a:r>
              <a:rPr lang="fr-FR" sz="2000" b="1" baseline="30000">
                <a:latin typeface="Times New Roman"/>
                <a:cs typeface="Times New Roman"/>
              </a:rPr>
              <a:t>3</a:t>
            </a:r>
            <a:r>
              <a:rPr lang="fr-FR" sz="2000" b="1">
                <a:latin typeface="Times New Roman"/>
                <a:cs typeface="Times New Roman"/>
              </a:rPr>
              <a:t>He s'attachent progressivement sur les dislocations en commençant pas les plus courtes. </a:t>
            </a:r>
          </a:p>
          <a:p>
            <a:pPr marL="0" indent="0">
              <a:buNone/>
            </a:pPr>
            <a:r>
              <a:rPr lang="fr-FR" sz="2000" b="1">
                <a:solidFill>
                  <a:srgbClr val="FF0000"/>
                </a:solidFill>
                <a:latin typeface="Times New Roman"/>
                <a:cs typeface="Times New Roman"/>
              </a:rPr>
              <a:t>Une seule longueur de dislocation provoquerait une avalanche de liaisons et une transition brutale vers l'état rigide où toutes les dislcoations sont bloquées.</a:t>
            </a:r>
          </a:p>
        </p:txBody>
      </p:sp>
      <p:pic>
        <p:nvPicPr>
          <p:cNvPr id="4" name="Image 3" descr="fig1_11July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858" y="1527979"/>
            <a:ext cx="6028264" cy="4705132"/>
          </a:xfrm>
          <a:prstGeom prst="rect">
            <a:avLst/>
          </a:prstGeom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205267" y="6233110"/>
            <a:ext cx="8672527" cy="624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FR" sz="2000" b="1">
                <a:latin typeface="Times New Roman"/>
                <a:cs typeface="Times New Roman"/>
              </a:rPr>
              <a:t>On en déduit la distribution de longueurs de dislocations </a:t>
            </a:r>
          </a:p>
        </p:txBody>
      </p:sp>
    </p:spTree>
    <p:extLst>
      <p:ext uri="{BB962C8B-B14F-4D97-AF65-F5344CB8AC3E}">
        <p14:creationId xmlns:p14="http://schemas.microsoft.com/office/powerpoint/2010/main" val="3651484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1935" y="304800"/>
            <a:ext cx="849515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err="1" smtClean="0">
                <a:latin typeface="Times New Roman"/>
                <a:cs typeface="Times New Roman"/>
              </a:rPr>
              <a:t>cristaux d’hélium 4</a:t>
            </a:r>
            <a:r>
              <a:rPr lang="fr-FR" sz="2400" b="1" dirty="0" smtClean="0">
                <a:latin typeface="Times New Roman"/>
                <a:cs typeface="Times New Roman"/>
              </a:rPr>
              <a:t>: </a:t>
            </a:r>
            <a:r>
              <a:rPr lang="fr-FR" sz="2400" b="1" dirty="0" err="1" smtClean="0">
                <a:latin typeface="Times New Roman"/>
                <a:cs typeface="Times New Roman"/>
              </a:rPr>
              <a:t>croissance, facettes</a:t>
            </a:r>
            <a:endParaRPr lang="fr-FR" sz="2400" b="1" dirty="0">
              <a:latin typeface="Times New Roman"/>
              <a:cs typeface="Times New Roman"/>
            </a:endParaRPr>
          </a:p>
        </p:txBody>
      </p:sp>
      <p:pic>
        <p:nvPicPr>
          <p:cNvPr id="3" name="He4court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825" y="930496"/>
            <a:ext cx="7903337" cy="592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3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2980"/>
            <a:ext cx="8229600" cy="1143000"/>
          </a:xfrm>
        </p:spPr>
        <p:txBody>
          <a:bodyPr>
            <a:noAutofit/>
          </a:bodyPr>
          <a:lstStyle/>
          <a:p>
            <a:r>
              <a:rPr lang="fr-FR" sz="3200" b="1">
                <a:latin typeface="Times New Roman"/>
                <a:cs typeface="Times New Roman"/>
              </a:rPr>
              <a:t>la distribution des longueurs de dislocations: de 30 à 300 </a:t>
            </a:r>
            <a:r>
              <a:rPr lang="fr-FR" sz="3200" b="1">
                <a:latin typeface="Symbol" charset="2"/>
                <a:cs typeface="Symbol" charset="2"/>
              </a:rPr>
              <a:t>m</a:t>
            </a:r>
            <a:r>
              <a:rPr lang="fr-FR" sz="3200" b="1">
                <a:latin typeface="Times New Roman"/>
                <a:cs typeface="Times New Roman"/>
              </a:rPr>
              <a:t>m </a:t>
            </a:r>
          </a:p>
        </p:txBody>
      </p:sp>
      <p:pic>
        <p:nvPicPr>
          <p:cNvPr id="6" name="Image 5" descr="fig4_5Sep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87" y="1739144"/>
            <a:ext cx="6501186" cy="48818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26268" y="2291454"/>
            <a:ext cx="221381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Times New Roman"/>
                <a:cs typeface="Times New Roman"/>
              </a:rPr>
              <a:t>à chaque amplitude de déformation </a:t>
            </a:r>
            <a:r>
              <a:rPr lang="fr-FR" b="1">
                <a:latin typeface="Symbol" charset="2"/>
                <a:cs typeface="Symbol" charset="2"/>
              </a:rPr>
              <a:t>e </a:t>
            </a:r>
            <a:r>
              <a:rPr lang="fr-FR" b="1">
                <a:latin typeface="Times New Roman"/>
                <a:cs typeface="Times New Roman"/>
              </a:rPr>
              <a:t>correspond une longueur max L</a:t>
            </a:r>
            <a:r>
              <a:rPr lang="fr-FR" b="1" baseline="-25000">
                <a:latin typeface="Times New Roman"/>
                <a:cs typeface="Times New Roman"/>
              </a:rPr>
              <a:t>c</a:t>
            </a:r>
            <a:r>
              <a:rPr lang="fr-FR" b="1">
                <a:latin typeface="Times New Roman"/>
                <a:cs typeface="Times New Roman"/>
              </a:rPr>
              <a:t> des dislocations capables d'accrocher des impuretés </a:t>
            </a:r>
            <a:r>
              <a:rPr lang="fr-FR" b="1" baseline="30000">
                <a:latin typeface="Times New Roman"/>
                <a:cs typeface="Times New Roman"/>
              </a:rPr>
              <a:t>3</a:t>
            </a:r>
            <a:r>
              <a:rPr lang="fr-FR" b="1">
                <a:latin typeface="Times New Roman"/>
                <a:cs typeface="Times New Roman"/>
              </a:rPr>
              <a:t>He</a:t>
            </a:r>
          </a:p>
          <a:p>
            <a:endParaRPr lang="fr-FR" b="1">
              <a:latin typeface="Times New Roman"/>
              <a:cs typeface="Times New Roman"/>
            </a:endParaRPr>
          </a:p>
          <a:p>
            <a:r>
              <a:rPr lang="fr-FR" b="1">
                <a:latin typeface="Times New Roman"/>
                <a:cs typeface="Times New Roman"/>
              </a:rPr>
              <a:t>L</a:t>
            </a:r>
            <a:r>
              <a:rPr lang="fr-FR" b="1" baseline="-25000">
                <a:latin typeface="Times New Roman"/>
                <a:cs typeface="Times New Roman"/>
              </a:rPr>
              <a:t>C</a:t>
            </a:r>
            <a:r>
              <a:rPr lang="fr-FR" b="1">
                <a:latin typeface="Times New Roman"/>
                <a:cs typeface="Times New Roman"/>
              </a:rPr>
              <a:t> = 2F</a:t>
            </a:r>
            <a:r>
              <a:rPr lang="fr-FR" b="1" baseline="-25000">
                <a:latin typeface="Times New Roman"/>
                <a:cs typeface="Times New Roman"/>
              </a:rPr>
              <a:t>C</a:t>
            </a:r>
            <a:r>
              <a:rPr lang="fr-FR" b="1">
                <a:latin typeface="Times New Roman"/>
                <a:cs typeface="Times New Roman"/>
              </a:rPr>
              <a:t>/b</a:t>
            </a:r>
            <a:r>
              <a:rPr lang="fr-FR" b="1">
                <a:latin typeface="Symbol" charset="2"/>
                <a:cs typeface="Symbol" charset="2"/>
              </a:rPr>
              <a:t>em</a:t>
            </a:r>
          </a:p>
          <a:p>
            <a:endParaRPr lang="fr-FR" b="1">
              <a:latin typeface="Symbol" charset="2"/>
              <a:cs typeface="Symbol" charset="2"/>
            </a:endParaRPr>
          </a:p>
          <a:p>
            <a:r>
              <a:rPr lang="fr-FR" b="1">
                <a:latin typeface="Times New Roman"/>
                <a:cs typeface="Times New Roman"/>
              </a:rPr>
              <a:t>avec F</a:t>
            </a:r>
            <a:r>
              <a:rPr lang="fr-FR" b="1" baseline="-25000">
                <a:latin typeface="Times New Roman"/>
                <a:cs typeface="Times New Roman"/>
              </a:rPr>
              <a:t>C</a:t>
            </a:r>
            <a:r>
              <a:rPr lang="fr-FR" b="1">
                <a:latin typeface="Times New Roman"/>
                <a:cs typeface="Times New Roman"/>
              </a:rPr>
              <a:t> = 6.8 10</a:t>
            </a:r>
            <a:r>
              <a:rPr lang="fr-FR" b="1" baseline="30000">
                <a:latin typeface="Times New Roman"/>
                <a:cs typeface="Times New Roman"/>
              </a:rPr>
              <a:t>-15</a:t>
            </a:r>
            <a:r>
              <a:rPr lang="fr-FR" b="1">
                <a:latin typeface="Times New Roman"/>
                <a:cs typeface="Times New Roman"/>
              </a:rPr>
              <a:t> N</a:t>
            </a:r>
          </a:p>
          <a:p>
            <a:r>
              <a:rPr lang="fr-FR" b="1">
                <a:latin typeface="Times New Roman"/>
                <a:cs typeface="Times New Roman"/>
              </a:rPr>
              <a:t>b: vecteur de Burgers (0.36 nm)</a:t>
            </a:r>
          </a:p>
          <a:p>
            <a:endParaRPr lang="fr-FR" b="1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082125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11842" cy="1143000"/>
          </a:xfrm>
        </p:spPr>
        <p:txBody>
          <a:bodyPr>
            <a:noAutofit/>
          </a:bodyPr>
          <a:lstStyle/>
          <a:p>
            <a:r>
              <a:rPr lang="fr-FR" sz="2400" b="1">
                <a:latin typeface="Times New Roman"/>
                <a:cs typeface="Times New Roman"/>
              </a:rPr>
              <a:t>On peut alors fitter tout le régime de collisions avec les phonons jusqu'à 1K,  loin au delà du régime asymptotique en </a:t>
            </a:r>
            <a:r>
              <a:rPr lang="fr-FR" sz="2400" b="1">
                <a:latin typeface="Symbol" charset="2"/>
                <a:cs typeface="Symbol" charset="2"/>
              </a:rPr>
              <a:t>w</a:t>
            </a:r>
            <a:r>
              <a:rPr lang="fr-FR" sz="2400" b="1">
                <a:latin typeface="Times New Roman"/>
                <a:cs typeface="Times New Roman"/>
              </a:rPr>
              <a:t>T</a:t>
            </a:r>
            <a:r>
              <a:rPr lang="fr-FR" sz="2400" b="1" baseline="30000">
                <a:latin typeface="Times New Roman"/>
                <a:cs typeface="Times New Roman"/>
              </a:rPr>
              <a:t>3</a:t>
            </a:r>
          </a:p>
        </p:txBody>
      </p:sp>
      <p:pic>
        <p:nvPicPr>
          <p:cNvPr id="6" name="Image 5" descr="dissipation1K-Fefferma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690" y="1621115"/>
            <a:ext cx="69088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70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8095" y="274638"/>
            <a:ext cx="8800819" cy="1143000"/>
          </a:xfrm>
        </p:spPr>
        <p:txBody>
          <a:bodyPr>
            <a:noAutofit/>
          </a:bodyPr>
          <a:lstStyle/>
          <a:p>
            <a:r>
              <a:rPr lang="fr-FR" sz="2400" b="1">
                <a:latin typeface="Times New Roman"/>
                <a:cs typeface="Times New Roman"/>
              </a:rPr>
              <a:t>On peut enfin fitter l'ensemble des courbes d'élasticité dans le régime de liaison avec les impuretés </a:t>
            </a:r>
            <a:r>
              <a:rPr lang="fr-FR" sz="2400" b="1" baseline="30000">
                <a:latin typeface="Times New Roman"/>
                <a:cs typeface="Times New Roman"/>
              </a:rPr>
              <a:t>3</a:t>
            </a:r>
            <a:r>
              <a:rPr lang="fr-FR" sz="2400" b="1">
                <a:latin typeface="Times New Roman"/>
                <a:cs typeface="Times New Roman"/>
              </a:rPr>
              <a:t>He</a:t>
            </a:r>
            <a:endParaRPr lang="fr-FR" sz="2400"/>
          </a:p>
        </p:txBody>
      </p:sp>
      <p:pic>
        <p:nvPicPr>
          <p:cNvPr id="4" name="Image 3" descr="fig3b_9Sep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59" y="1571570"/>
            <a:ext cx="8056727" cy="508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54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8095" y="274638"/>
            <a:ext cx="8800819" cy="1143000"/>
          </a:xfrm>
        </p:spPr>
        <p:txBody>
          <a:bodyPr>
            <a:noAutofit/>
          </a:bodyPr>
          <a:lstStyle/>
          <a:p>
            <a:r>
              <a:rPr lang="fr-FR" sz="2400" b="1">
                <a:latin typeface="Times New Roman"/>
                <a:cs typeface="Times New Roman"/>
              </a:rPr>
              <a:t>... et le pic de dissipation correspondant...</a:t>
            </a:r>
            <a:endParaRPr lang="fr-FR" sz="2400"/>
          </a:p>
        </p:txBody>
      </p:sp>
      <p:pic>
        <p:nvPicPr>
          <p:cNvPr id="5" name="Image 4" descr="fig3a_9Sep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06" y="1273292"/>
            <a:ext cx="6783430" cy="419997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28631" y="5754303"/>
            <a:ext cx="8026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Times New Roman"/>
                <a:cs typeface="Times New Roman"/>
              </a:rPr>
              <a:t>... à condition d'ajouter aussi </a:t>
            </a:r>
            <a:r>
              <a:rPr lang="fr-FR" b="1">
                <a:solidFill>
                  <a:srgbClr val="FF0000"/>
                </a:solidFill>
                <a:latin typeface="Times New Roman"/>
                <a:cs typeface="Times New Roman"/>
              </a:rPr>
              <a:t>une distribution d'énergies de liaisons des </a:t>
            </a:r>
            <a:r>
              <a:rPr lang="fr-FR" b="1" baseline="3000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r>
              <a:rPr lang="fr-FR" b="1">
                <a:solidFill>
                  <a:srgbClr val="FF0000"/>
                </a:solidFill>
                <a:latin typeface="Times New Roman"/>
                <a:cs typeface="Times New Roman"/>
              </a:rPr>
              <a:t>He aux dislocations</a:t>
            </a:r>
            <a:r>
              <a:rPr lang="fr-FR" b="1">
                <a:latin typeface="Times New Roman"/>
                <a:cs typeface="Times New Roman"/>
              </a:rPr>
              <a:t> dont le caractère peut varier continûment de vis à coin.</a:t>
            </a:r>
          </a:p>
          <a:p>
            <a:r>
              <a:rPr lang="fr-FR" b="1">
                <a:solidFill>
                  <a:srgbClr val="FF0000"/>
                </a:solidFill>
                <a:latin typeface="Times New Roman"/>
                <a:cs typeface="Times New Roman"/>
              </a:rPr>
              <a:t>Par exemple log-normale de largeur 0.1K autour de 0.67K </a:t>
            </a:r>
            <a:r>
              <a:rPr lang="fr-FR" b="1">
                <a:latin typeface="Times New Roman"/>
                <a:cs typeface="Times New Roman"/>
              </a:rPr>
              <a:t>(à calculer!)</a:t>
            </a:r>
          </a:p>
        </p:txBody>
      </p:sp>
    </p:spTree>
    <p:extLst>
      <p:ext uri="{BB962C8B-B14F-4D97-AF65-F5344CB8AC3E}">
        <p14:creationId xmlns:p14="http://schemas.microsoft.com/office/powerpoint/2010/main" val="2040996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266745"/>
            <a:ext cx="8229600" cy="29946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000" b="1" dirty="0" smtClean="0">
                <a:latin typeface="Times New Roman"/>
                <a:cs typeface="Times New Roman"/>
              </a:rPr>
              <a:t>l’existence  d’une plasticité géante dans ces cristaux quantiques est désormais très bien établie et en grande partie comprise.</a:t>
            </a:r>
            <a:endParaRPr lang="fr-FR" sz="2000" b="1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fr-FR" sz="2000" b="1" dirty="0" smtClean="0">
                <a:latin typeface="Times New Roman"/>
                <a:cs typeface="Times New Roman"/>
              </a:rPr>
              <a:t>l’hélium solide est un système modèle en Science des Matériaux  (P. </a:t>
            </a:r>
            <a:r>
              <a:rPr lang="fr-FR" sz="2000" b="1" dirty="0" err="1" smtClean="0">
                <a:latin typeface="Times New Roman"/>
                <a:cs typeface="Times New Roman"/>
              </a:rPr>
              <a:t>Nozières</a:t>
            </a:r>
            <a:r>
              <a:rPr lang="fr-FR" sz="2000" b="1" dirty="0" smtClean="0">
                <a:latin typeface="Times New Roman"/>
                <a:cs typeface="Times New Roman"/>
              </a:rPr>
              <a:t> 1994)</a:t>
            </a:r>
          </a:p>
          <a:p>
            <a:pPr marL="0" indent="0">
              <a:buNone/>
            </a:pP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études en cours Fabien Souris et Andrew Fefferman, en collaboration avec J. Beamish:</a:t>
            </a:r>
          </a:p>
          <a:p>
            <a:pPr marL="0" indent="0">
              <a:buNone/>
            </a:pPr>
            <a:r>
              <a:rPr lang="fr-FR" sz="2000" b="1" i="1" dirty="0" err="1">
                <a:solidFill>
                  <a:srgbClr val="FF0000"/>
                </a:solidFill>
                <a:latin typeface="Times New Roman"/>
                <a:cs typeface="Times New Roman"/>
              </a:rPr>
              <a:t>déformations plus grandes,  plus de défauts (et l'hélium 3?) </a:t>
            </a:r>
            <a:endParaRPr lang="fr-FR" sz="2000" b="1" i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la limite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zéro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dislocation et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zero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impurity…</a:t>
            </a:r>
            <a:endParaRPr lang="fr-FR" sz="2000" b="1" i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Titre 3"/>
          <p:cNvSpPr txBox="1">
            <a:spLocks noGrp="1"/>
          </p:cNvSpPr>
          <p:nvPr>
            <p:ph type="title"/>
          </p:nvPr>
        </p:nvSpPr>
        <p:spPr>
          <a:xfrm>
            <a:off x="564444" y="595225"/>
            <a:ext cx="8269111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200" b="1" dirty="0">
                <a:latin typeface="Times New Roman"/>
                <a:cs typeface="Times New Roman"/>
              </a:rPr>
              <a:t>C</a:t>
            </a:r>
            <a:r>
              <a:rPr lang="fr-FR" sz="3200" b="1" dirty="0" smtClean="0">
                <a:latin typeface="Times New Roman"/>
                <a:cs typeface="Times New Roman"/>
              </a:rPr>
              <a:t>onclusion: </a:t>
            </a:r>
            <a:br>
              <a:rPr lang="fr-FR" sz="3200" b="1" dirty="0" smtClean="0">
                <a:latin typeface="Times New Roman"/>
                <a:cs typeface="Times New Roman"/>
              </a:rPr>
            </a:br>
            <a:r>
              <a:rPr lang="fr-FR" sz="3200" b="1" dirty="0" err="1" smtClean="0">
                <a:latin typeface="Times New Roman"/>
                <a:cs typeface="Times New Roman"/>
              </a:rPr>
              <a:t>plasticité géante, supersolidité ou les deux </a:t>
            </a:r>
            <a:r>
              <a:rPr lang="fr-FR" sz="3200" b="1" dirty="0" smtClean="0">
                <a:latin typeface="Times New Roman"/>
                <a:cs typeface="Times New Roman"/>
              </a:rPr>
              <a:t>?</a:t>
            </a:r>
            <a:endParaRPr lang="fr-FR" sz="3200" b="1" dirty="0">
              <a:latin typeface="Times New Roman"/>
              <a:cs typeface="Times New Roman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7200" y="5799339"/>
            <a:ext cx="7668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l’existence de la </a:t>
            </a:r>
            <a:r>
              <a:rPr lang="fr-FR" sz="2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supersolidité</a:t>
            </a:r>
            <a:r>
              <a:rPr lang="fr-FR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2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aurait besoin de preuves plus solides</a:t>
            </a:r>
            <a:r>
              <a:rPr lang="fr-FR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… </a:t>
            </a:r>
          </a:p>
          <a:p>
            <a:r>
              <a:rPr lang="fr-FR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et le support d’une théorie convaincante.</a:t>
            </a:r>
            <a:endParaRPr lang="fr-FR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046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34251"/>
            <a:ext cx="8229600" cy="61644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quelques questions : </a:t>
            </a:r>
            <a:endParaRPr lang="fr-FR" sz="24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5" name="Image 4" descr="transition-rugueu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189" y="1288827"/>
            <a:ext cx="2639611" cy="533717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33900" y="1673938"/>
            <a:ext cx="51344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i="1" dirty="0" smtClean="0">
                <a:solidFill>
                  <a:srgbClr val="008000"/>
                </a:solidFill>
                <a:latin typeface="Times"/>
                <a:cs typeface="Times"/>
              </a:rPr>
              <a:t>Les facettes sont elles détruites </a:t>
            </a:r>
          </a:p>
          <a:p>
            <a:r>
              <a:rPr lang="fr-FR" sz="2000" b="1" i="1" dirty="0" smtClean="0">
                <a:solidFill>
                  <a:srgbClr val="008000"/>
                </a:solidFill>
                <a:latin typeface="Times"/>
                <a:cs typeface="Times"/>
              </a:rPr>
              <a:t>par les fluctuations quantiques? </a:t>
            </a:r>
            <a:r>
              <a:rPr lang="fr-FR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NON</a:t>
            </a:r>
            <a:endParaRPr lang="fr-FR" sz="2000" b="1" i="1" dirty="0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sz="2000" i="1" dirty="0" smtClean="0">
                <a:latin typeface="Times"/>
                <a:cs typeface="Times"/>
              </a:rPr>
              <a:t>voir les revues:</a:t>
            </a:r>
          </a:p>
          <a:p>
            <a:r>
              <a:rPr lang="fr-FR" sz="2000" i="1" dirty="0" smtClean="0">
                <a:latin typeface="Times"/>
                <a:cs typeface="Times"/>
              </a:rPr>
              <a:t>S. Balibar and P. </a:t>
            </a:r>
            <a:r>
              <a:rPr lang="fr-FR" sz="2000" i="1" dirty="0" err="1" smtClean="0">
                <a:latin typeface="Times"/>
                <a:cs typeface="Times"/>
              </a:rPr>
              <a:t>Nozières</a:t>
            </a:r>
            <a:r>
              <a:rPr lang="fr-FR" sz="2000" i="1" dirty="0" smtClean="0">
                <a:latin typeface="Times"/>
                <a:cs typeface="Times"/>
              </a:rPr>
              <a:t> Sol. St. Com. (1994) </a:t>
            </a:r>
          </a:p>
          <a:p>
            <a:r>
              <a:rPr lang="fr-FR" sz="2000" i="1" dirty="0" smtClean="0">
                <a:latin typeface="Times"/>
                <a:cs typeface="Times"/>
              </a:rPr>
              <a:t>suivi de S</a:t>
            </a:r>
            <a:r>
              <a:rPr lang="fr-FR" sz="2000" i="1" dirty="0">
                <a:latin typeface="Times"/>
                <a:cs typeface="Times"/>
              </a:rPr>
              <a:t>. Balibar </a:t>
            </a:r>
            <a:r>
              <a:rPr lang="fr-FR" sz="2000" i="1" dirty="0" smtClean="0">
                <a:latin typeface="Times"/>
                <a:cs typeface="Times"/>
              </a:rPr>
              <a:t>, H. </a:t>
            </a:r>
            <a:r>
              <a:rPr lang="fr-FR" sz="2000" i="1" dirty="0" err="1" smtClean="0">
                <a:latin typeface="Times"/>
                <a:cs typeface="Times"/>
              </a:rPr>
              <a:t>Alles</a:t>
            </a:r>
            <a:r>
              <a:rPr lang="fr-FR" sz="2000" i="1" dirty="0" smtClean="0">
                <a:latin typeface="Times"/>
                <a:cs typeface="Times"/>
              </a:rPr>
              <a:t> et A. </a:t>
            </a:r>
            <a:r>
              <a:rPr lang="fr-FR" sz="2000" i="1" dirty="0" err="1" smtClean="0">
                <a:latin typeface="Times"/>
                <a:cs typeface="Times"/>
              </a:rPr>
              <a:t>Parshin</a:t>
            </a:r>
            <a:r>
              <a:rPr lang="fr-FR" sz="2000" i="1" dirty="0" smtClean="0">
                <a:latin typeface="Times"/>
                <a:cs typeface="Times"/>
              </a:rPr>
              <a:t>,</a:t>
            </a:r>
          </a:p>
          <a:p>
            <a:r>
              <a:rPr lang="fr-FR" sz="2000" i="1" dirty="0" err="1" smtClean="0">
                <a:latin typeface="Times"/>
                <a:cs typeface="Times"/>
              </a:rPr>
              <a:t>Rev</a:t>
            </a:r>
            <a:r>
              <a:rPr lang="fr-FR" sz="2000" i="1" dirty="0">
                <a:latin typeface="Times"/>
                <a:cs typeface="Times"/>
              </a:rPr>
              <a:t>. </a:t>
            </a:r>
            <a:r>
              <a:rPr lang="fr-FR" sz="2000" i="1" dirty="0" err="1">
                <a:latin typeface="Times"/>
                <a:cs typeface="Times"/>
              </a:rPr>
              <a:t>Mod</a:t>
            </a:r>
            <a:r>
              <a:rPr lang="fr-FR" sz="2000" i="1" dirty="0">
                <a:latin typeface="Times"/>
                <a:cs typeface="Times"/>
              </a:rPr>
              <a:t>. Phys. </a:t>
            </a:r>
            <a:r>
              <a:rPr lang="fr-FR" sz="2000" i="1" dirty="0" smtClean="0">
                <a:latin typeface="Times"/>
                <a:cs typeface="Times"/>
              </a:rPr>
              <a:t>(</a:t>
            </a:r>
            <a:r>
              <a:rPr lang="fr-FR" sz="2000" i="1" dirty="0">
                <a:latin typeface="Times"/>
                <a:cs typeface="Times"/>
              </a:rPr>
              <a:t>2005)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94537" y="4035293"/>
            <a:ext cx="537471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i="1" dirty="0" smtClean="0">
                <a:solidFill>
                  <a:srgbClr val="008000"/>
                </a:solidFill>
                <a:latin typeface="Times"/>
                <a:cs typeface="Times"/>
              </a:rPr>
              <a:t>L'hélium 4 solide peut-il être superfluide??</a:t>
            </a:r>
          </a:p>
          <a:p>
            <a:r>
              <a:rPr lang="fr-FR" sz="2000" b="1" i="1" dirty="0">
                <a:solidFill>
                  <a:srgbClr val="000000"/>
                </a:solidFill>
                <a:latin typeface="Times"/>
                <a:cs typeface="Times"/>
              </a:rPr>
              <a:t>la « </a:t>
            </a:r>
            <a:r>
              <a:rPr lang="fr-FR" sz="2000" b="1" i="1" dirty="0" err="1">
                <a:solidFill>
                  <a:srgbClr val="000000"/>
                </a:solidFill>
                <a:latin typeface="Times"/>
                <a:cs typeface="Times"/>
              </a:rPr>
              <a:t>supersolidité</a:t>
            </a:r>
            <a:r>
              <a:rPr lang="fr-FR" sz="2000" b="1" i="1" dirty="0">
                <a:solidFill>
                  <a:srgbClr val="000000"/>
                </a:solidFill>
                <a:latin typeface="Times"/>
                <a:cs typeface="Times"/>
              </a:rPr>
              <a:t> »  </a:t>
            </a:r>
            <a:r>
              <a:rPr lang="fr-FR" sz="2000" b="1" i="1" dirty="0" err="1">
                <a:solidFill>
                  <a:srgbClr val="000000"/>
                </a:solidFill>
                <a:latin typeface="Times"/>
                <a:cs typeface="Times"/>
              </a:rPr>
              <a:t>cad</a:t>
            </a:r>
            <a:r>
              <a:rPr lang="fr-FR" sz="2000" b="1" i="1" dirty="0">
                <a:solidFill>
                  <a:srgbClr val="000000"/>
                </a:solidFill>
                <a:latin typeface="Times"/>
                <a:cs typeface="Times"/>
              </a:rPr>
              <a:t> la superfluidité partielle</a:t>
            </a:r>
          </a:p>
          <a:p>
            <a:r>
              <a:rPr lang="fr-FR" sz="2000" b="1" i="1" dirty="0">
                <a:solidFill>
                  <a:srgbClr val="000000"/>
                </a:solidFill>
                <a:latin typeface="Times"/>
                <a:cs typeface="Times"/>
              </a:rPr>
              <a:t> d'un solide est possible</a:t>
            </a:r>
          </a:p>
          <a:p>
            <a:endParaRPr lang="fr-FR" sz="2000" b="1" i="1" dirty="0">
              <a:solidFill>
                <a:srgbClr val="008000"/>
              </a:solidFill>
              <a:latin typeface="Times"/>
              <a:cs typeface="Times"/>
            </a:endParaRPr>
          </a:p>
          <a:p>
            <a:r>
              <a:rPr lang="fr-FR" sz="2000" b="1" i="1" dirty="0" smtClean="0">
                <a:solidFill>
                  <a:srgbClr val="008000"/>
                </a:solidFill>
                <a:latin typeface="Times"/>
                <a:cs typeface="Times"/>
              </a:rPr>
              <a:t>L’élasticité de ce solide est-elle anormale? </a:t>
            </a:r>
            <a:r>
              <a:rPr lang="fr-FR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OUI</a:t>
            </a:r>
            <a:endParaRPr lang="fr-FR" sz="2000" b="1" i="1" dirty="0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sz="2000" b="1" i="1" dirty="0">
                <a:solidFill>
                  <a:srgbClr val="000000"/>
                </a:solidFill>
                <a:latin typeface="Times"/>
                <a:cs typeface="Times"/>
              </a:rPr>
              <a:t>dans ce solide, les dislocations vibrent </a:t>
            </a:r>
          </a:p>
          <a:p>
            <a:r>
              <a:rPr lang="fr-FR" sz="2000" b="1" i="1" dirty="0">
                <a:solidFill>
                  <a:srgbClr val="000000"/>
                </a:solidFill>
                <a:latin typeface="Times"/>
                <a:cs typeface="Times"/>
              </a:rPr>
              <a:t>comme des cordes de violon </a:t>
            </a:r>
            <a:r>
              <a:rPr lang="fr-FR" sz="2000" b="1" i="1" dirty="0" smtClean="0">
                <a:solidFill>
                  <a:srgbClr val="000000"/>
                </a:solidFill>
                <a:latin typeface="Times"/>
                <a:cs typeface="Times"/>
              </a:rPr>
              <a:t>(cet exposé)</a:t>
            </a:r>
          </a:p>
          <a:p>
            <a:endParaRPr lang="fr-FR" sz="2000" b="1" i="1" dirty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089949" y="1308872"/>
            <a:ext cx="596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1.4K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089482" y="2637072"/>
            <a:ext cx="596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1.1K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077256" y="3977030"/>
            <a:ext cx="596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0.6K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097761" y="5293497"/>
            <a:ext cx="596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0.1K</a:t>
            </a:r>
          </a:p>
        </p:txBody>
      </p:sp>
    </p:spTree>
    <p:extLst>
      <p:ext uri="{BB962C8B-B14F-4D97-AF65-F5344CB8AC3E}">
        <p14:creationId xmlns:p14="http://schemas.microsoft.com/office/powerpoint/2010/main" val="3064215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462284" y="5011851"/>
            <a:ext cx="349808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la période propre </a:t>
            </a:r>
          </a:p>
          <a:p>
            <a:endParaRPr lang="fr-FR" b="1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fr-FR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dépend du moment d’inertie I et de la constante de torsion K.</a:t>
            </a:r>
          </a:p>
          <a:p>
            <a:r>
              <a:rPr lang="fr-FR" b="1" i="1" dirty="0" err="1">
                <a:solidFill>
                  <a:srgbClr val="FF0000"/>
                </a:solidFill>
                <a:latin typeface="Times New Roman"/>
                <a:cs typeface="Times New Roman"/>
              </a:rPr>
              <a:t>supersolidité </a:t>
            </a:r>
            <a:r>
              <a:rPr lang="fr-FR" b="1" i="1" dirty="0">
                <a:solidFill>
                  <a:srgbClr val="FF0000"/>
                </a:solidFill>
                <a:latin typeface="Times New Roman"/>
                <a:cs typeface="Times New Roman"/>
              </a:rPr>
              <a:t>(I </a:t>
            </a:r>
            <a:r>
              <a:rPr lang="fr-FR" b="1" i="1" dirty="0" err="1">
                <a:solidFill>
                  <a:srgbClr val="FF0000"/>
                </a:solidFill>
                <a:latin typeface="Times New Roman"/>
                <a:cs typeface="Times New Roman"/>
              </a:rPr>
              <a:t>diminue</a:t>
            </a:r>
            <a:r>
              <a:rPr lang="fr-FR" b="1" i="1" dirty="0">
                <a:solidFill>
                  <a:srgbClr val="FF0000"/>
                </a:solidFill>
                <a:latin typeface="Times New Roman"/>
                <a:cs typeface="Times New Roman"/>
              </a:rPr>
              <a:t>) ?</a:t>
            </a:r>
          </a:p>
          <a:p>
            <a:r>
              <a:rPr lang="fr-FR" b="1" i="1" dirty="0">
                <a:solidFill>
                  <a:srgbClr val="0000FF"/>
                </a:solidFill>
                <a:latin typeface="Times New Roman"/>
                <a:cs typeface="Times New Roman"/>
              </a:rPr>
              <a:t>anomalie élastique (K </a:t>
            </a:r>
            <a:r>
              <a:rPr lang="fr-FR" b="1" i="1" dirty="0" err="1">
                <a:solidFill>
                  <a:srgbClr val="0000FF"/>
                </a:solidFill>
                <a:latin typeface="Times New Roman"/>
                <a:cs typeface="Times New Roman"/>
              </a:rPr>
              <a:t>augmente</a:t>
            </a:r>
            <a:r>
              <a:rPr lang="fr-FR" b="1" i="1" dirty="0">
                <a:solidFill>
                  <a:srgbClr val="0000FF"/>
                </a:solidFill>
                <a:latin typeface="Times New Roman"/>
                <a:cs typeface="Times New Roman"/>
              </a:rPr>
              <a:t>) ?</a:t>
            </a:r>
            <a:endParaRPr lang="fr-FR" b="1" i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544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0440" y="152400"/>
            <a:ext cx="8915400" cy="106680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31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motivation originale:</a:t>
            </a:r>
            <a:br>
              <a:rPr lang="fr-FR" sz="3100" b="1" dirty="0" smtClean="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fr-FR" sz="31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l’hélium peut-il être « </a:t>
            </a:r>
            <a:r>
              <a:rPr lang="fr-FR" sz="3100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supersolide</a:t>
            </a:r>
            <a:r>
              <a:rPr lang="fr-FR" sz="31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 » ? </a:t>
            </a:r>
            <a:br>
              <a:rPr lang="fr-FR" sz="3100" b="1" dirty="0" smtClean="0">
                <a:solidFill>
                  <a:schemeClr val="tx1"/>
                </a:solidFill>
                <a:latin typeface="Times New Roman"/>
                <a:cs typeface="Times New Roman"/>
              </a:rPr>
            </a:br>
            <a:endParaRPr lang="fr-FR" sz="2000" i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44772" name="Text Box 4"/>
          <p:cNvSpPr txBox="1">
            <a:spLocks noChangeArrowheads="1"/>
          </p:cNvSpPr>
          <p:nvPr/>
        </p:nvSpPr>
        <p:spPr bwMode="auto">
          <a:xfrm>
            <a:off x="110440" y="1271270"/>
            <a:ext cx="5486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 dirty="0">
                <a:solidFill>
                  <a:srgbClr val="FF6600"/>
                </a:solidFill>
                <a:latin typeface="Times" pitchFamily="-111" charset="0"/>
              </a:rPr>
              <a:t>un « oscillateur de torsion »  (</a:t>
            </a:r>
            <a:r>
              <a:rPr lang="fr-FR" altLang="ja-JP" b="1" i="1" dirty="0">
                <a:solidFill>
                  <a:srgbClr val="FF6600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~1 kHz)</a:t>
            </a:r>
            <a:endParaRPr lang="fr-FR" b="1" i="1" dirty="0">
              <a:solidFill>
                <a:srgbClr val="FF6600"/>
              </a:solidFill>
              <a:latin typeface="Times" pitchFamily="-111" charset="0"/>
            </a:endParaRPr>
          </a:p>
          <a:p>
            <a:pPr algn="l">
              <a:defRPr/>
            </a:pPr>
            <a:r>
              <a:rPr lang="fr-FR" b="1" i="1" dirty="0">
                <a:solidFill>
                  <a:srgbClr val="FF6600"/>
                </a:solidFill>
                <a:latin typeface="Times" pitchFamily="-111" charset="0"/>
              </a:rPr>
              <a:t>la période propre </a:t>
            </a:r>
            <a:r>
              <a:rPr lang="fr-FR" b="1" i="1" dirty="0" smtClean="0">
                <a:solidFill>
                  <a:srgbClr val="FF6600"/>
                </a:solidFill>
                <a:latin typeface="Times" pitchFamily="-111" charset="0"/>
              </a:rPr>
              <a:t>diminue en </a:t>
            </a:r>
            <a:r>
              <a:rPr lang="fr-FR" b="1" i="1" dirty="0">
                <a:solidFill>
                  <a:srgbClr val="FF6600"/>
                </a:solidFill>
                <a:latin typeface="Times" pitchFamily="-111" charset="0"/>
              </a:rPr>
              <a:t>dessous de </a:t>
            </a:r>
            <a:r>
              <a:rPr lang="fr-FR" altLang="ja-JP" b="1" i="1" dirty="0">
                <a:solidFill>
                  <a:srgbClr val="FF6600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~1</a:t>
            </a:r>
            <a:r>
              <a:rPr lang="fr-FR" b="1" i="1" dirty="0">
                <a:solidFill>
                  <a:srgbClr val="FF6600"/>
                </a:solidFill>
                <a:latin typeface="Times" pitchFamily="-111" charset="0"/>
              </a:rPr>
              <a:t>00 </a:t>
            </a:r>
            <a:r>
              <a:rPr lang="fr-FR" b="1" i="1" dirty="0" err="1">
                <a:solidFill>
                  <a:srgbClr val="FF6600"/>
                </a:solidFill>
                <a:latin typeface="Times" pitchFamily="-111" charset="0"/>
              </a:rPr>
              <a:t>mK</a:t>
            </a:r>
            <a:endParaRPr lang="fr-FR" b="1" i="1" dirty="0">
              <a:solidFill>
                <a:srgbClr val="FF6600"/>
              </a:solidFill>
              <a:latin typeface="Times" pitchFamily="-111" charset="0"/>
            </a:endParaRPr>
          </a:p>
          <a:p>
            <a:pPr algn="l">
              <a:defRPr/>
            </a:pPr>
            <a:r>
              <a:rPr lang="fr-FR" b="1" i="1" dirty="0">
                <a:solidFill>
                  <a:srgbClr val="008000"/>
                </a:solidFill>
                <a:latin typeface="Times" pitchFamily="-111" charset="0"/>
              </a:rPr>
              <a:t>1 % de la masse solide se découple des parois ? </a:t>
            </a:r>
          </a:p>
          <a:p>
            <a:pPr algn="l">
              <a:defRPr/>
            </a:pPr>
            <a:r>
              <a:rPr lang="fr-FR" b="1" i="1" dirty="0">
                <a:solidFill>
                  <a:schemeClr val="tx2"/>
                </a:solidFill>
                <a:latin typeface="Times" pitchFamily="-111" charset="0"/>
              </a:rPr>
              <a:t>pas d'effet avec de l'hélium 3  (fermions)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5822950" y="1763713"/>
            <a:ext cx="24987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2000" dirty="0">
                <a:solidFill>
                  <a:schemeClr val="accent1"/>
                </a:solidFill>
                <a:effectLst/>
                <a:latin typeface="Arial" pitchFamily="28" charset="0"/>
              </a:rPr>
              <a:t>axe 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Arial" pitchFamily="28" charset="0"/>
              </a:rPr>
              <a:t>rigide</a:t>
            </a:r>
            <a:endParaRPr lang="en-US" altLang="ko-KR" sz="2000" dirty="0">
              <a:solidFill>
                <a:schemeClr val="accent1"/>
              </a:solidFill>
              <a:effectLst/>
              <a:latin typeface="Arial" pitchFamily="28" charset="0"/>
              <a:ea typeface="굴림" pitchFamily="28" charset="-127"/>
              <a:cs typeface="굴림" pitchFamily="28" charset="-127"/>
            </a:endParaRPr>
          </a:p>
          <a:p>
            <a:pPr algn="l" eaLnBrk="1" hangingPunct="1"/>
            <a:r>
              <a:rPr lang="en-US" altLang="ko-KR" sz="2000" dirty="0">
                <a:solidFill>
                  <a:schemeClr val="accent1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( Be-Cu) </a:t>
            </a:r>
            <a:endParaRPr lang="en-US" sz="2000" dirty="0">
              <a:solidFill>
                <a:schemeClr val="accent1"/>
              </a:solidFill>
              <a:effectLst/>
              <a:latin typeface="Arial" pitchFamily="28" charset="0"/>
              <a:ea typeface="굴림" pitchFamily="28" charset="-127"/>
              <a:cs typeface="굴림" pitchFamily="28" charset="-127"/>
            </a:endParaRP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5503863" y="2819400"/>
            <a:ext cx="24209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ko-KR" sz="2000" dirty="0">
                <a:solidFill>
                  <a:srgbClr val="588D00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He </a:t>
            </a:r>
            <a:r>
              <a:rPr lang="en-US" altLang="ko-KR" sz="2000" dirty="0" err="1">
                <a:solidFill>
                  <a:srgbClr val="588D00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solide</a:t>
            </a:r>
            <a:r>
              <a:rPr lang="en-US" altLang="ko-KR" sz="2000" dirty="0">
                <a:solidFill>
                  <a:srgbClr val="588D00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 </a:t>
            </a:r>
            <a:r>
              <a:rPr lang="en-US" altLang="ko-KR" sz="2000" dirty="0" err="1" smtClean="0">
                <a:solidFill>
                  <a:srgbClr val="588D00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dans</a:t>
            </a:r>
            <a:endParaRPr lang="en-US" altLang="ko-KR" sz="2000" dirty="0" smtClean="0">
              <a:solidFill>
                <a:srgbClr val="588D00"/>
              </a:solidFill>
              <a:effectLst/>
              <a:latin typeface="Arial" pitchFamily="28" charset="0"/>
              <a:ea typeface="굴림" pitchFamily="28" charset="-127"/>
              <a:cs typeface="굴림" pitchFamily="28" charset="-127"/>
            </a:endParaRPr>
          </a:p>
          <a:p>
            <a:pPr algn="l" eaLnBrk="1" hangingPunct="1"/>
            <a:r>
              <a:rPr lang="en-US" altLang="ko-KR" sz="2000" dirty="0" smtClean="0">
                <a:solidFill>
                  <a:srgbClr val="588D00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 </a:t>
            </a:r>
            <a:r>
              <a:rPr lang="en-US" altLang="ko-KR" sz="2000" dirty="0" err="1">
                <a:solidFill>
                  <a:srgbClr val="588D00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une</a:t>
            </a:r>
            <a:r>
              <a:rPr lang="en-US" altLang="ko-KR" sz="2000" dirty="0">
                <a:solidFill>
                  <a:srgbClr val="588D00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 </a:t>
            </a:r>
            <a:r>
              <a:rPr lang="en-US" altLang="ko-KR" sz="2000" dirty="0" err="1">
                <a:solidFill>
                  <a:srgbClr val="588D00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boîte</a:t>
            </a:r>
            <a:endParaRPr lang="en-US" altLang="ko-KR" sz="2000" dirty="0">
              <a:solidFill>
                <a:srgbClr val="588D00"/>
              </a:solidFill>
              <a:effectLst/>
              <a:latin typeface="Arial" pitchFamily="28" charset="0"/>
              <a:ea typeface="굴림" pitchFamily="28" charset="-127"/>
              <a:cs typeface="굴림" pitchFamily="28" charset="-127"/>
            </a:endParaRPr>
          </a:p>
        </p:txBody>
      </p:sp>
      <p:sp>
        <p:nvSpPr>
          <p:cNvPr id="544777" name="Line 9"/>
          <p:cNvSpPr>
            <a:spLocks noChangeShapeType="1"/>
          </p:cNvSpPr>
          <p:nvPr/>
        </p:nvSpPr>
        <p:spPr bwMode="auto">
          <a:xfrm flipV="1">
            <a:off x="8316913" y="3976688"/>
            <a:ext cx="346075" cy="1206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78" name="Oval 10"/>
          <p:cNvSpPr>
            <a:spLocks noChangeArrowheads="1"/>
          </p:cNvSpPr>
          <p:nvPr/>
        </p:nvSpPr>
        <p:spPr bwMode="auto">
          <a:xfrm>
            <a:off x="7826375" y="4013200"/>
            <a:ext cx="349250" cy="463550"/>
          </a:xfrm>
          <a:prstGeom prst="ellipse">
            <a:avLst/>
          </a:prstGeom>
          <a:solidFill>
            <a:srgbClr val="99CCFF"/>
          </a:solidFill>
          <a:ln w="9525">
            <a:round/>
            <a:headEnd/>
            <a:tailEnd/>
          </a:ln>
          <a:effectLst/>
          <a:scene3d>
            <a:camera prst="legacyObliqueTopLeft">
              <a:rot lat="900000" lon="3900000" rev="0"/>
            </a:camera>
            <a:lightRig rig="legacyFlat4" dir="b"/>
          </a:scene3d>
          <a:sp3d extrusionH="544500" prstMaterial="legacyMatte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79" name="Rectangle 11"/>
          <p:cNvSpPr>
            <a:spLocks noChangeArrowheads="1"/>
          </p:cNvSpPr>
          <p:nvPr/>
        </p:nvSpPr>
        <p:spPr bwMode="auto">
          <a:xfrm>
            <a:off x="7407275" y="3657600"/>
            <a:ext cx="557213" cy="960438"/>
          </a:xfrm>
          <a:prstGeom prst="rect">
            <a:avLst/>
          </a:prstGeom>
          <a:solidFill>
            <a:srgbClr val="EAEAEA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800000" rev="0"/>
            </a:camera>
            <a:lightRig rig="legacyFlat4" dir="t"/>
          </a:scene3d>
          <a:sp3d extrusionH="125400" prstMaterial="legacyMatte">
            <a:bevelT w="13500" h="13500" prst="angle"/>
            <a:bevelB w="13500" h="13500" prst="angle"/>
            <a:extrusionClr>
              <a:srgbClr val="EAEAEA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0" name="Oval 12"/>
          <p:cNvSpPr>
            <a:spLocks noChangeArrowheads="1"/>
          </p:cNvSpPr>
          <p:nvPr/>
        </p:nvSpPr>
        <p:spPr bwMode="auto">
          <a:xfrm>
            <a:off x="6915150" y="4167188"/>
            <a:ext cx="365125" cy="528637"/>
          </a:xfrm>
          <a:prstGeom prst="ellipse">
            <a:avLst/>
          </a:prstGeom>
          <a:solidFill>
            <a:srgbClr val="99CCFF"/>
          </a:solidFill>
          <a:ln w="9525">
            <a:round/>
            <a:headEnd/>
            <a:tailEnd/>
          </a:ln>
          <a:effectLst/>
          <a:scene3d>
            <a:camera prst="legacyObliqueTopLeft">
              <a:rot lat="1200000" lon="3900000" rev="0"/>
            </a:camera>
            <a:lightRig rig="legacyFlat4" dir="b"/>
          </a:scene3d>
          <a:sp3d extrusionH="544500" prstMaterial="legacyMatte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1" name="Oval 13"/>
          <p:cNvSpPr>
            <a:spLocks noChangeArrowheads="1"/>
          </p:cNvSpPr>
          <p:nvPr/>
        </p:nvSpPr>
        <p:spPr bwMode="auto">
          <a:xfrm>
            <a:off x="7219950" y="2786063"/>
            <a:ext cx="1085850" cy="1060450"/>
          </a:xfrm>
          <a:prstGeom prst="ellipse">
            <a:avLst/>
          </a:prstGeom>
          <a:solidFill>
            <a:srgbClr val="99CC00"/>
          </a:solidFill>
          <a:ln w="9525">
            <a:round/>
            <a:headEnd/>
            <a:tailEnd/>
          </a:ln>
          <a:effectLst/>
          <a:scene3d>
            <a:camera prst="legacyPerspectiveFront">
              <a:rot lat="16800000" lon="0" rev="0"/>
            </a:camera>
            <a:lightRig rig="legacyFlat4" dir="b"/>
          </a:scene3d>
          <a:sp3d extrusionH="3540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2" name="Freeform 14"/>
          <p:cNvSpPr>
            <a:spLocks/>
          </p:cNvSpPr>
          <p:nvPr/>
        </p:nvSpPr>
        <p:spPr bwMode="auto">
          <a:xfrm>
            <a:off x="7056438" y="3470275"/>
            <a:ext cx="277812" cy="165100"/>
          </a:xfrm>
          <a:custGeom>
            <a:avLst/>
            <a:gdLst/>
            <a:ahLst/>
            <a:cxnLst>
              <a:cxn ang="0">
                <a:pos x="181" y="90"/>
              </a:cxn>
              <a:cxn ang="0">
                <a:pos x="90" y="90"/>
              </a:cxn>
              <a:cxn ang="0">
                <a:pos x="0" y="45"/>
              </a:cxn>
              <a:cxn ang="0">
                <a:pos x="90" y="0"/>
              </a:cxn>
            </a:cxnLst>
            <a:rect l="0" t="0" r="r" b="b"/>
            <a:pathLst>
              <a:path w="181" h="97">
                <a:moveTo>
                  <a:pt x="181" y="90"/>
                </a:moveTo>
                <a:cubicBezTo>
                  <a:pt x="150" y="93"/>
                  <a:pt x="120" y="97"/>
                  <a:pt x="90" y="90"/>
                </a:cubicBezTo>
                <a:cubicBezTo>
                  <a:pt x="60" y="83"/>
                  <a:pt x="0" y="60"/>
                  <a:pt x="0" y="45"/>
                </a:cubicBezTo>
                <a:cubicBezTo>
                  <a:pt x="0" y="30"/>
                  <a:pt x="75" y="7"/>
                  <a:pt x="90" y="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 type="arrow" w="med" len="med"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3" name="Freeform 15"/>
          <p:cNvSpPr>
            <a:spLocks/>
          </p:cNvSpPr>
          <p:nvPr/>
        </p:nvSpPr>
        <p:spPr bwMode="auto">
          <a:xfrm>
            <a:off x="8104188" y="3424238"/>
            <a:ext cx="371475" cy="153987"/>
          </a:xfrm>
          <a:custGeom>
            <a:avLst/>
            <a:gdLst/>
            <a:ahLst/>
            <a:cxnLst>
              <a:cxn ang="0">
                <a:pos x="0" y="226"/>
              </a:cxn>
              <a:cxn ang="0">
                <a:pos x="363" y="181"/>
              </a:cxn>
              <a:cxn ang="0">
                <a:pos x="499" y="45"/>
              </a:cxn>
              <a:cxn ang="0">
                <a:pos x="273" y="0"/>
              </a:cxn>
            </a:cxnLst>
            <a:rect l="0" t="0" r="r" b="b"/>
            <a:pathLst>
              <a:path w="514" h="226">
                <a:moveTo>
                  <a:pt x="0" y="226"/>
                </a:moveTo>
                <a:cubicBezTo>
                  <a:pt x="140" y="218"/>
                  <a:pt x="280" y="211"/>
                  <a:pt x="363" y="181"/>
                </a:cubicBezTo>
                <a:cubicBezTo>
                  <a:pt x="446" y="151"/>
                  <a:pt x="514" y="75"/>
                  <a:pt x="499" y="45"/>
                </a:cubicBezTo>
                <a:cubicBezTo>
                  <a:pt x="484" y="15"/>
                  <a:pt x="311" y="8"/>
                  <a:pt x="273" y="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 type="arrow" w="med" len="med"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5791200" y="4038600"/>
            <a:ext cx="12681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ko-KR" sz="2000" dirty="0">
                <a:solidFill>
                  <a:srgbClr val="3366FF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excitation</a:t>
            </a:r>
            <a:endParaRPr lang="en-US" sz="2000" dirty="0">
              <a:solidFill>
                <a:srgbClr val="3366FF"/>
              </a:solidFill>
              <a:effectLst/>
              <a:latin typeface="Arial" pitchFamily="28" charset="0"/>
            </a:endParaRPr>
          </a:p>
        </p:txBody>
      </p:sp>
      <p:sp>
        <p:nvSpPr>
          <p:cNvPr id="544785" name="Oval 17"/>
          <p:cNvSpPr>
            <a:spLocks noChangeArrowheads="1"/>
          </p:cNvSpPr>
          <p:nvPr/>
        </p:nvSpPr>
        <p:spPr bwMode="auto">
          <a:xfrm>
            <a:off x="7670800" y="3160713"/>
            <a:ext cx="141288" cy="230187"/>
          </a:xfrm>
          <a:prstGeom prst="ellipse">
            <a:avLst/>
          </a:prstGeom>
          <a:solidFill>
            <a:srgbClr val="FFCC00"/>
          </a:solidFill>
          <a:ln w="9525">
            <a:round/>
            <a:headEnd/>
            <a:tailEnd/>
          </a:ln>
          <a:effectLst/>
          <a:scene3d>
            <a:camera prst="legacyObliqueTop">
              <a:rot lat="3600000" lon="0" rev="0"/>
            </a:camera>
            <a:lightRig rig="legacyFlat4" dir="b"/>
          </a:scene3d>
          <a:sp3d extrusionH="12684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6" name="Oval 18"/>
          <p:cNvSpPr>
            <a:spLocks noChangeArrowheads="1"/>
          </p:cNvSpPr>
          <p:nvPr/>
        </p:nvSpPr>
        <p:spPr bwMode="auto">
          <a:xfrm>
            <a:off x="6915150" y="914400"/>
            <a:ext cx="1679575" cy="1138238"/>
          </a:xfrm>
          <a:prstGeom prst="ellipse">
            <a:avLst/>
          </a:prstGeom>
          <a:solidFill>
            <a:srgbClr val="FFCC00"/>
          </a:solidFill>
          <a:ln w="9525">
            <a:round/>
            <a:headEnd/>
            <a:tailEnd/>
          </a:ln>
          <a:effectLst/>
          <a:scene3d>
            <a:camera prst="legacyPerspectiveFront">
              <a:rot lat="16800000" lon="0" rev="0"/>
            </a:camera>
            <a:lightRig rig="legacyFlat4" dir="b"/>
          </a:scene3d>
          <a:sp3d extrusionH="2016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7" name="Line 19"/>
          <p:cNvSpPr>
            <a:spLocks noChangeShapeType="1"/>
          </p:cNvSpPr>
          <p:nvPr/>
        </p:nvSpPr>
        <p:spPr bwMode="auto">
          <a:xfrm flipH="1">
            <a:off x="6775450" y="4486275"/>
            <a:ext cx="287338" cy="128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88" name="Line 20"/>
          <p:cNvSpPr>
            <a:spLocks noChangeShapeType="1"/>
          </p:cNvSpPr>
          <p:nvPr/>
        </p:nvSpPr>
        <p:spPr bwMode="auto">
          <a:xfrm>
            <a:off x="6604000" y="4614863"/>
            <a:ext cx="1714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89" name="Line 21"/>
          <p:cNvSpPr>
            <a:spLocks noChangeShapeType="1"/>
          </p:cNvSpPr>
          <p:nvPr/>
        </p:nvSpPr>
        <p:spPr bwMode="auto">
          <a:xfrm>
            <a:off x="8662988" y="3976688"/>
            <a:ext cx="1127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26646" name="Text Box 22"/>
          <p:cNvSpPr txBox="1">
            <a:spLocks noChangeArrowheads="1"/>
          </p:cNvSpPr>
          <p:nvPr/>
        </p:nvSpPr>
        <p:spPr bwMode="auto">
          <a:xfrm>
            <a:off x="7914849" y="4343400"/>
            <a:ext cx="12256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ko-KR" sz="2000" dirty="0">
                <a:solidFill>
                  <a:srgbClr val="3366FF"/>
                </a:solidFill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detection</a:t>
            </a:r>
            <a:endParaRPr lang="en-US" sz="2000" dirty="0">
              <a:solidFill>
                <a:srgbClr val="3366FF"/>
              </a:solidFill>
              <a:effectLst/>
              <a:latin typeface="Arial" pitchFamily="28" charset="0"/>
            </a:endParaRP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8150280"/>
              </p:ext>
            </p:extLst>
          </p:nvPr>
        </p:nvGraphicFramePr>
        <p:xfrm>
          <a:off x="7334250" y="4776422"/>
          <a:ext cx="1368643" cy="773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46" name="Équation" r:id="rId4" imgW="787455" imgH="444704" progId="Equation.3">
                  <p:embed/>
                </p:oleObj>
              </mc:Choice>
              <mc:Fallback>
                <p:oleObj name="Équation" r:id="rId4" imgW="787455" imgH="44470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4250" y="4776422"/>
                        <a:ext cx="1368643" cy="77304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4792" name="Oval 24"/>
          <p:cNvSpPr>
            <a:spLocks noChangeArrowheads="1"/>
          </p:cNvSpPr>
          <p:nvPr/>
        </p:nvSpPr>
        <p:spPr bwMode="auto">
          <a:xfrm>
            <a:off x="7689850" y="1471613"/>
            <a:ext cx="46038" cy="1905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Times" pitchFamily="-111" charset="0"/>
            </a:endParaRPr>
          </a:p>
        </p:txBody>
      </p:sp>
      <p:grpSp>
        <p:nvGrpSpPr>
          <p:cNvPr id="27" name="Grouper 26"/>
          <p:cNvGrpSpPr/>
          <p:nvPr/>
        </p:nvGrpSpPr>
        <p:grpSpPr>
          <a:xfrm>
            <a:off x="664877" y="2618707"/>
            <a:ext cx="3687141" cy="4315429"/>
            <a:chOff x="218333" y="2755679"/>
            <a:chExt cx="3687141" cy="4017570"/>
          </a:xfrm>
        </p:grpSpPr>
        <p:pic>
          <p:nvPicPr>
            <p:cNvPr id="28" name="Picture 4" descr="fig2new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t="6350" r="8036" b="3546"/>
            <a:stretch/>
          </p:blipFill>
          <p:spPr bwMode="auto">
            <a:xfrm>
              <a:off x="300447" y="2755679"/>
              <a:ext cx="3605027" cy="3979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ZoneTexte 28"/>
            <p:cNvSpPr txBox="1"/>
            <p:nvPr/>
          </p:nvSpPr>
          <p:spPr>
            <a:xfrm>
              <a:off x="1447466" y="6434695"/>
              <a:ext cx="152668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dirty="0" err="1" smtClean="0"/>
                <a:t>temperature</a:t>
              </a:r>
              <a:r>
                <a:rPr lang="fr-FR" sz="1600" dirty="0" smtClean="0"/>
                <a:t> (K)</a:t>
              </a:r>
              <a:endParaRPr lang="fr-FR" sz="1600" dirty="0"/>
            </a:p>
          </p:txBody>
        </p:sp>
        <p:sp>
          <p:nvSpPr>
            <p:cNvPr id="30" name="ZoneTexte 29"/>
            <p:cNvSpPr txBox="1"/>
            <p:nvPr/>
          </p:nvSpPr>
          <p:spPr>
            <a:xfrm rot="16200000">
              <a:off x="-372434" y="4437280"/>
              <a:ext cx="152008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err="1" smtClean="0"/>
                <a:t>period</a:t>
              </a:r>
              <a:r>
                <a:rPr lang="fr-FR" sz="1600" dirty="0" smtClean="0"/>
                <a:t> (</a:t>
              </a:r>
              <a:r>
                <a:rPr lang="fr-FR" sz="1600" dirty="0" smtClean="0">
                  <a:latin typeface="Symbol" charset="2"/>
                  <a:cs typeface="Symbol" charset="2"/>
                </a:rPr>
                <a:t>m</a:t>
              </a:r>
              <a:r>
                <a:rPr lang="fr-FR" sz="1600" dirty="0" smtClean="0"/>
                <a:t>s)</a:t>
              </a:r>
              <a:endParaRPr lang="fr-F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44506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er 73"/>
          <p:cNvGrpSpPr/>
          <p:nvPr/>
        </p:nvGrpSpPr>
        <p:grpSpPr>
          <a:xfrm>
            <a:off x="4233863" y="1079823"/>
            <a:ext cx="4757737" cy="4614891"/>
            <a:chOff x="4233863" y="1079823"/>
            <a:chExt cx="4757737" cy="4614891"/>
          </a:xfrm>
        </p:grpSpPr>
        <p:grpSp>
          <p:nvGrpSpPr>
            <p:cNvPr id="73" name="Grouper 72"/>
            <p:cNvGrpSpPr/>
            <p:nvPr/>
          </p:nvGrpSpPr>
          <p:grpSpPr>
            <a:xfrm>
              <a:off x="4233863" y="1079823"/>
              <a:ext cx="4757737" cy="4614891"/>
              <a:chOff x="4233863" y="1079823"/>
              <a:chExt cx="4757737" cy="4614891"/>
            </a:xfrm>
          </p:grpSpPr>
          <p:grpSp>
            <p:nvGrpSpPr>
              <p:cNvPr id="72" name="Grouper 71"/>
              <p:cNvGrpSpPr/>
              <p:nvPr/>
            </p:nvGrpSpPr>
            <p:grpSpPr>
              <a:xfrm>
                <a:off x="4233863" y="1079823"/>
                <a:ext cx="4757737" cy="4614891"/>
                <a:chOff x="4233863" y="1444593"/>
                <a:chExt cx="4757737" cy="4614891"/>
              </a:xfrm>
            </p:grpSpPr>
            <p:grpSp>
              <p:nvGrpSpPr>
                <p:cNvPr id="2" name="Grouper 69"/>
                <p:cNvGrpSpPr>
                  <a:grpSpLocks/>
                </p:cNvGrpSpPr>
                <p:nvPr/>
              </p:nvGrpSpPr>
              <p:grpSpPr bwMode="auto">
                <a:xfrm>
                  <a:off x="4233863" y="1444593"/>
                  <a:ext cx="4757737" cy="3862387"/>
                  <a:chOff x="4233863" y="1447800"/>
                  <a:chExt cx="4757737" cy="3863178"/>
                </a:xfrm>
              </p:grpSpPr>
              <p:grpSp>
                <p:nvGrpSpPr>
                  <p:cNvPr id="3" name="Grouper 41"/>
                  <p:cNvGrpSpPr>
                    <a:grpSpLocks/>
                  </p:cNvGrpSpPr>
                  <p:nvPr/>
                </p:nvGrpSpPr>
                <p:grpSpPr bwMode="auto">
                  <a:xfrm>
                    <a:off x="4233863" y="3693315"/>
                    <a:ext cx="4757737" cy="1617663"/>
                    <a:chOff x="1781577" y="3999536"/>
                    <a:chExt cx="5788710" cy="2057541"/>
                  </a:xfrm>
                  <a:solidFill>
                    <a:srgbClr val="0000CC"/>
                  </a:solidFill>
                </p:grpSpPr>
                <p:sp>
                  <p:nvSpPr>
                    <p:cNvPr id="90" name="Ellipse 89"/>
                    <p:cNvSpPr/>
                    <p:nvPr/>
                  </p:nvSpPr>
                  <p:spPr>
                    <a:xfrm>
                      <a:off x="5512746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91" name="Ellipse 90"/>
                    <p:cNvSpPr/>
                    <p:nvPr/>
                  </p:nvSpPr>
                  <p:spPr>
                    <a:xfrm>
                      <a:off x="4579953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92" name="Ellipse 91"/>
                    <p:cNvSpPr/>
                    <p:nvPr/>
                  </p:nvSpPr>
                  <p:spPr>
                    <a:xfrm>
                      <a:off x="3647161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93" name="Ellipse 92"/>
                    <p:cNvSpPr/>
                    <p:nvPr/>
                  </p:nvSpPr>
                  <p:spPr>
                    <a:xfrm>
                      <a:off x="2714369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94" name="Ellipse 93"/>
                    <p:cNvSpPr/>
                    <p:nvPr/>
                  </p:nvSpPr>
                  <p:spPr>
                    <a:xfrm>
                      <a:off x="1781577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4" name="Grouper 47"/>
                  <p:cNvGrpSpPr>
                    <a:grpSpLocks/>
                  </p:cNvGrpSpPr>
                  <p:nvPr/>
                </p:nvGrpSpPr>
                <p:grpSpPr bwMode="auto">
                  <a:xfrm>
                    <a:off x="4233863" y="2944810"/>
                    <a:ext cx="4757737" cy="1617663"/>
                    <a:chOff x="1781577" y="3999536"/>
                    <a:chExt cx="5788710" cy="2057541"/>
                  </a:xfrm>
                  <a:solidFill>
                    <a:srgbClr val="0000CC"/>
                  </a:solidFill>
                </p:grpSpPr>
                <p:sp>
                  <p:nvSpPr>
                    <p:cNvPr id="85" name="Ellipse 84"/>
                    <p:cNvSpPr/>
                    <p:nvPr/>
                  </p:nvSpPr>
                  <p:spPr>
                    <a:xfrm>
                      <a:off x="5512746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6" name="Ellipse 85"/>
                    <p:cNvSpPr/>
                    <p:nvPr/>
                  </p:nvSpPr>
                  <p:spPr>
                    <a:xfrm>
                      <a:off x="4579953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7" name="Ellipse 86"/>
                    <p:cNvSpPr/>
                    <p:nvPr/>
                  </p:nvSpPr>
                  <p:spPr>
                    <a:xfrm>
                      <a:off x="3647161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8" name="Ellipse 87"/>
                    <p:cNvSpPr/>
                    <p:nvPr/>
                  </p:nvSpPr>
                  <p:spPr>
                    <a:xfrm>
                      <a:off x="2714369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9" name="Ellipse 88"/>
                    <p:cNvSpPr/>
                    <p:nvPr/>
                  </p:nvSpPr>
                  <p:spPr>
                    <a:xfrm>
                      <a:off x="1781577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5" name="Grouper 53"/>
                  <p:cNvGrpSpPr>
                    <a:grpSpLocks/>
                  </p:cNvGrpSpPr>
                  <p:nvPr/>
                </p:nvGrpSpPr>
                <p:grpSpPr bwMode="auto">
                  <a:xfrm>
                    <a:off x="4233863" y="2196305"/>
                    <a:ext cx="4757737" cy="1617663"/>
                    <a:chOff x="1781577" y="3999536"/>
                    <a:chExt cx="5788710" cy="2057541"/>
                  </a:xfrm>
                  <a:solidFill>
                    <a:srgbClr val="0000CC"/>
                  </a:solidFill>
                </p:grpSpPr>
                <p:sp>
                  <p:nvSpPr>
                    <p:cNvPr id="80" name="Ellipse 79"/>
                    <p:cNvSpPr/>
                    <p:nvPr/>
                  </p:nvSpPr>
                  <p:spPr>
                    <a:xfrm>
                      <a:off x="5512746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1" name="Ellipse 80"/>
                    <p:cNvSpPr/>
                    <p:nvPr/>
                  </p:nvSpPr>
                  <p:spPr>
                    <a:xfrm>
                      <a:off x="4579953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2" name="Ellipse 81"/>
                    <p:cNvSpPr/>
                    <p:nvPr/>
                  </p:nvSpPr>
                  <p:spPr>
                    <a:xfrm>
                      <a:off x="3647161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3" name="Ellipse 82"/>
                    <p:cNvSpPr/>
                    <p:nvPr/>
                  </p:nvSpPr>
                  <p:spPr>
                    <a:xfrm>
                      <a:off x="2714369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4" name="Ellipse 83"/>
                    <p:cNvSpPr/>
                    <p:nvPr/>
                  </p:nvSpPr>
                  <p:spPr>
                    <a:xfrm>
                      <a:off x="1781577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75" name="Ellipse 74"/>
                  <p:cNvSpPr/>
                  <p:nvPr/>
                </p:nvSpPr>
                <p:spPr bwMode="auto">
                  <a:xfrm>
                    <a:off x="7300508" y="1447800"/>
                    <a:ext cx="1691092" cy="1617663"/>
                  </a:xfrm>
                  <a:prstGeom prst="ellipse">
                    <a:avLst/>
                  </a:prstGeom>
                  <a:solidFill>
                    <a:srgbClr val="0000CC"/>
                  </a:solidFill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6" name="Ellipse 75"/>
                  <p:cNvSpPr/>
                  <p:nvPr/>
                </p:nvSpPr>
                <p:spPr bwMode="auto">
                  <a:xfrm>
                    <a:off x="6533846" y="1447800"/>
                    <a:ext cx="1691092" cy="161766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7" name="Ellipse 76"/>
                  <p:cNvSpPr/>
                  <p:nvPr/>
                </p:nvSpPr>
                <p:spPr bwMode="auto">
                  <a:xfrm>
                    <a:off x="5767185" y="1447800"/>
                    <a:ext cx="1691092" cy="1617663"/>
                  </a:xfrm>
                  <a:prstGeom prst="ellipse">
                    <a:avLst/>
                  </a:prstGeom>
                  <a:solidFill>
                    <a:srgbClr val="0000CC"/>
                  </a:solidFill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9" name="Ellipse 78"/>
                  <p:cNvSpPr/>
                  <p:nvPr/>
                </p:nvSpPr>
                <p:spPr bwMode="auto">
                  <a:xfrm>
                    <a:off x="4233863" y="1447800"/>
                    <a:ext cx="1691092" cy="1617663"/>
                  </a:xfrm>
                  <a:prstGeom prst="ellipse">
                    <a:avLst/>
                  </a:prstGeom>
                  <a:solidFill>
                    <a:srgbClr val="0000CC"/>
                  </a:solidFill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6" name="Grouper 40"/>
                <p:cNvGrpSpPr>
                  <a:grpSpLocks/>
                </p:cNvGrpSpPr>
                <p:nvPr/>
              </p:nvGrpSpPr>
              <p:grpSpPr bwMode="auto">
                <a:xfrm>
                  <a:off x="4233863" y="4441821"/>
                  <a:ext cx="4757737" cy="1617663"/>
                  <a:chOff x="1781577" y="3999536"/>
                  <a:chExt cx="5788710" cy="2057541"/>
                </a:xfrm>
                <a:solidFill>
                  <a:srgbClr val="0000CC"/>
                </a:solidFill>
              </p:grpSpPr>
              <p:sp>
                <p:nvSpPr>
                  <p:cNvPr id="95" name="Ellipse 94"/>
                  <p:cNvSpPr/>
                  <p:nvPr/>
                </p:nvSpPr>
                <p:spPr>
                  <a:xfrm>
                    <a:off x="5512746" y="3999536"/>
                    <a:ext cx="2057541" cy="2057541"/>
                  </a:xfrm>
                  <a:prstGeom prst="ellipse">
                    <a:avLst/>
                  </a:prstGeom>
                  <a:grpFill/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96" name="Ellipse 95"/>
                  <p:cNvSpPr/>
                  <p:nvPr/>
                </p:nvSpPr>
                <p:spPr>
                  <a:xfrm>
                    <a:off x="4579953" y="3999536"/>
                    <a:ext cx="2057541" cy="2057541"/>
                  </a:xfrm>
                  <a:prstGeom prst="ellipse">
                    <a:avLst/>
                  </a:prstGeom>
                  <a:grpFill/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97" name="Ellipse 96"/>
                  <p:cNvSpPr/>
                  <p:nvPr/>
                </p:nvSpPr>
                <p:spPr>
                  <a:xfrm>
                    <a:off x="3647161" y="3999536"/>
                    <a:ext cx="2057541" cy="2057541"/>
                  </a:xfrm>
                  <a:prstGeom prst="ellipse">
                    <a:avLst/>
                  </a:prstGeom>
                  <a:grpFill/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98" name="Ellipse 97"/>
                  <p:cNvSpPr/>
                  <p:nvPr/>
                </p:nvSpPr>
                <p:spPr>
                  <a:xfrm>
                    <a:off x="2714369" y="3999536"/>
                    <a:ext cx="2057541" cy="2057541"/>
                  </a:xfrm>
                  <a:prstGeom prst="ellipse">
                    <a:avLst/>
                  </a:prstGeom>
                  <a:grpFill/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99" name="Ellipse 98"/>
                  <p:cNvSpPr/>
                  <p:nvPr/>
                </p:nvSpPr>
                <p:spPr>
                  <a:xfrm>
                    <a:off x="1781577" y="3999536"/>
                    <a:ext cx="2057541" cy="2057541"/>
                  </a:xfrm>
                  <a:prstGeom prst="ellipse">
                    <a:avLst/>
                  </a:prstGeom>
                  <a:grpFill/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</p:grpSp>
            <p:sp>
              <p:nvSpPr>
                <p:cNvPr id="59" name="Oval 111"/>
                <p:cNvSpPr>
                  <a:spLocks noChangeArrowheads="1"/>
                </p:cNvSpPr>
                <p:nvPr/>
              </p:nvSpPr>
              <p:spPr bwMode="auto">
                <a:xfrm>
                  <a:off x="6413500" y="2746375"/>
                  <a:ext cx="463550" cy="493713"/>
                </a:xfrm>
                <a:prstGeom prst="ellips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0" name="Freeform 113"/>
                <p:cNvSpPr>
                  <a:spLocks/>
                </p:cNvSpPr>
                <p:nvPr/>
              </p:nvSpPr>
              <p:spPr bwMode="auto">
                <a:xfrm>
                  <a:off x="6642100" y="3230563"/>
                  <a:ext cx="669925" cy="268287"/>
                </a:xfrm>
                <a:custGeom>
                  <a:avLst/>
                  <a:gdLst>
                    <a:gd name="T0" fmla="*/ 0 w 422"/>
                    <a:gd name="T1" fmla="*/ 0 h 169"/>
                    <a:gd name="T2" fmla="*/ 208 w 422"/>
                    <a:gd name="T3" fmla="*/ 168 h 169"/>
                    <a:gd name="T4" fmla="*/ 422 w 422"/>
                    <a:gd name="T5" fmla="*/ 7 h 169"/>
                    <a:gd name="T6" fmla="*/ 0 60000 65536"/>
                    <a:gd name="T7" fmla="*/ 0 60000 65536"/>
                    <a:gd name="T8" fmla="*/ 0 60000 65536"/>
                    <a:gd name="T9" fmla="*/ 0 w 422"/>
                    <a:gd name="T10" fmla="*/ 0 h 169"/>
                    <a:gd name="T11" fmla="*/ 422 w 422"/>
                    <a:gd name="T12" fmla="*/ 169 h 1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" h="169">
                      <a:moveTo>
                        <a:pt x="0" y="0"/>
                      </a:moveTo>
                      <a:cubicBezTo>
                        <a:pt x="69" y="83"/>
                        <a:pt x="138" y="167"/>
                        <a:pt x="208" y="168"/>
                      </a:cubicBezTo>
                      <a:cubicBezTo>
                        <a:pt x="278" y="169"/>
                        <a:pt x="350" y="88"/>
                        <a:pt x="422" y="7"/>
                      </a:cubicBezTo>
                    </a:path>
                  </a:pathLst>
                </a:custGeom>
                <a:noFill/>
                <a:ln w="38100" cap="rnd">
                  <a:solidFill>
                    <a:srgbClr val="FF33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2" name="Freeform 115"/>
                <p:cNvSpPr>
                  <a:spLocks/>
                </p:cNvSpPr>
                <p:nvPr/>
              </p:nvSpPr>
              <p:spPr bwMode="auto">
                <a:xfrm>
                  <a:off x="5922963" y="4743450"/>
                  <a:ext cx="669925" cy="268288"/>
                </a:xfrm>
                <a:custGeom>
                  <a:avLst/>
                  <a:gdLst>
                    <a:gd name="T0" fmla="*/ 0 w 422"/>
                    <a:gd name="T1" fmla="*/ 0 h 169"/>
                    <a:gd name="T2" fmla="*/ 208 w 422"/>
                    <a:gd name="T3" fmla="*/ 168 h 169"/>
                    <a:gd name="T4" fmla="*/ 422 w 422"/>
                    <a:gd name="T5" fmla="*/ 7 h 169"/>
                    <a:gd name="T6" fmla="*/ 0 60000 65536"/>
                    <a:gd name="T7" fmla="*/ 0 60000 65536"/>
                    <a:gd name="T8" fmla="*/ 0 60000 65536"/>
                    <a:gd name="T9" fmla="*/ 0 w 422"/>
                    <a:gd name="T10" fmla="*/ 0 h 169"/>
                    <a:gd name="T11" fmla="*/ 422 w 422"/>
                    <a:gd name="T12" fmla="*/ 169 h 1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" h="169">
                      <a:moveTo>
                        <a:pt x="0" y="0"/>
                      </a:moveTo>
                      <a:cubicBezTo>
                        <a:pt x="69" y="83"/>
                        <a:pt x="138" y="167"/>
                        <a:pt x="208" y="168"/>
                      </a:cubicBezTo>
                      <a:cubicBezTo>
                        <a:pt x="278" y="169"/>
                        <a:pt x="350" y="88"/>
                        <a:pt x="422" y="7"/>
                      </a:cubicBezTo>
                    </a:path>
                  </a:pathLst>
                </a:custGeom>
                <a:noFill/>
                <a:ln w="38100" cap="rnd">
                  <a:solidFill>
                    <a:srgbClr val="FF33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3" name="Oval 116"/>
                <p:cNvSpPr>
                  <a:spLocks noChangeArrowheads="1"/>
                </p:cNvSpPr>
                <p:nvPr/>
              </p:nvSpPr>
              <p:spPr bwMode="auto">
                <a:xfrm>
                  <a:off x="7151688" y="5046663"/>
                  <a:ext cx="463550" cy="493712"/>
                </a:xfrm>
                <a:prstGeom prst="ellips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4" name="Freeform 117"/>
                <p:cNvSpPr>
                  <a:spLocks/>
                </p:cNvSpPr>
                <p:nvPr/>
              </p:nvSpPr>
              <p:spPr bwMode="auto">
                <a:xfrm>
                  <a:off x="7464425" y="5545138"/>
                  <a:ext cx="669925" cy="268287"/>
                </a:xfrm>
                <a:custGeom>
                  <a:avLst/>
                  <a:gdLst>
                    <a:gd name="T0" fmla="*/ 0 w 422"/>
                    <a:gd name="T1" fmla="*/ 0 h 169"/>
                    <a:gd name="T2" fmla="*/ 208 w 422"/>
                    <a:gd name="T3" fmla="*/ 168 h 169"/>
                    <a:gd name="T4" fmla="*/ 422 w 422"/>
                    <a:gd name="T5" fmla="*/ 7 h 169"/>
                    <a:gd name="T6" fmla="*/ 0 60000 65536"/>
                    <a:gd name="T7" fmla="*/ 0 60000 65536"/>
                    <a:gd name="T8" fmla="*/ 0 60000 65536"/>
                    <a:gd name="T9" fmla="*/ 0 w 422"/>
                    <a:gd name="T10" fmla="*/ 0 h 169"/>
                    <a:gd name="T11" fmla="*/ 422 w 422"/>
                    <a:gd name="T12" fmla="*/ 169 h 1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" h="169">
                      <a:moveTo>
                        <a:pt x="0" y="0"/>
                      </a:moveTo>
                      <a:cubicBezTo>
                        <a:pt x="69" y="83"/>
                        <a:pt x="138" y="167"/>
                        <a:pt x="208" y="168"/>
                      </a:cubicBezTo>
                      <a:cubicBezTo>
                        <a:pt x="278" y="169"/>
                        <a:pt x="350" y="88"/>
                        <a:pt x="422" y="7"/>
                      </a:cubicBezTo>
                    </a:path>
                  </a:pathLst>
                </a:custGeom>
                <a:noFill/>
                <a:ln w="38100" cap="rnd">
                  <a:solidFill>
                    <a:srgbClr val="FF33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5" name="Freeform 113"/>
                <p:cNvSpPr>
                  <a:spLocks/>
                </p:cNvSpPr>
                <p:nvPr/>
              </p:nvSpPr>
              <p:spPr bwMode="auto">
                <a:xfrm>
                  <a:off x="5097463" y="3267075"/>
                  <a:ext cx="669925" cy="268288"/>
                </a:xfrm>
                <a:custGeom>
                  <a:avLst/>
                  <a:gdLst>
                    <a:gd name="T0" fmla="*/ 0 w 422"/>
                    <a:gd name="T1" fmla="*/ 0 h 169"/>
                    <a:gd name="T2" fmla="*/ 208 w 422"/>
                    <a:gd name="T3" fmla="*/ 168 h 169"/>
                    <a:gd name="T4" fmla="*/ 422 w 422"/>
                    <a:gd name="T5" fmla="*/ 7 h 169"/>
                    <a:gd name="T6" fmla="*/ 0 60000 65536"/>
                    <a:gd name="T7" fmla="*/ 0 60000 65536"/>
                    <a:gd name="T8" fmla="*/ 0 60000 65536"/>
                    <a:gd name="T9" fmla="*/ 0 w 422"/>
                    <a:gd name="T10" fmla="*/ 0 h 169"/>
                    <a:gd name="T11" fmla="*/ 422 w 422"/>
                    <a:gd name="T12" fmla="*/ 169 h 1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" h="169">
                      <a:moveTo>
                        <a:pt x="0" y="0"/>
                      </a:moveTo>
                      <a:cubicBezTo>
                        <a:pt x="69" y="83"/>
                        <a:pt x="138" y="167"/>
                        <a:pt x="208" y="168"/>
                      </a:cubicBezTo>
                      <a:cubicBezTo>
                        <a:pt x="278" y="169"/>
                        <a:pt x="350" y="88"/>
                        <a:pt x="422" y="7"/>
                      </a:cubicBezTo>
                    </a:path>
                  </a:pathLst>
                </a:custGeom>
                <a:noFill/>
                <a:ln w="38100" cap="rnd">
                  <a:solidFill>
                    <a:srgbClr val="FF33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6" name="Freeform 113"/>
                <p:cNvSpPr>
                  <a:spLocks/>
                </p:cNvSpPr>
                <p:nvPr/>
              </p:nvSpPr>
              <p:spPr bwMode="auto">
                <a:xfrm rot="16200000">
                  <a:off x="6639719" y="2401094"/>
                  <a:ext cx="669925" cy="268287"/>
                </a:xfrm>
                <a:custGeom>
                  <a:avLst/>
                  <a:gdLst>
                    <a:gd name="T0" fmla="*/ 0 w 422"/>
                    <a:gd name="T1" fmla="*/ 0 h 169"/>
                    <a:gd name="T2" fmla="*/ 208 w 422"/>
                    <a:gd name="T3" fmla="*/ 168 h 169"/>
                    <a:gd name="T4" fmla="*/ 422 w 422"/>
                    <a:gd name="T5" fmla="*/ 7 h 169"/>
                    <a:gd name="T6" fmla="*/ 0 60000 65536"/>
                    <a:gd name="T7" fmla="*/ 0 60000 65536"/>
                    <a:gd name="T8" fmla="*/ 0 60000 65536"/>
                    <a:gd name="T9" fmla="*/ 0 w 422"/>
                    <a:gd name="T10" fmla="*/ 0 h 169"/>
                    <a:gd name="T11" fmla="*/ 422 w 422"/>
                    <a:gd name="T12" fmla="*/ 169 h 1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" h="169">
                      <a:moveTo>
                        <a:pt x="0" y="0"/>
                      </a:moveTo>
                      <a:cubicBezTo>
                        <a:pt x="69" y="83"/>
                        <a:pt x="138" y="167"/>
                        <a:pt x="208" y="168"/>
                      </a:cubicBezTo>
                      <a:cubicBezTo>
                        <a:pt x="278" y="169"/>
                        <a:pt x="350" y="88"/>
                        <a:pt x="422" y="7"/>
                      </a:cubicBezTo>
                    </a:path>
                  </a:pathLst>
                </a:custGeom>
                <a:noFill/>
                <a:ln w="38100" cap="rnd">
                  <a:solidFill>
                    <a:srgbClr val="FF33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7" name="Freeform 113"/>
                <p:cNvSpPr>
                  <a:spLocks/>
                </p:cNvSpPr>
                <p:nvPr/>
              </p:nvSpPr>
              <p:spPr bwMode="auto">
                <a:xfrm>
                  <a:off x="5899150" y="3263900"/>
                  <a:ext cx="669925" cy="268288"/>
                </a:xfrm>
                <a:custGeom>
                  <a:avLst/>
                  <a:gdLst>
                    <a:gd name="T0" fmla="*/ 0 w 422"/>
                    <a:gd name="T1" fmla="*/ 0 h 169"/>
                    <a:gd name="T2" fmla="*/ 208 w 422"/>
                    <a:gd name="T3" fmla="*/ 168 h 169"/>
                    <a:gd name="T4" fmla="*/ 422 w 422"/>
                    <a:gd name="T5" fmla="*/ 7 h 169"/>
                    <a:gd name="T6" fmla="*/ 0 60000 65536"/>
                    <a:gd name="T7" fmla="*/ 0 60000 65536"/>
                    <a:gd name="T8" fmla="*/ 0 60000 65536"/>
                    <a:gd name="T9" fmla="*/ 0 w 422"/>
                    <a:gd name="T10" fmla="*/ 0 h 169"/>
                    <a:gd name="T11" fmla="*/ 422 w 422"/>
                    <a:gd name="T12" fmla="*/ 169 h 1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" h="169">
                      <a:moveTo>
                        <a:pt x="0" y="0"/>
                      </a:moveTo>
                      <a:cubicBezTo>
                        <a:pt x="69" y="83"/>
                        <a:pt x="138" y="167"/>
                        <a:pt x="208" y="168"/>
                      </a:cubicBezTo>
                      <a:cubicBezTo>
                        <a:pt x="278" y="169"/>
                        <a:pt x="350" y="88"/>
                        <a:pt x="422" y="7"/>
                      </a:cubicBezTo>
                    </a:path>
                  </a:pathLst>
                </a:custGeom>
                <a:noFill/>
                <a:ln w="38100" cap="rnd">
                  <a:solidFill>
                    <a:srgbClr val="FF33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8" name="Freeform 117"/>
                <p:cNvSpPr>
                  <a:spLocks/>
                </p:cNvSpPr>
                <p:nvPr/>
              </p:nvSpPr>
              <p:spPr bwMode="auto">
                <a:xfrm rot="16200000">
                  <a:off x="7433469" y="4069557"/>
                  <a:ext cx="669925" cy="268287"/>
                </a:xfrm>
                <a:custGeom>
                  <a:avLst/>
                  <a:gdLst>
                    <a:gd name="T0" fmla="*/ 0 w 422"/>
                    <a:gd name="T1" fmla="*/ 0 h 169"/>
                    <a:gd name="T2" fmla="*/ 208 w 422"/>
                    <a:gd name="T3" fmla="*/ 168 h 169"/>
                    <a:gd name="T4" fmla="*/ 422 w 422"/>
                    <a:gd name="T5" fmla="*/ 7 h 169"/>
                    <a:gd name="T6" fmla="*/ 0 60000 65536"/>
                    <a:gd name="T7" fmla="*/ 0 60000 65536"/>
                    <a:gd name="T8" fmla="*/ 0 60000 65536"/>
                    <a:gd name="T9" fmla="*/ 0 w 422"/>
                    <a:gd name="T10" fmla="*/ 0 h 169"/>
                    <a:gd name="T11" fmla="*/ 422 w 422"/>
                    <a:gd name="T12" fmla="*/ 169 h 1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" h="169">
                      <a:moveTo>
                        <a:pt x="0" y="0"/>
                      </a:moveTo>
                      <a:cubicBezTo>
                        <a:pt x="69" y="83"/>
                        <a:pt x="138" y="167"/>
                        <a:pt x="208" y="168"/>
                      </a:cubicBezTo>
                      <a:cubicBezTo>
                        <a:pt x="278" y="169"/>
                        <a:pt x="350" y="88"/>
                        <a:pt x="422" y="7"/>
                      </a:cubicBezTo>
                    </a:path>
                  </a:pathLst>
                </a:custGeom>
                <a:noFill/>
                <a:ln w="38100" cap="rnd">
                  <a:solidFill>
                    <a:srgbClr val="FF33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9" name="Freeform 117"/>
                <p:cNvSpPr>
                  <a:spLocks/>
                </p:cNvSpPr>
                <p:nvPr/>
              </p:nvSpPr>
              <p:spPr bwMode="auto">
                <a:xfrm rot="16200000">
                  <a:off x="7462044" y="4777582"/>
                  <a:ext cx="669925" cy="268287"/>
                </a:xfrm>
                <a:custGeom>
                  <a:avLst/>
                  <a:gdLst>
                    <a:gd name="T0" fmla="*/ 0 w 422"/>
                    <a:gd name="T1" fmla="*/ 0 h 169"/>
                    <a:gd name="T2" fmla="*/ 208 w 422"/>
                    <a:gd name="T3" fmla="*/ 168 h 169"/>
                    <a:gd name="T4" fmla="*/ 422 w 422"/>
                    <a:gd name="T5" fmla="*/ 7 h 169"/>
                    <a:gd name="T6" fmla="*/ 0 60000 65536"/>
                    <a:gd name="T7" fmla="*/ 0 60000 65536"/>
                    <a:gd name="T8" fmla="*/ 0 60000 65536"/>
                    <a:gd name="T9" fmla="*/ 0 w 422"/>
                    <a:gd name="T10" fmla="*/ 0 h 169"/>
                    <a:gd name="T11" fmla="*/ 422 w 422"/>
                    <a:gd name="T12" fmla="*/ 169 h 1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" h="169">
                      <a:moveTo>
                        <a:pt x="0" y="0"/>
                      </a:moveTo>
                      <a:cubicBezTo>
                        <a:pt x="69" y="83"/>
                        <a:pt x="138" y="167"/>
                        <a:pt x="208" y="168"/>
                      </a:cubicBezTo>
                      <a:cubicBezTo>
                        <a:pt x="278" y="169"/>
                        <a:pt x="350" y="88"/>
                        <a:pt x="422" y="7"/>
                      </a:cubicBezTo>
                    </a:path>
                  </a:pathLst>
                </a:custGeom>
                <a:noFill/>
                <a:ln w="38100" cap="rnd">
                  <a:solidFill>
                    <a:srgbClr val="FF33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</p:grpSp>
          <p:sp>
            <p:nvSpPr>
              <p:cNvPr id="78" name="Ellipse 77"/>
              <p:cNvSpPr/>
              <p:nvPr/>
            </p:nvSpPr>
            <p:spPr bwMode="auto">
              <a:xfrm>
                <a:off x="5000524" y="1096540"/>
                <a:ext cx="1691092" cy="1617663"/>
              </a:xfrm>
              <a:prstGeom prst="ellipse">
                <a:avLst/>
              </a:prstGeom>
              <a:solidFill>
                <a:srgbClr val="0000CC"/>
              </a:soli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61" name="Oval 114"/>
            <p:cNvSpPr>
              <a:spLocks noChangeArrowheads="1"/>
            </p:cNvSpPr>
            <p:nvPr/>
          </p:nvSpPr>
          <p:spPr bwMode="auto">
            <a:xfrm>
              <a:off x="5606311" y="3862678"/>
              <a:ext cx="463550" cy="493712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-111" charset="0"/>
              </a:endParaRPr>
            </a:p>
          </p:txBody>
        </p:sp>
      </p:grpSp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648800" y="230427"/>
            <a:ext cx="5376863" cy="648256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36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Le modèle historique de  1969</a:t>
            </a:r>
            <a:endParaRPr lang="fr-FR" sz="3600" b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ea typeface="ＭＳ Ｐゴシック" pitchFamily="-112" charset="-128"/>
              <a:cs typeface="Times New Roman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47527" y="1321350"/>
            <a:ext cx="418970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0000FF"/>
                </a:solidFill>
                <a:latin typeface="Times" pitchFamily="-111" charset="0"/>
              </a:rPr>
              <a:t>Thouless 1969, </a:t>
            </a:r>
          </a:p>
          <a:p>
            <a:pPr algn="l">
              <a:defRPr/>
            </a:pPr>
            <a:r>
              <a:rPr lang="en-US" b="1" i="1">
                <a:solidFill>
                  <a:srgbClr val="0000FF"/>
                </a:solidFill>
                <a:latin typeface="Times" pitchFamily="-111" charset="0"/>
              </a:rPr>
              <a:t>Andreev and Lifshitz 1969: </a:t>
            </a:r>
          </a:p>
          <a:p>
            <a:pPr algn="l">
              <a:defRPr/>
            </a:pPr>
            <a:r>
              <a:rPr lang="en-US" b="1" i="1">
                <a:latin typeface="Times" pitchFamily="-111" charset="0"/>
              </a:rPr>
              <a:t>il pourrait exister des lacunes délocalisées même à T = 0 </a:t>
            </a:r>
          </a:p>
        </p:txBody>
      </p:sp>
      <p:grpSp>
        <p:nvGrpSpPr>
          <p:cNvPr id="7" name="Grouper 57"/>
          <p:cNvGrpSpPr>
            <a:grpSpLocks/>
          </p:cNvGrpSpPr>
          <p:nvPr/>
        </p:nvGrpSpPr>
        <p:grpSpPr bwMode="auto">
          <a:xfrm>
            <a:off x="147527" y="2439101"/>
            <a:ext cx="2493963" cy="1143000"/>
            <a:chOff x="533400" y="5181600"/>
            <a:chExt cx="2493963" cy="1143000"/>
          </a:xfrm>
        </p:grpSpPr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1046163" y="5181600"/>
              <a:ext cx="1981200" cy="1143000"/>
              <a:chOff x="3696" y="2880"/>
              <a:chExt cx="1248" cy="720"/>
            </a:xfrm>
          </p:grpSpPr>
          <p:sp>
            <p:nvSpPr>
              <p:cNvPr id="24" name="Line 9"/>
              <p:cNvSpPr>
                <a:spLocks noChangeShapeType="1"/>
              </p:cNvSpPr>
              <p:nvPr/>
            </p:nvSpPr>
            <p:spPr bwMode="auto">
              <a:xfrm>
                <a:off x="3696" y="2880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lg" len="lg"/>
                <a:tailEnd type="none" w="lg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-112" charset="0"/>
                </a:endParaRPr>
              </a:p>
            </p:txBody>
          </p:sp>
          <p:sp>
            <p:nvSpPr>
              <p:cNvPr id="25" name="Line 10"/>
              <p:cNvSpPr>
                <a:spLocks noChangeShapeType="1"/>
              </p:cNvSpPr>
              <p:nvPr/>
            </p:nvSpPr>
            <p:spPr bwMode="auto">
              <a:xfrm rot="5400000">
                <a:off x="4320" y="2832"/>
                <a:ext cx="0" cy="12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lg" len="lg"/>
                <a:tailEnd type="none" w="lg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-112" charset="0"/>
                </a:endParaRPr>
              </a:p>
            </p:txBody>
          </p:sp>
        </p:grpSp>
        <p:grpSp>
          <p:nvGrpSpPr>
            <p:cNvPr id="9" name="Grouper 56"/>
            <p:cNvGrpSpPr>
              <a:grpSpLocks/>
            </p:cNvGrpSpPr>
            <p:nvPr/>
          </p:nvGrpSpPr>
          <p:grpSpPr bwMode="auto">
            <a:xfrm>
              <a:off x="533400" y="5257800"/>
              <a:ext cx="2417763" cy="1066800"/>
              <a:chOff x="533400" y="5257800"/>
              <a:chExt cx="2417763" cy="1066800"/>
            </a:xfrm>
          </p:grpSpPr>
          <p:grpSp>
            <p:nvGrpSpPr>
              <p:cNvPr id="10" name="Group 11"/>
              <p:cNvGrpSpPr>
                <a:grpSpLocks/>
              </p:cNvGrpSpPr>
              <p:nvPr/>
            </p:nvGrpSpPr>
            <p:grpSpPr bwMode="auto">
              <a:xfrm>
                <a:off x="1046163" y="5257800"/>
                <a:ext cx="1905000" cy="1066800"/>
                <a:chOff x="3888" y="2928"/>
                <a:chExt cx="1200" cy="672"/>
              </a:xfrm>
            </p:grpSpPr>
            <p:sp>
              <p:nvSpPr>
                <p:cNvPr id="20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3888" y="2928"/>
                  <a:ext cx="336" cy="3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-112" charset="0"/>
                  </a:endParaRPr>
                </a:p>
              </p:txBody>
            </p:sp>
            <p:sp>
              <p:nvSpPr>
                <p:cNvPr id="21" name="Line 13"/>
                <p:cNvSpPr>
                  <a:spLocks noChangeShapeType="1"/>
                </p:cNvSpPr>
                <p:nvPr/>
              </p:nvSpPr>
              <p:spPr bwMode="auto">
                <a:xfrm>
                  <a:off x="3888" y="3264"/>
                  <a:ext cx="336" cy="3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-112" charset="0"/>
                  </a:endParaRPr>
                </a:p>
              </p:txBody>
            </p:sp>
            <p:sp>
              <p:nvSpPr>
                <p:cNvPr id="22" name="Line 14"/>
                <p:cNvSpPr>
                  <a:spLocks noChangeShapeType="1"/>
                </p:cNvSpPr>
                <p:nvPr/>
              </p:nvSpPr>
              <p:spPr bwMode="auto">
                <a:xfrm>
                  <a:off x="4224" y="2928"/>
                  <a:ext cx="864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-112" charset="0"/>
                  </a:endParaRPr>
                </a:p>
              </p:txBody>
            </p:sp>
            <p:sp>
              <p:nvSpPr>
                <p:cNvPr id="23" name="Line 15"/>
                <p:cNvSpPr>
                  <a:spLocks noChangeShapeType="1"/>
                </p:cNvSpPr>
                <p:nvPr/>
              </p:nvSpPr>
              <p:spPr bwMode="auto">
                <a:xfrm>
                  <a:off x="4224" y="3600"/>
                  <a:ext cx="864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-112" charset="0"/>
                  </a:endParaRPr>
                </a:p>
              </p:txBody>
            </p:sp>
          </p:grpSp>
          <p:sp>
            <p:nvSpPr>
              <p:cNvPr id="17" name="Text Box 16"/>
              <p:cNvSpPr txBox="1">
                <a:spLocks noChangeArrowheads="1"/>
              </p:cNvSpPr>
              <p:nvPr/>
            </p:nvSpPr>
            <p:spPr bwMode="auto">
              <a:xfrm>
                <a:off x="533400" y="5592763"/>
                <a:ext cx="546100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b="1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-111" charset="0"/>
                  </a:rPr>
                  <a:t>E</a:t>
                </a:r>
                <a:r>
                  <a:rPr lang="en-US" b="1" i="1" baseline="-25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-111" charset="0"/>
                  </a:rPr>
                  <a:t>0</a:t>
                </a:r>
                <a:endParaRPr lang="en-US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1" charset="0"/>
                </a:endParaRPr>
              </a:p>
            </p:txBody>
          </p:sp>
          <p:sp>
            <p:nvSpPr>
              <p:cNvPr id="12" name="Line 17"/>
              <p:cNvSpPr>
                <a:spLocks noChangeShapeType="1"/>
              </p:cNvSpPr>
              <p:nvPr/>
            </p:nvSpPr>
            <p:spPr bwMode="auto">
              <a:xfrm>
                <a:off x="1905000" y="5257800"/>
                <a:ext cx="0" cy="106680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 type="stealth" w="med" len="lg"/>
                <a:tailEnd type="stealth" w="med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-112" charset="0"/>
                </a:endParaRPr>
              </a:p>
            </p:txBody>
          </p:sp>
          <p:sp>
            <p:nvSpPr>
              <p:cNvPr id="13" name="Text Box 18"/>
              <p:cNvSpPr txBox="1">
                <a:spLocks noChangeArrowheads="1"/>
              </p:cNvSpPr>
              <p:nvPr/>
            </p:nvSpPr>
            <p:spPr bwMode="auto">
              <a:xfrm>
                <a:off x="1981200" y="5638800"/>
                <a:ext cx="4445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sz="1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-111" charset="0"/>
                  </a:rPr>
                  <a:t>zh</a:t>
                </a:r>
                <a:r>
                  <a:rPr lang="en-US" sz="1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ymbol" pitchFamily="-111" charset="2"/>
                    <a:sym typeface="Symbol" pitchFamily="-111" charset="2"/>
                  </a:rPr>
                  <a:t></a:t>
                </a:r>
                <a:endParaRPr lang="en-US" sz="14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1" charset="0"/>
                </a:endParaRPr>
              </a:p>
            </p:txBody>
          </p:sp>
        </p:grpSp>
      </p:grpSp>
      <p:sp>
        <p:nvSpPr>
          <p:cNvPr id="70" name="ZoneTexte 69"/>
          <p:cNvSpPr txBox="1"/>
          <p:nvPr/>
        </p:nvSpPr>
        <p:spPr>
          <a:xfrm>
            <a:off x="147527" y="3776522"/>
            <a:ext cx="3810000" cy="17543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b="1" i="1" dirty="0">
                <a:latin typeface="Times" pitchFamily="-111" charset="0"/>
              </a:rPr>
              <a:t>le cristal serait « </a:t>
            </a:r>
            <a:r>
              <a:rPr lang="en-US" b="1" i="1" dirty="0">
                <a:solidFill>
                  <a:srgbClr val="3366FF"/>
                </a:solidFill>
                <a:latin typeface="Times" pitchFamily="-111" charset="0"/>
              </a:rPr>
              <a:t>incommensurable</a:t>
            </a:r>
            <a:r>
              <a:rPr lang="en-US" b="1" i="1" dirty="0">
                <a:latin typeface="Times" pitchFamily="-111" charset="0"/>
              </a:rPr>
              <a:t> » </a:t>
            </a:r>
          </a:p>
          <a:p>
            <a:pPr algn="l">
              <a:defRPr/>
            </a:pPr>
            <a:r>
              <a:rPr lang="en-US" b="1" i="1" dirty="0">
                <a:latin typeface="Times" pitchFamily="-111" charset="0"/>
              </a:rPr>
              <a:t>condensation de Bose-Einstein =&gt; </a:t>
            </a:r>
            <a:r>
              <a:rPr lang="en-US" b="1" i="1" dirty="0">
                <a:solidFill>
                  <a:srgbClr val="FF0000"/>
                </a:solidFill>
                <a:latin typeface="Times" pitchFamily="-111" charset="0"/>
              </a:rPr>
              <a:t>écoulement superfluide des lacunes</a:t>
            </a:r>
          </a:p>
          <a:p>
            <a:pPr algn="l">
              <a:defRPr/>
            </a:pPr>
            <a:r>
              <a:rPr lang="en-US" b="1" i="1" dirty="0">
                <a:solidFill>
                  <a:srgbClr val="0000FF"/>
                </a:solidFill>
                <a:latin typeface="Times" pitchFamily="-111" charset="0"/>
              </a:rPr>
              <a:t>coexistence avec un comportement solide (module élastique de cisaillement non-nul</a:t>
            </a:r>
            <a:endParaRPr lang="fr-FR" dirty="0">
              <a:solidFill>
                <a:srgbClr val="0000FF"/>
              </a:solidFill>
              <a:latin typeface="Times" pitchFamily="-111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147527" y="5536130"/>
            <a:ext cx="720573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i="1" dirty="0">
                <a:solidFill>
                  <a:srgbClr val="800000"/>
                </a:solidFill>
                <a:latin typeface="Times" pitchFamily="-105" charset="0"/>
              </a:rPr>
              <a:t>A.J. </a:t>
            </a:r>
            <a:r>
              <a:rPr lang="fr-FR" b="1" i="1" dirty="0" err="1">
                <a:solidFill>
                  <a:srgbClr val="800000"/>
                </a:solidFill>
                <a:latin typeface="Times" pitchFamily="-105" charset="0"/>
              </a:rPr>
              <a:t>Leggett</a:t>
            </a:r>
            <a:r>
              <a:rPr lang="fr-FR" b="1" i="1" dirty="0">
                <a:solidFill>
                  <a:srgbClr val="800000"/>
                </a:solidFill>
                <a:latin typeface="Times" pitchFamily="-105" charset="0"/>
              </a:rPr>
              <a:t> (1970): rotation non-classique + fraction </a:t>
            </a:r>
            <a:r>
              <a:rPr lang="fr-FR" b="1" i="1" dirty="0" err="1">
                <a:solidFill>
                  <a:srgbClr val="800000"/>
                </a:solidFill>
                <a:latin typeface="Times" pitchFamily="-105" charset="0"/>
              </a:rPr>
              <a:t>superfluide limitée</a:t>
            </a:r>
            <a:endParaRPr lang="fr-FR" b="1" i="1" dirty="0">
              <a:solidFill>
                <a:srgbClr val="800000"/>
              </a:solidFill>
              <a:latin typeface="Times" pitchFamily="-105" charset="0"/>
            </a:endParaRPr>
          </a:p>
        </p:txBody>
      </p:sp>
      <p:sp>
        <p:nvSpPr>
          <p:cNvPr id="100" name="ZoneTexte 99"/>
          <p:cNvSpPr txBox="1"/>
          <p:nvPr/>
        </p:nvSpPr>
        <p:spPr>
          <a:xfrm>
            <a:off x="147527" y="5992474"/>
            <a:ext cx="890386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i="1" dirty="0">
                <a:solidFill>
                  <a:srgbClr val="FF0000"/>
                </a:solidFill>
                <a:latin typeface="Times" pitchFamily="-105" charset="0"/>
              </a:rPr>
              <a:t>MAIS dans l'hélium  </a:t>
            </a:r>
            <a:r>
              <a:rPr lang="fr-FR" b="1" i="1" dirty="0" err="1">
                <a:solidFill>
                  <a:srgbClr val="0000FF"/>
                </a:solidFill>
                <a:latin typeface="Times" pitchFamily="-105" charset="0"/>
              </a:rPr>
              <a:t>h</a:t>
            </a:r>
            <a:r>
              <a:rPr lang="fr-FR" b="1" i="1" dirty="0" err="1">
                <a:solidFill>
                  <a:srgbClr val="0000FF"/>
                </a:solidFill>
                <a:latin typeface="Symbol" charset="2"/>
                <a:cs typeface="Symbol" charset="2"/>
              </a:rPr>
              <a:t>n</a:t>
            </a:r>
            <a:r>
              <a:rPr lang="fr-FR" b="1" i="1" dirty="0">
                <a:solidFill>
                  <a:srgbClr val="0000FF"/>
                </a:solidFill>
                <a:latin typeface="Times" pitchFamily="-105" charset="0"/>
              </a:rPr>
              <a:t> ~1.6 K et le bas de la bande des lacunes est à + 13K (Clark 2008)</a:t>
            </a:r>
          </a:p>
        </p:txBody>
      </p:sp>
      <p:sp>
        <p:nvSpPr>
          <p:cNvPr id="101" name="ZoneTexte 100"/>
          <p:cNvSpPr txBox="1"/>
          <p:nvPr/>
        </p:nvSpPr>
        <p:spPr>
          <a:xfrm>
            <a:off x="147527" y="6418100"/>
            <a:ext cx="415678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i="1" dirty="0" smtClean="0">
                <a:solidFill>
                  <a:srgbClr val="FF0000"/>
                </a:solidFill>
                <a:latin typeface="Times" pitchFamily="-105" charset="0"/>
              </a:rPr>
              <a:t>Absence de lacunes =&gt; pas supersolide ?</a:t>
            </a:r>
            <a:endParaRPr lang="fr-FR" b="1" i="1" dirty="0">
              <a:solidFill>
                <a:srgbClr val="FF0000"/>
              </a:solidFill>
              <a:latin typeface="Times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412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100" grpId="0"/>
      <p:bldP spid="10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6763" y="165668"/>
            <a:ext cx="7283450" cy="469395"/>
          </a:xfrm>
          <a:ln cap="flat">
            <a:solidFill>
              <a:schemeClr val="tx1"/>
            </a:solidFill>
            <a:headEnd type="none" w="med" len="med"/>
            <a:tailEnd type="none" w="med" len="med"/>
          </a:ln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chemeClr val="tx1"/>
                </a:solidFill>
                <a:latin typeface="Times New Roman"/>
                <a:ea typeface="ＭＳ Ｐゴシック" pitchFamily="28" charset="-128"/>
                <a:cs typeface="Times New Roman"/>
              </a:rPr>
              <a:t>Le scénario de Shevchenko et al.</a:t>
            </a:r>
          </a:p>
        </p:txBody>
      </p:sp>
      <p:grpSp>
        <p:nvGrpSpPr>
          <p:cNvPr id="2" name="Grouper 105"/>
          <p:cNvGrpSpPr>
            <a:grpSpLocks/>
          </p:cNvGrpSpPr>
          <p:nvPr/>
        </p:nvGrpSpPr>
        <p:grpSpPr bwMode="auto">
          <a:xfrm rot="5400000">
            <a:off x="5187950" y="1947863"/>
            <a:ext cx="2924175" cy="2924175"/>
            <a:chOff x="4361697" y="3974341"/>
            <a:chExt cx="2924211" cy="2924210"/>
          </a:xfrm>
        </p:grpSpPr>
        <p:grpSp>
          <p:nvGrpSpPr>
            <p:cNvPr id="3" name="Grouper 65"/>
            <p:cNvGrpSpPr>
              <a:grpSpLocks/>
            </p:cNvGrpSpPr>
            <p:nvPr/>
          </p:nvGrpSpPr>
          <p:grpSpPr bwMode="auto">
            <a:xfrm>
              <a:off x="4407730" y="3974341"/>
              <a:ext cx="2838484" cy="2924210"/>
              <a:chOff x="4256270" y="3919354"/>
              <a:chExt cx="2838484" cy="2924210"/>
            </a:xfrm>
          </p:grpSpPr>
          <p:cxnSp>
            <p:nvCxnSpPr>
              <p:cNvPr id="168" name="Connecteur droit 26"/>
              <p:cNvCxnSpPr/>
              <p:nvPr/>
            </p:nvCxnSpPr>
            <p:spPr>
              <a:xfrm>
                <a:off x="4195949" y="4009842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necteur droit 27"/>
              <p:cNvCxnSpPr/>
              <p:nvPr/>
            </p:nvCxnSpPr>
            <p:spPr>
              <a:xfrm>
                <a:off x="4195949" y="4168594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Connecteur droit 169"/>
              <p:cNvCxnSpPr/>
              <p:nvPr/>
            </p:nvCxnSpPr>
            <p:spPr>
              <a:xfrm>
                <a:off x="4195949" y="4325758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onnecteur droit 170"/>
              <p:cNvCxnSpPr/>
              <p:nvPr/>
            </p:nvCxnSpPr>
            <p:spPr>
              <a:xfrm>
                <a:off x="4195949" y="4484510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Connecteur droit 171"/>
              <p:cNvCxnSpPr/>
              <p:nvPr/>
            </p:nvCxnSpPr>
            <p:spPr>
              <a:xfrm>
                <a:off x="4195949" y="4641675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Connecteur droit 172"/>
              <p:cNvCxnSpPr/>
              <p:nvPr/>
            </p:nvCxnSpPr>
            <p:spPr>
              <a:xfrm>
                <a:off x="4195949" y="4800427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Connecteur droit 173"/>
              <p:cNvCxnSpPr/>
              <p:nvPr/>
            </p:nvCxnSpPr>
            <p:spPr>
              <a:xfrm>
                <a:off x="4195949" y="4957591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Connecteur droit 174"/>
              <p:cNvCxnSpPr/>
              <p:nvPr/>
            </p:nvCxnSpPr>
            <p:spPr>
              <a:xfrm>
                <a:off x="4195949" y="5116343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necteur droit 175"/>
              <p:cNvCxnSpPr/>
              <p:nvPr/>
            </p:nvCxnSpPr>
            <p:spPr>
              <a:xfrm>
                <a:off x="4195949" y="5273507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Connecteur droit 176"/>
              <p:cNvCxnSpPr/>
              <p:nvPr/>
            </p:nvCxnSpPr>
            <p:spPr>
              <a:xfrm>
                <a:off x="4195949" y="5432259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Connecteur droit 177"/>
              <p:cNvCxnSpPr/>
              <p:nvPr/>
            </p:nvCxnSpPr>
            <p:spPr>
              <a:xfrm>
                <a:off x="4195949" y="5589423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Connecteur droit 178"/>
              <p:cNvCxnSpPr/>
              <p:nvPr/>
            </p:nvCxnSpPr>
            <p:spPr>
              <a:xfrm>
                <a:off x="4195949" y="5748175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Connecteur droit 179"/>
              <p:cNvCxnSpPr/>
              <p:nvPr/>
            </p:nvCxnSpPr>
            <p:spPr>
              <a:xfrm>
                <a:off x="4195949" y="5905340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necteur droit 180"/>
              <p:cNvCxnSpPr/>
              <p:nvPr/>
            </p:nvCxnSpPr>
            <p:spPr>
              <a:xfrm>
                <a:off x="4195949" y="6064092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necteur droit 181"/>
              <p:cNvCxnSpPr/>
              <p:nvPr/>
            </p:nvCxnSpPr>
            <p:spPr>
              <a:xfrm>
                <a:off x="4195949" y="6221256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eur droit 182"/>
              <p:cNvCxnSpPr/>
              <p:nvPr/>
            </p:nvCxnSpPr>
            <p:spPr>
              <a:xfrm>
                <a:off x="4195949" y="6380008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necteur droit 183"/>
              <p:cNvCxnSpPr/>
              <p:nvPr/>
            </p:nvCxnSpPr>
            <p:spPr>
              <a:xfrm>
                <a:off x="4195949" y="6537172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necteur droit 184"/>
              <p:cNvCxnSpPr/>
              <p:nvPr/>
            </p:nvCxnSpPr>
            <p:spPr>
              <a:xfrm>
                <a:off x="4195949" y="6695924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necteur droit 185"/>
              <p:cNvCxnSpPr/>
              <p:nvPr/>
            </p:nvCxnSpPr>
            <p:spPr>
              <a:xfrm>
                <a:off x="4195949" y="6853089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necteur droit 186"/>
              <p:cNvCxnSpPr/>
              <p:nvPr/>
            </p:nvCxnSpPr>
            <p:spPr>
              <a:xfrm>
                <a:off x="4195949" y="4089218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necteur droit 187"/>
              <p:cNvCxnSpPr/>
              <p:nvPr/>
            </p:nvCxnSpPr>
            <p:spPr>
              <a:xfrm>
                <a:off x="4195949" y="4246382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cteur droit 188"/>
              <p:cNvCxnSpPr/>
              <p:nvPr/>
            </p:nvCxnSpPr>
            <p:spPr>
              <a:xfrm>
                <a:off x="4195949" y="4405134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necteur droit 189"/>
              <p:cNvCxnSpPr/>
              <p:nvPr/>
            </p:nvCxnSpPr>
            <p:spPr>
              <a:xfrm>
                <a:off x="4195949" y="4562299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necteur droit 190"/>
              <p:cNvCxnSpPr/>
              <p:nvPr/>
            </p:nvCxnSpPr>
            <p:spPr>
              <a:xfrm>
                <a:off x="4195949" y="4721051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necteur droit 191"/>
              <p:cNvCxnSpPr/>
              <p:nvPr/>
            </p:nvCxnSpPr>
            <p:spPr>
              <a:xfrm>
                <a:off x="4195949" y="4878215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Connecteur droit 192"/>
              <p:cNvCxnSpPr/>
              <p:nvPr/>
            </p:nvCxnSpPr>
            <p:spPr>
              <a:xfrm>
                <a:off x="4195949" y="5036967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necteur droit 193"/>
              <p:cNvCxnSpPr/>
              <p:nvPr/>
            </p:nvCxnSpPr>
            <p:spPr>
              <a:xfrm>
                <a:off x="4195949" y="5194131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Connecteur droit 194"/>
              <p:cNvCxnSpPr/>
              <p:nvPr/>
            </p:nvCxnSpPr>
            <p:spPr>
              <a:xfrm>
                <a:off x="4195949" y="5352883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Connecteur droit 195"/>
              <p:cNvCxnSpPr/>
              <p:nvPr/>
            </p:nvCxnSpPr>
            <p:spPr>
              <a:xfrm>
                <a:off x="4195949" y="5510048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necteur droit 196"/>
              <p:cNvCxnSpPr/>
              <p:nvPr/>
            </p:nvCxnSpPr>
            <p:spPr>
              <a:xfrm>
                <a:off x="4195949" y="5668799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necteur droit 197"/>
              <p:cNvCxnSpPr/>
              <p:nvPr/>
            </p:nvCxnSpPr>
            <p:spPr>
              <a:xfrm>
                <a:off x="4195949" y="5825964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necteur droit 198"/>
              <p:cNvCxnSpPr/>
              <p:nvPr/>
            </p:nvCxnSpPr>
            <p:spPr>
              <a:xfrm>
                <a:off x="4195949" y="5984716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199"/>
              <p:cNvCxnSpPr/>
              <p:nvPr/>
            </p:nvCxnSpPr>
            <p:spPr>
              <a:xfrm>
                <a:off x="4195949" y="6141880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necteur droit 200"/>
              <p:cNvCxnSpPr/>
              <p:nvPr/>
            </p:nvCxnSpPr>
            <p:spPr>
              <a:xfrm>
                <a:off x="4195949" y="6300632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necteur droit 201"/>
              <p:cNvCxnSpPr/>
              <p:nvPr/>
            </p:nvCxnSpPr>
            <p:spPr>
              <a:xfrm>
                <a:off x="4195949" y="6457796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necteur droit 202"/>
              <p:cNvCxnSpPr/>
              <p:nvPr/>
            </p:nvCxnSpPr>
            <p:spPr>
              <a:xfrm>
                <a:off x="4195949" y="6616548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onnecteur droit 203"/>
              <p:cNvCxnSpPr/>
              <p:nvPr/>
            </p:nvCxnSpPr>
            <p:spPr>
              <a:xfrm>
                <a:off x="4195949" y="6773713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onnecteur droit 204"/>
              <p:cNvCxnSpPr/>
              <p:nvPr/>
            </p:nvCxnSpPr>
            <p:spPr>
              <a:xfrm>
                <a:off x="4195949" y="6932465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er 66"/>
            <p:cNvGrpSpPr>
              <a:grpSpLocks/>
            </p:cNvGrpSpPr>
            <p:nvPr/>
          </p:nvGrpSpPr>
          <p:grpSpPr bwMode="auto">
            <a:xfrm rot="5400000">
              <a:off x="4404560" y="3974347"/>
              <a:ext cx="2838485" cy="2924211"/>
              <a:chOff x="4256269" y="3922528"/>
              <a:chExt cx="2838485" cy="2924211"/>
            </a:xfrm>
          </p:grpSpPr>
          <p:cxnSp>
            <p:nvCxnSpPr>
              <p:cNvPr id="130" name="Connecteur droit 129"/>
              <p:cNvCxnSpPr/>
              <p:nvPr/>
            </p:nvCxnSpPr>
            <p:spPr>
              <a:xfrm>
                <a:off x="4286425" y="3982854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cteur droit 130"/>
              <p:cNvCxnSpPr/>
              <p:nvPr/>
            </p:nvCxnSpPr>
            <p:spPr>
              <a:xfrm>
                <a:off x="4286425" y="4141606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131"/>
              <p:cNvCxnSpPr/>
              <p:nvPr/>
            </p:nvCxnSpPr>
            <p:spPr>
              <a:xfrm>
                <a:off x="4286425" y="4298771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132"/>
              <p:cNvCxnSpPr/>
              <p:nvPr/>
            </p:nvCxnSpPr>
            <p:spPr>
              <a:xfrm>
                <a:off x="4286425" y="4457523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cteur droit 133"/>
              <p:cNvCxnSpPr/>
              <p:nvPr/>
            </p:nvCxnSpPr>
            <p:spPr>
              <a:xfrm>
                <a:off x="4286425" y="4614687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cteur droit 134"/>
              <p:cNvCxnSpPr/>
              <p:nvPr/>
            </p:nvCxnSpPr>
            <p:spPr>
              <a:xfrm>
                <a:off x="4286425" y="4773438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necteur droit 135"/>
              <p:cNvCxnSpPr/>
              <p:nvPr/>
            </p:nvCxnSpPr>
            <p:spPr>
              <a:xfrm>
                <a:off x="4286425" y="4930603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necteur droit 136"/>
              <p:cNvCxnSpPr/>
              <p:nvPr/>
            </p:nvCxnSpPr>
            <p:spPr>
              <a:xfrm>
                <a:off x="4286425" y="5089355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137"/>
              <p:cNvCxnSpPr/>
              <p:nvPr/>
            </p:nvCxnSpPr>
            <p:spPr>
              <a:xfrm>
                <a:off x="4286425" y="5246519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138"/>
              <p:cNvCxnSpPr/>
              <p:nvPr/>
            </p:nvCxnSpPr>
            <p:spPr>
              <a:xfrm>
                <a:off x="4286425" y="5405271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139"/>
              <p:cNvCxnSpPr/>
              <p:nvPr/>
            </p:nvCxnSpPr>
            <p:spPr>
              <a:xfrm>
                <a:off x="4286425" y="5562436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140"/>
              <p:cNvCxnSpPr/>
              <p:nvPr/>
            </p:nvCxnSpPr>
            <p:spPr>
              <a:xfrm>
                <a:off x="4286425" y="5721188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141"/>
              <p:cNvCxnSpPr/>
              <p:nvPr/>
            </p:nvCxnSpPr>
            <p:spPr>
              <a:xfrm>
                <a:off x="4286425" y="5878352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necteur droit 142"/>
              <p:cNvCxnSpPr/>
              <p:nvPr/>
            </p:nvCxnSpPr>
            <p:spPr>
              <a:xfrm>
                <a:off x="4286425" y="6037104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cteur droit 143"/>
              <p:cNvCxnSpPr/>
              <p:nvPr/>
            </p:nvCxnSpPr>
            <p:spPr>
              <a:xfrm>
                <a:off x="4286425" y="6194269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necteur droit 144"/>
              <p:cNvCxnSpPr/>
              <p:nvPr/>
            </p:nvCxnSpPr>
            <p:spPr>
              <a:xfrm>
                <a:off x="4286425" y="6353021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145"/>
              <p:cNvCxnSpPr/>
              <p:nvPr/>
            </p:nvCxnSpPr>
            <p:spPr>
              <a:xfrm>
                <a:off x="4286425" y="6510185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146"/>
              <p:cNvCxnSpPr/>
              <p:nvPr/>
            </p:nvCxnSpPr>
            <p:spPr>
              <a:xfrm>
                <a:off x="4286425" y="6668937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cteur droit 147"/>
              <p:cNvCxnSpPr/>
              <p:nvPr/>
            </p:nvCxnSpPr>
            <p:spPr>
              <a:xfrm>
                <a:off x="4286425" y="6826102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148"/>
              <p:cNvCxnSpPr/>
              <p:nvPr/>
            </p:nvCxnSpPr>
            <p:spPr>
              <a:xfrm>
                <a:off x="4286425" y="4062230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149"/>
              <p:cNvCxnSpPr/>
              <p:nvPr/>
            </p:nvCxnSpPr>
            <p:spPr>
              <a:xfrm>
                <a:off x="4286425" y="4219395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cteur droit 150"/>
              <p:cNvCxnSpPr/>
              <p:nvPr/>
            </p:nvCxnSpPr>
            <p:spPr>
              <a:xfrm>
                <a:off x="4286425" y="4378147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151"/>
              <p:cNvCxnSpPr/>
              <p:nvPr/>
            </p:nvCxnSpPr>
            <p:spPr>
              <a:xfrm>
                <a:off x="4286425" y="4535311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necteur droit 152"/>
              <p:cNvCxnSpPr/>
              <p:nvPr/>
            </p:nvCxnSpPr>
            <p:spPr>
              <a:xfrm>
                <a:off x="4286425" y="4694062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cteur droit 153"/>
              <p:cNvCxnSpPr/>
              <p:nvPr/>
            </p:nvCxnSpPr>
            <p:spPr>
              <a:xfrm>
                <a:off x="4286425" y="4851227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necteur droit 154"/>
              <p:cNvCxnSpPr/>
              <p:nvPr/>
            </p:nvCxnSpPr>
            <p:spPr>
              <a:xfrm>
                <a:off x="4286425" y="5009979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cteur droit 155"/>
              <p:cNvCxnSpPr/>
              <p:nvPr/>
            </p:nvCxnSpPr>
            <p:spPr>
              <a:xfrm>
                <a:off x="4286425" y="5167143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cteur droit 156"/>
              <p:cNvCxnSpPr/>
              <p:nvPr/>
            </p:nvCxnSpPr>
            <p:spPr>
              <a:xfrm>
                <a:off x="4286425" y="5325895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necteur droit 157"/>
              <p:cNvCxnSpPr/>
              <p:nvPr/>
            </p:nvCxnSpPr>
            <p:spPr>
              <a:xfrm>
                <a:off x="4286425" y="5483060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onnecteur droit 158"/>
              <p:cNvCxnSpPr/>
              <p:nvPr/>
            </p:nvCxnSpPr>
            <p:spPr>
              <a:xfrm>
                <a:off x="4286425" y="5641812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onnecteur droit 159"/>
              <p:cNvCxnSpPr/>
              <p:nvPr/>
            </p:nvCxnSpPr>
            <p:spPr>
              <a:xfrm>
                <a:off x="4286425" y="5798976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necteur droit 160"/>
              <p:cNvCxnSpPr/>
              <p:nvPr/>
            </p:nvCxnSpPr>
            <p:spPr>
              <a:xfrm>
                <a:off x="4286425" y="5957728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necteur droit 161"/>
              <p:cNvCxnSpPr/>
              <p:nvPr/>
            </p:nvCxnSpPr>
            <p:spPr>
              <a:xfrm>
                <a:off x="4286425" y="6114893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necteur droit 162"/>
              <p:cNvCxnSpPr/>
              <p:nvPr/>
            </p:nvCxnSpPr>
            <p:spPr>
              <a:xfrm>
                <a:off x="4286425" y="6273645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necteur droit 163"/>
              <p:cNvCxnSpPr/>
              <p:nvPr/>
            </p:nvCxnSpPr>
            <p:spPr>
              <a:xfrm>
                <a:off x="4286425" y="6430809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Connecteur droit 164"/>
              <p:cNvCxnSpPr/>
              <p:nvPr/>
            </p:nvCxnSpPr>
            <p:spPr>
              <a:xfrm>
                <a:off x="4286425" y="6589561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Connecteur droit 165"/>
              <p:cNvCxnSpPr/>
              <p:nvPr/>
            </p:nvCxnSpPr>
            <p:spPr>
              <a:xfrm>
                <a:off x="4286425" y="6746726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Connecteur droit 166"/>
              <p:cNvCxnSpPr/>
              <p:nvPr/>
            </p:nvCxnSpPr>
            <p:spPr>
              <a:xfrm>
                <a:off x="4286425" y="6905478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6" name="Ellipse 125"/>
          <p:cNvSpPr/>
          <p:nvPr/>
        </p:nvSpPr>
        <p:spPr bwMode="auto">
          <a:xfrm rot="5400000">
            <a:off x="5210175" y="2022475"/>
            <a:ext cx="2840038" cy="284003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27" name="Forme libre 126"/>
          <p:cNvSpPr/>
          <p:nvPr/>
        </p:nvSpPr>
        <p:spPr bwMode="auto">
          <a:xfrm rot="5400000">
            <a:off x="5480051" y="3265487"/>
            <a:ext cx="2736850" cy="320675"/>
          </a:xfrm>
          <a:custGeom>
            <a:avLst/>
            <a:gdLst>
              <a:gd name="connsiteX0" fmla="*/ 0 w 2736850"/>
              <a:gd name="connsiteY0" fmla="*/ 3175 h 320675"/>
              <a:gd name="connsiteX1" fmla="*/ 107950 w 2736850"/>
              <a:gd name="connsiteY1" fmla="*/ 3175 h 320675"/>
              <a:gd name="connsiteX2" fmla="*/ 111125 w 2736850"/>
              <a:gd name="connsiteY2" fmla="*/ 82550 h 320675"/>
              <a:gd name="connsiteX3" fmla="*/ 266700 w 2736850"/>
              <a:gd name="connsiteY3" fmla="*/ 79375 h 320675"/>
              <a:gd name="connsiteX4" fmla="*/ 269875 w 2736850"/>
              <a:gd name="connsiteY4" fmla="*/ 158750 h 320675"/>
              <a:gd name="connsiteX5" fmla="*/ 504825 w 2736850"/>
              <a:gd name="connsiteY5" fmla="*/ 158750 h 320675"/>
              <a:gd name="connsiteX6" fmla="*/ 504825 w 2736850"/>
              <a:gd name="connsiteY6" fmla="*/ 241300 h 320675"/>
              <a:gd name="connsiteX7" fmla="*/ 822325 w 2736850"/>
              <a:gd name="connsiteY7" fmla="*/ 238125 h 320675"/>
              <a:gd name="connsiteX8" fmla="*/ 819150 w 2736850"/>
              <a:gd name="connsiteY8" fmla="*/ 320675 h 320675"/>
              <a:gd name="connsiteX9" fmla="*/ 1139825 w 2736850"/>
              <a:gd name="connsiteY9" fmla="*/ 317500 h 320675"/>
              <a:gd name="connsiteX10" fmla="*/ 1136650 w 2736850"/>
              <a:gd name="connsiteY10" fmla="*/ 234950 h 320675"/>
              <a:gd name="connsiteX11" fmla="*/ 1374775 w 2736850"/>
              <a:gd name="connsiteY11" fmla="*/ 238125 h 320675"/>
              <a:gd name="connsiteX12" fmla="*/ 1374775 w 2736850"/>
              <a:gd name="connsiteY12" fmla="*/ 320675 h 320675"/>
              <a:gd name="connsiteX13" fmla="*/ 1609725 w 2736850"/>
              <a:gd name="connsiteY13" fmla="*/ 320675 h 320675"/>
              <a:gd name="connsiteX14" fmla="*/ 1609725 w 2736850"/>
              <a:gd name="connsiteY14" fmla="*/ 234950 h 320675"/>
              <a:gd name="connsiteX15" fmla="*/ 1924050 w 2736850"/>
              <a:gd name="connsiteY15" fmla="*/ 238125 h 320675"/>
              <a:gd name="connsiteX16" fmla="*/ 1930400 w 2736850"/>
              <a:gd name="connsiteY16" fmla="*/ 161925 h 320675"/>
              <a:gd name="connsiteX17" fmla="*/ 2327275 w 2736850"/>
              <a:gd name="connsiteY17" fmla="*/ 165100 h 320675"/>
              <a:gd name="connsiteX18" fmla="*/ 2324100 w 2736850"/>
              <a:gd name="connsiteY18" fmla="*/ 82550 h 320675"/>
              <a:gd name="connsiteX19" fmla="*/ 2403475 w 2736850"/>
              <a:gd name="connsiteY19" fmla="*/ 82550 h 320675"/>
              <a:gd name="connsiteX20" fmla="*/ 2400300 w 2736850"/>
              <a:gd name="connsiteY20" fmla="*/ 161925 h 320675"/>
              <a:gd name="connsiteX21" fmla="*/ 2400300 w 2736850"/>
              <a:gd name="connsiteY21" fmla="*/ 158750 h 320675"/>
              <a:gd name="connsiteX22" fmla="*/ 2562225 w 2736850"/>
              <a:gd name="connsiteY22" fmla="*/ 161925 h 320675"/>
              <a:gd name="connsiteX23" fmla="*/ 2559050 w 2736850"/>
              <a:gd name="connsiteY23" fmla="*/ 79375 h 320675"/>
              <a:gd name="connsiteX24" fmla="*/ 2717800 w 2736850"/>
              <a:gd name="connsiteY24" fmla="*/ 85725 h 320675"/>
              <a:gd name="connsiteX25" fmla="*/ 2714625 w 2736850"/>
              <a:gd name="connsiteY25" fmla="*/ 0 h 320675"/>
              <a:gd name="connsiteX26" fmla="*/ 2736850 w 2736850"/>
              <a:gd name="connsiteY26" fmla="*/ 0 h 32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736850" h="320675">
                <a:moveTo>
                  <a:pt x="0" y="3175"/>
                </a:moveTo>
                <a:lnTo>
                  <a:pt x="107950" y="3175"/>
                </a:lnTo>
                <a:lnTo>
                  <a:pt x="111125" y="82550"/>
                </a:lnTo>
                <a:lnTo>
                  <a:pt x="266700" y="79375"/>
                </a:lnTo>
                <a:lnTo>
                  <a:pt x="269875" y="158750"/>
                </a:lnTo>
                <a:lnTo>
                  <a:pt x="504825" y="158750"/>
                </a:lnTo>
                <a:lnTo>
                  <a:pt x="504825" y="241300"/>
                </a:lnTo>
                <a:lnTo>
                  <a:pt x="822325" y="238125"/>
                </a:lnTo>
                <a:lnTo>
                  <a:pt x="819150" y="320675"/>
                </a:lnTo>
                <a:lnTo>
                  <a:pt x="1139825" y="317500"/>
                </a:lnTo>
                <a:lnTo>
                  <a:pt x="1136650" y="234950"/>
                </a:lnTo>
                <a:lnTo>
                  <a:pt x="1374775" y="238125"/>
                </a:lnTo>
                <a:lnTo>
                  <a:pt x="1374775" y="320675"/>
                </a:lnTo>
                <a:lnTo>
                  <a:pt x="1609725" y="320675"/>
                </a:lnTo>
                <a:lnTo>
                  <a:pt x="1609725" y="234950"/>
                </a:lnTo>
                <a:lnTo>
                  <a:pt x="1924050" y="238125"/>
                </a:lnTo>
                <a:lnTo>
                  <a:pt x="1930400" y="161925"/>
                </a:lnTo>
                <a:lnTo>
                  <a:pt x="2327275" y="165100"/>
                </a:lnTo>
                <a:lnTo>
                  <a:pt x="2324100" y="82550"/>
                </a:lnTo>
                <a:lnTo>
                  <a:pt x="2403475" y="82550"/>
                </a:lnTo>
                <a:cubicBezTo>
                  <a:pt x="2402417" y="109008"/>
                  <a:pt x="2401402" y="135468"/>
                  <a:pt x="2400300" y="161925"/>
                </a:cubicBezTo>
                <a:cubicBezTo>
                  <a:pt x="2400256" y="162982"/>
                  <a:pt x="2400300" y="159808"/>
                  <a:pt x="2400300" y="158750"/>
                </a:cubicBezTo>
                <a:lnTo>
                  <a:pt x="2562225" y="161925"/>
                </a:lnTo>
                <a:lnTo>
                  <a:pt x="2559050" y="79375"/>
                </a:lnTo>
                <a:lnTo>
                  <a:pt x="2717800" y="85725"/>
                </a:lnTo>
                <a:lnTo>
                  <a:pt x="2714625" y="0"/>
                </a:lnTo>
                <a:lnTo>
                  <a:pt x="2736850" y="0"/>
                </a:ln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5" name="Grouper 28"/>
          <p:cNvGrpSpPr>
            <a:grpSpLocks/>
          </p:cNvGrpSpPr>
          <p:nvPr/>
        </p:nvGrpSpPr>
        <p:grpSpPr bwMode="auto">
          <a:xfrm>
            <a:off x="766763" y="1752600"/>
            <a:ext cx="3471862" cy="3228975"/>
            <a:chOff x="175639" y="513379"/>
            <a:chExt cx="3472503" cy="3228883"/>
          </a:xfrm>
        </p:grpSpPr>
        <p:sp>
          <p:nvSpPr>
            <p:cNvPr id="117" name="Forme libre 116"/>
            <p:cNvSpPr/>
            <p:nvPr/>
          </p:nvSpPr>
          <p:spPr>
            <a:xfrm>
              <a:off x="580526" y="668950"/>
              <a:ext cx="2405507" cy="1038195"/>
            </a:xfrm>
            <a:custGeom>
              <a:avLst/>
              <a:gdLst>
                <a:gd name="connsiteX0" fmla="*/ 0 w 2405071"/>
                <a:gd name="connsiteY0" fmla="*/ 209404 h 1038016"/>
                <a:gd name="connsiteX1" fmla="*/ 378326 w 2405071"/>
                <a:gd name="connsiteY1" fmla="*/ 6755 h 1038016"/>
                <a:gd name="connsiteX2" fmla="*/ 1040396 w 2405071"/>
                <a:gd name="connsiteY2" fmla="*/ 249934 h 1038016"/>
                <a:gd name="connsiteX3" fmla="*/ 1472769 w 2405071"/>
                <a:gd name="connsiteY3" fmla="*/ 898413 h 1038016"/>
                <a:gd name="connsiteX4" fmla="*/ 2269955 w 2405071"/>
                <a:gd name="connsiteY4" fmla="*/ 1020003 h 1038016"/>
                <a:gd name="connsiteX5" fmla="*/ 2283467 w 2405071"/>
                <a:gd name="connsiteY5" fmla="*/ 1006493 h 103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05071" h="1038016">
                  <a:moveTo>
                    <a:pt x="0" y="209404"/>
                  </a:moveTo>
                  <a:cubicBezTo>
                    <a:pt x="102463" y="104702"/>
                    <a:pt x="204927" y="0"/>
                    <a:pt x="378326" y="6755"/>
                  </a:cubicBezTo>
                  <a:cubicBezTo>
                    <a:pt x="551725" y="13510"/>
                    <a:pt x="857989" y="101324"/>
                    <a:pt x="1040396" y="249934"/>
                  </a:cubicBezTo>
                  <a:cubicBezTo>
                    <a:pt x="1222803" y="398544"/>
                    <a:pt x="1267843" y="770068"/>
                    <a:pt x="1472769" y="898413"/>
                  </a:cubicBezTo>
                  <a:cubicBezTo>
                    <a:pt x="1677696" y="1026758"/>
                    <a:pt x="2134839" y="1001990"/>
                    <a:pt x="2269955" y="1020003"/>
                  </a:cubicBezTo>
                  <a:cubicBezTo>
                    <a:pt x="2405071" y="1038016"/>
                    <a:pt x="2283467" y="1006493"/>
                    <a:pt x="2283467" y="1006493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18" name="Forme libre 117"/>
            <p:cNvSpPr/>
            <p:nvPr/>
          </p:nvSpPr>
          <p:spPr>
            <a:xfrm>
              <a:off x="396342" y="878494"/>
              <a:ext cx="409651" cy="2120840"/>
            </a:xfrm>
            <a:custGeom>
              <a:avLst/>
              <a:gdLst>
                <a:gd name="connsiteX0" fmla="*/ 184659 w 409854"/>
                <a:gd name="connsiteY0" fmla="*/ 0 h 2121066"/>
                <a:gd name="connsiteX1" fmla="*/ 22520 w 409854"/>
                <a:gd name="connsiteY1" fmla="*/ 513379 h 2121066"/>
                <a:gd name="connsiteX2" fmla="*/ 319776 w 409854"/>
                <a:gd name="connsiteY2" fmla="*/ 1053778 h 2121066"/>
                <a:gd name="connsiteX3" fmla="*/ 400846 w 409854"/>
                <a:gd name="connsiteY3" fmla="*/ 1702257 h 2121066"/>
                <a:gd name="connsiteX4" fmla="*/ 265729 w 409854"/>
                <a:gd name="connsiteY4" fmla="*/ 2121066 h 2121066"/>
                <a:gd name="connsiteX5" fmla="*/ 265729 w 409854"/>
                <a:gd name="connsiteY5" fmla="*/ 2121066 h 212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9854" h="2121066">
                  <a:moveTo>
                    <a:pt x="184659" y="0"/>
                  </a:moveTo>
                  <a:cubicBezTo>
                    <a:pt x="92329" y="168874"/>
                    <a:pt x="0" y="337749"/>
                    <a:pt x="22520" y="513379"/>
                  </a:cubicBezTo>
                  <a:cubicBezTo>
                    <a:pt x="45040" y="689009"/>
                    <a:pt x="256722" y="855632"/>
                    <a:pt x="319776" y="1053778"/>
                  </a:cubicBezTo>
                  <a:cubicBezTo>
                    <a:pt x="382830" y="1251924"/>
                    <a:pt x="409854" y="1524376"/>
                    <a:pt x="400846" y="1702257"/>
                  </a:cubicBezTo>
                  <a:cubicBezTo>
                    <a:pt x="391838" y="1880138"/>
                    <a:pt x="265729" y="2121066"/>
                    <a:pt x="265729" y="2121066"/>
                  </a:cubicBezTo>
                  <a:lnTo>
                    <a:pt x="265729" y="2121066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19" name="Forme libre 118"/>
            <p:cNvSpPr/>
            <p:nvPr/>
          </p:nvSpPr>
          <p:spPr>
            <a:xfrm>
              <a:off x="2878063" y="1688096"/>
              <a:ext cx="281039" cy="1811286"/>
            </a:xfrm>
            <a:custGeom>
              <a:avLst/>
              <a:gdLst>
                <a:gd name="connsiteX0" fmla="*/ 0 w 281492"/>
                <a:gd name="connsiteY0" fmla="*/ 0 h 1810336"/>
                <a:gd name="connsiteX1" fmla="*/ 256721 w 281492"/>
                <a:gd name="connsiteY1" fmla="*/ 607948 h 1810336"/>
                <a:gd name="connsiteX2" fmla="*/ 148628 w 281492"/>
                <a:gd name="connsiteY2" fmla="*/ 1202387 h 1810336"/>
                <a:gd name="connsiteX3" fmla="*/ 229697 w 281492"/>
                <a:gd name="connsiteY3" fmla="*/ 1810336 h 1810336"/>
                <a:gd name="connsiteX4" fmla="*/ 229697 w 281492"/>
                <a:gd name="connsiteY4" fmla="*/ 1810336 h 1810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492" h="1810336">
                  <a:moveTo>
                    <a:pt x="0" y="0"/>
                  </a:moveTo>
                  <a:cubicBezTo>
                    <a:pt x="115975" y="203775"/>
                    <a:pt x="231950" y="407550"/>
                    <a:pt x="256721" y="607948"/>
                  </a:cubicBezTo>
                  <a:cubicBezTo>
                    <a:pt x="281492" y="808346"/>
                    <a:pt x="153132" y="1001989"/>
                    <a:pt x="148628" y="1202387"/>
                  </a:cubicBezTo>
                  <a:cubicBezTo>
                    <a:pt x="144124" y="1402785"/>
                    <a:pt x="229697" y="1810336"/>
                    <a:pt x="229697" y="1810336"/>
                  </a:cubicBezTo>
                  <a:lnTo>
                    <a:pt x="229697" y="1810336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20" name="Forme libre 119"/>
            <p:cNvSpPr>
              <a:spLocks noChangeArrowheads="1"/>
            </p:cNvSpPr>
            <p:nvPr/>
          </p:nvSpPr>
          <p:spPr bwMode="auto">
            <a:xfrm flipV="1">
              <a:off x="175639" y="3039020"/>
              <a:ext cx="512857" cy="190495"/>
            </a:xfrm>
            <a:custGeom>
              <a:avLst/>
              <a:gdLst>
                <a:gd name="T0" fmla="*/ 0 w 513442"/>
                <a:gd name="T1" fmla="*/ 0 h 445829"/>
                <a:gd name="T2" fmla="*/ 378326 w 513442"/>
                <a:gd name="T3" fmla="*/ 126094 h 445829"/>
                <a:gd name="T4" fmla="*/ 378326 w 513442"/>
                <a:gd name="T5" fmla="*/ 126094 h 445829"/>
                <a:gd name="T6" fmla="*/ 513442 w 513442"/>
                <a:gd name="T7" fmla="*/ 189141 h 4458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3442"/>
                <a:gd name="T13" fmla="*/ 0 h 445829"/>
                <a:gd name="T14" fmla="*/ 513442 w 513442"/>
                <a:gd name="T15" fmla="*/ 445829 h 4458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3442" h="445829">
                  <a:moveTo>
                    <a:pt x="0" y="0"/>
                  </a:moveTo>
                  <a:lnTo>
                    <a:pt x="378326" y="297219"/>
                  </a:lnTo>
                  <a:lnTo>
                    <a:pt x="513442" y="445829"/>
                  </a:lnTo>
                </a:path>
              </a:pathLst>
            </a:cu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121" name="Forme libre 120"/>
            <p:cNvSpPr/>
            <p:nvPr/>
          </p:nvSpPr>
          <p:spPr>
            <a:xfrm>
              <a:off x="3135285" y="3499382"/>
              <a:ext cx="512857" cy="242880"/>
            </a:xfrm>
            <a:custGeom>
              <a:avLst/>
              <a:gdLst>
                <a:gd name="connsiteX0" fmla="*/ 0 w 513442"/>
                <a:gd name="connsiteY0" fmla="*/ 0 h 445829"/>
                <a:gd name="connsiteX1" fmla="*/ 378326 w 513442"/>
                <a:gd name="connsiteY1" fmla="*/ 297219 h 445829"/>
                <a:gd name="connsiteX2" fmla="*/ 378326 w 513442"/>
                <a:gd name="connsiteY2" fmla="*/ 297219 h 445829"/>
                <a:gd name="connsiteX3" fmla="*/ 513442 w 513442"/>
                <a:gd name="connsiteY3" fmla="*/ 445829 h 44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442" h="445829">
                  <a:moveTo>
                    <a:pt x="0" y="0"/>
                  </a:moveTo>
                  <a:lnTo>
                    <a:pt x="378326" y="297219"/>
                  </a:lnTo>
                  <a:lnTo>
                    <a:pt x="378326" y="297219"/>
                  </a:lnTo>
                  <a:lnTo>
                    <a:pt x="513442" y="445829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22" name="Forme libre 121"/>
            <p:cNvSpPr/>
            <p:nvPr/>
          </p:nvSpPr>
          <p:spPr>
            <a:xfrm>
              <a:off x="223273" y="513379"/>
              <a:ext cx="514445" cy="242881"/>
            </a:xfrm>
            <a:custGeom>
              <a:avLst/>
              <a:gdLst>
                <a:gd name="connsiteX0" fmla="*/ 0 w 513442"/>
                <a:gd name="connsiteY0" fmla="*/ 0 h 445829"/>
                <a:gd name="connsiteX1" fmla="*/ 378326 w 513442"/>
                <a:gd name="connsiteY1" fmla="*/ 297219 h 445829"/>
                <a:gd name="connsiteX2" fmla="*/ 378326 w 513442"/>
                <a:gd name="connsiteY2" fmla="*/ 297219 h 445829"/>
                <a:gd name="connsiteX3" fmla="*/ 513442 w 513442"/>
                <a:gd name="connsiteY3" fmla="*/ 445829 h 44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442" h="445829">
                  <a:moveTo>
                    <a:pt x="0" y="0"/>
                  </a:moveTo>
                  <a:lnTo>
                    <a:pt x="378326" y="297219"/>
                  </a:lnTo>
                  <a:lnTo>
                    <a:pt x="378326" y="297219"/>
                  </a:lnTo>
                  <a:lnTo>
                    <a:pt x="513442" y="445829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23" name="Forme libre 122"/>
            <p:cNvSpPr>
              <a:spLocks noChangeArrowheads="1"/>
            </p:cNvSpPr>
            <p:nvPr/>
          </p:nvSpPr>
          <p:spPr bwMode="auto">
            <a:xfrm flipV="1">
              <a:off x="2878063" y="1451565"/>
              <a:ext cx="512857" cy="255580"/>
            </a:xfrm>
            <a:custGeom>
              <a:avLst/>
              <a:gdLst>
                <a:gd name="T0" fmla="*/ 0 w 513442"/>
                <a:gd name="T1" fmla="*/ 0 h 445829"/>
                <a:gd name="T2" fmla="*/ 378326 w 513442"/>
                <a:gd name="T3" fmla="*/ 169700 h 445829"/>
                <a:gd name="T4" fmla="*/ 378326 w 513442"/>
                <a:gd name="T5" fmla="*/ 169700 h 445829"/>
                <a:gd name="T6" fmla="*/ 513442 w 513442"/>
                <a:gd name="T7" fmla="*/ 254550 h 4458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3442"/>
                <a:gd name="T13" fmla="*/ 0 h 445829"/>
                <a:gd name="T14" fmla="*/ 513442 w 513442"/>
                <a:gd name="T15" fmla="*/ 445829 h 4458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3442" h="445829">
                  <a:moveTo>
                    <a:pt x="0" y="0"/>
                  </a:moveTo>
                  <a:lnTo>
                    <a:pt x="378326" y="297219"/>
                  </a:lnTo>
                  <a:lnTo>
                    <a:pt x="513442" y="445829"/>
                  </a:lnTo>
                </a:path>
              </a:pathLst>
            </a:cu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124" name="Forme libre 123"/>
            <p:cNvSpPr/>
            <p:nvPr/>
          </p:nvSpPr>
          <p:spPr>
            <a:xfrm>
              <a:off x="648801" y="3012033"/>
              <a:ext cx="2445201" cy="725467"/>
            </a:xfrm>
            <a:custGeom>
              <a:avLst/>
              <a:gdLst>
                <a:gd name="connsiteX0" fmla="*/ 0 w 2445606"/>
                <a:gd name="connsiteY0" fmla="*/ 0 h 725036"/>
                <a:gd name="connsiteX1" fmla="*/ 243209 w 2445606"/>
                <a:gd name="connsiteY1" fmla="*/ 351259 h 725036"/>
                <a:gd name="connsiteX2" fmla="*/ 608023 w 2445606"/>
                <a:gd name="connsiteY2" fmla="*/ 486359 h 725036"/>
                <a:gd name="connsiteX3" fmla="*/ 1607884 w 2445606"/>
                <a:gd name="connsiteY3" fmla="*/ 702519 h 725036"/>
                <a:gd name="connsiteX4" fmla="*/ 2256443 w 2445606"/>
                <a:gd name="connsiteY4" fmla="*/ 621459 h 725036"/>
                <a:gd name="connsiteX5" fmla="*/ 2445606 w 2445606"/>
                <a:gd name="connsiteY5" fmla="*/ 459339 h 725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5606" h="725036">
                  <a:moveTo>
                    <a:pt x="0" y="0"/>
                  </a:moveTo>
                  <a:cubicBezTo>
                    <a:pt x="70936" y="135099"/>
                    <a:pt x="141872" y="270199"/>
                    <a:pt x="243209" y="351259"/>
                  </a:cubicBezTo>
                  <a:cubicBezTo>
                    <a:pt x="344546" y="432319"/>
                    <a:pt x="380577" y="427816"/>
                    <a:pt x="608023" y="486359"/>
                  </a:cubicBezTo>
                  <a:cubicBezTo>
                    <a:pt x="835469" y="544902"/>
                    <a:pt x="1333147" y="680002"/>
                    <a:pt x="1607884" y="702519"/>
                  </a:cubicBezTo>
                  <a:cubicBezTo>
                    <a:pt x="1882621" y="725036"/>
                    <a:pt x="2116823" y="661989"/>
                    <a:pt x="2256443" y="621459"/>
                  </a:cubicBezTo>
                  <a:cubicBezTo>
                    <a:pt x="2396063" y="580929"/>
                    <a:pt x="2445606" y="459339"/>
                    <a:pt x="2445606" y="459339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06" name="Ellipse 105"/>
          <p:cNvSpPr/>
          <p:nvPr/>
        </p:nvSpPr>
        <p:spPr>
          <a:xfrm>
            <a:off x="3381375" y="3863975"/>
            <a:ext cx="452438" cy="452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107" name="Connecteur droit avec flèche 106"/>
          <p:cNvCxnSpPr>
            <a:cxnSpLocks noChangeShapeType="1"/>
          </p:cNvCxnSpPr>
          <p:nvPr/>
        </p:nvCxnSpPr>
        <p:spPr bwMode="auto">
          <a:xfrm flipV="1">
            <a:off x="3862388" y="3697288"/>
            <a:ext cx="1325562" cy="34925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08" name="ZoneTexte 111"/>
          <p:cNvSpPr txBox="1">
            <a:spLocks noChangeArrowheads="1"/>
          </p:cNvSpPr>
          <p:nvPr/>
        </p:nvSpPr>
        <p:spPr bwMode="auto">
          <a:xfrm>
            <a:off x="3203575" y="2116138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>
                <a:solidFill>
                  <a:srgbClr val="FF0000"/>
                </a:solidFill>
                <a:latin typeface="Calibri" pitchFamily="34" charset="0"/>
              </a:rPr>
              <a:t>dislocation lines</a:t>
            </a:r>
          </a:p>
        </p:txBody>
      </p:sp>
      <p:cxnSp>
        <p:nvCxnSpPr>
          <p:cNvPr id="109" name="Connecteur droit avec flèche 108"/>
          <p:cNvCxnSpPr/>
          <p:nvPr/>
        </p:nvCxnSpPr>
        <p:spPr>
          <a:xfrm rot="5400000">
            <a:off x="3097213" y="2430463"/>
            <a:ext cx="419100" cy="4127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/>
          <p:cNvCxnSpPr/>
          <p:nvPr/>
        </p:nvCxnSpPr>
        <p:spPr>
          <a:xfrm rot="5400000">
            <a:off x="3650457" y="2609056"/>
            <a:ext cx="842962" cy="6445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er 115"/>
          <p:cNvGrpSpPr>
            <a:grpSpLocks/>
          </p:cNvGrpSpPr>
          <p:nvPr/>
        </p:nvGrpSpPr>
        <p:grpSpPr bwMode="auto">
          <a:xfrm>
            <a:off x="6773863" y="3476625"/>
            <a:ext cx="1125537" cy="515938"/>
            <a:chOff x="6748466" y="4271963"/>
            <a:chExt cx="1125533" cy="515937"/>
          </a:xfrm>
        </p:grpSpPr>
        <p:sp>
          <p:nvSpPr>
            <p:cNvPr id="114" name="ZoneTexte 117"/>
            <p:cNvSpPr txBox="1">
              <a:spLocks noChangeArrowheads="1"/>
            </p:cNvSpPr>
            <p:nvPr/>
          </p:nvSpPr>
          <p:spPr bwMode="auto">
            <a:xfrm>
              <a:off x="7221539" y="4271963"/>
              <a:ext cx="65246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>
                  <a:solidFill>
                    <a:srgbClr val="FF0000"/>
                  </a:solidFill>
                  <a:latin typeface="Calibri" pitchFamily="34" charset="0"/>
                </a:rPr>
                <a:t>kinks</a:t>
              </a:r>
            </a:p>
          </p:txBody>
        </p:sp>
        <p:cxnSp>
          <p:nvCxnSpPr>
            <p:cNvPr id="115" name="Connecteur droit avec flèche 114"/>
            <p:cNvCxnSpPr>
              <a:stCxn id="114" idx="1"/>
              <a:endCxn id="127" idx="14"/>
            </p:cNvCxnSpPr>
            <p:nvPr/>
          </p:nvCxnSpPr>
          <p:spPr>
            <a:xfrm rot="10800000" flipV="1">
              <a:off x="6748466" y="4454526"/>
              <a:ext cx="473073" cy="793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avec flèche 115"/>
            <p:cNvCxnSpPr/>
            <p:nvPr/>
          </p:nvCxnSpPr>
          <p:spPr>
            <a:xfrm rot="10800000" flipV="1">
              <a:off x="6846891" y="4565650"/>
              <a:ext cx="396874" cy="22225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ZoneTexte 124"/>
          <p:cNvSpPr txBox="1">
            <a:spLocks noChangeArrowheads="1"/>
          </p:cNvSpPr>
          <p:nvPr/>
        </p:nvSpPr>
        <p:spPr bwMode="auto">
          <a:xfrm>
            <a:off x="5464175" y="2611438"/>
            <a:ext cx="9794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aseline="30000">
                <a:solidFill>
                  <a:srgbClr val="660066"/>
                </a:solidFill>
                <a:latin typeface="Calibri" pitchFamily="34" charset="0"/>
              </a:rPr>
              <a:t>3</a:t>
            </a:r>
            <a:r>
              <a:rPr lang="fr-FR">
                <a:solidFill>
                  <a:srgbClr val="660066"/>
                </a:solidFill>
                <a:latin typeface="Calibri" pitchFamily="34" charset="0"/>
              </a:rPr>
              <a:t>He </a:t>
            </a:r>
          </a:p>
          <a:p>
            <a:pPr>
              <a:defRPr/>
            </a:pPr>
            <a:r>
              <a:rPr lang="fr-FR">
                <a:solidFill>
                  <a:srgbClr val="660066"/>
                </a:solidFill>
                <a:latin typeface="Calibri" pitchFamily="34" charset="0"/>
              </a:rPr>
              <a:t>impurity</a:t>
            </a:r>
          </a:p>
        </p:txBody>
      </p:sp>
      <p:cxnSp>
        <p:nvCxnSpPr>
          <p:cNvPr id="113" name="Connecteur droit avec flèche 112"/>
          <p:cNvCxnSpPr/>
          <p:nvPr/>
        </p:nvCxnSpPr>
        <p:spPr>
          <a:xfrm>
            <a:off x="6202363" y="2944813"/>
            <a:ext cx="444500" cy="1587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6" name="Ellipse 205"/>
          <p:cNvSpPr/>
          <p:nvPr/>
        </p:nvSpPr>
        <p:spPr bwMode="auto">
          <a:xfrm>
            <a:off x="6629400" y="2819400"/>
            <a:ext cx="152400" cy="152400"/>
          </a:xfrm>
          <a:prstGeom prst="ellipse">
            <a:avLst/>
          </a:prstGeom>
          <a:solidFill>
            <a:srgbClr val="CC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8952" y="755851"/>
            <a:ext cx="8544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désordre, un réseau de dislocations superfluides connectées ?</a:t>
            </a:r>
          </a:p>
          <a:p>
            <a:r>
              <a:rPr lang="fr-FR" sz="1600" b="1" dirty="0" smtClean="0">
                <a:latin typeface="Times New Roman"/>
                <a:cs typeface="Times New Roman"/>
              </a:rPr>
              <a:t>écoulement le long des dislocations dont le coeur serait superfluide (Boninsegni 2007, Soyler 2009)</a:t>
            </a:r>
            <a:endParaRPr lang="fr-FR" sz="1600" b="1" dirty="0">
              <a:latin typeface="Times New Roman"/>
              <a:cs typeface="Times New Roman"/>
            </a:endParaRPr>
          </a:p>
        </p:txBody>
      </p:sp>
      <p:sp>
        <p:nvSpPr>
          <p:cNvPr id="111" name="ZoneTexte 110"/>
          <p:cNvSpPr txBox="1"/>
          <p:nvPr/>
        </p:nvSpPr>
        <p:spPr>
          <a:xfrm>
            <a:off x="389557" y="5750554"/>
            <a:ext cx="837344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ja-JP" sz="1600" b="1" dirty="0" smtClean="0">
                <a:solidFill>
                  <a:srgbClr val="FF0000"/>
                </a:solidFill>
                <a:latin typeface="Times New Roman"/>
                <a:ea typeface="ＭＳ Ｐゴシック" pitchFamily="-111" charset="-128"/>
                <a:cs typeface="Times New Roman"/>
              </a:rPr>
              <a:t>deux difficultés: </a:t>
            </a:r>
            <a:r>
              <a:rPr lang="fr-FR" altLang="ja-JP" sz="1600" b="1" dirty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il faudrait une très grande densité de dislocations </a:t>
            </a:r>
            <a:r>
              <a:rPr lang="fr-FR" altLang="ja-JP" sz="1600" b="1" dirty="0" smtClean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(10</a:t>
            </a:r>
            <a:r>
              <a:rPr lang="fr-FR" altLang="ja-JP" sz="1600" b="1" baseline="30000" dirty="0" smtClean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12</a:t>
            </a:r>
            <a:r>
              <a:rPr lang="fr-FR" altLang="ja-JP" sz="1600" b="1" dirty="0" smtClean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 /cm</a:t>
            </a:r>
            <a:r>
              <a:rPr lang="fr-FR" altLang="ja-JP" sz="1600" b="1" baseline="30000" dirty="0" smtClean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2</a:t>
            </a:r>
            <a:r>
              <a:rPr lang="fr-FR" altLang="ja-JP" sz="1600" b="1" dirty="0" smtClean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 !) </a:t>
            </a:r>
            <a:r>
              <a:rPr lang="fr-FR" altLang="ja-JP" sz="1600" b="1" dirty="0" err="1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pour obtenir </a:t>
            </a:r>
            <a:r>
              <a:rPr lang="fr-FR" altLang="ja-JP" sz="1600" b="1" dirty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 </a:t>
            </a:r>
            <a:r>
              <a:rPr lang="fr-FR" altLang="ja-JP" sz="1600" b="1" dirty="0" smtClean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1</a:t>
            </a:r>
            <a:r>
              <a:rPr lang="fr-FR" altLang="ja-JP" sz="1600" b="1" dirty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% </a:t>
            </a:r>
            <a:r>
              <a:rPr lang="fr-FR" altLang="ja-JP" sz="1600" b="1" dirty="0" err="1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de masse superfluide et une cohérence quantique à </a:t>
            </a:r>
            <a:r>
              <a:rPr lang="fr-FR" altLang="ja-JP" sz="1600" b="1" dirty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Tc ~100 </a:t>
            </a:r>
            <a:r>
              <a:rPr lang="fr-FR" altLang="ja-JP" sz="1600" b="1" dirty="0" err="1" smtClean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mK</a:t>
            </a:r>
            <a:endParaRPr lang="fr-FR" sz="1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37933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378007" y="214313"/>
            <a:ext cx="8225442" cy="1071562"/>
          </a:xfrm>
          <a:ln>
            <a:solidFill>
              <a:schemeClr val="tx1"/>
            </a:solidFill>
          </a:ln>
        </p:spPr>
        <p:txBody>
          <a:bodyPr anchor="ctr">
            <a:normAutofit fontScale="90000"/>
          </a:bodyPr>
          <a:lstStyle/>
          <a:p>
            <a:pPr algn="ctr" eaLnBrk="1" hangingPunct="1"/>
            <a:r>
              <a:rPr lang="en-US" sz="2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Day and Beamish (2007):</a:t>
            </a:r>
            <a:br>
              <a:rPr lang="en-US" sz="2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b="1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mesures</a:t>
            </a:r>
            <a:r>
              <a:rPr lang="en-US" sz="2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directes</a:t>
            </a:r>
            <a:r>
              <a:rPr lang="en-US" sz="2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du module de </a:t>
            </a:r>
            <a:r>
              <a:rPr lang="en-US" sz="2400" b="1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cisaillement</a:t>
            </a:r>
            <a:r>
              <a:rPr lang="en-US" sz="2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sz="2400" b="1" dirty="0" err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polycristaux</a:t>
            </a:r>
            <a:r>
              <a:rPr lang="en-US" sz="2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sz="2400" b="1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7" name="Line 1167"/>
          <p:cNvSpPr>
            <a:spLocks noChangeShapeType="1"/>
          </p:cNvSpPr>
          <p:nvPr/>
        </p:nvSpPr>
        <p:spPr bwMode="auto">
          <a:xfrm>
            <a:off x="2195513" y="5653088"/>
            <a:ext cx="0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1988" name="Rectangle 1074" descr="Blue tissue paper"/>
          <p:cNvSpPr>
            <a:spLocks noChangeArrowheads="1"/>
          </p:cNvSpPr>
          <p:nvPr/>
        </p:nvSpPr>
        <p:spPr bwMode="auto">
          <a:xfrm>
            <a:off x="1785938" y="2413000"/>
            <a:ext cx="2928937" cy="2808288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1989" name="Rectangle 7"/>
          <p:cNvSpPr>
            <a:spLocks noChangeAspect="1" noChangeArrowheads="1"/>
          </p:cNvSpPr>
          <p:nvPr/>
        </p:nvSpPr>
        <p:spPr bwMode="auto">
          <a:xfrm>
            <a:off x="1428750" y="2052638"/>
            <a:ext cx="3571875" cy="431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1990" name="Rectangle 8"/>
          <p:cNvSpPr>
            <a:spLocks noChangeAspect="1" noChangeArrowheads="1"/>
          </p:cNvSpPr>
          <p:nvPr/>
        </p:nvSpPr>
        <p:spPr bwMode="auto">
          <a:xfrm>
            <a:off x="1428750" y="5078413"/>
            <a:ext cx="3571875" cy="431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1991" name="Rectangle 9"/>
          <p:cNvSpPr>
            <a:spLocks noChangeAspect="1" noChangeArrowheads="1"/>
          </p:cNvSpPr>
          <p:nvPr/>
        </p:nvSpPr>
        <p:spPr bwMode="auto">
          <a:xfrm rot="-5400000">
            <a:off x="-84138" y="3565526"/>
            <a:ext cx="3457575" cy="431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1992" name="Rectangle 41"/>
          <p:cNvSpPr>
            <a:spLocks noChangeAspect="1" noChangeArrowheads="1"/>
          </p:cNvSpPr>
          <p:nvPr/>
        </p:nvSpPr>
        <p:spPr bwMode="auto">
          <a:xfrm rot="-5400000">
            <a:off x="3128962" y="3565526"/>
            <a:ext cx="3311525" cy="431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1993" name="Rectangle 44"/>
          <p:cNvSpPr>
            <a:spLocks noChangeAspect="1" noChangeArrowheads="1"/>
          </p:cNvSpPr>
          <p:nvPr/>
        </p:nvSpPr>
        <p:spPr bwMode="auto">
          <a:xfrm rot="-5400000">
            <a:off x="420687" y="3708401"/>
            <a:ext cx="2447925" cy="431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1994" name="Rectangle 45"/>
          <p:cNvSpPr>
            <a:spLocks noChangeAspect="1" noChangeArrowheads="1"/>
          </p:cNvSpPr>
          <p:nvPr/>
        </p:nvSpPr>
        <p:spPr bwMode="auto">
          <a:xfrm rot="-5400000">
            <a:off x="3560762" y="3708401"/>
            <a:ext cx="2447925" cy="431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grpSp>
        <p:nvGrpSpPr>
          <p:cNvPr id="2" name="Group 758"/>
          <p:cNvGrpSpPr>
            <a:grpSpLocks/>
          </p:cNvGrpSpPr>
          <p:nvPr/>
        </p:nvGrpSpPr>
        <p:grpSpPr bwMode="auto">
          <a:xfrm>
            <a:off x="2559050" y="2695575"/>
            <a:ext cx="1295400" cy="2022475"/>
            <a:chOff x="295" y="2025"/>
            <a:chExt cx="816" cy="1274"/>
          </a:xfrm>
        </p:grpSpPr>
        <p:grpSp>
          <p:nvGrpSpPr>
            <p:cNvPr id="42315" name="Group 759"/>
            <p:cNvGrpSpPr>
              <a:grpSpLocks/>
            </p:cNvGrpSpPr>
            <p:nvPr/>
          </p:nvGrpSpPr>
          <p:grpSpPr bwMode="auto">
            <a:xfrm>
              <a:off x="295" y="2025"/>
              <a:ext cx="816" cy="1274"/>
              <a:chOff x="4150" y="2795"/>
              <a:chExt cx="816" cy="1274"/>
            </a:xfrm>
          </p:grpSpPr>
          <p:sp>
            <p:nvSpPr>
              <p:cNvPr id="42318" name="AutoShape 5"/>
              <p:cNvSpPr>
                <a:spLocks noChangeArrowheads="1"/>
              </p:cNvSpPr>
              <p:nvPr/>
            </p:nvSpPr>
            <p:spPr bwMode="auto">
              <a:xfrm rot="5400000">
                <a:off x="3644" y="3301"/>
                <a:ext cx="1274" cy="262"/>
              </a:xfrm>
              <a:prstGeom prst="parallelogram">
                <a:avLst>
                  <a:gd name="adj" fmla="val 0"/>
                </a:avLst>
              </a:prstGeom>
              <a:solidFill>
                <a:schemeClr val="folHlink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fr-FR" sz="2000">
                  <a:latin typeface="Arial" charset="0"/>
                </a:endParaRPr>
              </a:p>
            </p:txBody>
          </p:sp>
          <p:sp>
            <p:nvSpPr>
              <p:cNvPr id="42319" name="AutoShape 6"/>
              <p:cNvSpPr>
                <a:spLocks noChangeArrowheads="1"/>
              </p:cNvSpPr>
              <p:nvPr/>
            </p:nvSpPr>
            <p:spPr bwMode="auto">
              <a:xfrm rot="16200000" flipH="1">
                <a:off x="4198" y="3301"/>
                <a:ext cx="1274" cy="262"/>
              </a:xfrm>
              <a:prstGeom prst="parallelogram">
                <a:avLst>
                  <a:gd name="adj" fmla="val 0"/>
                </a:avLst>
              </a:prstGeom>
              <a:solidFill>
                <a:schemeClr val="folHlink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fr-FR" sz="2000">
                  <a:latin typeface="Arial" charset="0"/>
                </a:endParaRPr>
              </a:p>
            </p:txBody>
          </p:sp>
          <p:sp>
            <p:nvSpPr>
              <p:cNvPr id="42320" name="Line 7"/>
              <p:cNvSpPr>
                <a:spLocks noChangeShapeType="1"/>
              </p:cNvSpPr>
              <p:nvPr/>
            </p:nvSpPr>
            <p:spPr bwMode="auto">
              <a:xfrm>
                <a:off x="4441" y="2806"/>
                <a:ext cx="0" cy="126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1" name="Line 8"/>
              <p:cNvSpPr>
                <a:spLocks noChangeShapeType="1"/>
              </p:cNvSpPr>
              <p:nvPr/>
            </p:nvSpPr>
            <p:spPr bwMode="auto">
              <a:xfrm>
                <a:off x="4500" y="2806"/>
                <a:ext cx="0" cy="126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2" name="Line 9"/>
              <p:cNvSpPr>
                <a:spLocks noChangeShapeType="1"/>
              </p:cNvSpPr>
              <p:nvPr/>
            </p:nvSpPr>
            <p:spPr bwMode="auto">
              <a:xfrm>
                <a:off x="4558" y="2806"/>
                <a:ext cx="0" cy="126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3" name="Line 10"/>
              <p:cNvSpPr>
                <a:spLocks noChangeShapeType="1"/>
              </p:cNvSpPr>
              <p:nvPr/>
            </p:nvSpPr>
            <p:spPr bwMode="auto">
              <a:xfrm>
                <a:off x="4616" y="2806"/>
                <a:ext cx="0" cy="126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4" name="Line 11"/>
              <p:cNvSpPr>
                <a:spLocks noChangeShapeType="1"/>
              </p:cNvSpPr>
              <p:nvPr/>
            </p:nvSpPr>
            <p:spPr bwMode="auto">
              <a:xfrm>
                <a:off x="4675" y="2806"/>
                <a:ext cx="0" cy="126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5" name="Line 12"/>
              <p:cNvSpPr>
                <a:spLocks noChangeShapeType="1"/>
              </p:cNvSpPr>
              <p:nvPr/>
            </p:nvSpPr>
            <p:spPr bwMode="auto">
              <a:xfrm flipH="1">
                <a:off x="4412" y="2806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6" name="Line 13"/>
              <p:cNvSpPr>
                <a:spLocks noChangeShapeType="1"/>
              </p:cNvSpPr>
              <p:nvPr/>
            </p:nvSpPr>
            <p:spPr bwMode="auto">
              <a:xfrm flipH="1">
                <a:off x="4412" y="2851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7" name="Line 14"/>
              <p:cNvSpPr>
                <a:spLocks noChangeShapeType="1"/>
              </p:cNvSpPr>
              <p:nvPr/>
            </p:nvSpPr>
            <p:spPr bwMode="auto">
              <a:xfrm flipH="1">
                <a:off x="4412" y="2896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8" name="Line 15"/>
              <p:cNvSpPr>
                <a:spLocks noChangeShapeType="1"/>
              </p:cNvSpPr>
              <p:nvPr/>
            </p:nvSpPr>
            <p:spPr bwMode="auto">
              <a:xfrm flipH="1">
                <a:off x="4412" y="2942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9" name="Line 16"/>
              <p:cNvSpPr>
                <a:spLocks noChangeShapeType="1"/>
              </p:cNvSpPr>
              <p:nvPr/>
            </p:nvSpPr>
            <p:spPr bwMode="auto">
              <a:xfrm flipH="1">
                <a:off x="4412" y="2987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0" name="Line 17"/>
              <p:cNvSpPr>
                <a:spLocks noChangeShapeType="1"/>
              </p:cNvSpPr>
              <p:nvPr/>
            </p:nvSpPr>
            <p:spPr bwMode="auto">
              <a:xfrm flipH="1">
                <a:off x="4412" y="3032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1" name="Line 18"/>
              <p:cNvSpPr>
                <a:spLocks noChangeShapeType="1"/>
              </p:cNvSpPr>
              <p:nvPr/>
            </p:nvSpPr>
            <p:spPr bwMode="auto">
              <a:xfrm flipH="1">
                <a:off x="4412" y="3077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2" name="Line 19"/>
              <p:cNvSpPr>
                <a:spLocks noChangeShapeType="1"/>
              </p:cNvSpPr>
              <p:nvPr/>
            </p:nvSpPr>
            <p:spPr bwMode="auto">
              <a:xfrm flipH="1">
                <a:off x="4412" y="3122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3" name="Line 20"/>
              <p:cNvSpPr>
                <a:spLocks noChangeShapeType="1"/>
              </p:cNvSpPr>
              <p:nvPr/>
            </p:nvSpPr>
            <p:spPr bwMode="auto">
              <a:xfrm flipH="1">
                <a:off x="4412" y="3167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4" name="Line 21"/>
              <p:cNvSpPr>
                <a:spLocks noChangeShapeType="1"/>
              </p:cNvSpPr>
              <p:nvPr/>
            </p:nvSpPr>
            <p:spPr bwMode="auto">
              <a:xfrm flipH="1">
                <a:off x="4412" y="3212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5" name="Line 22"/>
              <p:cNvSpPr>
                <a:spLocks noChangeShapeType="1"/>
              </p:cNvSpPr>
              <p:nvPr/>
            </p:nvSpPr>
            <p:spPr bwMode="auto">
              <a:xfrm flipH="1">
                <a:off x="4412" y="3257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6" name="Line 23"/>
              <p:cNvSpPr>
                <a:spLocks noChangeShapeType="1"/>
              </p:cNvSpPr>
              <p:nvPr/>
            </p:nvSpPr>
            <p:spPr bwMode="auto">
              <a:xfrm flipH="1">
                <a:off x="4412" y="3302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7" name="Line 24"/>
              <p:cNvSpPr>
                <a:spLocks noChangeShapeType="1"/>
              </p:cNvSpPr>
              <p:nvPr/>
            </p:nvSpPr>
            <p:spPr bwMode="auto">
              <a:xfrm flipH="1">
                <a:off x="4412" y="3347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8" name="Line 25"/>
              <p:cNvSpPr>
                <a:spLocks noChangeShapeType="1"/>
              </p:cNvSpPr>
              <p:nvPr/>
            </p:nvSpPr>
            <p:spPr bwMode="auto">
              <a:xfrm flipH="1">
                <a:off x="4412" y="3393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9" name="Line 26"/>
              <p:cNvSpPr>
                <a:spLocks noChangeShapeType="1"/>
              </p:cNvSpPr>
              <p:nvPr/>
            </p:nvSpPr>
            <p:spPr bwMode="auto">
              <a:xfrm flipH="1">
                <a:off x="4412" y="3438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0" name="Line 27"/>
              <p:cNvSpPr>
                <a:spLocks noChangeShapeType="1"/>
              </p:cNvSpPr>
              <p:nvPr/>
            </p:nvSpPr>
            <p:spPr bwMode="auto">
              <a:xfrm flipH="1">
                <a:off x="4412" y="3483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1" name="Line 28"/>
              <p:cNvSpPr>
                <a:spLocks noChangeShapeType="1"/>
              </p:cNvSpPr>
              <p:nvPr/>
            </p:nvSpPr>
            <p:spPr bwMode="auto">
              <a:xfrm flipH="1">
                <a:off x="4412" y="3528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2" name="Line 29"/>
              <p:cNvSpPr>
                <a:spLocks noChangeShapeType="1"/>
              </p:cNvSpPr>
              <p:nvPr/>
            </p:nvSpPr>
            <p:spPr bwMode="auto">
              <a:xfrm flipH="1">
                <a:off x="4412" y="3573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3" name="Line 30"/>
              <p:cNvSpPr>
                <a:spLocks noChangeShapeType="1"/>
              </p:cNvSpPr>
              <p:nvPr/>
            </p:nvSpPr>
            <p:spPr bwMode="auto">
              <a:xfrm flipH="1">
                <a:off x="4412" y="3618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4" name="Line 31"/>
              <p:cNvSpPr>
                <a:spLocks noChangeShapeType="1"/>
              </p:cNvSpPr>
              <p:nvPr/>
            </p:nvSpPr>
            <p:spPr bwMode="auto">
              <a:xfrm flipH="1">
                <a:off x="4412" y="3663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5" name="Line 32"/>
              <p:cNvSpPr>
                <a:spLocks noChangeShapeType="1"/>
              </p:cNvSpPr>
              <p:nvPr/>
            </p:nvSpPr>
            <p:spPr bwMode="auto">
              <a:xfrm flipH="1">
                <a:off x="4412" y="3708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6" name="Line 33"/>
              <p:cNvSpPr>
                <a:spLocks noChangeShapeType="1"/>
              </p:cNvSpPr>
              <p:nvPr/>
            </p:nvSpPr>
            <p:spPr bwMode="auto">
              <a:xfrm flipH="1">
                <a:off x="4412" y="3753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7" name="Line 34"/>
              <p:cNvSpPr>
                <a:spLocks noChangeShapeType="1"/>
              </p:cNvSpPr>
              <p:nvPr/>
            </p:nvSpPr>
            <p:spPr bwMode="auto">
              <a:xfrm flipH="1">
                <a:off x="4412" y="3798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8" name="Line 35"/>
              <p:cNvSpPr>
                <a:spLocks noChangeShapeType="1"/>
              </p:cNvSpPr>
              <p:nvPr/>
            </p:nvSpPr>
            <p:spPr bwMode="auto">
              <a:xfrm flipH="1">
                <a:off x="4412" y="3844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9" name="Line 36"/>
              <p:cNvSpPr>
                <a:spLocks noChangeShapeType="1"/>
              </p:cNvSpPr>
              <p:nvPr/>
            </p:nvSpPr>
            <p:spPr bwMode="auto">
              <a:xfrm flipH="1">
                <a:off x="4412" y="3889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50" name="Line 37"/>
              <p:cNvSpPr>
                <a:spLocks noChangeShapeType="1"/>
              </p:cNvSpPr>
              <p:nvPr/>
            </p:nvSpPr>
            <p:spPr bwMode="auto">
              <a:xfrm flipH="1">
                <a:off x="4412" y="3934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51" name="Line 38"/>
              <p:cNvSpPr>
                <a:spLocks noChangeShapeType="1"/>
              </p:cNvSpPr>
              <p:nvPr/>
            </p:nvSpPr>
            <p:spPr bwMode="auto">
              <a:xfrm flipH="1">
                <a:off x="4412" y="3979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52" name="Line 39"/>
              <p:cNvSpPr>
                <a:spLocks noChangeShapeType="1"/>
              </p:cNvSpPr>
              <p:nvPr/>
            </p:nvSpPr>
            <p:spPr bwMode="auto">
              <a:xfrm flipH="1">
                <a:off x="4412" y="4024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53" name="Line 40"/>
              <p:cNvSpPr>
                <a:spLocks noChangeShapeType="1"/>
              </p:cNvSpPr>
              <p:nvPr/>
            </p:nvSpPr>
            <p:spPr bwMode="auto">
              <a:xfrm flipH="1">
                <a:off x="4412" y="4069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aphicFrame>
          <p:nvGraphicFramePr>
            <p:cNvPr id="42316" name="Object 12"/>
            <p:cNvGraphicFramePr>
              <a:graphicFrameLocks noChangeAspect="1"/>
            </p:cNvGraphicFramePr>
            <p:nvPr/>
          </p:nvGraphicFramePr>
          <p:xfrm>
            <a:off x="378" y="2387"/>
            <a:ext cx="179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818" name="Equation" r:id="rId5" imgW="127000" imgH="139700" progId="">
                    <p:embed/>
                  </p:oleObj>
                </mc:Choice>
                <mc:Fallback>
                  <p:oleObj name="Equation" r:id="rId5" imgW="1270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8" y="2387"/>
                          <a:ext cx="179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317" name="Object 13"/>
            <p:cNvGraphicFramePr>
              <a:graphicFrameLocks noChangeAspect="1"/>
            </p:cNvGraphicFramePr>
            <p:nvPr/>
          </p:nvGraphicFramePr>
          <p:xfrm>
            <a:off x="936" y="2417"/>
            <a:ext cx="175" cy="1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819" name="Equation" r:id="rId7" imgW="152400" imgH="139700" progId="">
                    <p:embed/>
                  </p:oleObj>
                </mc:Choice>
                <mc:Fallback>
                  <p:oleObj name="Equation" r:id="rId7" imgW="1524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6" y="2417"/>
                          <a:ext cx="175" cy="1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143"/>
          <p:cNvGrpSpPr>
            <a:grpSpLocks/>
          </p:cNvGrpSpPr>
          <p:nvPr/>
        </p:nvGrpSpPr>
        <p:grpSpPr bwMode="auto">
          <a:xfrm>
            <a:off x="2555875" y="2701925"/>
            <a:ext cx="1295400" cy="2057400"/>
            <a:chOff x="-23" y="1389"/>
            <a:chExt cx="816" cy="1296"/>
          </a:xfrm>
        </p:grpSpPr>
        <p:sp>
          <p:nvSpPr>
            <p:cNvPr id="42270" name="AutoShape 45"/>
            <p:cNvSpPr>
              <a:spLocks noChangeArrowheads="1"/>
            </p:cNvSpPr>
            <p:nvPr/>
          </p:nvSpPr>
          <p:spPr bwMode="auto">
            <a:xfrm rot="5400000">
              <a:off x="-540" y="1906"/>
              <a:ext cx="1296" cy="262"/>
            </a:xfrm>
            <a:prstGeom prst="parallelogram">
              <a:avLst>
                <a:gd name="adj" fmla="val 9115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71" name="AutoShape 46"/>
            <p:cNvSpPr>
              <a:spLocks noChangeArrowheads="1"/>
            </p:cNvSpPr>
            <p:nvPr/>
          </p:nvSpPr>
          <p:spPr bwMode="auto">
            <a:xfrm rot="16200000" flipH="1">
              <a:off x="25" y="1895"/>
              <a:ext cx="1273" cy="262"/>
            </a:xfrm>
            <a:prstGeom prst="parallelogram">
              <a:avLst>
                <a:gd name="adj" fmla="val 0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72" name="Line 47"/>
            <p:cNvSpPr>
              <a:spLocks noChangeShapeType="1"/>
            </p:cNvSpPr>
            <p:nvPr/>
          </p:nvSpPr>
          <p:spPr bwMode="auto">
            <a:xfrm>
              <a:off x="268" y="1423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3" name="Line 48"/>
            <p:cNvSpPr>
              <a:spLocks noChangeShapeType="1"/>
            </p:cNvSpPr>
            <p:nvPr/>
          </p:nvSpPr>
          <p:spPr bwMode="auto">
            <a:xfrm>
              <a:off x="327" y="1414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4" name="Line 49"/>
            <p:cNvSpPr>
              <a:spLocks noChangeShapeType="1"/>
            </p:cNvSpPr>
            <p:nvPr/>
          </p:nvSpPr>
          <p:spPr bwMode="auto">
            <a:xfrm>
              <a:off x="385" y="1405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5" name="Line 50"/>
            <p:cNvSpPr>
              <a:spLocks noChangeShapeType="1"/>
            </p:cNvSpPr>
            <p:nvPr/>
          </p:nvSpPr>
          <p:spPr bwMode="auto">
            <a:xfrm>
              <a:off x="443" y="1400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6" name="Line 51"/>
            <p:cNvSpPr>
              <a:spLocks noChangeShapeType="1"/>
            </p:cNvSpPr>
            <p:nvPr/>
          </p:nvSpPr>
          <p:spPr bwMode="auto">
            <a:xfrm>
              <a:off x="502" y="1400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7" name="Line 52"/>
            <p:cNvSpPr>
              <a:spLocks noChangeShapeType="1"/>
            </p:cNvSpPr>
            <p:nvPr/>
          </p:nvSpPr>
          <p:spPr bwMode="auto">
            <a:xfrm flipH="1">
              <a:off x="239" y="1400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8" name="Line 53"/>
            <p:cNvSpPr>
              <a:spLocks noChangeShapeType="1"/>
            </p:cNvSpPr>
            <p:nvPr/>
          </p:nvSpPr>
          <p:spPr bwMode="auto">
            <a:xfrm flipH="1">
              <a:off x="239" y="1445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9" name="Line 54"/>
            <p:cNvSpPr>
              <a:spLocks noChangeShapeType="1"/>
            </p:cNvSpPr>
            <p:nvPr/>
          </p:nvSpPr>
          <p:spPr bwMode="auto">
            <a:xfrm flipH="1">
              <a:off x="239" y="1490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0" name="Line 55"/>
            <p:cNvSpPr>
              <a:spLocks noChangeShapeType="1"/>
            </p:cNvSpPr>
            <p:nvPr/>
          </p:nvSpPr>
          <p:spPr bwMode="auto">
            <a:xfrm flipH="1">
              <a:off x="239" y="1536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1" name="Line 56"/>
            <p:cNvSpPr>
              <a:spLocks noChangeShapeType="1"/>
            </p:cNvSpPr>
            <p:nvPr/>
          </p:nvSpPr>
          <p:spPr bwMode="auto">
            <a:xfrm flipH="1">
              <a:off x="239" y="1581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2" name="Line 57"/>
            <p:cNvSpPr>
              <a:spLocks noChangeShapeType="1"/>
            </p:cNvSpPr>
            <p:nvPr/>
          </p:nvSpPr>
          <p:spPr bwMode="auto">
            <a:xfrm flipH="1">
              <a:off x="239" y="1626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3" name="Line 58"/>
            <p:cNvSpPr>
              <a:spLocks noChangeShapeType="1"/>
            </p:cNvSpPr>
            <p:nvPr/>
          </p:nvSpPr>
          <p:spPr bwMode="auto">
            <a:xfrm flipH="1">
              <a:off x="239" y="1671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4" name="Line 59"/>
            <p:cNvSpPr>
              <a:spLocks noChangeShapeType="1"/>
            </p:cNvSpPr>
            <p:nvPr/>
          </p:nvSpPr>
          <p:spPr bwMode="auto">
            <a:xfrm flipH="1">
              <a:off x="239" y="1716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5" name="Line 60"/>
            <p:cNvSpPr>
              <a:spLocks noChangeShapeType="1"/>
            </p:cNvSpPr>
            <p:nvPr/>
          </p:nvSpPr>
          <p:spPr bwMode="auto">
            <a:xfrm flipH="1">
              <a:off x="239" y="1761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6" name="Line 61"/>
            <p:cNvSpPr>
              <a:spLocks noChangeShapeType="1"/>
            </p:cNvSpPr>
            <p:nvPr/>
          </p:nvSpPr>
          <p:spPr bwMode="auto">
            <a:xfrm flipH="1">
              <a:off x="239" y="1806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7" name="Line 62"/>
            <p:cNvSpPr>
              <a:spLocks noChangeShapeType="1"/>
            </p:cNvSpPr>
            <p:nvPr/>
          </p:nvSpPr>
          <p:spPr bwMode="auto">
            <a:xfrm flipH="1">
              <a:off x="239" y="1851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8" name="Line 63"/>
            <p:cNvSpPr>
              <a:spLocks noChangeShapeType="1"/>
            </p:cNvSpPr>
            <p:nvPr/>
          </p:nvSpPr>
          <p:spPr bwMode="auto">
            <a:xfrm flipH="1">
              <a:off x="239" y="1896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9" name="Line 64"/>
            <p:cNvSpPr>
              <a:spLocks noChangeShapeType="1"/>
            </p:cNvSpPr>
            <p:nvPr/>
          </p:nvSpPr>
          <p:spPr bwMode="auto">
            <a:xfrm flipH="1">
              <a:off x="239" y="1941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0" name="Line 65"/>
            <p:cNvSpPr>
              <a:spLocks noChangeShapeType="1"/>
            </p:cNvSpPr>
            <p:nvPr/>
          </p:nvSpPr>
          <p:spPr bwMode="auto">
            <a:xfrm flipH="1">
              <a:off x="239" y="1986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1" name="Line 66"/>
            <p:cNvSpPr>
              <a:spLocks noChangeShapeType="1"/>
            </p:cNvSpPr>
            <p:nvPr/>
          </p:nvSpPr>
          <p:spPr bwMode="auto">
            <a:xfrm flipH="1">
              <a:off x="239" y="2031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2" name="Line 67"/>
            <p:cNvSpPr>
              <a:spLocks noChangeShapeType="1"/>
            </p:cNvSpPr>
            <p:nvPr/>
          </p:nvSpPr>
          <p:spPr bwMode="auto">
            <a:xfrm flipH="1">
              <a:off x="239" y="2076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3" name="Line 68"/>
            <p:cNvSpPr>
              <a:spLocks noChangeShapeType="1"/>
            </p:cNvSpPr>
            <p:nvPr/>
          </p:nvSpPr>
          <p:spPr bwMode="auto">
            <a:xfrm flipH="1">
              <a:off x="239" y="2122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4" name="Line 69"/>
            <p:cNvSpPr>
              <a:spLocks noChangeShapeType="1"/>
            </p:cNvSpPr>
            <p:nvPr/>
          </p:nvSpPr>
          <p:spPr bwMode="auto">
            <a:xfrm flipH="1">
              <a:off x="239" y="2167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5" name="Line 70"/>
            <p:cNvSpPr>
              <a:spLocks noChangeShapeType="1"/>
            </p:cNvSpPr>
            <p:nvPr/>
          </p:nvSpPr>
          <p:spPr bwMode="auto">
            <a:xfrm flipH="1">
              <a:off x="239" y="2212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6" name="Line 71"/>
            <p:cNvSpPr>
              <a:spLocks noChangeShapeType="1"/>
            </p:cNvSpPr>
            <p:nvPr/>
          </p:nvSpPr>
          <p:spPr bwMode="auto">
            <a:xfrm flipH="1">
              <a:off x="239" y="2257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7" name="Line 72"/>
            <p:cNvSpPr>
              <a:spLocks noChangeShapeType="1"/>
            </p:cNvSpPr>
            <p:nvPr/>
          </p:nvSpPr>
          <p:spPr bwMode="auto">
            <a:xfrm flipH="1">
              <a:off x="239" y="2302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8" name="Line 73"/>
            <p:cNvSpPr>
              <a:spLocks noChangeShapeType="1"/>
            </p:cNvSpPr>
            <p:nvPr/>
          </p:nvSpPr>
          <p:spPr bwMode="auto">
            <a:xfrm flipH="1">
              <a:off x="239" y="2347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9" name="Line 74"/>
            <p:cNvSpPr>
              <a:spLocks noChangeShapeType="1"/>
            </p:cNvSpPr>
            <p:nvPr/>
          </p:nvSpPr>
          <p:spPr bwMode="auto">
            <a:xfrm flipH="1">
              <a:off x="239" y="2392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00" name="Line 75"/>
            <p:cNvSpPr>
              <a:spLocks noChangeShapeType="1"/>
            </p:cNvSpPr>
            <p:nvPr/>
          </p:nvSpPr>
          <p:spPr bwMode="auto">
            <a:xfrm flipH="1">
              <a:off x="239" y="2437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01" name="Line 76"/>
            <p:cNvSpPr>
              <a:spLocks noChangeShapeType="1"/>
            </p:cNvSpPr>
            <p:nvPr/>
          </p:nvSpPr>
          <p:spPr bwMode="auto">
            <a:xfrm flipH="1">
              <a:off x="239" y="2482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02" name="Line 77"/>
            <p:cNvSpPr>
              <a:spLocks noChangeShapeType="1"/>
            </p:cNvSpPr>
            <p:nvPr/>
          </p:nvSpPr>
          <p:spPr bwMode="auto">
            <a:xfrm flipH="1">
              <a:off x="239" y="2527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03" name="Line 78"/>
            <p:cNvSpPr>
              <a:spLocks noChangeShapeType="1"/>
            </p:cNvSpPr>
            <p:nvPr/>
          </p:nvSpPr>
          <p:spPr bwMode="auto">
            <a:xfrm flipH="1">
              <a:off x="239" y="2572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04" name="Line 82"/>
            <p:cNvSpPr>
              <a:spLocks noChangeShapeType="1"/>
            </p:cNvSpPr>
            <p:nvPr/>
          </p:nvSpPr>
          <p:spPr bwMode="auto">
            <a:xfrm>
              <a:off x="147" y="1935"/>
              <a:ext cx="0" cy="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305" name="Object 83"/>
            <p:cNvGraphicFramePr>
              <a:graphicFrameLocks noChangeAspect="1"/>
            </p:cNvGraphicFramePr>
            <p:nvPr/>
          </p:nvGraphicFramePr>
          <p:xfrm>
            <a:off x="60" y="1751"/>
            <a:ext cx="179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820" name="Equation" r:id="rId9" imgW="127000" imgH="139700" progId="">
                    <p:embed/>
                  </p:oleObj>
                </mc:Choice>
                <mc:Fallback>
                  <p:oleObj name="Equation" r:id="rId9" imgW="1270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" y="1751"/>
                          <a:ext cx="179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306" name="Line 85"/>
            <p:cNvSpPr>
              <a:spLocks noChangeShapeType="1"/>
            </p:cNvSpPr>
            <p:nvPr/>
          </p:nvSpPr>
          <p:spPr bwMode="auto">
            <a:xfrm>
              <a:off x="691" y="1934"/>
              <a:ext cx="0" cy="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307" name="Object 86"/>
            <p:cNvGraphicFramePr>
              <a:graphicFrameLocks noChangeAspect="1"/>
            </p:cNvGraphicFramePr>
            <p:nvPr/>
          </p:nvGraphicFramePr>
          <p:xfrm>
            <a:off x="618" y="1780"/>
            <a:ext cx="175" cy="1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821" name="Equation" r:id="rId11" imgW="152400" imgH="139700" progId="">
                    <p:embed/>
                  </p:oleObj>
                </mc:Choice>
                <mc:Fallback>
                  <p:oleObj name="Equation" r:id="rId11" imgW="1524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8" y="1780"/>
                          <a:ext cx="175" cy="1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308" name="AutoShape 88"/>
            <p:cNvSpPr>
              <a:spLocks noChangeArrowheads="1"/>
            </p:cNvSpPr>
            <p:nvPr/>
          </p:nvSpPr>
          <p:spPr bwMode="auto">
            <a:xfrm rot="5400000">
              <a:off x="568" y="142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309" name="AutoShape 89"/>
            <p:cNvSpPr>
              <a:spLocks noChangeArrowheads="1"/>
            </p:cNvSpPr>
            <p:nvPr/>
          </p:nvSpPr>
          <p:spPr bwMode="auto">
            <a:xfrm rot="5400000">
              <a:off x="568" y="1704"/>
              <a:ext cx="43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310" name="AutoShape 90"/>
            <p:cNvSpPr>
              <a:spLocks noChangeArrowheads="1"/>
            </p:cNvSpPr>
            <p:nvPr/>
          </p:nvSpPr>
          <p:spPr bwMode="auto">
            <a:xfrm rot="5400000">
              <a:off x="568" y="197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311" name="AutoShape 91"/>
            <p:cNvSpPr>
              <a:spLocks noChangeArrowheads="1"/>
            </p:cNvSpPr>
            <p:nvPr/>
          </p:nvSpPr>
          <p:spPr bwMode="auto">
            <a:xfrm rot="5400000">
              <a:off x="568" y="2255"/>
              <a:ext cx="43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312" name="AutoShape 92"/>
            <p:cNvSpPr>
              <a:spLocks noChangeArrowheads="1"/>
            </p:cNvSpPr>
            <p:nvPr/>
          </p:nvSpPr>
          <p:spPr bwMode="auto">
            <a:xfrm rot="5400000">
              <a:off x="568" y="252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313" name="Line 79"/>
            <p:cNvSpPr>
              <a:spLocks noChangeShapeType="1"/>
            </p:cNvSpPr>
            <p:nvPr/>
          </p:nvSpPr>
          <p:spPr bwMode="auto">
            <a:xfrm flipH="1">
              <a:off x="239" y="2617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14" name="Line 80"/>
            <p:cNvSpPr>
              <a:spLocks noChangeShapeType="1"/>
            </p:cNvSpPr>
            <p:nvPr/>
          </p:nvSpPr>
          <p:spPr bwMode="auto">
            <a:xfrm flipH="1">
              <a:off x="229" y="2659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 1144"/>
          <p:cNvGrpSpPr>
            <a:grpSpLocks/>
          </p:cNvGrpSpPr>
          <p:nvPr/>
        </p:nvGrpSpPr>
        <p:grpSpPr bwMode="auto">
          <a:xfrm>
            <a:off x="2555875" y="2701925"/>
            <a:ext cx="1295400" cy="2093913"/>
            <a:chOff x="2608" y="1389"/>
            <a:chExt cx="816" cy="1319"/>
          </a:xfrm>
        </p:grpSpPr>
        <p:sp>
          <p:nvSpPr>
            <p:cNvPr id="42222" name="AutoShape 97"/>
            <p:cNvSpPr>
              <a:spLocks noChangeArrowheads="1"/>
            </p:cNvSpPr>
            <p:nvPr/>
          </p:nvSpPr>
          <p:spPr bwMode="auto">
            <a:xfrm rot="5400000">
              <a:off x="2079" y="1918"/>
              <a:ext cx="1319" cy="262"/>
            </a:xfrm>
            <a:prstGeom prst="parallelogram">
              <a:avLst>
                <a:gd name="adj" fmla="val 18413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23" name="AutoShape 98"/>
            <p:cNvSpPr>
              <a:spLocks noChangeArrowheads="1"/>
            </p:cNvSpPr>
            <p:nvPr/>
          </p:nvSpPr>
          <p:spPr bwMode="auto">
            <a:xfrm rot="16200000" flipH="1">
              <a:off x="2656" y="1895"/>
              <a:ext cx="1274" cy="262"/>
            </a:xfrm>
            <a:prstGeom prst="parallelogram">
              <a:avLst>
                <a:gd name="adj" fmla="val 0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24" name="Line 99"/>
            <p:cNvSpPr>
              <a:spLocks noChangeShapeType="1"/>
            </p:cNvSpPr>
            <p:nvPr/>
          </p:nvSpPr>
          <p:spPr bwMode="auto">
            <a:xfrm>
              <a:off x="2899" y="1437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25" name="Line 100"/>
            <p:cNvSpPr>
              <a:spLocks noChangeShapeType="1"/>
            </p:cNvSpPr>
            <p:nvPr/>
          </p:nvSpPr>
          <p:spPr bwMode="auto">
            <a:xfrm>
              <a:off x="2958" y="1428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26" name="Line 101"/>
            <p:cNvSpPr>
              <a:spLocks noChangeShapeType="1"/>
            </p:cNvSpPr>
            <p:nvPr/>
          </p:nvSpPr>
          <p:spPr bwMode="auto">
            <a:xfrm>
              <a:off x="3016" y="1419"/>
              <a:ext cx="0" cy="126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27" name="Line 102"/>
            <p:cNvSpPr>
              <a:spLocks noChangeShapeType="1"/>
            </p:cNvSpPr>
            <p:nvPr/>
          </p:nvSpPr>
          <p:spPr bwMode="auto">
            <a:xfrm>
              <a:off x="3074" y="1410"/>
              <a:ext cx="0" cy="126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28" name="Line 103"/>
            <p:cNvSpPr>
              <a:spLocks noChangeShapeType="1"/>
            </p:cNvSpPr>
            <p:nvPr/>
          </p:nvSpPr>
          <p:spPr bwMode="auto">
            <a:xfrm>
              <a:off x="3133" y="1400"/>
              <a:ext cx="0" cy="126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29" name="Line 104"/>
            <p:cNvSpPr>
              <a:spLocks noChangeShapeType="1"/>
            </p:cNvSpPr>
            <p:nvPr/>
          </p:nvSpPr>
          <p:spPr bwMode="auto">
            <a:xfrm flipH="1">
              <a:off x="2870" y="1400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0" name="Line 105"/>
            <p:cNvSpPr>
              <a:spLocks noChangeShapeType="1"/>
            </p:cNvSpPr>
            <p:nvPr/>
          </p:nvSpPr>
          <p:spPr bwMode="auto">
            <a:xfrm flipH="1">
              <a:off x="2870" y="1445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1" name="Line 106"/>
            <p:cNvSpPr>
              <a:spLocks noChangeShapeType="1"/>
            </p:cNvSpPr>
            <p:nvPr/>
          </p:nvSpPr>
          <p:spPr bwMode="auto">
            <a:xfrm flipH="1">
              <a:off x="2870" y="1490"/>
              <a:ext cx="292" cy="4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2" name="Line 107"/>
            <p:cNvSpPr>
              <a:spLocks noChangeShapeType="1"/>
            </p:cNvSpPr>
            <p:nvPr/>
          </p:nvSpPr>
          <p:spPr bwMode="auto">
            <a:xfrm flipH="1">
              <a:off x="2870" y="1536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3" name="Line 108"/>
            <p:cNvSpPr>
              <a:spLocks noChangeShapeType="1"/>
            </p:cNvSpPr>
            <p:nvPr/>
          </p:nvSpPr>
          <p:spPr bwMode="auto">
            <a:xfrm flipH="1">
              <a:off x="2870" y="1581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4" name="Line 109"/>
            <p:cNvSpPr>
              <a:spLocks noChangeShapeType="1"/>
            </p:cNvSpPr>
            <p:nvPr/>
          </p:nvSpPr>
          <p:spPr bwMode="auto">
            <a:xfrm flipH="1">
              <a:off x="2870" y="1626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5" name="Line 110"/>
            <p:cNvSpPr>
              <a:spLocks noChangeShapeType="1"/>
            </p:cNvSpPr>
            <p:nvPr/>
          </p:nvSpPr>
          <p:spPr bwMode="auto">
            <a:xfrm flipH="1">
              <a:off x="2870" y="1671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6" name="Line 111"/>
            <p:cNvSpPr>
              <a:spLocks noChangeShapeType="1"/>
            </p:cNvSpPr>
            <p:nvPr/>
          </p:nvSpPr>
          <p:spPr bwMode="auto">
            <a:xfrm flipH="1">
              <a:off x="2870" y="1716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7" name="Line 112"/>
            <p:cNvSpPr>
              <a:spLocks noChangeShapeType="1"/>
            </p:cNvSpPr>
            <p:nvPr/>
          </p:nvSpPr>
          <p:spPr bwMode="auto">
            <a:xfrm flipH="1">
              <a:off x="2870" y="1761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8" name="Line 113"/>
            <p:cNvSpPr>
              <a:spLocks noChangeShapeType="1"/>
            </p:cNvSpPr>
            <p:nvPr/>
          </p:nvSpPr>
          <p:spPr bwMode="auto">
            <a:xfrm flipH="1">
              <a:off x="2870" y="1806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9" name="Line 114"/>
            <p:cNvSpPr>
              <a:spLocks noChangeShapeType="1"/>
            </p:cNvSpPr>
            <p:nvPr/>
          </p:nvSpPr>
          <p:spPr bwMode="auto">
            <a:xfrm flipH="1">
              <a:off x="2870" y="1851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0" name="Line 115"/>
            <p:cNvSpPr>
              <a:spLocks noChangeShapeType="1"/>
            </p:cNvSpPr>
            <p:nvPr/>
          </p:nvSpPr>
          <p:spPr bwMode="auto">
            <a:xfrm flipH="1">
              <a:off x="2870" y="1896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1" name="Line 116"/>
            <p:cNvSpPr>
              <a:spLocks noChangeShapeType="1"/>
            </p:cNvSpPr>
            <p:nvPr/>
          </p:nvSpPr>
          <p:spPr bwMode="auto">
            <a:xfrm flipH="1">
              <a:off x="2870" y="1941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2" name="Line 117"/>
            <p:cNvSpPr>
              <a:spLocks noChangeShapeType="1"/>
            </p:cNvSpPr>
            <p:nvPr/>
          </p:nvSpPr>
          <p:spPr bwMode="auto">
            <a:xfrm flipH="1">
              <a:off x="2870" y="1986"/>
              <a:ext cx="292" cy="4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3" name="Line 118"/>
            <p:cNvSpPr>
              <a:spLocks noChangeShapeType="1"/>
            </p:cNvSpPr>
            <p:nvPr/>
          </p:nvSpPr>
          <p:spPr bwMode="auto">
            <a:xfrm flipH="1">
              <a:off x="2870" y="2032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4" name="Line 119"/>
            <p:cNvSpPr>
              <a:spLocks noChangeShapeType="1"/>
            </p:cNvSpPr>
            <p:nvPr/>
          </p:nvSpPr>
          <p:spPr bwMode="auto">
            <a:xfrm flipH="1">
              <a:off x="2870" y="2077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5" name="Line 120"/>
            <p:cNvSpPr>
              <a:spLocks noChangeShapeType="1"/>
            </p:cNvSpPr>
            <p:nvPr/>
          </p:nvSpPr>
          <p:spPr bwMode="auto">
            <a:xfrm flipH="1">
              <a:off x="2870" y="2122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6" name="Line 121"/>
            <p:cNvSpPr>
              <a:spLocks noChangeShapeType="1"/>
            </p:cNvSpPr>
            <p:nvPr/>
          </p:nvSpPr>
          <p:spPr bwMode="auto">
            <a:xfrm flipH="1">
              <a:off x="2870" y="2167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7" name="Line 122"/>
            <p:cNvSpPr>
              <a:spLocks noChangeShapeType="1"/>
            </p:cNvSpPr>
            <p:nvPr/>
          </p:nvSpPr>
          <p:spPr bwMode="auto">
            <a:xfrm flipH="1">
              <a:off x="2870" y="2212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8" name="Line 123"/>
            <p:cNvSpPr>
              <a:spLocks noChangeShapeType="1"/>
            </p:cNvSpPr>
            <p:nvPr/>
          </p:nvSpPr>
          <p:spPr bwMode="auto">
            <a:xfrm flipH="1">
              <a:off x="2870" y="2257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9" name="Line 124"/>
            <p:cNvSpPr>
              <a:spLocks noChangeShapeType="1"/>
            </p:cNvSpPr>
            <p:nvPr/>
          </p:nvSpPr>
          <p:spPr bwMode="auto">
            <a:xfrm flipH="1">
              <a:off x="2870" y="2302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0" name="Line 125"/>
            <p:cNvSpPr>
              <a:spLocks noChangeShapeType="1"/>
            </p:cNvSpPr>
            <p:nvPr/>
          </p:nvSpPr>
          <p:spPr bwMode="auto">
            <a:xfrm flipH="1">
              <a:off x="2870" y="2347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1" name="Line 126"/>
            <p:cNvSpPr>
              <a:spLocks noChangeShapeType="1"/>
            </p:cNvSpPr>
            <p:nvPr/>
          </p:nvSpPr>
          <p:spPr bwMode="auto">
            <a:xfrm flipH="1">
              <a:off x="2870" y="2392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2" name="Line 127"/>
            <p:cNvSpPr>
              <a:spLocks noChangeShapeType="1"/>
            </p:cNvSpPr>
            <p:nvPr/>
          </p:nvSpPr>
          <p:spPr bwMode="auto">
            <a:xfrm flipH="1">
              <a:off x="2870" y="2437"/>
              <a:ext cx="292" cy="4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3" name="Line 128"/>
            <p:cNvSpPr>
              <a:spLocks noChangeShapeType="1"/>
            </p:cNvSpPr>
            <p:nvPr/>
          </p:nvSpPr>
          <p:spPr bwMode="auto">
            <a:xfrm flipH="1">
              <a:off x="2870" y="2483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4" name="Line 129"/>
            <p:cNvSpPr>
              <a:spLocks noChangeShapeType="1"/>
            </p:cNvSpPr>
            <p:nvPr/>
          </p:nvSpPr>
          <p:spPr bwMode="auto">
            <a:xfrm flipH="1">
              <a:off x="2870" y="2528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5" name="Line 130"/>
            <p:cNvSpPr>
              <a:spLocks noChangeShapeType="1"/>
            </p:cNvSpPr>
            <p:nvPr/>
          </p:nvSpPr>
          <p:spPr bwMode="auto">
            <a:xfrm flipH="1">
              <a:off x="2870" y="2573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6" name="Line 131"/>
            <p:cNvSpPr>
              <a:spLocks noChangeShapeType="1"/>
            </p:cNvSpPr>
            <p:nvPr/>
          </p:nvSpPr>
          <p:spPr bwMode="auto">
            <a:xfrm flipH="1">
              <a:off x="2870" y="2618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7" name="Line 132"/>
            <p:cNvSpPr>
              <a:spLocks noChangeShapeType="1"/>
            </p:cNvSpPr>
            <p:nvPr/>
          </p:nvSpPr>
          <p:spPr bwMode="auto">
            <a:xfrm flipH="1">
              <a:off x="2870" y="2663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8" name="Line 134"/>
            <p:cNvSpPr>
              <a:spLocks noChangeShapeType="1"/>
            </p:cNvSpPr>
            <p:nvPr/>
          </p:nvSpPr>
          <p:spPr bwMode="auto">
            <a:xfrm>
              <a:off x="2783" y="1935"/>
              <a:ext cx="0" cy="13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259" name="Object 135"/>
            <p:cNvGraphicFramePr>
              <a:graphicFrameLocks noChangeAspect="1"/>
            </p:cNvGraphicFramePr>
            <p:nvPr/>
          </p:nvGraphicFramePr>
          <p:xfrm>
            <a:off x="2690" y="1752"/>
            <a:ext cx="180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822" name="Equation" r:id="rId13" imgW="127000" imgH="139700" progId="">
                    <p:embed/>
                  </p:oleObj>
                </mc:Choice>
                <mc:Fallback>
                  <p:oleObj name="Equation" r:id="rId13" imgW="1270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0" y="1752"/>
                          <a:ext cx="180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260" name="Line 137"/>
            <p:cNvSpPr>
              <a:spLocks noChangeShapeType="1"/>
            </p:cNvSpPr>
            <p:nvPr/>
          </p:nvSpPr>
          <p:spPr bwMode="auto">
            <a:xfrm>
              <a:off x="3322" y="1935"/>
              <a:ext cx="0" cy="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261" name="Object 138"/>
            <p:cNvGraphicFramePr>
              <a:graphicFrameLocks noChangeAspect="1"/>
            </p:cNvGraphicFramePr>
            <p:nvPr/>
          </p:nvGraphicFramePr>
          <p:xfrm>
            <a:off x="3249" y="1781"/>
            <a:ext cx="175" cy="1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823" name="Equation" r:id="rId15" imgW="152400" imgH="139700" progId="">
                    <p:embed/>
                  </p:oleObj>
                </mc:Choice>
                <mc:Fallback>
                  <p:oleObj name="Equation" r:id="rId15" imgW="1524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9" y="1781"/>
                          <a:ext cx="175" cy="1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262" name="AutoShape 140"/>
            <p:cNvSpPr>
              <a:spLocks noChangeArrowheads="1"/>
            </p:cNvSpPr>
            <p:nvPr/>
          </p:nvSpPr>
          <p:spPr bwMode="auto">
            <a:xfrm rot="5400000">
              <a:off x="3199" y="142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3" name="AutoShape 141"/>
            <p:cNvSpPr>
              <a:spLocks noChangeArrowheads="1"/>
            </p:cNvSpPr>
            <p:nvPr/>
          </p:nvSpPr>
          <p:spPr bwMode="auto">
            <a:xfrm rot="5400000">
              <a:off x="3199" y="159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4" name="AutoShape 142"/>
            <p:cNvSpPr>
              <a:spLocks noChangeArrowheads="1"/>
            </p:cNvSpPr>
            <p:nvPr/>
          </p:nvSpPr>
          <p:spPr bwMode="auto">
            <a:xfrm rot="5400000">
              <a:off x="3199" y="175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5" name="AutoShape 143"/>
            <p:cNvSpPr>
              <a:spLocks noChangeArrowheads="1"/>
            </p:cNvSpPr>
            <p:nvPr/>
          </p:nvSpPr>
          <p:spPr bwMode="auto">
            <a:xfrm rot="5400000">
              <a:off x="3199" y="192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6" name="AutoShape 144"/>
            <p:cNvSpPr>
              <a:spLocks noChangeArrowheads="1"/>
            </p:cNvSpPr>
            <p:nvPr/>
          </p:nvSpPr>
          <p:spPr bwMode="auto">
            <a:xfrm rot="5400000">
              <a:off x="3199" y="208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7" name="AutoShape 145"/>
            <p:cNvSpPr>
              <a:spLocks noChangeArrowheads="1"/>
            </p:cNvSpPr>
            <p:nvPr/>
          </p:nvSpPr>
          <p:spPr bwMode="auto">
            <a:xfrm rot="5400000">
              <a:off x="3199" y="225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8" name="AutoShape 146"/>
            <p:cNvSpPr>
              <a:spLocks noChangeArrowheads="1"/>
            </p:cNvSpPr>
            <p:nvPr/>
          </p:nvSpPr>
          <p:spPr bwMode="auto">
            <a:xfrm rot="5400000">
              <a:off x="3199" y="242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9" name="AutoShape 147"/>
            <p:cNvSpPr>
              <a:spLocks noChangeArrowheads="1"/>
            </p:cNvSpPr>
            <p:nvPr/>
          </p:nvSpPr>
          <p:spPr bwMode="auto">
            <a:xfrm rot="5400000">
              <a:off x="3199" y="258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</p:grpSp>
      <p:grpSp>
        <p:nvGrpSpPr>
          <p:cNvPr id="6" name="Group 1145"/>
          <p:cNvGrpSpPr>
            <a:grpSpLocks/>
          </p:cNvGrpSpPr>
          <p:nvPr/>
        </p:nvGrpSpPr>
        <p:grpSpPr bwMode="auto">
          <a:xfrm>
            <a:off x="2555875" y="2701925"/>
            <a:ext cx="1295400" cy="2128838"/>
            <a:chOff x="3651" y="1389"/>
            <a:chExt cx="816" cy="1341"/>
          </a:xfrm>
        </p:grpSpPr>
        <p:sp>
          <p:nvSpPr>
            <p:cNvPr id="42171" name="AutoShape 150"/>
            <p:cNvSpPr>
              <a:spLocks noChangeArrowheads="1"/>
            </p:cNvSpPr>
            <p:nvPr/>
          </p:nvSpPr>
          <p:spPr bwMode="auto">
            <a:xfrm rot="16200000" flipH="1">
              <a:off x="3688" y="1906"/>
              <a:ext cx="1295" cy="262"/>
            </a:xfrm>
            <a:prstGeom prst="parallelogram">
              <a:avLst>
                <a:gd name="adj" fmla="val 6178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72" name="Line 152"/>
            <p:cNvSpPr>
              <a:spLocks noChangeShapeType="1"/>
            </p:cNvSpPr>
            <p:nvPr/>
          </p:nvSpPr>
          <p:spPr bwMode="auto">
            <a:xfrm>
              <a:off x="4366" y="1933"/>
              <a:ext cx="0" cy="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173" name="Object 153"/>
            <p:cNvGraphicFramePr>
              <a:graphicFrameLocks noChangeAspect="1"/>
            </p:cNvGraphicFramePr>
            <p:nvPr/>
          </p:nvGraphicFramePr>
          <p:xfrm>
            <a:off x="4292" y="1779"/>
            <a:ext cx="175" cy="1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824" name="Equation" r:id="rId17" imgW="152400" imgH="139700" progId="">
                    <p:embed/>
                  </p:oleObj>
                </mc:Choice>
                <mc:Fallback>
                  <p:oleObj name="Equation" r:id="rId17" imgW="1524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92" y="1779"/>
                          <a:ext cx="175" cy="1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174" name="AutoShape 154"/>
            <p:cNvSpPr>
              <a:spLocks noChangeArrowheads="1"/>
            </p:cNvSpPr>
            <p:nvPr/>
          </p:nvSpPr>
          <p:spPr bwMode="auto">
            <a:xfrm rot="5400000">
              <a:off x="3111" y="1929"/>
              <a:ext cx="1341" cy="262"/>
            </a:xfrm>
            <a:prstGeom prst="parallelogram">
              <a:avLst>
                <a:gd name="adj" fmla="val 28980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75" name="Line 155"/>
            <p:cNvSpPr>
              <a:spLocks noChangeShapeType="1"/>
            </p:cNvSpPr>
            <p:nvPr/>
          </p:nvSpPr>
          <p:spPr bwMode="auto">
            <a:xfrm>
              <a:off x="3942" y="1455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76" name="Line 156"/>
            <p:cNvSpPr>
              <a:spLocks noChangeShapeType="1"/>
            </p:cNvSpPr>
            <p:nvPr/>
          </p:nvSpPr>
          <p:spPr bwMode="auto">
            <a:xfrm>
              <a:off x="4001" y="1441"/>
              <a:ext cx="0" cy="126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77" name="Line 157"/>
            <p:cNvSpPr>
              <a:spLocks noChangeShapeType="1"/>
            </p:cNvSpPr>
            <p:nvPr/>
          </p:nvSpPr>
          <p:spPr bwMode="auto">
            <a:xfrm>
              <a:off x="4059" y="1437"/>
              <a:ext cx="0" cy="126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78" name="Line 158"/>
            <p:cNvSpPr>
              <a:spLocks noChangeShapeType="1"/>
            </p:cNvSpPr>
            <p:nvPr/>
          </p:nvSpPr>
          <p:spPr bwMode="auto">
            <a:xfrm>
              <a:off x="4117" y="1414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79" name="Line 159"/>
            <p:cNvSpPr>
              <a:spLocks noChangeShapeType="1"/>
            </p:cNvSpPr>
            <p:nvPr/>
          </p:nvSpPr>
          <p:spPr bwMode="auto">
            <a:xfrm>
              <a:off x="4176" y="1400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0" name="Line 160"/>
            <p:cNvSpPr>
              <a:spLocks noChangeShapeType="1"/>
            </p:cNvSpPr>
            <p:nvPr/>
          </p:nvSpPr>
          <p:spPr bwMode="auto">
            <a:xfrm flipH="1">
              <a:off x="3913" y="1400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1" name="Line 161"/>
            <p:cNvSpPr>
              <a:spLocks noChangeShapeType="1"/>
            </p:cNvSpPr>
            <p:nvPr/>
          </p:nvSpPr>
          <p:spPr bwMode="auto">
            <a:xfrm flipH="1">
              <a:off x="3913" y="1445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2" name="Line 162"/>
            <p:cNvSpPr>
              <a:spLocks noChangeShapeType="1"/>
            </p:cNvSpPr>
            <p:nvPr/>
          </p:nvSpPr>
          <p:spPr bwMode="auto">
            <a:xfrm flipH="1">
              <a:off x="3913" y="1490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3" name="Line 163"/>
            <p:cNvSpPr>
              <a:spLocks noChangeShapeType="1"/>
            </p:cNvSpPr>
            <p:nvPr/>
          </p:nvSpPr>
          <p:spPr bwMode="auto">
            <a:xfrm flipH="1">
              <a:off x="3913" y="1535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4" name="Line 164"/>
            <p:cNvSpPr>
              <a:spLocks noChangeShapeType="1"/>
            </p:cNvSpPr>
            <p:nvPr/>
          </p:nvSpPr>
          <p:spPr bwMode="auto">
            <a:xfrm flipH="1">
              <a:off x="3913" y="1580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5" name="Line 165"/>
            <p:cNvSpPr>
              <a:spLocks noChangeShapeType="1"/>
            </p:cNvSpPr>
            <p:nvPr/>
          </p:nvSpPr>
          <p:spPr bwMode="auto">
            <a:xfrm flipH="1">
              <a:off x="3913" y="1625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6" name="Line 166"/>
            <p:cNvSpPr>
              <a:spLocks noChangeShapeType="1"/>
            </p:cNvSpPr>
            <p:nvPr/>
          </p:nvSpPr>
          <p:spPr bwMode="auto">
            <a:xfrm flipH="1">
              <a:off x="3913" y="1671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7" name="Line 167"/>
            <p:cNvSpPr>
              <a:spLocks noChangeShapeType="1"/>
            </p:cNvSpPr>
            <p:nvPr/>
          </p:nvSpPr>
          <p:spPr bwMode="auto">
            <a:xfrm flipH="1">
              <a:off x="3913" y="1716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8" name="Line 168"/>
            <p:cNvSpPr>
              <a:spLocks noChangeShapeType="1"/>
            </p:cNvSpPr>
            <p:nvPr/>
          </p:nvSpPr>
          <p:spPr bwMode="auto">
            <a:xfrm flipH="1">
              <a:off x="3913" y="1761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9" name="Line 169"/>
            <p:cNvSpPr>
              <a:spLocks noChangeShapeType="1"/>
            </p:cNvSpPr>
            <p:nvPr/>
          </p:nvSpPr>
          <p:spPr bwMode="auto">
            <a:xfrm flipH="1">
              <a:off x="3913" y="1806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0" name="Line 170"/>
            <p:cNvSpPr>
              <a:spLocks noChangeShapeType="1"/>
            </p:cNvSpPr>
            <p:nvPr/>
          </p:nvSpPr>
          <p:spPr bwMode="auto">
            <a:xfrm flipH="1">
              <a:off x="3913" y="1851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1" name="Line 171"/>
            <p:cNvSpPr>
              <a:spLocks noChangeShapeType="1"/>
            </p:cNvSpPr>
            <p:nvPr/>
          </p:nvSpPr>
          <p:spPr bwMode="auto">
            <a:xfrm flipH="1">
              <a:off x="3913" y="1896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2" name="Line 172"/>
            <p:cNvSpPr>
              <a:spLocks noChangeShapeType="1"/>
            </p:cNvSpPr>
            <p:nvPr/>
          </p:nvSpPr>
          <p:spPr bwMode="auto">
            <a:xfrm flipH="1">
              <a:off x="3913" y="1941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3" name="Line 173"/>
            <p:cNvSpPr>
              <a:spLocks noChangeShapeType="1"/>
            </p:cNvSpPr>
            <p:nvPr/>
          </p:nvSpPr>
          <p:spPr bwMode="auto">
            <a:xfrm flipH="1">
              <a:off x="3913" y="1986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4" name="Line 174"/>
            <p:cNvSpPr>
              <a:spLocks noChangeShapeType="1"/>
            </p:cNvSpPr>
            <p:nvPr/>
          </p:nvSpPr>
          <p:spPr bwMode="auto">
            <a:xfrm flipH="1">
              <a:off x="3913" y="2031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5" name="Line 175"/>
            <p:cNvSpPr>
              <a:spLocks noChangeShapeType="1"/>
            </p:cNvSpPr>
            <p:nvPr/>
          </p:nvSpPr>
          <p:spPr bwMode="auto">
            <a:xfrm flipH="1">
              <a:off x="3913" y="2076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6" name="Line 176"/>
            <p:cNvSpPr>
              <a:spLocks noChangeShapeType="1"/>
            </p:cNvSpPr>
            <p:nvPr/>
          </p:nvSpPr>
          <p:spPr bwMode="auto">
            <a:xfrm flipH="1">
              <a:off x="3913" y="2121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7" name="Line 177"/>
            <p:cNvSpPr>
              <a:spLocks noChangeShapeType="1"/>
            </p:cNvSpPr>
            <p:nvPr/>
          </p:nvSpPr>
          <p:spPr bwMode="auto">
            <a:xfrm flipH="1">
              <a:off x="3913" y="2166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8" name="Line 178"/>
            <p:cNvSpPr>
              <a:spLocks noChangeShapeType="1"/>
            </p:cNvSpPr>
            <p:nvPr/>
          </p:nvSpPr>
          <p:spPr bwMode="auto">
            <a:xfrm flipH="1">
              <a:off x="3913" y="2211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9" name="Line 179"/>
            <p:cNvSpPr>
              <a:spLocks noChangeShapeType="1"/>
            </p:cNvSpPr>
            <p:nvPr/>
          </p:nvSpPr>
          <p:spPr bwMode="auto">
            <a:xfrm flipH="1">
              <a:off x="3913" y="2256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0" name="Line 180"/>
            <p:cNvSpPr>
              <a:spLocks noChangeShapeType="1"/>
            </p:cNvSpPr>
            <p:nvPr/>
          </p:nvSpPr>
          <p:spPr bwMode="auto">
            <a:xfrm flipH="1">
              <a:off x="3913" y="2301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1" name="Line 181"/>
            <p:cNvSpPr>
              <a:spLocks noChangeShapeType="1"/>
            </p:cNvSpPr>
            <p:nvPr/>
          </p:nvSpPr>
          <p:spPr bwMode="auto">
            <a:xfrm flipH="1">
              <a:off x="3913" y="2346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2" name="Line 182"/>
            <p:cNvSpPr>
              <a:spLocks noChangeShapeType="1"/>
            </p:cNvSpPr>
            <p:nvPr/>
          </p:nvSpPr>
          <p:spPr bwMode="auto">
            <a:xfrm flipH="1">
              <a:off x="3913" y="2392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3" name="Line 183"/>
            <p:cNvSpPr>
              <a:spLocks noChangeShapeType="1"/>
            </p:cNvSpPr>
            <p:nvPr/>
          </p:nvSpPr>
          <p:spPr bwMode="auto">
            <a:xfrm flipH="1">
              <a:off x="3913" y="2437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4" name="Line 184"/>
            <p:cNvSpPr>
              <a:spLocks noChangeShapeType="1"/>
            </p:cNvSpPr>
            <p:nvPr/>
          </p:nvSpPr>
          <p:spPr bwMode="auto">
            <a:xfrm flipH="1">
              <a:off x="3913" y="2482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5" name="Line 185"/>
            <p:cNvSpPr>
              <a:spLocks noChangeShapeType="1"/>
            </p:cNvSpPr>
            <p:nvPr/>
          </p:nvSpPr>
          <p:spPr bwMode="auto">
            <a:xfrm flipH="1">
              <a:off x="3913" y="2527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6" name="Line 186"/>
            <p:cNvSpPr>
              <a:spLocks noChangeShapeType="1"/>
            </p:cNvSpPr>
            <p:nvPr/>
          </p:nvSpPr>
          <p:spPr bwMode="auto">
            <a:xfrm flipH="1">
              <a:off x="3913" y="2572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7" name="Line 187"/>
            <p:cNvSpPr>
              <a:spLocks noChangeShapeType="1"/>
            </p:cNvSpPr>
            <p:nvPr/>
          </p:nvSpPr>
          <p:spPr bwMode="auto">
            <a:xfrm flipH="1">
              <a:off x="3913" y="2617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8" name="Line 189"/>
            <p:cNvSpPr>
              <a:spLocks noChangeShapeType="1"/>
            </p:cNvSpPr>
            <p:nvPr/>
          </p:nvSpPr>
          <p:spPr bwMode="auto">
            <a:xfrm>
              <a:off x="3822" y="1933"/>
              <a:ext cx="4" cy="20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209" name="Object 190"/>
            <p:cNvGraphicFramePr>
              <a:graphicFrameLocks noChangeAspect="1"/>
            </p:cNvGraphicFramePr>
            <p:nvPr/>
          </p:nvGraphicFramePr>
          <p:xfrm>
            <a:off x="3735" y="1750"/>
            <a:ext cx="178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825" name="Equation" r:id="rId19" imgW="127000" imgH="139700" progId="">
                    <p:embed/>
                  </p:oleObj>
                </mc:Choice>
                <mc:Fallback>
                  <p:oleObj name="Equation" r:id="rId19" imgW="1270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5" y="1750"/>
                          <a:ext cx="178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210" name="Line 191"/>
            <p:cNvSpPr>
              <a:spLocks noChangeShapeType="1"/>
            </p:cNvSpPr>
            <p:nvPr/>
          </p:nvSpPr>
          <p:spPr bwMode="auto">
            <a:xfrm flipH="1">
              <a:off x="3913" y="2662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11" name="AutoShape 193"/>
            <p:cNvSpPr>
              <a:spLocks noChangeArrowheads="1"/>
            </p:cNvSpPr>
            <p:nvPr/>
          </p:nvSpPr>
          <p:spPr bwMode="auto">
            <a:xfrm rot="5400000">
              <a:off x="4242" y="143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2" name="AutoShape 194"/>
            <p:cNvSpPr>
              <a:spLocks noChangeArrowheads="1"/>
            </p:cNvSpPr>
            <p:nvPr/>
          </p:nvSpPr>
          <p:spPr bwMode="auto">
            <a:xfrm rot="5400000">
              <a:off x="4242" y="154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3" name="AutoShape 195"/>
            <p:cNvSpPr>
              <a:spLocks noChangeArrowheads="1"/>
            </p:cNvSpPr>
            <p:nvPr/>
          </p:nvSpPr>
          <p:spPr bwMode="auto">
            <a:xfrm rot="5400000">
              <a:off x="4242" y="165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4" name="AutoShape 196"/>
            <p:cNvSpPr>
              <a:spLocks noChangeArrowheads="1"/>
            </p:cNvSpPr>
            <p:nvPr/>
          </p:nvSpPr>
          <p:spPr bwMode="auto">
            <a:xfrm rot="5400000">
              <a:off x="4242" y="1767"/>
              <a:ext cx="43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5" name="AutoShape 197"/>
            <p:cNvSpPr>
              <a:spLocks noChangeArrowheads="1"/>
            </p:cNvSpPr>
            <p:nvPr/>
          </p:nvSpPr>
          <p:spPr bwMode="auto">
            <a:xfrm rot="5400000">
              <a:off x="4242" y="187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6" name="AutoShape 198"/>
            <p:cNvSpPr>
              <a:spLocks noChangeArrowheads="1"/>
            </p:cNvSpPr>
            <p:nvPr/>
          </p:nvSpPr>
          <p:spPr bwMode="auto">
            <a:xfrm rot="5400000">
              <a:off x="4242" y="198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7" name="AutoShape 199"/>
            <p:cNvSpPr>
              <a:spLocks noChangeArrowheads="1"/>
            </p:cNvSpPr>
            <p:nvPr/>
          </p:nvSpPr>
          <p:spPr bwMode="auto">
            <a:xfrm rot="5400000">
              <a:off x="4242" y="209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8" name="AutoShape 200"/>
            <p:cNvSpPr>
              <a:spLocks noChangeArrowheads="1"/>
            </p:cNvSpPr>
            <p:nvPr/>
          </p:nvSpPr>
          <p:spPr bwMode="auto">
            <a:xfrm rot="5400000">
              <a:off x="4242" y="2208"/>
              <a:ext cx="43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9" name="AutoShape 201"/>
            <p:cNvSpPr>
              <a:spLocks noChangeArrowheads="1"/>
            </p:cNvSpPr>
            <p:nvPr/>
          </p:nvSpPr>
          <p:spPr bwMode="auto">
            <a:xfrm rot="5400000">
              <a:off x="4242" y="231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20" name="AutoShape 202"/>
            <p:cNvSpPr>
              <a:spLocks noChangeArrowheads="1"/>
            </p:cNvSpPr>
            <p:nvPr/>
          </p:nvSpPr>
          <p:spPr bwMode="auto">
            <a:xfrm rot="5400000">
              <a:off x="4242" y="242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21" name="AutoShape 203"/>
            <p:cNvSpPr>
              <a:spLocks noChangeArrowheads="1"/>
            </p:cNvSpPr>
            <p:nvPr/>
          </p:nvSpPr>
          <p:spPr bwMode="auto">
            <a:xfrm rot="5400000">
              <a:off x="4242" y="253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</p:grpSp>
      <p:grpSp>
        <p:nvGrpSpPr>
          <p:cNvPr id="7" name="Group 1146"/>
          <p:cNvGrpSpPr>
            <a:grpSpLocks/>
          </p:cNvGrpSpPr>
          <p:nvPr/>
        </p:nvGrpSpPr>
        <p:grpSpPr bwMode="auto">
          <a:xfrm>
            <a:off x="2555875" y="2701925"/>
            <a:ext cx="1295400" cy="2200275"/>
            <a:chOff x="4603" y="1389"/>
            <a:chExt cx="816" cy="1386"/>
          </a:xfrm>
        </p:grpSpPr>
        <p:sp>
          <p:nvSpPr>
            <p:cNvPr id="42116" name="AutoShape 206"/>
            <p:cNvSpPr>
              <a:spLocks noChangeArrowheads="1"/>
            </p:cNvSpPr>
            <p:nvPr/>
          </p:nvSpPr>
          <p:spPr bwMode="auto">
            <a:xfrm rot="5400000">
              <a:off x="4041" y="1951"/>
              <a:ext cx="1386" cy="262"/>
            </a:xfrm>
            <a:prstGeom prst="parallelogram">
              <a:avLst>
                <a:gd name="adj" fmla="val 41855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7" name="AutoShape 207"/>
            <p:cNvSpPr>
              <a:spLocks noChangeArrowheads="1"/>
            </p:cNvSpPr>
            <p:nvPr/>
          </p:nvSpPr>
          <p:spPr bwMode="auto">
            <a:xfrm rot="16200000" flipH="1">
              <a:off x="4640" y="1906"/>
              <a:ext cx="1296" cy="262"/>
            </a:xfrm>
            <a:prstGeom prst="parallelogram">
              <a:avLst>
                <a:gd name="adj" fmla="val 7832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8" name="Line 208"/>
            <p:cNvSpPr>
              <a:spLocks noChangeShapeType="1"/>
            </p:cNvSpPr>
            <p:nvPr/>
          </p:nvSpPr>
          <p:spPr bwMode="auto">
            <a:xfrm>
              <a:off x="4894" y="1482"/>
              <a:ext cx="0" cy="126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19" name="Line 209"/>
            <p:cNvSpPr>
              <a:spLocks noChangeShapeType="1"/>
            </p:cNvSpPr>
            <p:nvPr/>
          </p:nvSpPr>
          <p:spPr bwMode="auto">
            <a:xfrm>
              <a:off x="4953" y="1459"/>
              <a:ext cx="0" cy="127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0" name="Line 210"/>
            <p:cNvSpPr>
              <a:spLocks noChangeShapeType="1"/>
            </p:cNvSpPr>
            <p:nvPr/>
          </p:nvSpPr>
          <p:spPr bwMode="auto">
            <a:xfrm>
              <a:off x="5011" y="1441"/>
              <a:ext cx="0" cy="126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1" name="Line 211"/>
            <p:cNvSpPr>
              <a:spLocks noChangeShapeType="1"/>
            </p:cNvSpPr>
            <p:nvPr/>
          </p:nvSpPr>
          <p:spPr bwMode="auto">
            <a:xfrm>
              <a:off x="5069" y="1423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2" name="Line 212"/>
            <p:cNvSpPr>
              <a:spLocks noChangeShapeType="1"/>
            </p:cNvSpPr>
            <p:nvPr/>
          </p:nvSpPr>
          <p:spPr bwMode="auto">
            <a:xfrm>
              <a:off x="5128" y="1410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3" name="Line 213"/>
            <p:cNvSpPr>
              <a:spLocks noChangeShapeType="1"/>
            </p:cNvSpPr>
            <p:nvPr/>
          </p:nvSpPr>
          <p:spPr bwMode="auto">
            <a:xfrm flipH="1">
              <a:off x="4865" y="1400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4" name="Line 214"/>
            <p:cNvSpPr>
              <a:spLocks noChangeShapeType="1"/>
            </p:cNvSpPr>
            <p:nvPr/>
          </p:nvSpPr>
          <p:spPr bwMode="auto">
            <a:xfrm flipH="1">
              <a:off x="4865" y="1445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5" name="Line 215"/>
            <p:cNvSpPr>
              <a:spLocks noChangeShapeType="1"/>
            </p:cNvSpPr>
            <p:nvPr/>
          </p:nvSpPr>
          <p:spPr bwMode="auto">
            <a:xfrm flipH="1">
              <a:off x="4865" y="1490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6" name="Line 216"/>
            <p:cNvSpPr>
              <a:spLocks noChangeShapeType="1"/>
            </p:cNvSpPr>
            <p:nvPr/>
          </p:nvSpPr>
          <p:spPr bwMode="auto">
            <a:xfrm flipH="1">
              <a:off x="4865" y="1535"/>
              <a:ext cx="292" cy="9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7" name="Line 217"/>
            <p:cNvSpPr>
              <a:spLocks noChangeShapeType="1"/>
            </p:cNvSpPr>
            <p:nvPr/>
          </p:nvSpPr>
          <p:spPr bwMode="auto">
            <a:xfrm flipH="1">
              <a:off x="4865" y="1580"/>
              <a:ext cx="292" cy="9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8" name="Line 218"/>
            <p:cNvSpPr>
              <a:spLocks noChangeShapeType="1"/>
            </p:cNvSpPr>
            <p:nvPr/>
          </p:nvSpPr>
          <p:spPr bwMode="auto">
            <a:xfrm flipH="1">
              <a:off x="4865" y="1626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9" name="Line 219"/>
            <p:cNvSpPr>
              <a:spLocks noChangeShapeType="1"/>
            </p:cNvSpPr>
            <p:nvPr/>
          </p:nvSpPr>
          <p:spPr bwMode="auto">
            <a:xfrm flipH="1">
              <a:off x="4865" y="1671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0" name="Line 220"/>
            <p:cNvSpPr>
              <a:spLocks noChangeShapeType="1"/>
            </p:cNvSpPr>
            <p:nvPr/>
          </p:nvSpPr>
          <p:spPr bwMode="auto">
            <a:xfrm flipH="1">
              <a:off x="4865" y="1716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1" name="Line 221"/>
            <p:cNvSpPr>
              <a:spLocks noChangeShapeType="1"/>
            </p:cNvSpPr>
            <p:nvPr/>
          </p:nvSpPr>
          <p:spPr bwMode="auto">
            <a:xfrm flipH="1">
              <a:off x="4865" y="1761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2" name="Line 222"/>
            <p:cNvSpPr>
              <a:spLocks noChangeShapeType="1"/>
            </p:cNvSpPr>
            <p:nvPr/>
          </p:nvSpPr>
          <p:spPr bwMode="auto">
            <a:xfrm flipH="1">
              <a:off x="4865" y="1806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3" name="Line 223"/>
            <p:cNvSpPr>
              <a:spLocks noChangeShapeType="1"/>
            </p:cNvSpPr>
            <p:nvPr/>
          </p:nvSpPr>
          <p:spPr bwMode="auto">
            <a:xfrm flipH="1">
              <a:off x="4865" y="1851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4" name="Line 224"/>
            <p:cNvSpPr>
              <a:spLocks noChangeShapeType="1"/>
            </p:cNvSpPr>
            <p:nvPr/>
          </p:nvSpPr>
          <p:spPr bwMode="auto">
            <a:xfrm flipH="1">
              <a:off x="4865" y="1896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5" name="Line 225"/>
            <p:cNvSpPr>
              <a:spLocks noChangeShapeType="1"/>
            </p:cNvSpPr>
            <p:nvPr/>
          </p:nvSpPr>
          <p:spPr bwMode="auto">
            <a:xfrm flipH="1">
              <a:off x="4865" y="1941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6" name="Line 226"/>
            <p:cNvSpPr>
              <a:spLocks noChangeShapeType="1"/>
            </p:cNvSpPr>
            <p:nvPr/>
          </p:nvSpPr>
          <p:spPr bwMode="auto">
            <a:xfrm flipH="1">
              <a:off x="4865" y="1986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7" name="Line 227"/>
            <p:cNvSpPr>
              <a:spLocks noChangeShapeType="1"/>
            </p:cNvSpPr>
            <p:nvPr/>
          </p:nvSpPr>
          <p:spPr bwMode="auto">
            <a:xfrm flipH="1">
              <a:off x="4865" y="2031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8" name="Line 228"/>
            <p:cNvSpPr>
              <a:spLocks noChangeShapeType="1"/>
            </p:cNvSpPr>
            <p:nvPr/>
          </p:nvSpPr>
          <p:spPr bwMode="auto">
            <a:xfrm flipH="1">
              <a:off x="4865" y="2076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9" name="Line 229"/>
            <p:cNvSpPr>
              <a:spLocks noChangeShapeType="1"/>
            </p:cNvSpPr>
            <p:nvPr/>
          </p:nvSpPr>
          <p:spPr bwMode="auto">
            <a:xfrm flipH="1">
              <a:off x="4865" y="2121"/>
              <a:ext cx="292" cy="9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0" name="Line 230"/>
            <p:cNvSpPr>
              <a:spLocks noChangeShapeType="1"/>
            </p:cNvSpPr>
            <p:nvPr/>
          </p:nvSpPr>
          <p:spPr bwMode="auto">
            <a:xfrm flipH="1">
              <a:off x="4865" y="2166"/>
              <a:ext cx="292" cy="9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1" name="Line 231"/>
            <p:cNvSpPr>
              <a:spLocks noChangeShapeType="1"/>
            </p:cNvSpPr>
            <p:nvPr/>
          </p:nvSpPr>
          <p:spPr bwMode="auto">
            <a:xfrm flipH="1">
              <a:off x="4865" y="2212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2" name="Line 232"/>
            <p:cNvSpPr>
              <a:spLocks noChangeShapeType="1"/>
            </p:cNvSpPr>
            <p:nvPr/>
          </p:nvSpPr>
          <p:spPr bwMode="auto">
            <a:xfrm flipH="1">
              <a:off x="4865" y="2257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3" name="Line 233"/>
            <p:cNvSpPr>
              <a:spLocks noChangeShapeType="1"/>
            </p:cNvSpPr>
            <p:nvPr/>
          </p:nvSpPr>
          <p:spPr bwMode="auto">
            <a:xfrm flipH="1">
              <a:off x="4865" y="2302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4" name="Line 234"/>
            <p:cNvSpPr>
              <a:spLocks noChangeShapeType="1"/>
            </p:cNvSpPr>
            <p:nvPr/>
          </p:nvSpPr>
          <p:spPr bwMode="auto">
            <a:xfrm flipH="1">
              <a:off x="4865" y="2347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5" name="Line 235"/>
            <p:cNvSpPr>
              <a:spLocks noChangeShapeType="1"/>
            </p:cNvSpPr>
            <p:nvPr/>
          </p:nvSpPr>
          <p:spPr bwMode="auto">
            <a:xfrm flipH="1">
              <a:off x="4865" y="2392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6" name="Line 236"/>
            <p:cNvSpPr>
              <a:spLocks noChangeShapeType="1"/>
            </p:cNvSpPr>
            <p:nvPr/>
          </p:nvSpPr>
          <p:spPr bwMode="auto">
            <a:xfrm flipH="1">
              <a:off x="4865" y="2437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7" name="Line 237"/>
            <p:cNvSpPr>
              <a:spLocks noChangeShapeType="1"/>
            </p:cNvSpPr>
            <p:nvPr/>
          </p:nvSpPr>
          <p:spPr bwMode="auto">
            <a:xfrm flipH="1">
              <a:off x="4865" y="2482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8" name="Line 238"/>
            <p:cNvSpPr>
              <a:spLocks noChangeShapeType="1"/>
            </p:cNvSpPr>
            <p:nvPr/>
          </p:nvSpPr>
          <p:spPr bwMode="auto">
            <a:xfrm flipH="1">
              <a:off x="4865" y="2527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9" name="Line 239"/>
            <p:cNvSpPr>
              <a:spLocks noChangeShapeType="1"/>
            </p:cNvSpPr>
            <p:nvPr/>
          </p:nvSpPr>
          <p:spPr bwMode="auto">
            <a:xfrm flipH="1">
              <a:off x="4865" y="2572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50" name="Line 240"/>
            <p:cNvSpPr>
              <a:spLocks noChangeShapeType="1"/>
            </p:cNvSpPr>
            <p:nvPr/>
          </p:nvSpPr>
          <p:spPr bwMode="auto">
            <a:xfrm flipH="1">
              <a:off x="4865" y="2617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51" name="Line 241"/>
            <p:cNvSpPr>
              <a:spLocks noChangeShapeType="1"/>
            </p:cNvSpPr>
            <p:nvPr/>
          </p:nvSpPr>
          <p:spPr bwMode="auto">
            <a:xfrm flipH="1">
              <a:off x="4865" y="2662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52" name="Line 243"/>
            <p:cNvSpPr>
              <a:spLocks noChangeShapeType="1"/>
            </p:cNvSpPr>
            <p:nvPr/>
          </p:nvSpPr>
          <p:spPr bwMode="auto">
            <a:xfrm>
              <a:off x="4774" y="1935"/>
              <a:ext cx="0" cy="24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153" name="Object 244"/>
            <p:cNvGraphicFramePr>
              <a:graphicFrameLocks noChangeAspect="1"/>
            </p:cNvGraphicFramePr>
            <p:nvPr/>
          </p:nvGraphicFramePr>
          <p:xfrm>
            <a:off x="4687" y="1752"/>
            <a:ext cx="178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826" name="Equation" r:id="rId21" imgW="127000" imgH="139700" progId="">
                    <p:embed/>
                  </p:oleObj>
                </mc:Choice>
                <mc:Fallback>
                  <p:oleObj name="Equation" r:id="rId21" imgW="1270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87" y="1752"/>
                          <a:ext cx="178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154" name="Line 246"/>
            <p:cNvSpPr>
              <a:spLocks noChangeShapeType="1"/>
            </p:cNvSpPr>
            <p:nvPr/>
          </p:nvSpPr>
          <p:spPr bwMode="auto">
            <a:xfrm>
              <a:off x="5317" y="1935"/>
              <a:ext cx="0" cy="1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155" name="Object 247"/>
            <p:cNvGraphicFramePr>
              <a:graphicFrameLocks noChangeAspect="1"/>
            </p:cNvGraphicFramePr>
            <p:nvPr/>
          </p:nvGraphicFramePr>
          <p:xfrm>
            <a:off x="5244" y="1781"/>
            <a:ext cx="175" cy="1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827" name="Equation" r:id="rId23" imgW="152400" imgH="139700" progId="">
                    <p:embed/>
                  </p:oleObj>
                </mc:Choice>
                <mc:Fallback>
                  <p:oleObj name="Equation" r:id="rId23" imgW="1524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44" y="1781"/>
                          <a:ext cx="175" cy="1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156" name="AutoShape 249"/>
            <p:cNvSpPr>
              <a:spLocks noChangeArrowheads="1"/>
            </p:cNvSpPr>
            <p:nvPr/>
          </p:nvSpPr>
          <p:spPr bwMode="auto">
            <a:xfrm rot="5400000">
              <a:off x="5194" y="142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57" name="AutoShape 250"/>
            <p:cNvSpPr>
              <a:spLocks noChangeArrowheads="1"/>
            </p:cNvSpPr>
            <p:nvPr/>
          </p:nvSpPr>
          <p:spPr bwMode="auto">
            <a:xfrm rot="5400000">
              <a:off x="5194" y="148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58" name="AutoShape 251"/>
            <p:cNvSpPr>
              <a:spLocks noChangeArrowheads="1"/>
            </p:cNvSpPr>
            <p:nvPr/>
          </p:nvSpPr>
          <p:spPr bwMode="auto">
            <a:xfrm rot="5400000">
              <a:off x="5194" y="159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59" name="AutoShape 252"/>
            <p:cNvSpPr>
              <a:spLocks noChangeArrowheads="1"/>
            </p:cNvSpPr>
            <p:nvPr/>
          </p:nvSpPr>
          <p:spPr bwMode="auto">
            <a:xfrm rot="5400000">
              <a:off x="5194" y="164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0" name="AutoShape 253"/>
            <p:cNvSpPr>
              <a:spLocks noChangeArrowheads="1"/>
            </p:cNvSpPr>
            <p:nvPr/>
          </p:nvSpPr>
          <p:spPr bwMode="auto">
            <a:xfrm rot="5400000">
              <a:off x="5194" y="175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1" name="AutoShape 254"/>
            <p:cNvSpPr>
              <a:spLocks noChangeArrowheads="1"/>
            </p:cNvSpPr>
            <p:nvPr/>
          </p:nvSpPr>
          <p:spPr bwMode="auto">
            <a:xfrm rot="5400000">
              <a:off x="5194" y="181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2" name="AutoShape 255"/>
            <p:cNvSpPr>
              <a:spLocks noChangeArrowheads="1"/>
            </p:cNvSpPr>
            <p:nvPr/>
          </p:nvSpPr>
          <p:spPr bwMode="auto">
            <a:xfrm rot="5400000">
              <a:off x="5194" y="192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3" name="AutoShape 256"/>
            <p:cNvSpPr>
              <a:spLocks noChangeArrowheads="1"/>
            </p:cNvSpPr>
            <p:nvPr/>
          </p:nvSpPr>
          <p:spPr bwMode="auto">
            <a:xfrm rot="5400000">
              <a:off x="5194" y="197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4" name="AutoShape 257"/>
            <p:cNvSpPr>
              <a:spLocks noChangeArrowheads="1"/>
            </p:cNvSpPr>
            <p:nvPr/>
          </p:nvSpPr>
          <p:spPr bwMode="auto">
            <a:xfrm rot="5400000">
              <a:off x="5194" y="208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5" name="AutoShape 258"/>
            <p:cNvSpPr>
              <a:spLocks noChangeArrowheads="1"/>
            </p:cNvSpPr>
            <p:nvPr/>
          </p:nvSpPr>
          <p:spPr bwMode="auto">
            <a:xfrm rot="5400000">
              <a:off x="5194" y="214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6" name="AutoShape 259"/>
            <p:cNvSpPr>
              <a:spLocks noChangeArrowheads="1"/>
            </p:cNvSpPr>
            <p:nvPr/>
          </p:nvSpPr>
          <p:spPr bwMode="auto">
            <a:xfrm rot="5400000">
              <a:off x="5194" y="225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7" name="AutoShape 260"/>
            <p:cNvSpPr>
              <a:spLocks noChangeArrowheads="1"/>
            </p:cNvSpPr>
            <p:nvPr/>
          </p:nvSpPr>
          <p:spPr bwMode="auto">
            <a:xfrm rot="5400000">
              <a:off x="5194" y="231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8" name="AutoShape 261"/>
            <p:cNvSpPr>
              <a:spLocks noChangeArrowheads="1"/>
            </p:cNvSpPr>
            <p:nvPr/>
          </p:nvSpPr>
          <p:spPr bwMode="auto">
            <a:xfrm rot="5400000">
              <a:off x="5194" y="242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9" name="AutoShape 262"/>
            <p:cNvSpPr>
              <a:spLocks noChangeArrowheads="1"/>
            </p:cNvSpPr>
            <p:nvPr/>
          </p:nvSpPr>
          <p:spPr bwMode="auto">
            <a:xfrm rot="5400000">
              <a:off x="5194" y="247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70" name="AutoShape 263"/>
            <p:cNvSpPr>
              <a:spLocks noChangeArrowheads="1"/>
            </p:cNvSpPr>
            <p:nvPr/>
          </p:nvSpPr>
          <p:spPr bwMode="auto">
            <a:xfrm rot="5400000">
              <a:off x="5194" y="258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</p:grpSp>
      <p:grpSp>
        <p:nvGrpSpPr>
          <p:cNvPr id="8" name="Group 1147"/>
          <p:cNvGrpSpPr>
            <a:grpSpLocks/>
          </p:cNvGrpSpPr>
          <p:nvPr/>
        </p:nvGrpSpPr>
        <p:grpSpPr bwMode="auto">
          <a:xfrm>
            <a:off x="2555875" y="2701925"/>
            <a:ext cx="1295400" cy="2274888"/>
            <a:chOff x="5511" y="1389"/>
            <a:chExt cx="816" cy="1433"/>
          </a:xfrm>
        </p:grpSpPr>
        <p:sp>
          <p:nvSpPr>
            <p:cNvPr id="42054" name="AutoShape 267"/>
            <p:cNvSpPr>
              <a:spLocks noChangeArrowheads="1"/>
            </p:cNvSpPr>
            <p:nvPr/>
          </p:nvSpPr>
          <p:spPr bwMode="auto">
            <a:xfrm rot="5400000">
              <a:off x="4925" y="1975"/>
              <a:ext cx="1433" cy="262"/>
            </a:xfrm>
            <a:prstGeom prst="parallelogram">
              <a:avLst>
                <a:gd name="adj" fmla="val 55201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55" name="AutoShape 268"/>
            <p:cNvSpPr>
              <a:spLocks noChangeArrowheads="1"/>
            </p:cNvSpPr>
            <p:nvPr/>
          </p:nvSpPr>
          <p:spPr bwMode="auto">
            <a:xfrm rot="16200000" flipH="1">
              <a:off x="5548" y="1906"/>
              <a:ext cx="1295" cy="262"/>
            </a:xfrm>
            <a:prstGeom prst="parallelogram">
              <a:avLst>
                <a:gd name="adj" fmla="val 10366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56" name="Line 269"/>
            <p:cNvSpPr>
              <a:spLocks noChangeShapeType="1"/>
            </p:cNvSpPr>
            <p:nvPr/>
          </p:nvSpPr>
          <p:spPr bwMode="auto">
            <a:xfrm>
              <a:off x="5802" y="1527"/>
              <a:ext cx="1" cy="126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57" name="Line 270"/>
            <p:cNvSpPr>
              <a:spLocks noChangeShapeType="1"/>
            </p:cNvSpPr>
            <p:nvPr/>
          </p:nvSpPr>
          <p:spPr bwMode="auto">
            <a:xfrm>
              <a:off x="5861" y="1500"/>
              <a:ext cx="0" cy="126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58" name="Line 271"/>
            <p:cNvSpPr>
              <a:spLocks noChangeShapeType="1"/>
            </p:cNvSpPr>
            <p:nvPr/>
          </p:nvSpPr>
          <p:spPr bwMode="auto">
            <a:xfrm>
              <a:off x="5919" y="1482"/>
              <a:ext cx="1" cy="126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59" name="Line 272"/>
            <p:cNvSpPr>
              <a:spLocks noChangeShapeType="1"/>
            </p:cNvSpPr>
            <p:nvPr/>
          </p:nvSpPr>
          <p:spPr bwMode="auto">
            <a:xfrm>
              <a:off x="5977" y="1455"/>
              <a:ext cx="1" cy="126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0" name="Line 273"/>
            <p:cNvSpPr>
              <a:spLocks noChangeShapeType="1"/>
            </p:cNvSpPr>
            <p:nvPr/>
          </p:nvSpPr>
          <p:spPr bwMode="auto">
            <a:xfrm>
              <a:off x="6036" y="1432"/>
              <a:ext cx="0" cy="126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1" name="Line 274"/>
            <p:cNvSpPr>
              <a:spLocks noChangeShapeType="1"/>
            </p:cNvSpPr>
            <p:nvPr/>
          </p:nvSpPr>
          <p:spPr bwMode="auto">
            <a:xfrm flipH="1">
              <a:off x="5773" y="1423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2" name="Line 275"/>
            <p:cNvSpPr>
              <a:spLocks noChangeShapeType="1"/>
            </p:cNvSpPr>
            <p:nvPr/>
          </p:nvSpPr>
          <p:spPr bwMode="auto">
            <a:xfrm flipH="1">
              <a:off x="5773" y="1468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3" name="Line 276"/>
            <p:cNvSpPr>
              <a:spLocks noChangeShapeType="1"/>
            </p:cNvSpPr>
            <p:nvPr/>
          </p:nvSpPr>
          <p:spPr bwMode="auto">
            <a:xfrm flipH="1">
              <a:off x="5773" y="1513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4" name="Line 277"/>
            <p:cNvSpPr>
              <a:spLocks noChangeShapeType="1"/>
            </p:cNvSpPr>
            <p:nvPr/>
          </p:nvSpPr>
          <p:spPr bwMode="auto">
            <a:xfrm flipH="1">
              <a:off x="5773" y="1558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5" name="Line 278"/>
            <p:cNvSpPr>
              <a:spLocks noChangeShapeType="1"/>
            </p:cNvSpPr>
            <p:nvPr/>
          </p:nvSpPr>
          <p:spPr bwMode="auto">
            <a:xfrm flipH="1">
              <a:off x="5773" y="1603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6" name="Line 279"/>
            <p:cNvSpPr>
              <a:spLocks noChangeShapeType="1"/>
            </p:cNvSpPr>
            <p:nvPr/>
          </p:nvSpPr>
          <p:spPr bwMode="auto">
            <a:xfrm flipH="1">
              <a:off x="5773" y="1648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7" name="Line 280"/>
            <p:cNvSpPr>
              <a:spLocks noChangeShapeType="1"/>
            </p:cNvSpPr>
            <p:nvPr/>
          </p:nvSpPr>
          <p:spPr bwMode="auto">
            <a:xfrm flipH="1">
              <a:off x="5773" y="1693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8" name="Line 281"/>
            <p:cNvSpPr>
              <a:spLocks noChangeShapeType="1"/>
            </p:cNvSpPr>
            <p:nvPr/>
          </p:nvSpPr>
          <p:spPr bwMode="auto">
            <a:xfrm flipH="1">
              <a:off x="5773" y="1738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9" name="Line 282"/>
            <p:cNvSpPr>
              <a:spLocks noChangeShapeType="1"/>
            </p:cNvSpPr>
            <p:nvPr/>
          </p:nvSpPr>
          <p:spPr bwMode="auto">
            <a:xfrm flipH="1">
              <a:off x="5773" y="1783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0" name="Line 283"/>
            <p:cNvSpPr>
              <a:spLocks noChangeShapeType="1"/>
            </p:cNvSpPr>
            <p:nvPr/>
          </p:nvSpPr>
          <p:spPr bwMode="auto">
            <a:xfrm flipH="1">
              <a:off x="5773" y="1828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1" name="Line 284"/>
            <p:cNvSpPr>
              <a:spLocks noChangeShapeType="1"/>
            </p:cNvSpPr>
            <p:nvPr/>
          </p:nvSpPr>
          <p:spPr bwMode="auto">
            <a:xfrm flipH="1">
              <a:off x="5773" y="1873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2" name="Line 285"/>
            <p:cNvSpPr>
              <a:spLocks noChangeShapeType="1"/>
            </p:cNvSpPr>
            <p:nvPr/>
          </p:nvSpPr>
          <p:spPr bwMode="auto">
            <a:xfrm flipH="1">
              <a:off x="5773" y="1918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3" name="Line 286"/>
            <p:cNvSpPr>
              <a:spLocks noChangeShapeType="1"/>
            </p:cNvSpPr>
            <p:nvPr/>
          </p:nvSpPr>
          <p:spPr bwMode="auto">
            <a:xfrm flipH="1">
              <a:off x="5773" y="1964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4" name="Line 287"/>
            <p:cNvSpPr>
              <a:spLocks noChangeShapeType="1"/>
            </p:cNvSpPr>
            <p:nvPr/>
          </p:nvSpPr>
          <p:spPr bwMode="auto">
            <a:xfrm flipH="1">
              <a:off x="5773" y="2009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5" name="Line 288"/>
            <p:cNvSpPr>
              <a:spLocks noChangeShapeType="1"/>
            </p:cNvSpPr>
            <p:nvPr/>
          </p:nvSpPr>
          <p:spPr bwMode="auto">
            <a:xfrm flipH="1">
              <a:off x="5773" y="2054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6" name="Line 289"/>
            <p:cNvSpPr>
              <a:spLocks noChangeShapeType="1"/>
            </p:cNvSpPr>
            <p:nvPr/>
          </p:nvSpPr>
          <p:spPr bwMode="auto">
            <a:xfrm flipH="1">
              <a:off x="5773" y="2099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7" name="Line 290"/>
            <p:cNvSpPr>
              <a:spLocks noChangeShapeType="1"/>
            </p:cNvSpPr>
            <p:nvPr/>
          </p:nvSpPr>
          <p:spPr bwMode="auto">
            <a:xfrm flipH="1">
              <a:off x="5773" y="2144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8" name="Line 291"/>
            <p:cNvSpPr>
              <a:spLocks noChangeShapeType="1"/>
            </p:cNvSpPr>
            <p:nvPr/>
          </p:nvSpPr>
          <p:spPr bwMode="auto">
            <a:xfrm flipH="1">
              <a:off x="5773" y="2189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9" name="Line 292"/>
            <p:cNvSpPr>
              <a:spLocks noChangeShapeType="1"/>
            </p:cNvSpPr>
            <p:nvPr/>
          </p:nvSpPr>
          <p:spPr bwMode="auto">
            <a:xfrm flipH="1">
              <a:off x="5773" y="2234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0" name="Line 293"/>
            <p:cNvSpPr>
              <a:spLocks noChangeShapeType="1"/>
            </p:cNvSpPr>
            <p:nvPr/>
          </p:nvSpPr>
          <p:spPr bwMode="auto">
            <a:xfrm flipH="1">
              <a:off x="5773" y="2279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1" name="Line 294"/>
            <p:cNvSpPr>
              <a:spLocks noChangeShapeType="1"/>
            </p:cNvSpPr>
            <p:nvPr/>
          </p:nvSpPr>
          <p:spPr bwMode="auto">
            <a:xfrm flipH="1">
              <a:off x="5773" y="2324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2" name="Line 295"/>
            <p:cNvSpPr>
              <a:spLocks noChangeShapeType="1"/>
            </p:cNvSpPr>
            <p:nvPr/>
          </p:nvSpPr>
          <p:spPr bwMode="auto">
            <a:xfrm flipH="1">
              <a:off x="5773" y="2369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3" name="Line 296"/>
            <p:cNvSpPr>
              <a:spLocks noChangeShapeType="1"/>
            </p:cNvSpPr>
            <p:nvPr/>
          </p:nvSpPr>
          <p:spPr bwMode="auto">
            <a:xfrm flipH="1">
              <a:off x="5773" y="2414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4" name="Line 297"/>
            <p:cNvSpPr>
              <a:spLocks noChangeShapeType="1"/>
            </p:cNvSpPr>
            <p:nvPr/>
          </p:nvSpPr>
          <p:spPr bwMode="auto">
            <a:xfrm flipH="1">
              <a:off x="5773" y="2459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5" name="Line 298"/>
            <p:cNvSpPr>
              <a:spLocks noChangeShapeType="1"/>
            </p:cNvSpPr>
            <p:nvPr/>
          </p:nvSpPr>
          <p:spPr bwMode="auto">
            <a:xfrm flipH="1">
              <a:off x="5773" y="2504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6" name="Line 299"/>
            <p:cNvSpPr>
              <a:spLocks noChangeShapeType="1"/>
            </p:cNvSpPr>
            <p:nvPr/>
          </p:nvSpPr>
          <p:spPr bwMode="auto">
            <a:xfrm flipH="1">
              <a:off x="5773" y="2549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7" name="Line 300"/>
            <p:cNvSpPr>
              <a:spLocks noChangeShapeType="1"/>
            </p:cNvSpPr>
            <p:nvPr/>
          </p:nvSpPr>
          <p:spPr bwMode="auto">
            <a:xfrm flipH="1">
              <a:off x="5773" y="2594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8" name="Line 301"/>
            <p:cNvSpPr>
              <a:spLocks noChangeShapeType="1"/>
            </p:cNvSpPr>
            <p:nvPr/>
          </p:nvSpPr>
          <p:spPr bwMode="auto">
            <a:xfrm flipH="1">
              <a:off x="5773" y="2639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9" name="Line 302"/>
            <p:cNvSpPr>
              <a:spLocks noChangeShapeType="1"/>
            </p:cNvSpPr>
            <p:nvPr/>
          </p:nvSpPr>
          <p:spPr bwMode="auto">
            <a:xfrm flipH="1">
              <a:off x="5773" y="2684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90" name="Line 304"/>
            <p:cNvSpPr>
              <a:spLocks noChangeShapeType="1"/>
            </p:cNvSpPr>
            <p:nvPr/>
          </p:nvSpPr>
          <p:spPr bwMode="auto">
            <a:xfrm>
              <a:off x="5681" y="1934"/>
              <a:ext cx="0" cy="31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091" name="Object 305"/>
            <p:cNvGraphicFramePr>
              <a:graphicFrameLocks noChangeAspect="1"/>
            </p:cNvGraphicFramePr>
            <p:nvPr/>
          </p:nvGraphicFramePr>
          <p:xfrm>
            <a:off x="5595" y="1751"/>
            <a:ext cx="180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828" name="Equation" r:id="rId25" imgW="127000" imgH="139700" progId="">
                    <p:embed/>
                  </p:oleObj>
                </mc:Choice>
                <mc:Fallback>
                  <p:oleObj name="Equation" r:id="rId25" imgW="1270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95" y="1751"/>
                          <a:ext cx="180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092" name="Line 307"/>
            <p:cNvSpPr>
              <a:spLocks noChangeShapeType="1"/>
            </p:cNvSpPr>
            <p:nvPr/>
          </p:nvSpPr>
          <p:spPr bwMode="auto">
            <a:xfrm>
              <a:off x="6225" y="1934"/>
              <a:ext cx="0" cy="15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093" name="Object 308"/>
            <p:cNvGraphicFramePr>
              <a:graphicFrameLocks noChangeAspect="1"/>
            </p:cNvGraphicFramePr>
            <p:nvPr/>
          </p:nvGraphicFramePr>
          <p:xfrm>
            <a:off x="6152" y="1780"/>
            <a:ext cx="175" cy="1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829" name="Équation" r:id="rId27" imgW="152400" imgH="139700" progId="Equation.3">
                    <p:embed/>
                  </p:oleObj>
                </mc:Choice>
                <mc:Fallback>
                  <p:oleObj name="Équation" r:id="rId27" imgW="152400" imgH="139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52" y="1780"/>
                          <a:ext cx="175" cy="1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094" name="AutoShape 310"/>
            <p:cNvSpPr>
              <a:spLocks noChangeArrowheads="1"/>
            </p:cNvSpPr>
            <p:nvPr/>
          </p:nvSpPr>
          <p:spPr bwMode="auto">
            <a:xfrm rot="5400000">
              <a:off x="6101" y="142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95" name="AutoShape 311"/>
            <p:cNvSpPr>
              <a:spLocks noChangeArrowheads="1"/>
            </p:cNvSpPr>
            <p:nvPr/>
          </p:nvSpPr>
          <p:spPr bwMode="auto">
            <a:xfrm rot="5400000">
              <a:off x="6101" y="148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96" name="AutoShape 312"/>
            <p:cNvSpPr>
              <a:spLocks noChangeArrowheads="1"/>
            </p:cNvSpPr>
            <p:nvPr/>
          </p:nvSpPr>
          <p:spPr bwMode="auto">
            <a:xfrm rot="5400000">
              <a:off x="6101" y="153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97" name="AutoShape 313"/>
            <p:cNvSpPr>
              <a:spLocks noChangeArrowheads="1"/>
            </p:cNvSpPr>
            <p:nvPr/>
          </p:nvSpPr>
          <p:spPr bwMode="auto">
            <a:xfrm rot="5400000">
              <a:off x="6101" y="159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98" name="AutoShape 314"/>
            <p:cNvSpPr>
              <a:spLocks noChangeArrowheads="1"/>
            </p:cNvSpPr>
            <p:nvPr/>
          </p:nvSpPr>
          <p:spPr bwMode="auto">
            <a:xfrm rot="5400000">
              <a:off x="6101" y="164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99" name="AutoShape 315"/>
            <p:cNvSpPr>
              <a:spLocks noChangeArrowheads="1"/>
            </p:cNvSpPr>
            <p:nvPr/>
          </p:nvSpPr>
          <p:spPr bwMode="auto">
            <a:xfrm rot="5400000">
              <a:off x="6101" y="170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0" name="AutoShape 316"/>
            <p:cNvSpPr>
              <a:spLocks noChangeArrowheads="1"/>
            </p:cNvSpPr>
            <p:nvPr/>
          </p:nvSpPr>
          <p:spPr bwMode="auto">
            <a:xfrm rot="5400000">
              <a:off x="6101" y="175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1" name="AutoShape 317"/>
            <p:cNvSpPr>
              <a:spLocks noChangeArrowheads="1"/>
            </p:cNvSpPr>
            <p:nvPr/>
          </p:nvSpPr>
          <p:spPr bwMode="auto">
            <a:xfrm rot="5400000">
              <a:off x="6101" y="181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2" name="AutoShape 318"/>
            <p:cNvSpPr>
              <a:spLocks noChangeArrowheads="1"/>
            </p:cNvSpPr>
            <p:nvPr/>
          </p:nvSpPr>
          <p:spPr bwMode="auto">
            <a:xfrm rot="5400000">
              <a:off x="6101" y="186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3" name="AutoShape 319"/>
            <p:cNvSpPr>
              <a:spLocks noChangeArrowheads="1"/>
            </p:cNvSpPr>
            <p:nvPr/>
          </p:nvSpPr>
          <p:spPr bwMode="auto">
            <a:xfrm rot="5400000">
              <a:off x="6101" y="192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4" name="AutoShape 320"/>
            <p:cNvSpPr>
              <a:spLocks noChangeArrowheads="1"/>
            </p:cNvSpPr>
            <p:nvPr/>
          </p:nvSpPr>
          <p:spPr bwMode="auto">
            <a:xfrm rot="5400000">
              <a:off x="6101" y="197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5" name="AutoShape 321"/>
            <p:cNvSpPr>
              <a:spLocks noChangeArrowheads="1"/>
            </p:cNvSpPr>
            <p:nvPr/>
          </p:nvSpPr>
          <p:spPr bwMode="auto">
            <a:xfrm rot="5400000">
              <a:off x="6101" y="203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6" name="AutoShape 322"/>
            <p:cNvSpPr>
              <a:spLocks noChangeArrowheads="1"/>
            </p:cNvSpPr>
            <p:nvPr/>
          </p:nvSpPr>
          <p:spPr bwMode="auto">
            <a:xfrm rot="5400000">
              <a:off x="6101" y="208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7" name="AutoShape 323"/>
            <p:cNvSpPr>
              <a:spLocks noChangeArrowheads="1"/>
            </p:cNvSpPr>
            <p:nvPr/>
          </p:nvSpPr>
          <p:spPr bwMode="auto">
            <a:xfrm rot="5400000">
              <a:off x="6101" y="214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8" name="AutoShape 324"/>
            <p:cNvSpPr>
              <a:spLocks noChangeArrowheads="1"/>
            </p:cNvSpPr>
            <p:nvPr/>
          </p:nvSpPr>
          <p:spPr bwMode="auto">
            <a:xfrm rot="5400000">
              <a:off x="6101" y="220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9" name="AutoShape 325"/>
            <p:cNvSpPr>
              <a:spLocks noChangeArrowheads="1"/>
            </p:cNvSpPr>
            <p:nvPr/>
          </p:nvSpPr>
          <p:spPr bwMode="auto">
            <a:xfrm rot="5400000">
              <a:off x="6101" y="225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0" name="AutoShape 326"/>
            <p:cNvSpPr>
              <a:spLocks noChangeArrowheads="1"/>
            </p:cNvSpPr>
            <p:nvPr/>
          </p:nvSpPr>
          <p:spPr bwMode="auto">
            <a:xfrm rot="5400000">
              <a:off x="6101" y="231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1" name="AutoShape 327"/>
            <p:cNvSpPr>
              <a:spLocks noChangeArrowheads="1"/>
            </p:cNvSpPr>
            <p:nvPr/>
          </p:nvSpPr>
          <p:spPr bwMode="auto">
            <a:xfrm rot="5400000">
              <a:off x="6101" y="236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2" name="AutoShape 328"/>
            <p:cNvSpPr>
              <a:spLocks noChangeArrowheads="1"/>
            </p:cNvSpPr>
            <p:nvPr/>
          </p:nvSpPr>
          <p:spPr bwMode="auto">
            <a:xfrm rot="5400000">
              <a:off x="6101" y="242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3" name="AutoShape 329"/>
            <p:cNvSpPr>
              <a:spLocks noChangeArrowheads="1"/>
            </p:cNvSpPr>
            <p:nvPr/>
          </p:nvSpPr>
          <p:spPr bwMode="auto">
            <a:xfrm rot="5400000">
              <a:off x="6101" y="247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4" name="AutoShape 330"/>
            <p:cNvSpPr>
              <a:spLocks noChangeArrowheads="1"/>
            </p:cNvSpPr>
            <p:nvPr/>
          </p:nvSpPr>
          <p:spPr bwMode="auto">
            <a:xfrm rot="5400000">
              <a:off x="6101" y="253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5" name="AutoShape 331"/>
            <p:cNvSpPr>
              <a:spLocks noChangeArrowheads="1"/>
            </p:cNvSpPr>
            <p:nvPr/>
          </p:nvSpPr>
          <p:spPr bwMode="auto">
            <a:xfrm rot="5400000">
              <a:off x="6101" y="258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</p:grpSp>
      <p:grpSp>
        <p:nvGrpSpPr>
          <p:cNvPr id="42001" name="Group 1084"/>
          <p:cNvGrpSpPr>
            <a:grpSpLocks/>
          </p:cNvGrpSpPr>
          <p:nvPr/>
        </p:nvGrpSpPr>
        <p:grpSpPr bwMode="auto">
          <a:xfrm>
            <a:off x="3278188" y="4573588"/>
            <a:ext cx="144462" cy="1296987"/>
            <a:chOff x="2744" y="2931"/>
            <a:chExt cx="91" cy="817"/>
          </a:xfrm>
        </p:grpSpPr>
        <p:sp>
          <p:nvSpPr>
            <p:cNvPr id="42052" name="Line 1077"/>
            <p:cNvSpPr>
              <a:spLocks noChangeShapeType="1"/>
            </p:cNvSpPr>
            <p:nvPr/>
          </p:nvSpPr>
          <p:spPr bwMode="auto">
            <a:xfrm>
              <a:off x="2744" y="2931"/>
              <a:ext cx="0" cy="8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endParaRPr lang="fr-FR"/>
            </a:p>
          </p:txBody>
        </p:sp>
        <p:sp>
          <p:nvSpPr>
            <p:cNvPr id="42053" name="Line 1079"/>
            <p:cNvSpPr>
              <a:spLocks noChangeShapeType="1"/>
            </p:cNvSpPr>
            <p:nvPr/>
          </p:nvSpPr>
          <p:spPr bwMode="auto">
            <a:xfrm>
              <a:off x="2744" y="2931"/>
              <a:ext cx="9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endParaRPr lang="fr-FR"/>
            </a:p>
          </p:txBody>
        </p:sp>
      </p:grpSp>
      <p:grpSp>
        <p:nvGrpSpPr>
          <p:cNvPr id="42002" name="Group 1083"/>
          <p:cNvGrpSpPr>
            <a:grpSpLocks/>
          </p:cNvGrpSpPr>
          <p:nvPr/>
        </p:nvGrpSpPr>
        <p:grpSpPr bwMode="auto">
          <a:xfrm>
            <a:off x="2989263" y="4573588"/>
            <a:ext cx="144462" cy="1296987"/>
            <a:chOff x="3061" y="2931"/>
            <a:chExt cx="91" cy="817"/>
          </a:xfrm>
        </p:grpSpPr>
        <p:sp>
          <p:nvSpPr>
            <p:cNvPr id="42050" name="Line 1081"/>
            <p:cNvSpPr>
              <a:spLocks noChangeShapeType="1"/>
            </p:cNvSpPr>
            <p:nvPr/>
          </p:nvSpPr>
          <p:spPr bwMode="auto">
            <a:xfrm>
              <a:off x="3152" y="2931"/>
              <a:ext cx="0" cy="8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endParaRPr lang="fr-FR"/>
            </a:p>
          </p:txBody>
        </p:sp>
        <p:sp>
          <p:nvSpPr>
            <p:cNvPr id="42051" name="Line 1082"/>
            <p:cNvSpPr>
              <a:spLocks noChangeShapeType="1"/>
            </p:cNvSpPr>
            <p:nvPr/>
          </p:nvSpPr>
          <p:spPr bwMode="auto">
            <a:xfrm>
              <a:off x="3061" y="2931"/>
              <a:ext cx="9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endParaRPr lang="fr-FR"/>
            </a:p>
          </p:txBody>
        </p:sp>
      </p:grpSp>
      <p:sp>
        <p:nvSpPr>
          <p:cNvPr id="42003" name="Line 1085"/>
          <p:cNvSpPr>
            <a:spLocks noChangeShapeType="1"/>
          </p:cNvSpPr>
          <p:nvPr/>
        </p:nvSpPr>
        <p:spPr bwMode="auto">
          <a:xfrm flipH="1">
            <a:off x="2195513" y="5870575"/>
            <a:ext cx="9382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04" name="Line 1086"/>
          <p:cNvSpPr>
            <a:spLocks noChangeShapeType="1"/>
          </p:cNvSpPr>
          <p:nvPr/>
        </p:nvSpPr>
        <p:spPr bwMode="auto">
          <a:xfrm flipH="1">
            <a:off x="3276600" y="5870575"/>
            <a:ext cx="7905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05" name="Rectangle 10"/>
          <p:cNvSpPr>
            <a:spLocks noChangeArrowheads="1"/>
          </p:cNvSpPr>
          <p:nvPr/>
        </p:nvSpPr>
        <p:spPr bwMode="auto">
          <a:xfrm rot="10800000">
            <a:off x="2773363" y="1838325"/>
            <a:ext cx="792162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fr-FR" sz="2000">
              <a:latin typeface="Arial" charset="0"/>
            </a:endParaRPr>
          </a:p>
        </p:txBody>
      </p:sp>
      <p:sp>
        <p:nvSpPr>
          <p:cNvPr id="42006" name="Rectangle 11"/>
          <p:cNvSpPr>
            <a:spLocks noChangeArrowheads="1"/>
          </p:cNvSpPr>
          <p:nvPr/>
        </p:nvSpPr>
        <p:spPr bwMode="auto">
          <a:xfrm rot="10800000">
            <a:off x="2879725" y="2141538"/>
            <a:ext cx="609600" cy="152400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fr-FR" sz="2400">
              <a:solidFill>
                <a:srgbClr val="CC6600"/>
              </a:solidFill>
              <a:latin typeface="Helvetica" charset="0"/>
            </a:endParaRPr>
          </a:p>
        </p:txBody>
      </p:sp>
      <p:sp>
        <p:nvSpPr>
          <p:cNvPr id="42007" name="Rectangle 12"/>
          <p:cNvSpPr>
            <a:spLocks noChangeArrowheads="1"/>
          </p:cNvSpPr>
          <p:nvPr/>
        </p:nvSpPr>
        <p:spPr bwMode="auto">
          <a:xfrm rot="10800000">
            <a:off x="2879725" y="1912938"/>
            <a:ext cx="609600" cy="152400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fr-FR" sz="2000">
              <a:latin typeface="Arial" charset="0"/>
            </a:endParaRPr>
          </a:p>
        </p:txBody>
      </p:sp>
      <p:sp>
        <p:nvSpPr>
          <p:cNvPr id="42008" name="Rectangle 13"/>
          <p:cNvSpPr>
            <a:spLocks noChangeArrowheads="1"/>
          </p:cNvSpPr>
          <p:nvPr/>
        </p:nvSpPr>
        <p:spPr bwMode="auto">
          <a:xfrm rot="10800000">
            <a:off x="3108325" y="2370138"/>
            <a:ext cx="1524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fr-FR" sz="2000">
              <a:latin typeface="Arial" charset="0"/>
            </a:endParaRPr>
          </a:p>
        </p:txBody>
      </p:sp>
      <p:sp>
        <p:nvSpPr>
          <p:cNvPr id="42009" name="Rectangle 14"/>
          <p:cNvSpPr>
            <a:spLocks noChangeArrowheads="1"/>
          </p:cNvSpPr>
          <p:nvPr/>
        </p:nvSpPr>
        <p:spPr bwMode="auto">
          <a:xfrm rot="10800000">
            <a:off x="3108325" y="2293938"/>
            <a:ext cx="152400" cy="76200"/>
          </a:xfrm>
          <a:prstGeom prst="rect">
            <a:avLst/>
          </a:prstGeom>
          <a:solidFill>
            <a:srgbClr val="0125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fr-FR" sz="2000">
              <a:latin typeface="Arial" charset="0"/>
            </a:endParaRPr>
          </a:p>
        </p:txBody>
      </p:sp>
      <p:sp>
        <p:nvSpPr>
          <p:cNvPr id="42010" name="Rectangle 1114" descr="Blue tissue paper"/>
          <p:cNvSpPr>
            <a:spLocks noChangeArrowheads="1"/>
          </p:cNvSpPr>
          <p:nvPr/>
        </p:nvSpPr>
        <p:spPr bwMode="auto">
          <a:xfrm>
            <a:off x="928688" y="4929188"/>
            <a:ext cx="1700212" cy="762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2011" name="Line 1117"/>
          <p:cNvSpPr>
            <a:spLocks noChangeShapeType="1"/>
          </p:cNvSpPr>
          <p:nvPr/>
        </p:nvSpPr>
        <p:spPr bwMode="auto">
          <a:xfrm>
            <a:off x="928688" y="5005388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2" name="Line 1118"/>
          <p:cNvSpPr>
            <a:spLocks noChangeShapeType="1"/>
          </p:cNvSpPr>
          <p:nvPr/>
        </p:nvSpPr>
        <p:spPr bwMode="auto">
          <a:xfrm>
            <a:off x="928688" y="4933950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3" name="Line 1119"/>
          <p:cNvSpPr>
            <a:spLocks noChangeShapeType="1"/>
          </p:cNvSpPr>
          <p:nvPr/>
        </p:nvSpPr>
        <p:spPr bwMode="auto">
          <a:xfrm flipV="1">
            <a:off x="1857375" y="47180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4" name="Line 1123"/>
          <p:cNvSpPr>
            <a:spLocks noChangeShapeType="1"/>
          </p:cNvSpPr>
          <p:nvPr/>
        </p:nvSpPr>
        <p:spPr bwMode="auto">
          <a:xfrm>
            <a:off x="1857375" y="5005388"/>
            <a:ext cx="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5" name="Line 1127"/>
          <p:cNvSpPr>
            <a:spLocks noChangeShapeType="1"/>
          </p:cNvSpPr>
          <p:nvPr/>
        </p:nvSpPr>
        <p:spPr bwMode="auto">
          <a:xfrm>
            <a:off x="1428750" y="5005388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6" name="Line 1129"/>
          <p:cNvSpPr>
            <a:spLocks noChangeShapeType="1"/>
          </p:cNvSpPr>
          <p:nvPr/>
        </p:nvSpPr>
        <p:spPr bwMode="auto">
          <a:xfrm flipV="1">
            <a:off x="1428750" y="2054225"/>
            <a:ext cx="0" cy="287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7" name="Line 1132"/>
          <p:cNvSpPr>
            <a:spLocks noChangeShapeType="1"/>
          </p:cNvSpPr>
          <p:nvPr/>
        </p:nvSpPr>
        <p:spPr bwMode="auto">
          <a:xfrm>
            <a:off x="5000625" y="2054225"/>
            <a:ext cx="0" cy="3455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8" name="Line 1136"/>
          <p:cNvSpPr>
            <a:spLocks noChangeShapeType="1"/>
          </p:cNvSpPr>
          <p:nvPr/>
        </p:nvSpPr>
        <p:spPr bwMode="auto">
          <a:xfrm>
            <a:off x="2773363" y="2054225"/>
            <a:ext cx="0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9" name="Line 1137"/>
          <p:cNvSpPr>
            <a:spLocks noChangeShapeType="1"/>
          </p:cNvSpPr>
          <p:nvPr/>
        </p:nvSpPr>
        <p:spPr bwMode="auto">
          <a:xfrm>
            <a:off x="3565525" y="2054225"/>
            <a:ext cx="0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0" name="Line 1138"/>
          <p:cNvSpPr>
            <a:spLocks noChangeShapeType="1"/>
          </p:cNvSpPr>
          <p:nvPr/>
        </p:nvSpPr>
        <p:spPr bwMode="auto">
          <a:xfrm>
            <a:off x="2771775" y="2446338"/>
            <a:ext cx="331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1" name="Line 1139"/>
          <p:cNvSpPr>
            <a:spLocks noChangeShapeType="1"/>
          </p:cNvSpPr>
          <p:nvPr/>
        </p:nvSpPr>
        <p:spPr bwMode="auto">
          <a:xfrm>
            <a:off x="3259138" y="2446338"/>
            <a:ext cx="306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2" name="Line 1140"/>
          <p:cNvSpPr>
            <a:spLocks noChangeShapeType="1"/>
          </p:cNvSpPr>
          <p:nvPr/>
        </p:nvSpPr>
        <p:spPr bwMode="auto">
          <a:xfrm flipV="1">
            <a:off x="3109913" y="2341563"/>
            <a:ext cx="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3" name="Line 1141"/>
          <p:cNvSpPr>
            <a:spLocks noChangeShapeType="1"/>
          </p:cNvSpPr>
          <p:nvPr/>
        </p:nvSpPr>
        <p:spPr bwMode="auto">
          <a:xfrm flipV="1">
            <a:off x="3262313" y="2341563"/>
            <a:ext cx="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4" name="Line 1149"/>
          <p:cNvSpPr>
            <a:spLocks noChangeShapeType="1"/>
          </p:cNvSpPr>
          <p:nvPr/>
        </p:nvSpPr>
        <p:spPr bwMode="auto">
          <a:xfrm flipH="1">
            <a:off x="3636963" y="1909763"/>
            <a:ext cx="1657350" cy="12239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5" name="Line 1150"/>
          <p:cNvSpPr>
            <a:spLocks noChangeShapeType="1"/>
          </p:cNvSpPr>
          <p:nvPr/>
        </p:nvSpPr>
        <p:spPr bwMode="auto">
          <a:xfrm flipH="1">
            <a:off x="2773363" y="1838325"/>
            <a:ext cx="2447925" cy="11509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6" name="Line 1152"/>
          <p:cNvSpPr>
            <a:spLocks noChangeShapeType="1"/>
          </p:cNvSpPr>
          <p:nvPr/>
        </p:nvSpPr>
        <p:spPr bwMode="auto">
          <a:xfrm>
            <a:off x="1214438" y="2643188"/>
            <a:ext cx="1990725" cy="635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7" name="Text Box 1153"/>
          <p:cNvSpPr txBox="1">
            <a:spLocks noChangeArrowheads="1"/>
          </p:cNvSpPr>
          <p:nvPr/>
        </p:nvSpPr>
        <p:spPr bwMode="auto">
          <a:xfrm>
            <a:off x="3731030" y="1406525"/>
            <a:ext cx="2951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/>
              <a:t>transducteurs piézoélectriques</a:t>
            </a:r>
          </a:p>
        </p:txBody>
      </p:sp>
      <p:sp>
        <p:nvSpPr>
          <p:cNvPr id="42028" name="Text Box 1154"/>
          <p:cNvSpPr txBox="1">
            <a:spLocks noChangeArrowheads="1"/>
          </p:cNvSpPr>
          <p:nvPr/>
        </p:nvSpPr>
        <p:spPr bwMode="auto">
          <a:xfrm>
            <a:off x="214313" y="2359025"/>
            <a:ext cx="1193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/>
              <a:t>solid </a:t>
            </a:r>
            <a:r>
              <a:rPr lang="en-US" sz="1600" baseline="30000"/>
              <a:t>4</a:t>
            </a:r>
            <a:r>
              <a:rPr lang="en-US" sz="1600"/>
              <a:t>He</a:t>
            </a:r>
          </a:p>
        </p:txBody>
      </p:sp>
      <p:sp>
        <p:nvSpPr>
          <p:cNvPr id="156813" name="Rectangle 1165"/>
          <p:cNvSpPr>
            <a:spLocks noChangeArrowheads="1"/>
          </p:cNvSpPr>
          <p:nvPr/>
        </p:nvSpPr>
        <p:spPr bwMode="auto">
          <a:xfrm>
            <a:off x="3563938" y="3205163"/>
            <a:ext cx="215900" cy="28892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156814" name="Rectangle 1166"/>
          <p:cNvSpPr>
            <a:spLocks noChangeArrowheads="1"/>
          </p:cNvSpPr>
          <p:nvPr/>
        </p:nvSpPr>
        <p:spPr bwMode="auto">
          <a:xfrm>
            <a:off x="2700338" y="3205163"/>
            <a:ext cx="215900" cy="28892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2031" name="Line 1168"/>
          <p:cNvSpPr>
            <a:spLocks noChangeShapeType="1"/>
          </p:cNvSpPr>
          <p:nvPr/>
        </p:nvSpPr>
        <p:spPr bwMode="auto">
          <a:xfrm>
            <a:off x="2124075" y="5726113"/>
            <a:ext cx="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32" name="Line 1174"/>
          <p:cNvSpPr>
            <a:spLocks noChangeShapeType="1"/>
          </p:cNvSpPr>
          <p:nvPr/>
        </p:nvSpPr>
        <p:spPr bwMode="auto">
          <a:xfrm flipH="1">
            <a:off x="1908175" y="5870575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33" name="AutoShape 1179"/>
          <p:cNvSpPr>
            <a:spLocks noChangeArrowheads="1"/>
          </p:cNvSpPr>
          <p:nvPr/>
        </p:nvSpPr>
        <p:spPr bwMode="auto">
          <a:xfrm>
            <a:off x="4067175" y="5607050"/>
            <a:ext cx="431800" cy="360363"/>
          </a:xfrm>
          <a:prstGeom prst="homePlate">
            <a:avLst>
              <a:gd name="adj" fmla="val 2995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2034" name="Line 1181"/>
          <p:cNvSpPr>
            <a:spLocks noChangeShapeType="1"/>
          </p:cNvSpPr>
          <p:nvPr/>
        </p:nvSpPr>
        <p:spPr bwMode="auto">
          <a:xfrm flipH="1">
            <a:off x="3779838" y="5726113"/>
            <a:ext cx="2873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35" name="Line 1183"/>
          <p:cNvSpPr>
            <a:spLocks noChangeShapeType="1"/>
          </p:cNvSpPr>
          <p:nvPr/>
        </p:nvSpPr>
        <p:spPr bwMode="auto">
          <a:xfrm flipV="1">
            <a:off x="3779838" y="5510213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36" name="Line 1184"/>
          <p:cNvSpPr>
            <a:spLocks noChangeShapeType="1"/>
          </p:cNvSpPr>
          <p:nvPr/>
        </p:nvSpPr>
        <p:spPr bwMode="auto">
          <a:xfrm>
            <a:off x="4500563" y="5786438"/>
            <a:ext cx="43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37" name="Text Box 1185"/>
          <p:cNvSpPr txBox="1">
            <a:spLocks noChangeArrowheads="1"/>
          </p:cNvSpPr>
          <p:nvPr/>
        </p:nvSpPr>
        <p:spPr bwMode="auto">
          <a:xfrm>
            <a:off x="4102100" y="5607050"/>
            <a:ext cx="287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/>
              <a:t>I</a:t>
            </a:r>
          </a:p>
        </p:txBody>
      </p:sp>
      <p:cxnSp>
        <p:nvCxnSpPr>
          <p:cNvPr id="42041" name="Straight Connector 372"/>
          <p:cNvCxnSpPr>
            <a:cxnSpLocks noChangeShapeType="1"/>
            <a:endCxn id="42013" idx="1"/>
          </p:cNvCxnSpPr>
          <p:nvPr/>
        </p:nvCxnSpPr>
        <p:spPr bwMode="auto">
          <a:xfrm rot="5400000">
            <a:off x="746919" y="3609182"/>
            <a:ext cx="22193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2" name="Straight Connector 376"/>
          <p:cNvCxnSpPr>
            <a:cxnSpLocks noChangeShapeType="1"/>
          </p:cNvCxnSpPr>
          <p:nvPr/>
        </p:nvCxnSpPr>
        <p:spPr bwMode="auto">
          <a:xfrm rot="10800000">
            <a:off x="1428750" y="2071688"/>
            <a:ext cx="13446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3" name="Straight Connector 384"/>
          <p:cNvCxnSpPr>
            <a:cxnSpLocks noChangeShapeType="1"/>
          </p:cNvCxnSpPr>
          <p:nvPr/>
        </p:nvCxnSpPr>
        <p:spPr bwMode="auto">
          <a:xfrm rot="10800000">
            <a:off x="3571875" y="2071688"/>
            <a:ext cx="142875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4" name="Straight Connector 386"/>
          <p:cNvCxnSpPr>
            <a:cxnSpLocks noChangeShapeType="1"/>
            <a:stCxn id="42015" idx="1"/>
          </p:cNvCxnSpPr>
          <p:nvPr/>
        </p:nvCxnSpPr>
        <p:spPr bwMode="auto">
          <a:xfrm rot="5400000" flipH="1" flipV="1">
            <a:off x="3209925" y="3719513"/>
            <a:ext cx="9525" cy="3571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5" name="Straight Connector 388"/>
          <p:cNvCxnSpPr>
            <a:cxnSpLocks noChangeShapeType="1"/>
          </p:cNvCxnSpPr>
          <p:nvPr/>
        </p:nvCxnSpPr>
        <p:spPr bwMode="auto">
          <a:xfrm rot="10800000">
            <a:off x="1857375" y="2500313"/>
            <a:ext cx="27146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6" name="Straight Connector 390"/>
          <p:cNvCxnSpPr>
            <a:cxnSpLocks noChangeShapeType="1"/>
          </p:cNvCxnSpPr>
          <p:nvPr/>
        </p:nvCxnSpPr>
        <p:spPr bwMode="auto">
          <a:xfrm>
            <a:off x="1870603" y="5072063"/>
            <a:ext cx="27146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7" name="Straight Connector 392"/>
          <p:cNvCxnSpPr>
            <a:cxnSpLocks noChangeShapeType="1"/>
          </p:cNvCxnSpPr>
          <p:nvPr/>
        </p:nvCxnSpPr>
        <p:spPr bwMode="auto">
          <a:xfrm rot="5400000">
            <a:off x="3285332" y="3785394"/>
            <a:ext cx="2573337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8" name="Straight Connector 396"/>
          <p:cNvCxnSpPr>
            <a:cxnSpLocks noChangeShapeType="1"/>
          </p:cNvCxnSpPr>
          <p:nvPr/>
        </p:nvCxnSpPr>
        <p:spPr bwMode="auto">
          <a:xfrm rot="5400000">
            <a:off x="1749425" y="5680075"/>
            <a:ext cx="357188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049" name="Line 1152"/>
          <p:cNvSpPr>
            <a:spLocks noChangeShapeType="1"/>
          </p:cNvSpPr>
          <p:nvPr/>
        </p:nvSpPr>
        <p:spPr bwMode="auto">
          <a:xfrm>
            <a:off x="1214438" y="2714625"/>
            <a:ext cx="1071562" cy="1143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371" name="ZoneTexte 370"/>
          <p:cNvSpPr txBox="1"/>
          <p:nvPr/>
        </p:nvSpPr>
        <p:spPr>
          <a:xfrm>
            <a:off x="1408113" y="6235329"/>
            <a:ext cx="6924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ENS 2012:  mesure calibrée de  </a:t>
            </a:r>
            <a:r>
              <a:rPr lang="en-US" b="1" dirty="0">
                <a:solidFill>
                  <a:srgbClr val="0000FF"/>
                </a:solidFill>
                <a:latin typeface="Symbol" charset="2"/>
                <a:cs typeface="Symbol" charset="2"/>
              </a:rPr>
              <a:t>m=s/e</a:t>
            </a:r>
            <a:r>
              <a:rPr lang="en-US" b="1" dirty="0">
                <a:solidFill>
                  <a:srgbClr val="0000FF"/>
                </a:solidFill>
              </a:rPr>
              <a:t>  dans des monocristaux ultrapurs</a:t>
            </a:r>
            <a:endParaRPr lang="fr-FR" dirty="0"/>
          </a:p>
        </p:txBody>
      </p:sp>
      <p:sp>
        <p:nvSpPr>
          <p:cNvPr id="373" name="Text Box 1190"/>
          <p:cNvSpPr txBox="1">
            <a:spLocks noChangeArrowheads="1"/>
          </p:cNvSpPr>
          <p:nvPr/>
        </p:nvSpPr>
        <p:spPr bwMode="auto">
          <a:xfrm>
            <a:off x="5294313" y="2652424"/>
            <a:ext cx="3762032" cy="273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>
                <a:solidFill>
                  <a:srgbClr val="FF0000"/>
                </a:solidFill>
              </a:rPr>
              <a:t>une tension alternative V </a:t>
            </a:r>
          </a:p>
          <a:p>
            <a:pPr algn="ctr" eaLnBrk="1" hangingPunct="1"/>
            <a:r>
              <a:rPr lang="en-US" sz="1800" b="1" dirty="0" smtClean="0"/>
              <a:t>produit </a:t>
            </a:r>
            <a:r>
              <a:rPr lang="en-US" sz="1800" b="1" dirty="0" smtClean="0">
                <a:solidFill>
                  <a:srgbClr val="FF0000"/>
                </a:solidFill>
              </a:rPr>
              <a:t>une déformation </a:t>
            </a:r>
            <a:r>
              <a:rPr lang="en-US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endParaRPr lang="en-US" b="1" dirty="0">
              <a:solidFill>
                <a:srgbClr val="FF0000"/>
              </a:solidFill>
              <a:latin typeface="Symbol" charset="2"/>
              <a:cs typeface="Symbol" charset="2"/>
            </a:endParaRPr>
          </a:p>
          <a:p>
            <a:pPr algn="ctr" eaLnBrk="1" hangingPunct="1"/>
            <a:r>
              <a:rPr lang="en-US" sz="1800" b="1" dirty="0" smtClean="0"/>
              <a:t>et </a:t>
            </a:r>
            <a:r>
              <a:rPr lang="en-US" sz="1800" b="1" dirty="0" smtClean="0">
                <a:solidFill>
                  <a:srgbClr val="FF0000"/>
                </a:solidFill>
              </a:rPr>
              <a:t>une contrainte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ctr" eaLnBrk="1" hangingPunct="1"/>
            <a:r>
              <a:rPr lang="en-US" sz="1800" b="1" dirty="0" smtClean="0"/>
              <a:t>sur l’autre transducteur donc </a:t>
            </a:r>
            <a:r>
              <a:rPr lang="en-US" sz="1800" b="1" dirty="0" smtClean="0">
                <a:solidFill>
                  <a:srgbClr val="FF0000"/>
                </a:solidFill>
              </a:rPr>
              <a:t>un courant</a:t>
            </a:r>
          </a:p>
          <a:p>
            <a:pPr algn="ctr" eaLnBrk="1" hangingPunct="1"/>
            <a:r>
              <a:rPr lang="en-US" sz="1800" b="1" dirty="0" smtClean="0">
                <a:solidFill>
                  <a:srgbClr val="FF0000"/>
                </a:solidFill>
              </a:rPr>
              <a:t>I=</a:t>
            </a:r>
            <a:r>
              <a:rPr lang="en-US" sz="2000" b="1" dirty="0">
                <a:solidFill>
                  <a:srgbClr val="FF0000"/>
                </a:solidFill>
                <a:latin typeface="Symbol" charset="2"/>
                <a:cs typeface="Symbol" charset="2"/>
              </a:rPr>
              <a:t>w</a:t>
            </a:r>
            <a:r>
              <a:rPr lang="en-US" sz="1800" b="1" dirty="0">
                <a:solidFill>
                  <a:srgbClr val="FF0000"/>
                </a:solidFill>
              </a:rPr>
              <a:t> d</a:t>
            </a:r>
            <a:r>
              <a:rPr lang="en-US" sz="1800" b="1" baseline="-25000" dirty="0">
                <a:solidFill>
                  <a:srgbClr val="FF0000"/>
                </a:solidFill>
              </a:rPr>
              <a:t>15</a:t>
            </a:r>
            <a:r>
              <a:rPr lang="en-US" sz="2000" b="1" baseline="30000" dirty="0">
                <a:solidFill>
                  <a:srgbClr val="FF0000"/>
                </a:solidFill>
              </a:rPr>
              <a:t>2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1800" b="1" dirty="0">
                <a:solidFill>
                  <a:srgbClr val="FF0000"/>
                </a:solidFill>
              </a:rPr>
              <a:t>V/</a:t>
            </a:r>
            <a:r>
              <a:rPr lang="en-US" sz="1800" b="1" dirty="0" smtClean="0">
                <a:solidFill>
                  <a:srgbClr val="FF0000"/>
                </a:solidFill>
              </a:rPr>
              <a:t>d</a:t>
            </a:r>
          </a:p>
          <a:p>
            <a:pPr algn="ctr" eaLnBrk="1" hangingPunct="1"/>
            <a:endParaRPr lang="en-US" sz="1800" b="1" dirty="0" smtClean="0">
              <a:solidFill>
                <a:srgbClr val="FF0000"/>
              </a:solidFill>
            </a:endParaRPr>
          </a:p>
          <a:p>
            <a:pPr algn="ctr" eaLnBrk="1" hangingPunct="1"/>
            <a:r>
              <a:rPr lang="en-US" sz="1800" b="1" dirty="0"/>
              <a:t>le module élastique de cisaillement est </a:t>
            </a:r>
            <a:r>
              <a:rPr lang="en-US" sz="1800" b="1" dirty="0">
                <a:latin typeface="Symbol" charset="2"/>
                <a:cs typeface="Symbol" charset="2"/>
              </a:rPr>
              <a:t>m = s/e</a:t>
            </a:r>
            <a:endParaRPr lang="en-US" sz="18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16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813" grpId="0" animBg="1"/>
      <p:bldP spid="156814" grpId="0" animBg="1"/>
      <p:bldP spid="371" grpId="0"/>
      <p:bldP spid="373" grpId="0"/>
      <p:bldP spid="373" grpId="1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12832</TotalTime>
  <Words>3656</Words>
  <Application>Microsoft Macintosh PowerPoint</Application>
  <PresentationFormat>Présentation à l'écran (4:3)</PresentationFormat>
  <Paragraphs>523</Paragraphs>
  <Slides>44</Slides>
  <Notes>17</Notes>
  <HiddenSlides>0</HiddenSlides>
  <MMClips>4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44</vt:i4>
      </vt:variant>
    </vt:vector>
  </HeadingPairs>
  <TitlesOfParts>
    <vt:vector size="47" baseType="lpstr">
      <vt:lpstr>Thème Office</vt:lpstr>
      <vt:lpstr>Équation</vt:lpstr>
      <vt:lpstr>Equation</vt:lpstr>
      <vt:lpstr>Cristaux quantiques: on cherchait la supersolidité on a trouvé une plasticité géante</vt:lpstr>
      <vt:lpstr>un cristal quantique: grandes fluctuations à T =0</vt:lpstr>
      <vt:lpstr>quelques conséquences parmi d’autres à l’échelle macroscopique</vt:lpstr>
      <vt:lpstr>Présentation PowerPoint</vt:lpstr>
      <vt:lpstr>quelques questions : </vt:lpstr>
      <vt:lpstr>motivation originale: l’hélium peut-il être « supersolide » ?  </vt:lpstr>
      <vt:lpstr>Le modèle historique de  1969</vt:lpstr>
      <vt:lpstr>Le scénario de Shevchenko et al.</vt:lpstr>
      <vt:lpstr>Day and Beamish (2007): mesures directes du module de cisaillement (polycristaux)</vt:lpstr>
      <vt:lpstr>surprise :   est-ce la même anomalie ?</vt:lpstr>
      <vt:lpstr>un modèle pour l’anomalie élastique: ancrage par les impuretés </vt:lpstr>
      <vt:lpstr>comment les dislocations glissent</vt:lpstr>
      <vt:lpstr>plasticité des cristaux: glissement des dislocations</vt:lpstr>
      <vt:lpstr>un modèle pour l’anomalie élastique: ancrage des dislocations par les impuretés </vt:lpstr>
      <vt:lpstr>Présentation PowerPoint</vt:lpstr>
      <vt:lpstr>Présentation PowerPoint</vt:lpstr>
      <vt:lpstr>Présentation PowerPoint</vt:lpstr>
      <vt:lpstr>Présentation PowerPoint</vt:lpstr>
      <vt:lpstr>tenseur élastique des cristaux hexagonaux compacts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dépendance en amplitude à 20 mK - hysteresis</vt:lpstr>
      <vt:lpstr>en l’absence totale d’impuretés, mouvement libre</vt:lpstr>
      <vt:lpstr>Présentation PowerPoint</vt:lpstr>
      <vt:lpstr>vers 0.2 Kelvin, plasticité géante Haziot et al. Phys. Rev. Lett. 110, 035301 (2013) </vt:lpstr>
      <vt:lpstr>la dissipation est due aux collisions avec les fluctuations thermiques (Haziot et al. , Phys. Rev. B 87, 060509(R), 2013)</vt:lpstr>
      <vt:lpstr>mesure de la densité de dislocations et de leur longueur libre  (Haziot et al. , Phys. Rev. B 87, 060509(R), 2013)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une distribution de longueurs de dislocations (A. Fefferman et al. juin-juillet 2013)</vt:lpstr>
      <vt:lpstr>la distribution des longueurs de dislocations: de 30 à 300 mm </vt:lpstr>
      <vt:lpstr>On peut alors fitter tout le régime de collisions avec les phonons jusqu'à 1K,  loin au delà du régime asymptotique en wT3</vt:lpstr>
      <vt:lpstr>On peut enfin fitter l'ensemble des courbes d'élasticité dans le régime de liaison avec les impuretés 3He</vt:lpstr>
      <vt:lpstr>... et le pic de dissipation correspondant...</vt:lpstr>
      <vt:lpstr>Conclusion:  plasticité géante, supersolidité ou les deux ?</vt:lpstr>
    </vt:vector>
  </TitlesOfParts>
  <Company>ens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Balibar Sebastien</dc:creator>
  <cp:lastModifiedBy>Balibar Sebastien</cp:lastModifiedBy>
  <cp:revision>527</cp:revision>
  <dcterms:created xsi:type="dcterms:W3CDTF">2010-11-16T10:42:53Z</dcterms:created>
  <dcterms:modified xsi:type="dcterms:W3CDTF">2013-11-12T14:39:12Z</dcterms:modified>
</cp:coreProperties>
</file>