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348" r:id="rId3"/>
    <p:sldId id="349" r:id="rId4"/>
    <p:sldId id="350" r:id="rId5"/>
    <p:sldId id="332" r:id="rId6"/>
    <p:sldId id="352" r:id="rId7"/>
    <p:sldId id="353" r:id="rId8"/>
    <p:sldId id="272" r:id="rId9"/>
    <p:sldId id="354" r:id="rId10"/>
    <p:sldId id="305" r:id="rId11"/>
    <p:sldId id="355" r:id="rId12"/>
    <p:sldId id="356" r:id="rId13"/>
    <p:sldId id="357" r:id="rId14"/>
    <p:sldId id="358" r:id="rId15"/>
    <p:sldId id="334" r:id="rId16"/>
    <p:sldId id="290" r:id="rId17"/>
    <p:sldId id="284" r:id="rId18"/>
    <p:sldId id="360" r:id="rId19"/>
    <p:sldId id="381" r:id="rId20"/>
    <p:sldId id="316" r:id="rId21"/>
    <p:sldId id="380" r:id="rId22"/>
    <p:sldId id="362" r:id="rId23"/>
    <p:sldId id="335" r:id="rId24"/>
    <p:sldId id="336" r:id="rId25"/>
    <p:sldId id="363" r:id="rId26"/>
    <p:sldId id="326" r:id="rId27"/>
    <p:sldId id="339" r:id="rId28"/>
    <p:sldId id="364" r:id="rId29"/>
    <p:sldId id="340" r:id="rId30"/>
    <p:sldId id="366" r:id="rId31"/>
    <p:sldId id="368" r:id="rId32"/>
    <p:sldId id="367" r:id="rId33"/>
    <p:sldId id="369" r:id="rId34"/>
    <p:sldId id="370" r:id="rId35"/>
    <p:sldId id="371" r:id="rId36"/>
    <p:sldId id="365" r:id="rId37"/>
    <p:sldId id="372" r:id="rId38"/>
    <p:sldId id="375" r:id="rId39"/>
    <p:sldId id="378" r:id="rId40"/>
    <p:sldId id="373" r:id="rId41"/>
    <p:sldId id="374" r:id="rId42"/>
    <p:sldId id="379" r:id="rId43"/>
  </p:sldIdLst>
  <p:sldSz cx="9144000" cy="6858000" type="screen4x3"/>
  <p:notesSz cx="6858000" cy="9144000"/>
  <p:defaultTextStyle>
    <a:defPPr>
      <a:defRPr lang="en-US"/>
    </a:defPPr>
    <a:lvl1pPr algn="ctr" rtl="0" eaLnBrk="0" fontAlgn="base" hangingPunct="0">
      <a:spcBef>
        <a:spcPct val="0"/>
      </a:spcBef>
      <a:spcAft>
        <a:spcPct val="0"/>
      </a:spcAft>
      <a:defRPr sz="2400" b="1" i="1" kern="1200">
        <a:solidFill>
          <a:schemeClr val="tx1"/>
        </a:solidFill>
        <a:latin typeface="Times" charset="0"/>
        <a:ea typeface="ＭＳ Ｐゴシック" charset="0"/>
        <a:cs typeface="ＭＳ Ｐゴシック" charset="0"/>
      </a:defRPr>
    </a:lvl1pPr>
    <a:lvl2pPr marL="457200" algn="ctr" rtl="0" eaLnBrk="0" fontAlgn="base" hangingPunct="0">
      <a:spcBef>
        <a:spcPct val="0"/>
      </a:spcBef>
      <a:spcAft>
        <a:spcPct val="0"/>
      </a:spcAft>
      <a:defRPr sz="2400" b="1" i="1" kern="1200">
        <a:solidFill>
          <a:schemeClr val="tx1"/>
        </a:solidFill>
        <a:latin typeface="Times" charset="0"/>
        <a:ea typeface="ＭＳ Ｐゴシック" charset="0"/>
        <a:cs typeface="ＭＳ Ｐゴシック" charset="0"/>
      </a:defRPr>
    </a:lvl2pPr>
    <a:lvl3pPr marL="914400" algn="ctr" rtl="0" eaLnBrk="0" fontAlgn="base" hangingPunct="0">
      <a:spcBef>
        <a:spcPct val="0"/>
      </a:spcBef>
      <a:spcAft>
        <a:spcPct val="0"/>
      </a:spcAft>
      <a:defRPr sz="2400" b="1" i="1" kern="1200">
        <a:solidFill>
          <a:schemeClr val="tx1"/>
        </a:solidFill>
        <a:latin typeface="Times" charset="0"/>
        <a:ea typeface="ＭＳ Ｐゴシック" charset="0"/>
        <a:cs typeface="ＭＳ Ｐゴシック" charset="0"/>
      </a:defRPr>
    </a:lvl3pPr>
    <a:lvl4pPr marL="1371600" algn="ctr" rtl="0" eaLnBrk="0" fontAlgn="base" hangingPunct="0">
      <a:spcBef>
        <a:spcPct val="0"/>
      </a:spcBef>
      <a:spcAft>
        <a:spcPct val="0"/>
      </a:spcAft>
      <a:defRPr sz="2400" b="1" i="1" kern="1200">
        <a:solidFill>
          <a:schemeClr val="tx1"/>
        </a:solidFill>
        <a:latin typeface="Times" charset="0"/>
        <a:ea typeface="ＭＳ Ｐゴシック" charset="0"/>
        <a:cs typeface="ＭＳ Ｐゴシック" charset="0"/>
      </a:defRPr>
    </a:lvl4pPr>
    <a:lvl5pPr marL="1828800" algn="ctr" rtl="0" eaLnBrk="0" fontAlgn="base" hangingPunct="0">
      <a:spcBef>
        <a:spcPct val="0"/>
      </a:spcBef>
      <a:spcAft>
        <a:spcPct val="0"/>
      </a:spcAft>
      <a:defRPr sz="2400" b="1" i="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i="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i="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i="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i="1"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C00FF"/>
    <a:srgbClr val="CCFFCC"/>
    <a:srgbClr val="CCFFFF"/>
    <a:srgbClr val="FF0066"/>
    <a:srgbClr val="CC3300"/>
    <a:srgbClr val="66FFFF"/>
    <a:srgbClr val="00C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784" autoAdjust="0"/>
  </p:normalViewPr>
  <p:slideViewPr>
    <p:cSldViewPr>
      <p:cViewPr varScale="1">
        <p:scale>
          <a:sx n="112" d="100"/>
          <a:sy n="112" d="100"/>
        </p:scale>
        <p:origin x="-808" y="-104"/>
      </p:cViewPr>
      <p:guideLst>
        <p:guide orient="horz" pos="2160"/>
        <p:guide pos="2880"/>
      </p:guideLst>
    </p:cSldViewPr>
  </p:slideViewPr>
  <p:outlineViewPr>
    <p:cViewPr>
      <p:scale>
        <a:sx n="33" d="100"/>
        <a:sy n="33" d="100"/>
      </p:scale>
      <p:origin x="0" y="7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28" d="100"/>
          <a:sy n="28" d="100"/>
        </p:scale>
        <p:origin x="-126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b="0" i="0">
                <a:effectLst/>
                <a:latin typeface="Times New Roman" charset="0"/>
                <a:cs typeface="+mn-cs"/>
              </a:defRPr>
            </a:lvl1pPr>
          </a:lstStyle>
          <a:p>
            <a:pPr>
              <a:defRPr/>
            </a:pPr>
            <a:endParaRPr lang="fr-FR"/>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i="0">
                <a:effectLst/>
                <a:latin typeface="Times New Roman"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b="0" i="0">
                <a:effectLst/>
                <a:latin typeface="Times New Roman"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i="0">
                <a:effectLst/>
                <a:latin typeface="Times New Roman" charset="0"/>
                <a:cs typeface="+mn-cs"/>
              </a:defRPr>
            </a:lvl1pPr>
          </a:lstStyle>
          <a:p>
            <a:pPr>
              <a:defRPr/>
            </a:pPr>
            <a:fld id="{FCB9695C-254B-A64B-A6AA-4EAFB19E990C}" type="slidenum">
              <a:rPr lang="fr-FR"/>
              <a:pPr>
                <a:defRPr/>
              </a:pPr>
              <a:t>‹#›</a:t>
            </a:fld>
            <a:endParaRPr lang="fr-FR"/>
          </a:p>
        </p:txBody>
      </p:sp>
    </p:spTree>
    <p:extLst>
      <p:ext uri="{BB962C8B-B14F-4D97-AF65-F5344CB8AC3E}">
        <p14:creationId xmlns:p14="http://schemas.microsoft.com/office/powerpoint/2010/main" val="2290433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9ADCA7-EE50-EA4D-998A-68E9893F9ADA}" type="slidenum">
              <a:rPr lang="fr-FR"/>
              <a:pPr>
                <a:defRPr/>
              </a:pPr>
              <a:t>1</a:t>
            </a:fld>
            <a:endParaRPr lang="fr-FR"/>
          </a:p>
        </p:txBody>
      </p:sp>
      <p:sp>
        <p:nvSpPr>
          <p:cNvPr id="8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7483479C-B977-6047-8E59-1A7DF0C69FC2}" type="slidenum">
              <a:rPr lang="fr-FR" sz="1200" smtClean="0">
                <a:latin typeface="Times New Roman" charset="0"/>
              </a:rPr>
              <a:pPr>
                <a:defRPr/>
              </a:pPr>
              <a:t>11</a:t>
            </a:fld>
            <a:endParaRPr lang="fr-FR" sz="1200" smtClean="0">
              <a:latin typeface="Times New Roman" charset="0"/>
            </a:endParaRPr>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AD40EC8-8839-BA43-8C2D-4E20F97061EA}" type="slidenum">
              <a:rPr lang="fr-FR" sz="1200" smtClean="0">
                <a:latin typeface="Times New Roman" charset="0"/>
              </a:rPr>
              <a:pPr>
                <a:defRPr/>
              </a:pPr>
              <a:t>12</a:t>
            </a:fld>
            <a:endParaRPr lang="fr-FR" sz="1200" smtClean="0">
              <a:latin typeface="Times New Roman"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30A93F6-959E-774A-A845-776D629D5B81}" type="slidenum">
              <a:rPr lang="fr-FR" sz="1200" smtClean="0">
                <a:latin typeface="Times New Roman" charset="0"/>
              </a:rPr>
              <a:pPr>
                <a:defRPr/>
              </a:pPr>
              <a:t>13</a:t>
            </a:fld>
            <a:endParaRPr lang="fr-FR" sz="1200" smtClean="0">
              <a:latin typeface="Times New Roman"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0A88104E-3BA0-214D-B16D-2CD939466DF4}" type="slidenum">
              <a:rPr lang="fr-FR" sz="1200" smtClean="0">
                <a:latin typeface="Times New Roman" charset="0"/>
              </a:rPr>
              <a:pPr>
                <a:defRPr/>
              </a:pPr>
              <a:t>14</a:t>
            </a:fld>
            <a:endParaRPr lang="fr-FR" sz="1200" smtClean="0">
              <a:latin typeface="Times New Roman"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444523-A10D-224C-90FA-75542A61DB33}" type="slidenum">
              <a:rPr lang="fr-FR"/>
              <a:pPr>
                <a:defRPr/>
              </a:pPr>
              <a:t>15</a:t>
            </a:fld>
            <a:endParaRPr lang="fr-FR"/>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F1D8A4-2E8C-5A49-BEA8-85FD5885536C}" type="slidenum">
              <a:rPr lang="fr-FR"/>
              <a:pPr>
                <a:defRPr/>
              </a:pPr>
              <a:t>16</a:t>
            </a:fld>
            <a:endParaRPr lang="fr-FR"/>
          </a:p>
        </p:txBody>
      </p:sp>
      <p:sp>
        <p:nvSpPr>
          <p:cNvPr id="104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0225D8-2E12-AE45-B5C5-840D6BD4F3AC}" type="slidenum">
              <a:rPr lang="fr-FR"/>
              <a:pPr>
                <a:defRPr/>
              </a:pPr>
              <a:t>17</a:t>
            </a:fld>
            <a:endParaRPr lang="fr-FR"/>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7489B58-21BB-4440-B3B6-835FEE2E0F84}" type="slidenum">
              <a:rPr lang="fr-FR" sz="1200" smtClean="0">
                <a:latin typeface="Times New Roman" charset="0"/>
              </a:rPr>
              <a:pPr>
                <a:defRPr/>
              </a:pPr>
              <a:t>18</a:t>
            </a:fld>
            <a:endParaRPr lang="fr-FR" sz="1200" smtClean="0">
              <a:latin typeface="Times New Roman"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4CF124-0B6B-2F45-8C15-4DCEC3582A5B}" type="slidenum">
              <a:rPr lang="fr-FR"/>
              <a:pPr>
                <a:defRPr/>
              </a:pPr>
              <a:t>20</a:t>
            </a:fld>
            <a:endParaRPr lang="fr-FR"/>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7489B58-21BB-4440-B3B6-835FEE2E0F84}" type="slidenum">
              <a:rPr lang="fr-FR" sz="1200" smtClean="0">
                <a:latin typeface="Times New Roman" charset="0"/>
              </a:rPr>
              <a:pPr>
                <a:defRPr/>
              </a:pPr>
              <a:t>21</a:t>
            </a:fld>
            <a:endParaRPr lang="fr-FR" sz="1200" smtClean="0">
              <a:latin typeface="Times New Roman"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CC832C0D-3BB8-E04E-B32A-F0A473FB3061}" type="slidenum">
              <a:rPr lang="fr-FR" sz="1200" smtClean="0">
                <a:latin typeface="Times New Roman" charset="0"/>
              </a:rPr>
              <a:pPr>
                <a:defRPr/>
              </a:pPr>
              <a:t>3</a:t>
            </a:fld>
            <a:endParaRPr lang="fr-FR" sz="1200" smtClean="0">
              <a:latin typeface="Times New Roman"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BB0A81B-14C5-7449-877B-3FF177DEDD00}" type="slidenum">
              <a:rPr lang="fr-FR" sz="1200" smtClean="0">
                <a:latin typeface="Times New Roman" charset="0"/>
              </a:rPr>
              <a:pPr>
                <a:defRPr/>
              </a:pPr>
              <a:t>22</a:t>
            </a:fld>
            <a:endParaRPr lang="fr-FR" sz="1200" smtClean="0">
              <a:latin typeface="Times New Roman"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796604-CE98-C84E-AD8C-D537E064584D}" type="slidenum">
              <a:rPr lang="fr-FR"/>
              <a:pPr>
                <a:defRPr/>
              </a:pPr>
              <a:t>23</a:t>
            </a:fld>
            <a:endParaRPr lang="fr-FR"/>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2EF8B7-5895-8C4C-9FDB-A605DC2068AD}" type="slidenum">
              <a:rPr lang="fr-FR"/>
              <a:pPr>
                <a:defRPr/>
              </a:pPr>
              <a:t>24</a:t>
            </a:fld>
            <a:endParaRPr lang="fr-FR"/>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24DDBB6-7B5A-CD47-AEAC-5BB4BB13FD43}" type="slidenum">
              <a:rPr lang="fr-FR" sz="1200" smtClean="0">
                <a:latin typeface="Times New Roman" charset="0"/>
              </a:rPr>
              <a:pPr>
                <a:defRPr/>
              </a:pPr>
              <a:t>25</a:t>
            </a:fld>
            <a:endParaRPr lang="fr-FR" sz="1200" smtClean="0">
              <a:latin typeface="Times New Roman"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DA53D5-9613-8247-9822-133D7C07EB06}" type="slidenum">
              <a:rPr lang="fr-FR"/>
              <a:pPr>
                <a:defRPr/>
              </a:pPr>
              <a:t>26</a:t>
            </a:fld>
            <a:endParaRPr lang="fr-FR"/>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035"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5D28C6-313A-364B-9621-20ED107608F3}" type="slidenum">
              <a:rPr lang="fr-FR"/>
              <a:pPr>
                <a:defRPr/>
              </a:pPr>
              <a:t>27</a:t>
            </a:fld>
            <a:endParaRPr lang="fr-FR"/>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8119BED-18E9-AE43-BA8C-293E15806944}" type="slidenum">
              <a:rPr lang="fr-FR" sz="1200" smtClean="0">
                <a:latin typeface="Times New Roman" charset="0"/>
              </a:rPr>
              <a:pPr>
                <a:defRPr/>
              </a:pPr>
              <a:t>28</a:t>
            </a:fld>
            <a:endParaRPr lang="fr-FR" sz="1200" smtClean="0">
              <a:latin typeface="Times New Roman"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76BD4E-470A-C84C-8478-A6C043D26663}" type="slidenum">
              <a:rPr lang="fr-FR"/>
              <a:pPr>
                <a:defRPr/>
              </a:pPr>
              <a:t>29</a:t>
            </a:fld>
            <a:endParaRPr lang="fr-FR"/>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A6FDE1-AFB4-0346-A81C-39BF8377857D}" type="slidenum">
              <a:rPr lang="fr-FR"/>
              <a:pPr>
                <a:defRPr/>
              </a:pPr>
              <a:t>30</a:t>
            </a:fld>
            <a:endParaRPr lang="fr-FR"/>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66A64286-C979-6544-A879-09703BA8E7A6}" type="slidenum">
              <a:rPr lang="fr-FR" sz="1200" smtClean="0">
                <a:latin typeface="Times New Roman" charset="0"/>
              </a:rPr>
              <a:pPr>
                <a:defRPr/>
              </a:pPr>
              <a:t>31</a:t>
            </a:fld>
            <a:endParaRPr lang="fr-FR" sz="1200" smtClean="0">
              <a:latin typeface="Times New Roman"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6D3F5E3-4FD1-C34F-9AA7-2AC1B71AAA27}" type="slidenum">
              <a:rPr lang="fr-FR" sz="1200" smtClean="0">
                <a:latin typeface="Times New Roman" charset="0"/>
              </a:rPr>
              <a:pPr>
                <a:defRPr/>
              </a:pPr>
              <a:t>4</a:t>
            </a:fld>
            <a:endParaRPr lang="fr-FR" sz="1200" smtClean="0">
              <a:latin typeface="Times New Roman"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40540C-22D6-804A-BCC4-9F2215234F54}" type="slidenum">
              <a:rPr lang="fr-FR"/>
              <a:pPr>
                <a:defRPr/>
              </a:pPr>
              <a:t>32</a:t>
            </a:fld>
            <a:endParaRPr lang="fr-FR"/>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1A9E7EA9-4CB3-6D42-B0DB-4D1378051000}" type="slidenum">
              <a:rPr lang="fr-FR" sz="1200" smtClean="0">
                <a:latin typeface="Times New Roman" charset="0"/>
              </a:rPr>
              <a:pPr>
                <a:defRPr/>
              </a:pPr>
              <a:t>33</a:t>
            </a:fld>
            <a:endParaRPr lang="fr-FR" sz="1200" smtClean="0">
              <a:latin typeface="Times New Roman"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1E978271-DBC0-4B47-8123-4AE18E4BD540}" type="slidenum">
              <a:rPr lang="fr-FR" sz="1200" smtClean="0">
                <a:latin typeface="Times New Roman" charset="0"/>
              </a:rPr>
              <a:pPr>
                <a:defRPr/>
              </a:pPr>
              <a:t>34</a:t>
            </a:fld>
            <a:endParaRPr lang="fr-FR" sz="1200" smtClean="0">
              <a:latin typeface="Times New Roman"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96D78C5-A2AF-C446-B078-CA1569F85447}" type="slidenum">
              <a:rPr lang="fr-FR" sz="1200" smtClean="0">
                <a:latin typeface="Times New Roman" charset="0"/>
              </a:rPr>
              <a:pPr>
                <a:defRPr/>
              </a:pPr>
              <a:t>35</a:t>
            </a:fld>
            <a:endParaRPr lang="fr-FR" sz="1200" smtClean="0">
              <a:latin typeface="Times New Roman"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160250-638C-3F4C-8D8D-7044AE1C689F}" type="slidenum">
              <a:rPr lang="fr-FR"/>
              <a:pPr>
                <a:defRPr/>
              </a:pPr>
              <a:t>36</a:t>
            </a:fld>
            <a:endParaRPr lang="fr-FR"/>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160250-638C-3F4C-8D8D-7044AE1C689F}" type="slidenum">
              <a:rPr lang="fr-FR"/>
              <a:pPr>
                <a:defRPr/>
              </a:pPr>
              <a:t>38</a:t>
            </a:fld>
            <a:endParaRPr lang="fr-FR"/>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8D90991-C6C2-1040-AC39-9E2D4E214685}" type="slidenum">
              <a:rPr lang="fr-FR">
                <a:latin typeface="Times New Roman" pitchFamily="28" charset="0"/>
              </a:rPr>
              <a:pPr/>
              <a:t>39</a:t>
            </a:fld>
            <a:endParaRPr lang="fr-FR">
              <a:latin typeface="Times New Roman" pitchFamily="28" charset="0"/>
            </a:endParaRPr>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endParaRPr lang="fr-FR">
              <a:latin typeface="Times New Roman" pitchFamily="28" charset="0"/>
              <a:ea typeface="ＭＳ Ｐゴシック" pitchFamily="28" charset="-128"/>
              <a:cs typeface="ＭＳ Ｐゴシック" pitchFamily="28"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160250-638C-3F4C-8D8D-7044AE1C689F}" type="slidenum">
              <a:rPr lang="fr-FR"/>
              <a:pPr>
                <a:defRPr/>
              </a:pPr>
              <a:t>40</a:t>
            </a:fld>
            <a:endParaRPr lang="fr-FR"/>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39C559-6061-B148-9263-3A1EFD9DF3F3}" type="slidenum">
              <a:rPr lang="fr-FR"/>
              <a:pPr>
                <a:defRPr/>
              </a:pPr>
              <a:t>5</a:t>
            </a:fld>
            <a:endParaRPr lang="fr-FR"/>
          </a:p>
        </p:txBody>
      </p:sp>
      <p:sp>
        <p:nvSpPr>
          <p:cNvPr id="1792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1027"/>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BFECF3DC-B1CB-0E46-85C6-61F18C081361}" type="slidenum">
              <a:rPr lang="fr-FR" sz="1200" smtClean="0">
                <a:latin typeface="Times New Roman" charset="0"/>
              </a:rPr>
              <a:pPr>
                <a:defRPr/>
              </a:pPr>
              <a:t>6</a:t>
            </a:fld>
            <a:endParaRPr lang="fr-FR" sz="1200" smtClean="0">
              <a:latin typeface="Times New Roman" charset="0"/>
            </a:endParaRPr>
          </a:p>
        </p:txBody>
      </p:sp>
      <p:sp>
        <p:nvSpPr>
          <p:cNvPr id="23555" name="Rectangle 1026"/>
          <p:cNvSpPr>
            <a:spLocks noGrp="1" noRot="1" noChangeAspect="1" noChangeArrowheads="1" noTextEdit="1"/>
          </p:cNvSpPr>
          <p:nvPr>
            <p:ph type="sldImg"/>
          </p:nvPr>
        </p:nvSpPr>
        <p:spPr>
          <a:ln/>
        </p:spPr>
      </p:sp>
      <p:sp>
        <p:nvSpPr>
          <p:cNvPr id="23556" name="Rectangle 1027"/>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8BB67E98-F135-EA46-BCBE-C9E16616D013}" type="slidenum">
              <a:rPr lang="fr-FR" sz="1200" smtClean="0">
                <a:latin typeface="Times New Roman" charset="0"/>
              </a:rPr>
              <a:pPr>
                <a:defRPr/>
              </a:pPr>
              <a:t>7</a:t>
            </a:fld>
            <a:endParaRPr lang="fr-FR" sz="1200" smtClean="0">
              <a:latin typeface="Times New Roman"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343ABB-8FE4-4F4D-BBEE-F4724D9E795A}" type="slidenum">
              <a:rPr lang="fr-FR"/>
              <a:pPr>
                <a:defRPr/>
              </a:pPr>
              <a:t>8</a:t>
            </a:fld>
            <a:endParaRPr lang="fr-FR"/>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65848F6E-B165-B240-B07F-97980167FBF0}" type="slidenum">
              <a:rPr lang="fr-FR" sz="1200" smtClean="0">
                <a:latin typeface="Times New Roman" charset="0"/>
              </a:rPr>
              <a:pPr>
                <a:defRPr/>
              </a:pPr>
              <a:t>9</a:t>
            </a:fld>
            <a:endParaRPr lang="fr-FR" sz="1200" smtClean="0">
              <a:latin typeface="Times New Roman" charset="0"/>
            </a:endParaRPr>
          </a:p>
        </p:txBody>
      </p:sp>
      <p:sp>
        <p:nvSpPr>
          <p:cNvPr id="29699" name="Rectangle 1026"/>
          <p:cNvSpPr>
            <a:spLocks noGrp="1" noRot="1" noChangeAspect="1" noChangeArrowheads="1" noTextEdit="1"/>
          </p:cNvSpPr>
          <p:nvPr>
            <p:ph type="sldImg"/>
          </p:nvPr>
        </p:nvSpPr>
        <p:spPr>
          <a:ln/>
        </p:spPr>
      </p:sp>
      <p:sp>
        <p:nvSpPr>
          <p:cNvPr id="29700" name="Rectangle 1027"/>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C20897-9675-DA41-93FF-EC8302B1B6B7}" type="slidenum">
              <a:rPr lang="fr-FR"/>
              <a:pPr>
                <a:defRPr/>
              </a:pPr>
              <a:t>10</a:t>
            </a:fld>
            <a:endParaRPr lang="fr-FR"/>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0115" name="Rectangle 3"/>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F50AD73-162C-C148-BD50-3B7672D58572}" type="slidenum">
              <a:rPr lang="fr-FR"/>
              <a:pPr>
                <a:defRPr/>
              </a:pPr>
              <a:t>‹#›</a:t>
            </a:fld>
            <a:endParaRPr lang="fr-FR"/>
          </a:p>
        </p:txBody>
      </p:sp>
    </p:spTree>
    <p:extLst>
      <p:ext uri="{BB962C8B-B14F-4D97-AF65-F5344CB8AC3E}">
        <p14:creationId xmlns:p14="http://schemas.microsoft.com/office/powerpoint/2010/main" val="4019600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77DBB0C-71D5-2542-B7F8-FA0CA27E78A5}" type="slidenum">
              <a:rPr lang="fr-FR"/>
              <a:pPr>
                <a:defRPr/>
              </a:pPr>
              <a:t>‹#›</a:t>
            </a:fld>
            <a:endParaRPr lang="fr-FR"/>
          </a:p>
        </p:txBody>
      </p:sp>
    </p:spTree>
    <p:extLst>
      <p:ext uri="{BB962C8B-B14F-4D97-AF65-F5344CB8AC3E}">
        <p14:creationId xmlns:p14="http://schemas.microsoft.com/office/powerpoint/2010/main" val="258277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24650" y="228600"/>
            <a:ext cx="2114550" cy="5867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381000" y="228600"/>
            <a:ext cx="6191250" cy="5867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0AE5A2D-B02A-2847-8F6B-28936DCC4CA2}" type="slidenum">
              <a:rPr lang="fr-FR"/>
              <a:pPr>
                <a:defRPr/>
              </a:pPr>
              <a:t>‹#›</a:t>
            </a:fld>
            <a:endParaRPr lang="fr-FR"/>
          </a:p>
        </p:txBody>
      </p:sp>
    </p:spTree>
    <p:extLst>
      <p:ext uri="{BB962C8B-B14F-4D97-AF65-F5344CB8AC3E}">
        <p14:creationId xmlns:p14="http://schemas.microsoft.com/office/powerpoint/2010/main" val="134648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D929C5C-E82D-BB4E-B5B0-99A6F49E6A51}" type="slidenum">
              <a:rPr lang="fr-FR"/>
              <a:pPr>
                <a:defRPr/>
              </a:pPr>
              <a:t>‹#›</a:t>
            </a:fld>
            <a:endParaRPr lang="fr-FR"/>
          </a:p>
        </p:txBody>
      </p:sp>
    </p:spTree>
    <p:extLst>
      <p:ext uri="{BB962C8B-B14F-4D97-AF65-F5344CB8AC3E}">
        <p14:creationId xmlns:p14="http://schemas.microsoft.com/office/powerpoint/2010/main" val="413079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F8E7F71-CF44-7E47-A177-AAECC6768B87}" type="slidenum">
              <a:rPr lang="fr-FR"/>
              <a:pPr>
                <a:defRPr/>
              </a:pPr>
              <a:t>‹#›</a:t>
            </a:fld>
            <a:endParaRPr lang="fr-FR"/>
          </a:p>
        </p:txBody>
      </p:sp>
    </p:spTree>
    <p:extLst>
      <p:ext uri="{BB962C8B-B14F-4D97-AF65-F5344CB8AC3E}">
        <p14:creationId xmlns:p14="http://schemas.microsoft.com/office/powerpoint/2010/main" val="392564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AA3A868-3580-3146-8822-47DC4AAEE114}" type="slidenum">
              <a:rPr lang="fr-FR"/>
              <a:pPr>
                <a:defRPr/>
              </a:pPr>
              <a:t>‹#›</a:t>
            </a:fld>
            <a:endParaRPr lang="fr-FR"/>
          </a:p>
        </p:txBody>
      </p:sp>
    </p:spTree>
    <p:extLst>
      <p:ext uri="{BB962C8B-B14F-4D97-AF65-F5344CB8AC3E}">
        <p14:creationId xmlns:p14="http://schemas.microsoft.com/office/powerpoint/2010/main" val="418001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321E3D75-69F0-1F42-956D-8B2D51A31DF6}" type="slidenum">
              <a:rPr lang="fr-FR"/>
              <a:pPr>
                <a:defRPr/>
              </a:pPr>
              <a:t>‹#›</a:t>
            </a:fld>
            <a:endParaRPr lang="fr-FR"/>
          </a:p>
        </p:txBody>
      </p:sp>
    </p:spTree>
    <p:extLst>
      <p:ext uri="{BB962C8B-B14F-4D97-AF65-F5344CB8AC3E}">
        <p14:creationId xmlns:p14="http://schemas.microsoft.com/office/powerpoint/2010/main" val="3698936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BA060E07-E892-3C47-8A4B-CC3715BA1FC9}" type="slidenum">
              <a:rPr lang="fr-FR"/>
              <a:pPr>
                <a:defRPr/>
              </a:pPr>
              <a:t>‹#›</a:t>
            </a:fld>
            <a:endParaRPr lang="fr-FR"/>
          </a:p>
        </p:txBody>
      </p:sp>
    </p:spTree>
    <p:extLst>
      <p:ext uri="{BB962C8B-B14F-4D97-AF65-F5344CB8AC3E}">
        <p14:creationId xmlns:p14="http://schemas.microsoft.com/office/powerpoint/2010/main" val="3531517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FD4669F7-0248-224E-A40A-B0124318F699}" type="slidenum">
              <a:rPr lang="fr-FR"/>
              <a:pPr>
                <a:defRPr/>
              </a:pPr>
              <a:t>‹#›</a:t>
            </a:fld>
            <a:endParaRPr lang="fr-FR"/>
          </a:p>
        </p:txBody>
      </p:sp>
    </p:spTree>
    <p:extLst>
      <p:ext uri="{BB962C8B-B14F-4D97-AF65-F5344CB8AC3E}">
        <p14:creationId xmlns:p14="http://schemas.microsoft.com/office/powerpoint/2010/main" val="388486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74DAF41-EA81-D747-876E-01E9CE9851A0}" type="slidenum">
              <a:rPr lang="fr-FR"/>
              <a:pPr>
                <a:defRPr/>
              </a:pPr>
              <a:t>‹#›</a:t>
            </a:fld>
            <a:endParaRPr lang="fr-FR"/>
          </a:p>
        </p:txBody>
      </p:sp>
    </p:spTree>
    <p:extLst>
      <p:ext uri="{BB962C8B-B14F-4D97-AF65-F5344CB8AC3E}">
        <p14:creationId xmlns:p14="http://schemas.microsoft.com/office/powerpoint/2010/main" val="2234122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8BBAA28-A933-CF44-AF39-5FA142DC7404}" type="slidenum">
              <a:rPr lang="fr-FR"/>
              <a:pPr>
                <a:defRPr/>
              </a:pPr>
              <a:t>‹#›</a:t>
            </a:fld>
            <a:endParaRPr lang="fr-FR"/>
          </a:p>
        </p:txBody>
      </p:sp>
    </p:spTree>
    <p:extLst>
      <p:ext uri="{BB962C8B-B14F-4D97-AF65-F5344CB8AC3E}">
        <p14:creationId xmlns:p14="http://schemas.microsoft.com/office/powerpoint/2010/main" val="15899725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8458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0" i="0">
                <a:effectLst/>
                <a:cs typeface="+mn-cs"/>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i="0">
                <a:effectLst/>
                <a:cs typeface="+mn-cs"/>
              </a:defRPr>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i="0">
                <a:effectLst/>
                <a:cs typeface="+mn-cs"/>
              </a:defRPr>
            </a:lvl1pPr>
          </a:lstStyle>
          <a:p>
            <a:pPr>
              <a:defRPr/>
            </a:pPr>
            <a:fld id="{5F13CF51-CDE5-F048-A809-AA68D4247348}" type="slidenum">
              <a:rPr lang="fr-FR"/>
              <a:pPr>
                <a:defRPr/>
              </a:pPr>
              <a:t>‹#›</a:t>
            </a:fld>
            <a:endParaRPr lang="fr-F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5.xml"/><Relationship Id="rId5" Type="http://schemas.openxmlformats.org/officeDocument/2006/relationships/image" Target="../media/image10.jpeg"/><Relationship Id="rId1" Type="http://schemas.microsoft.com/office/2007/relationships/media" Target="file://localhost/Users/balibar/Desktop/Sebastien/films/Allen-fountain" TargetMode="External"/><Relationship Id="rId2" Type="http://schemas.openxmlformats.org/officeDocument/2006/relationships/video" Target="file://localhost/Users/balibar/Desktop/Sebastien/films/Allen-fountai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hcc.web.cern.ch/hcc/cryogenics/cryo_magnets.php" TargetMode="External"/><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7.png"/><Relationship Id="rId1" Type="http://schemas.microsoft.com/office/2007/relationships/media" Target="file://localhost/Users/balibar/Desktop/Sebastien/films%20re%CC%81cents/He4court.mpg" TargetMode="External"/><Relationship Id="rId2" Type="http://schemas.openxmlformats.org/officeDocument/2006/relationships/video" Target="file://localhost/Users/balibar/Desktop/Sebastien/films%20re%CC%81cents/He4court.mp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png"/><Relationship Id="rId7"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image" Target="../media/image6.jpeg"/><Relationship Id="rId1" Type="http://schemas.microsoft.com/office/2007/relationships/media" Target="file://localhost/Users/balibar/Desktop/Sebastien/films/Allen-boiling" TargetMode="External"/><Relationship Id="rId2" Type="http://schemas.openxmlformats.org/officeDocument/2006/relationships/video" Target="file://localhost/Users/balibar/Desktop/Sebastien/films/Allen-boili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xml"/><Relationship Id="rId5" Type="http://schemas.openxmlformats.org/officeDocument/2006/relationships/image" Target="../media/image7.jpeg"/><Relationship Id="rId1" Type="http://schemas.microsoft.com/office/2007/relationships/media" Target="file://localhost/Users/balibar/Desktop/Sebastien/films/Allen-superflow" TargetMode="External"/><Relationship Id="rId2" Type="http://schemas.openxmlformats.org/officeDocument/2006/relationships/video" Target="file://localhost/Users/balibar/Desktop/Sebastien/films/Allen-superflow"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subTitle" idx="1"/>
          </p:nvPr>
        </p:nvSpPr>
        <p:spPr>
          <a:xfrm>
            <a:off x="223838" y="3492947"/>
            <a:ext cx="8740775" cy="2384325"/>
          </a:xfrm>
          <a:gradFill rotWithShape="0">
            <a:gsLst>
              <a:gs pos="0">
                <a:srgbClr val="CC3300"/>
              </a:gs>
              <a:gs pos="100000">
                <a:srgbClr val="CC3300">
                  <a:gamma/>
                  <a:shade val="46275"/>
                  <a:invGamma/>
                </a:srgbClr>
              </a:gs>
            </a:gsLst>
            <a:lin ang="5400000" scaled="1"/>
          </a:gradFill>
        </p:spPr>
        <p:txBody>
          <a:bodyPr/>
          <a:lstStyle/>
          <a:p>
            <a:r>
              <a:rPr lang="fr-FR" sz="2400" b="1" i="1">
                <a:solidFill>
                  <a:srgbClr val="CCFFFF"/>
                </a:solidFill>
                <a:latin typeface="Times" charset="0"/>
                <a:ea typeface="ＭＳ Ｐゴシック" charset="0"/>
              </a:rPr>
              <a:t>Sébastien Balibar</a:t>
            </a:r>
            <a:endParaRPr lang="fr-FR" sz="2400" b="1" i="1" u="sng">
              <a:solidFill>
                <a:srgbClr val="CCFFFF"/>
              </a:solidFill>
              <a:latin typeface="Times" charset="0"/>
              <a:ea typeface="ＭＳ Ｐゴシック" charset="0"/>
            </a:endParaRPr>
          </a:p>
          <a:p>
            <a:r>
              <a:rPr lang="fr-FR" sz="2400" b="1" i="1">
                <a:solidFill>
                  <a:srgbClr val="CCFFFF"/>
                </a:solidFill>
                <a:latin typeface="Times" charset="0"/>
                <a:ea typeface="ＭＳ Ｐゴシック" charset="0"/>
              </a:rPr>
              <a:t>Laboratoire de Physique Statistique de l ’ENS (Paris)</a:t>
            </a:r>
          </a:p>
          <a:p>
            <a:endParaRPr lang="fr-FR" sz="2400" b="1" i="1">
              <a:solidFill>
                <a:srgbClr val="CCFFFF"/>
              </a:solidFill>
              <a:effectLst>
                <a:outerShdw blurRad="38100" dist="38100" dir="2700000" algn="tl">
                  <a:srgbClr val="000000"/>
                </a:outerShdw>
              </a:effectLst>
              <a:latin typeface="Times" charset="0"/>
              <a:ea typeface="ＭＳ Ｐゴシック" charset="0"/>
            </a:endParaRPr>
          </a:p>
          <a:p>
            <a:pPr>
              <a:spcBef>
                <a:spcPct val="0"/>
              </a:spcBef>
            </a:pPr>
            <a:r>
              <a:rPr lang="fr-FR" sz="2000" b="1" i="1">
                <a:solidFill>
                  <a:srgbClr val="FFFF00"/>
                </a:solidFill>
                <a:latin typeface="Times" charset="0"/>
                <a:ea typeface="ＭＳ Ｐゴシック" charset="0"/>
              </a:rPr>
              <a:t>see: « The discovery of superfluidity » J. Low Temp. Phys. 146, 441  (2007)</a:t>
            </a:r>
          </a:p>
          <a:p>
            <a:pPr>
              <a:spcBef>
                <a:spcPct val="0"/>
              </a:spcBef>
            </a:pPr>
            <a:r>
              <a:rPr lang="fr-FR" sz="2000" b="1" i="1">
                <a:solidFill>
                  <a:srgbClr val="FFFF00"/>
                </a:solidFill>
                <a:latin typeface="Times" charset="0"/>
                <a:ea typeface="ＭＳ Ｐゴシック" charset="0"/>
              </a:rPr>
              <a:t> « The enigma of supersolidity » Nature </a:t>
            </a:r>
            <a:r>
              <a:rPr lang="en-US" sz="2000" b="1" i="1">
                <a:solidFill>
                  <a:srgbClr val="FFFF00"/>
                </a:solidFill>
                <a:latin typeface="Times" charset="0"/>
                <a:ea typeface="ＭＳ Ｐゴシック" charset="0"/>
              </a:rPr>
              <a:t>464, 176 (2010)</a:t>
            </a:r>
          </a:p>
          <a:p>
            <a:pPr>
              <a:spcBef>
                <a:spcPct val="0"/>
              </a:spcBef>
            </a:pPr>
            <a:r>
              <a:rPr lang="en-US" sz="2000" b="1" i="1">
                <a:solidFill>
                  <a:srgbClr val="FFFF00"/>
                </a:solidFill>
                <a:latin typeface="Times" charset="0"/>
                <a:ea typeface="ＭＳ Ｐゴシック" charset="0"/>
              </a:rPr>
              <a:t>“Giant Plasticity of a Quantum Crystal” Phys. Rev. Lett. 110, 035301 (2013).</a:t>
            </a:r>
            <a:r>
              <a:rPr lang="fr-FR" sz="2000" b="1" i="1">
                <a:solidFill>
                  <a:srgbClr val="FFFF00"/>
                </a:solidFill>
                <a:latin typeface="Times" charset="0"/>
                <a:ea typeface="ＭＳ Ｐゴシック" charset="0"/>
              </a:rPr>
              <a:t>  </a:t>
            </a:r>
          </a:p>
        </p:txBody>
      </p:sp>
      <p:sp>
        <p:nvSpPr>
          <p:cNvPr id="10244" name="AutoShape 4"/>
          <p:cNvSpPr>
            <a:spLocks noChangeArrowheads="1"/>
          </p:cNvSpPr>
          <p:nvPr/>
        </p:nvSpPr>
        <p:spPr bwMode="auto">
          <a:xfrm>
            <a:off x="152400" y="6019800"/>
            <a:ext cx="5334000" cy="685800"/>
          </a:xfrm>
          <a:prstGeom prst="roundRect">
            <a:avLst>
              <a:gd name="adj" fmla="val 0"/>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2000">
              <a:effectLst>
                <a:outerShdw blurRad="38100" dist="38100" dir="2700000" algn="tl">
                  <a:srgbClr val="000000"/>
                </a:outerShdw>
              </a:effectLst>
              <a:cs typeface="+mn-cs"/>
            </a:endParaRPr>
          </a:p>
        </p:txBody>
      </p:sp>
      <p:sp>
        <p:nvSpPr>
          <p:cNvPr id="10242" name="Rectangle 2"/>
          <p:cNvSpPr>
            <a:spLocks noGrp="1" noChangeArrowheads="1"/>
          </p:cNvSpPr>
          <p:nvPr>
            <p:ph type="ctrTitle"/>
          </p:nvPr>
        </p:nvSpPr>
        <p:spPr>
          <a:xfrm>
            <a:off x="312738" y="404813"/>
            <a:ext cx="8507412" cy="2304107"/>
          </a:xfrm>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9050" cmpd="sng">
                <a:solidFill>
                  <a:schemeClr val="folHlink"/>
                </a:solidFill>
                <a:miter lim="800000"/>
                <a:headEnd/>
                <a:tailEnd/>
              </a14:hiddenLine>
            </a:ext>
          </a:extLst>
        </p:spPr>
        <p:txBody>
          <a:bodyPr/>
          <a:lstStyle/>
          <a:p>
            <a:pPr>
              <a:defRPr/>
            </a:pPr>
            <a:r>
              <a:rPr lang="fr-FR" b="1" dirty="0" err="1" smtClean="0">
                <a:solidFill>
                  <a:schemeClr val="tx1"/>
                </a:solidFill>
                <a:effectLst>
                  <a:outerShdw blurRad="38100" dist="38100" dir="2700000" algn="tl">
                    <a:srgbClr val="000000"/>
                  </a:outerShdw>
                </a:effectLst>
                <a:cs typeface="+mj-cs"/>
              </a:rPr>
              <a:t>When</a:t>
            </a:r>
            <a:r>
              <a:rPr lang="fr-FR" b="1" dirty="0" smtClean="0">
                <a:solidFill>
                  <a:schemeClr val="tx1"/>
                </a:solidFill>
                <a:effectLst>
                  <a:outerShdw blurRad="38100" dist="38100" dir="2700000" algn="tl">
                    <a:srgbClr val="000000"/>
                  </a:outerShdw>
                </a:effectLst>
                <a:cs typeface="+mj-cs"/>
              </a:rPr>
              <a:t> </a:t>
            </a:r>
            <a:r>
              <a:rPr lang="fr-FR" b="1" dirty="0" err="1" smtClean="0">
                <a:solidFill>
                  <a:schemeClr val="tx1"/>
                </a:solidFill>
                <a:effectLst>
                  <a:outerShdw blurRad="38100" dist="38100" dir="2700000" algn="tl">
                    <a:srgbClr val="000000"/>
                  </a:outerShdw>
                </a:effectLst>
                <a:cs typeface="+mj-cs"/>
              </a:rPr>
              <a:t>matter</a:t>
            </a:r>
            <a:r>
              <a:rPr lang="fr-FR" b="1" dirty="0" smtClean="0">
                <a:solidFill>
                  <a:schemeClr val="tx1"/>
                </a:solidFill>
                <a:effectLst>
                  <a:outerShdw blurRad="38100" dist="38100" dir="2700000" algn="tl">
                    <a:srgbClr val="000000"/>
                  </a:outerShdw>
                </a:effectLst>
                <a:cs typeface="+mj-cs"/>
              </a:rPr>
              <a:t> </a:t>
            </a:r>
            <a:r>
              <a:rPr lang="fr-FR" b="1" dirty="0" err="1" smtClean="0">
                <a:solidFill>
                  <a:schemeClr val="tx1"/>
                </a:solidFill>
                <a:effectLst>
                  <a:outerShdw blurRad="38100" dist="38100" dir="2700000" algn="tl">
                    <a:srgbClr val="000000"/>
                  </a:outerShdw>
                </a:effectLst>
                <a:cs typeface="+mj-cs"/>
              </a:rPr>
              <a:t>waves</a:t>
            </a:r>
            <a:r>
              <a:rPr lang="fr-FR" b="1" dirty="0">
                <a:solidFill>
                  <a:schemeClr val="tx1"/>
                </a:solidFill>
                <a:effectLst>
                  <a:outerShdw blurRad="38100" dist="38100" dir="2700000" algn="tl">
                    <a:srgbClr val="000000"/>
                  </a:outerShdw>
                </a:effectLst>
                <a:cs typeface="+mj-cs"/>
              </a:rPr>
              <a:t/>
            </a:r>
            <a:br>
              <a:rPr lang="fr-FR" b="1" dirty="0">
                <a:solidFill>
                  <a:schemeClr val="tx1"/>
                </a:solidFill>
                <a:effectLst>
                  <a:outerShdw blurRad="38100" dist="38100" dir="2700000" algn="tl">
                    <a:srgbClr val="000000"/>
                  </a:outerShdw>
                </a:effectLst>
                <a:cs typeface="+mj-cs"/>
              </a:rPr>
            </a:br>
            <a:r>
              <a:rPr lang="fr-FR" b="1" dirty="0" err="1" smtClean="0">
                <a:solidFill>
                  <a:schemeClr val="tx1"/>
                </a:solidFill>
                <a:effectLst>
                  <a:outerShdw blurRad="38100" dist="38100" dir="2700000" algn="tl">
                    <a:srgbClr val="000000"/>
                  </a:outerShdw>
                </a:effectLst>
                <a:cs typeface="+mj-cs"/>
              </a:rPr>
              <a:t>become</a:t>
            </a:r>
            <a:r>
              <a:rPr lang="fr-FR" b="1" dirty="0" smtClean="0">
                <a:solidFill>
                  <a:schemeClr val="tx1"/>
                </a:solidFill>
                <a:effectLst>
                  <a:outerShdw blurRad="38100" dist="38100" dir="2700000" algn="tl">
                    <a:srgbClr val="000000"/>
                  </a:outerShdw>
                </a:effectLst>
                <a:cs typeface="+mj-cs"/>
              </a:rPr>
              <a:t> visible</a:t>
            </a:r>
            <a:br>
              <a:rPr lang="fr-FR" b="1" dirty="0" smtClean="0">
                <a:solidFill>
                  <a:schemeClr val="tx1"/>
                </a:solidFill>
                <a:effectLst>
                  <a:outerShdw blurRad="38100" dist="38100" dir="2700000" algn="tl">
                    <a:srgbClr val="000000"/>
                  </a:outerShdw>
                </a:effectLst>
                <a:cs typeface="+mj-cs"/>
              </a:rPr>
            </a:br>
            <a:r>
              <a:rPr lang="fr-FR" sz="4000" b="1" u="sng" dirty="0" smtClean="0">
                <a:solidFill>
                  <a:schemeClr val="tx1"/>
                </a:solidFill>
                <a:effectLst>
                  <a:outerShdw blurRad="38100" dist="38100" dir="2700000" algn="tl">
                    <a:srgbClr val="000000"/>
                  </a:outerShdw>
                </a:effectLst>
                <a:cs typeface="+mj-cs"/>
              </a:rPr>
              <a:t/>
            </a:r>
            <a:br>
              <a:rPr lang="fr-FR" sz="4000" b="1" u="sng" dirty="0" smtClean="0">
                <a:solidFill>
                  <a:schemeClr val="tx1"/>
                </a:solidFill>
                <a:effectLst>
                  <a:outerShdw blurRad="38100" dist="38100" dir="2700000" algn="tl">
                    <a:srgbClr val="000000"/>
                  </a:outerShdw>
                </a:effectLst>
                <a:cs typeface="+mj-cs"/>
              </a:rPr>
            </a:br>
            <a:r>
              <a:rPr lang="fr-FR" sz="3600" b="1" dirty="0" err="1" smtClean="0">
                <a:solidFill>
                  <a:schemeClr val="tx1"/>
                </a:solidFill>
                <a:effectLst>
                  <a:outerShdw blurRad="38100" dist="38100" dir="2700000" algn="tl">
                    <a:srgbClr val="000000"/>
                  </a:outerShdw>
                </a:effectLst>
                <a:cs typeface="+mj-cs"/>
              </a:rPr>
              <a:t>from</a:t>
            </a:r>
            <a:r>
              <a:rPr lang="fr-FR" sz="3600" b="1" dirty="0" smtClean="0">
                <a:solidFill>
                  <a:schemeClr val="tx1"/>
                </a:solidFill>
                <a:effectLst>
                  <a:outerShdw blurRad="38100" dist="38100" dir="2700000" algn="tl">
                    <a:srgbClr val="000000"/>
                  </a:outerShdw>
                </a:effectLst>
                <a:cs typeface="+mj-cs"/>
              </a:rPr>
              <a:t> </a:t>
            </a:r>
            <a:r>
              <a:rPr lang="fr-FR" sz="3600" b="1" dirty="0" err="1" smtClean="0">
                <a:solidFill>
                  <a:schemeClr val="tx1"/>
                </a:solidFill>
                <a:effectLst>
                  <a:outerShdw blurRad="38100" dist="38100" dir="2700000" algn="tl">
                    <a:srgbClr val="000000"/>
                  </a:outerShdw>
                </a:effectLst>
                <a:cs typeface="+mj-cs"/>
              </a:rPr>
              <a:t>superfluidity</a:t>
            </a:r>
            <a:r>
              <a:rPr lang="fr-FR" sz="3600" b="1" dirty="0" smtClean="0">
                <a:solidFill>
                  <a:schemeClr val="tx1"/>
                </a:solidFill>
                <a:effectLst>
                  <a:outerShdw blurRad="38100" dist="38100" dir="2700000" algn="tl">
                    <a:srgbClr val="000000"/>
                  </a:outerShdw>
                </a:effectLst>
                <a:cs typeface="+mj-cs"/>
              </a:rPr>
              <a:t> to </a:t>
            </a:r>
            <a:r>
              <a:rPr lang="fr-FR" sz="3600" b="1" dirty="0" err="1" smtClean="0">
                <a:solidFill>
                  <a:schemeClr val="tx1"/>
                </a:solidFill>
                <a:effectLst>
                  <a:outerShdw blurRad="38100" dist="38100" dir="2700000" algn="tl">
                    <a:srgbClr val="000000"/>
                  </a:outerShdw>
                </a:effectLst>
                <a:cs typeface="+mj-cs"/>
              </a:rPr>
              <a:t>supersolidity</a:t>
            </a:r>
            <a:endParaRPr lang="fr-FR" sz="3600" b="1" dirty="0" smtClean="0">
              <a:solidFill>
                <a:schemeClr val="tx1"/>
              </a:solidFill>
              <a:effectLst>
                <a:outerShdw blurRad="38100" dist="38100" dir="2700000" algn="tl">
                  <a:srgbClr val="000000"/>
                </a:outerShdw>
              </a:effectLst>
              <a:cs typeface="+mj-cs"/>
            </a:endParaRPr>
          </a:p>
        </p:txBody>
      </p:sp>
      <p:sp>
        <p:nvSpPr>
          <p:cNvPr id="10246" name="Text Box 6"/>
          <p:cNvSpPr txBox="1">
            <a:spLocks noChangeArrowheads="1"/>
          </p:cNvSpPr>
          <p:nvPr/>
        </p:nvSpPr>
        <p:spPr bwMode="auto">
          <a:xfrm>
            <a:off x="5868144" y="5949280"/>
            <a:ext cx="30160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2000" dirty="0">
                <a:effectLst>
                  <a:outerShdw blurRad="38100" dist="38100" dir="2700000" algn="tl">
                    <a:srgbClr val="000000"/>
                  </a:outerShdw>
                </a:effectLst>
                <a:cs typeface="+mn-cs"/>
              </a:rPr>
              <a:t>Umezawa Public Lecture,</a:t>
            </a:r>
          </a:p>
          <a:p>
            <a:pPr>
              <a:defRPr/>
            </a:pPr>
            <a:r>
              <a:rPr lang="fr-FR" sz="2000" dirty="0">
                <a:effectLst>
                  <a:outerShdw blurRad="38100" dist="38100" dir="2700000" algn="tl">
                    <a:srgbClr val="000000"/>
                  </a:outerShdw>
                </a:effectLst>
                <a:cs typeface="+mn-cs"/>
              </a:rPr>
              <a:t> Edmonton, 12 Feb. 2013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50825" y="115888"/>
            <a:ext cx="4465638" cy="1009650"/>
          </a:xfrm>
          <a:ln>
            <a:solidFill>
              <a:schemeClr val="tx1"/>
            </a:solidFill>
            <a:miter lim="800000"/>
            <a:headEnd/>
            <a:tailEnd/>
          </a:ln>
        </p:spPr>
        <p:txBody>
          <a:bodyPr/>
          <a:lstStyle/>
          <a:p>
            <a:pPr>
              <a:defRPr/>
            </a:pPr>
            <a:r>
              <a:rPr lang="fr-FR" sz="2800" b="1" dirty="0" smtClean="0">
                <a:solidFill>
                  <a:schemeClr val="tx1"/>
                </a:solidFill>
                <a:effectLst>
                  <a:outerShdw blurRad="38100" dist="38100" dir="2700000" algn="tl">
                    <a:srgbClr val="000000"/>
                  </a:outerShdw>
                </a:effectLst>
                <a:cs typeface="+mj-cs"/>
              </a:rPr>
              <a:t>Piotr </a:t>
            </a:r>
            <a:r>
              <a:rPr lang="fr-FR" sz="2800" b="1" dirty="0" err="1" smtClean="0">
                <a:solidFill>
                  <a:schemeClr val="tx1"/>
                </a:solidFill>
                <a:effectLst>
                  <a:outerShdw blurRad="38100" dist="38100" dir="2700000" algn="tl">
                    <a:srgbClr val="000000"/>
                  </a:outerShdw>
                </a:effectLst>
                <a:cs typeface="+mj-cs"/>
              </a:rPr>
              <a:t>Kapitza</a:t>
            </a:r>
            <a:r>
              <a:rPr lang="fr-FR" sz="2800" b="1" dirty="0" smtClean="0">
                <a:solidFill>
                  <a:schemeClr val="tx1"/>
                </a:solidFill>
                <a:effectLst>
                  <a:outerShdw blurRad="38100" dist="38100" dir="2700000" algn="tl">
                    <a:srgbClr val="000000"/>
                  </a:outerShdw>
                </a:effectLst>
                <a:cs typeface="+mj-cs"/>
              </a:rPr>
              <a:t>, an </a:t>
            </a:r>
            <a:r>
              <a:rPr lang="fr-FR" sz="2800" b="1" dirty="0" err="1" smtClean="0">
                <a:solidFill>
                  <a:schemeClr val="tx1"/>
                </a:solidFill>
                <a:effectLst>
                  <a:outerShdw blurRad="38100" dist="38100" dir="2700000" algn="tl">
                    <a:srgbClr val="000000"/>
                  </a:outerShdw>
                </a:effectLst>
                <a:cs typeface="+mj-cs"/>
              </a:rPr>
              <a:t>outstanding</a:t>
            </a:r>
            <a:r>
              <a:rPr lang="fr-FR" sz="2800" b="1" dirty="0" smtClean="0">
                <a:solidFill>
                  <a:schemeClr val="tx1"/>
                </a:solidFill>
                <a:effectLst>
                  <a:outerShdw blurRad="38100" dist="38100" dir="2700000" algn="tl">
                    <a:srgbClr val="000000"/>
                  </a:outerShdw>
                </a:effectLst>
                <a:cs typeface="+mj-cs"/>
              </a:rPr>
              <a:t> </a:t>
            </a:r>
            <a:r>
              <a:rPr lang="fr-FR" sz="2800" b="1" dirty="0" err="1" smtClean="0">
                <a:solidFill>
                  <a:schemeClr val="tx1"/>
                </a:solidFill>
                <a:effectLst>
                  <a:outerShdw blurRad="38100" dist="38100" dir="2700000" algn="tl">
                    <a:srgbClr val="000000"/>
                  </a:outerShdw>
                </a:effectLst>
                <a:cs typeface="+mj-cs"/>
              </a:rPr>
              <a:t>physicist</a:t>
            </a:r>
            <a:endParaRPr lang="fr-FR" sz="2800" b="1" dirty="0" smtClean="0">
              <a:solidFill>
                <a:schemeClr val="tx1"/>
              </a:solidFill>
              <a:effectLst>
                <a:outerShdw blurRad="38100" dist="38100" dir="2700000" algn="tl">
                  <a:srgbClr val="000000"/>
                </a:outerShdw>
              </a:effectLst>
              <a:cs typeface="+mj-cs"/>
            </a:endParaRPr>
          </a:p>
        </p:txBody>
      </p:sp>
      <p:pic>
        <p:nvPicPr>
          <p:cNvPr id="31746" name="Picture 17" descr="kapitz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763" y="115888"/>
            <a:ext cx="377031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06808" y="1124745"/>
            <a:ext cx="8929688" cy="1584176"/>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90000"/>
              </a:lnSpc>
              <a:buFontTx/>
              <a:buNone/>
              <a:defRPr/>
            </a:pPr>
            <a:r>
              <a:rPr lang="en-US" sz="1800" dirty="0" smtClean="0">
                <a:latin typeface="Times" charset="0"/>
                <a:ea typeface="ＭＳ Ｐゴシック" charset="0"/>
              </a:rPr>
              <a:t>born in 1894</a:t>
            </a:r>
          </a:p>
          <a:p>
            <a:pPr>
              <a:lnSpc>
                <a:spcPct val="90000"/>
              </a:lnSpc>
              <a:buFontTx/>
              <a:buNone/>
              <a:defRPr/>
            </a:pPr>
            <a:r>
              <a:rPr lang="en-US" sz="1800" dirty="0" smtClean="0">
                <a:latin typeface="Times" charset="0"/>
                <a:ea typeface="ＭＳ Ｐゴシック" charset="0"/>
              </a:rPr>
              <a:t>1918: doctorate in electrical engineering St Petersburg</a:t>
            </a:r>
          </a:p>
          <a:p>
            <a:pPr>
              <a:lnSpc>
                <a:spcPct val="90000"/>
              </a:lnSpc>
              <a:buFontTx/>
              <a:buNone/>
              <a:defRPr/>
            </a:pPr>
            <a:r>
              <a:rPr lang="en-US" sz="1800" dirty="0" smtClean="0">
                <a:latin typeface="Times" charset="0"/>
                <a:ea typeface="ＭＳ Ｐゴシック" charset="0"/>
              </a:rPr>
              <a:t>1921: joins Rutherford in Cambridge (UK),  father of</a:t>
            </a:r>
          </a:p>
          <a:p>
            <a:pPr>
              <a:lnSpc>
                <a:spcPct val="90000"/>
              </a:lnSpc>
              <a:buFontTx/>
              <a:buNone/>
              <a:defRPr/>
            </a:pPr>
            <a:r>
              <a:rPr lang="en-US" sz="1800" dirty="0" smtClean="0">
                <a:latin typeface="Times" charset="0"/>
                <a:ea typeface="ＭＳ Ｐゴシック" charset="0"/>
              </a:rPr>
              <a:t>	 nuclear physics Nobel  prize 1908. </a:t>
            </a:r>
          </a:p>
          <a:p>
            <a:pPr>
              <a:lnSpc>
                <a:spcPct val="90000"/>
              </a:lnSpc>
              <a:buFontTx/>
              <a:buNone/>
              <a:defRPr/>
            </a:pPr>
            <a:r>
              <a:rPr lang="en-US" altLang="ja-JP" sz="1800" dirty="0" smtClean="0">
                <a:latin typeface="Times" charset="0"/>
                <a:ea typeface="ＭＳ Ｐゴシック" charset="0"/>
              </a:rPr>
              <a:t>1929: Fellow of the Royal Society</a:t>
            </a:r>
          </a:p>
        </p:txBody>
      </p:sp>
      <p:sp>
        <p:nvSpPr>
          <p:cNvPr id="7" name="Rectangle 3"/>
          <p:cNvSpPr txBox="1">
            <a:spLocks noChangeArrowheads="1"/>
          </p:cNvSpPr>
          <p:nvPr/>
        </p:nvSpPr>
        <p:spPr bwMode="auto">
          <a:xfrm>
            <a:off x="106808" y="2780929"/>
            <a:ext cx="8929688" cy="280831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90000"/>
              </a:lnSpc>
              <a:buFontTx/>
              <a:buNone/>
              <a:defRPr/>
            </a:pPr>
            <a:r>
              <a:rPr lang="en-US" sz="1800" dirty="0" smtClean="0">
                <a:latin typeface="Times" charset="0"/>
                <a:ea typeface="ＭＳ Ｐゴシック" charset="0"/>
              </a:rPr>
              <a:t>1934: builds a helium liquefier which produces its first drops of liquid on April 19th. But retained in USSR by Stalin on Sept. 24th during </a:t>
            </a:r>
            <a:r>
              <a:rPr lang="en-US" sz="1800" dirty="0" err="1" smtClean="0">
                <a:latin typeface="Times" charset="0"/>
                <a:ea typeface="ＭＳ Ｐゴシック" charset="0"/>
              </a:rPr>
              <a:t>Mendeleiev’s</a:t>
            </a:r>
            <a:r>
              <a:rPr lang="en-US" sz="1800" dirty="0" smtClean="0">
                <a:latin typeface="Times" charset="0"/>
                <a:ea typeface="ＭＳ Ｐゴシック" charset="0"/>
              </a:rPr>
              <a:t> 100th anniversary</a:t>
            </a:r>
          </a:p>
          <a:p>
            <a:pPr>
              <a:lnSpc>
                <a:spcPct val="90000"/>
              </a:lnSpc>
              <a:buFontTx/>
              <a:buNone/>
              <a:defRPr/>
            </a:pPr>
            <a:r>
              <a:rPr lang="en-US" sz="1800" dirty="0" smtClean="0">
                <a:latin typeface="Times" charset="0"/>
                <a:ea typeface="ＭＳ Ｐゴシック" charset="0"/>
              </a:rPr>
              <a:t>1934-37: obtains from Stalin  that an Institute is built for his research,  from Rutherford that </a:t>
            </a:r>
            <a:r>
              <a:rPr lang="en-US" sz="1800" dirty="0">
                <a:latin typeface="Times" charset="0"/>
                <a:ea typeface="ＭＳ Ｐゴシック" charset="0"/>
              </a:rPr>
              <a:t>b</a:t>
            </a:r>
            <a:r>
              <a:rPr lang="en-US" sz="1800" dirty="0" smtClean="0">
                <a:latin typeface="Times" charset="0"/>
                <a:ea typeface="ＭＳ Ｐゴシック" charset="0"/>
              </a:rPr>
              <a:t>uys his equipment (except the liquefier…) . He builds a new liquefier which starts producing liquid helium on February 22</a:t>
            </a:r>
            <a:r>
              <a:rPr lang="en-US" sz="1800" baseline="30000" dirty="0" smtClean="0">
                <a:latin typeface="Times" charset="0"/>
                <a:ea typeface="ＭＳ Ｐゴシック" charset="0"/>
              </a:rPr>
              <a:t>nd</a:t>
            </a:r>
            <a:r>
              <a:rPr lang="en-US" sz="1800" dirty="0" smtClean="0">
                <a:latin typeface="Times" charset="0"/>
                <a:ea typeface="ＭＳ Ｐゴシック" charset="0"/>
              </a:rPr>
              <a:t>, </a:t>
            </a:r>
            <a:r>
              <a:rPr lang="en-US" altLang="ja-JP" sz="1800" dirty="0" smtClean="0">
                <a:latin typeface="Times" charset="0"/>
                <a:ea typeface="ＭＳ Ｐゴシック" charset="0"/>
              </a:rPr>
              <a:t>1937.</a:t>
            </a:r>
          </a:p>
          <a:p>
            <a:pPr>
              <a:buFontTx/>
              <a:buNone/>
              <a:defRPr/>
            </a:pPr>
            <a:r>
              <a:rPr lang="en-US" altLang="ja-JP" sz="1800" dirty="0" smtClean="0">
                <a:solidFill>
                  <a:srgbClr val="FFFF00"/>
                </a:solidFill>
                <a:latin typeface="Times" charset="0"/>
                <a:ea typeface="ＭＳ Ｐゴシック" charset="0"/>
              </a:rPr>
              <a:t>December 5</a:t>
            </a:r>
            <a:r>
              <a:rPr lang="en-US" altLang="ja-JP" sz="1800" baseline="30000" dirty="0" smtClean="0">
                <a:solidFill>
                  <a:srgbClr val="FFFF00"/>
                </a:solidFill>
                <a:latin typeface="Times" charset="0"/>
                <a:ea typeface="ＭＳ Ｐゴシック" charset="0"/>
              </a:rPr>
              <a:t>th</a:t>
            </a:r>
            <a:r>
              <a:rPr lang="en-US" altLang="ja-JP" sz="1800" dirty="0" smtClean="0">
                <a:solidFill>
                  <a:srgbClr val="FFFF00"/>
                </a:solidFill>
                <a:latin typeface="Times" charset="0"/>
                <a:ea typeface="ＭＳ Ｐゴシック" charset="0"/>
              </a:rPr>
              <a:t>, 1937: letter to Nature: “I am sending herewith a short note…, which I hope you will kindly publish...  I think this is an important note and I should be glad if you could arrange it to be published as soon as possible, and </a:t>
            </a:r>
            <a:r>
              <a:rPr lang="en-US" altLang="ja-JP" sz="1800" dirty="0" smtClean="0">
                <a:solidFill>
                  <a:srgbClr val="FF0000"/>
                </a:solidFill>
                <a:latin typeface="Times" charset="0"/>
                <a:ea typeface="ＭＳ Ｐゴシック" charset="0"/>
              </a:rPr>
              <a:t>with the day of dispatch</a:t>
            </a:r>
            <a:r>
              <a:rPr lang="en-US" altLang="ja-JP" sz="1800" dirty="0" smtClean="0">
                <a:solidFill>
                  <a:srgbClr val="FFFF00"/>
                </a:solidFill>
                <a:latin typeface="Times" charset="0"/>
                <a:ea typeface="ＭＳ Ｐゴシック" charset="0"/>
              </a:rPr>
              <a:t>.  Please …send the proofs either to Prof.  P.A.M. Dirac, Dr.  J.D. Cockcroft, or to Dr.  W.L. Webster ... I hope you will kindly help me in publishing this note very soon ...  »</a:t>
            </a:r>
          </a:p>
        </p:txBody>
      </p:sp>
      <p:sp>
        <p:nvSpPr>
          <p:cNvPr id="8" name="Rectangle 3"/>
          <p:cNvSpPr txBox="1">
            <a:spLocks noChangeArrowheads="1"/>
          </p:cNvSpPr>
          <p:nvPr/>
        </p:nvSpPr>
        <p:spPr bwMode="auto">
          <a:xfrm>
            <a:off x="106808" y="5661248"/>
            <a:ext cx="8929688" cy="100811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lnSpc>
                <a:spcPct val="90000"/>
              </a:lnSpc>
              <a:buFontTx/>
              <a:buNone/>
              <a:defRPr/>
            </a:pPr>
            <a:r>
              <a:rPr lang="en-US" altLang="ja-JP" sz="1800" dirty="0" smtClean="0">
                <a:latin typeface="Times" charset="0"/>
                <a:ea typeface="ＭＳ Ｐゴシック" charset="0"/>
              </a:rPr>
              <a:t>1946: refuses to work on the Soviet atomic </a:t>
            </a:r>
            <a:r>
              <a:rPr lang="en-US" altLang="ja-JP" sz="1800" dirty="0" err="1" smtClean="0">
                <a:latin typeface="Times" charset="0"/>
                <a:ea typeface="ＭＳ Ｐゴシック" charset="0"/>
              </a:rPr>
              <a:t>bomb </a:t>
            </a:r>
            <a:r>
              <a:rPr lang="en-US" altLang="ja-JP" sz="1800" dirty="0" smtClean="0">
                <a:latin typeface="Times" charset="0"/>
                <a:ea typeface="ＭＳ Ｐゴシック" charset="0"/>
              </a:rPr>
              <a:t>under the authority of </a:t>
            </a:r>
            <a:r>
              <a:rPr lang="en-US" altLang="ja-JP" sz="1800" dirty="0" err="1" smtClean="0">
                <a:latin typeface="Times" charset="0"/>
                <a:ea typeface="ＭＳ Ｐゴシック" charset="0"/>
              </a:rPr>
              <a:t>Beria</a:t>
            </a:r>
            <a:r>
              <a:rPr lang="en-US" altLang="ja-JP" sz="1800" dirty="0" smtClean="0">
                <a:latin typeface="Times" charset="0"/>
                <a:ea typeface="ＭＳ Ｐゴシック" charset="0"/>
              </a:rPr>
              <a:t> </a:t>
            </a:r>
          </a:p>
          <a:p>
            <a:pPr>
              <a:lnSpc>
                <a:spcPct val="90000"/>
              </a:lnSpc>
              <a:buFontTx/>
              <a:buNone/>
              <a:defRPr/>
            </a:pPr>
            <a:r>
              <a:rPr lang="en-US" altLang="ja-JP" sz="1800" dirty="0" smtClean="0">
                <a:latin typeface="Times" charset="0"/>
                <a:ea typeface="ＭＳ Ｐゴシック" charset="0"/>
              </a:rPr>
              <a:t>1953 : Stalin dies and Beria is executed</a:t>
            </a:r>
          </a:p>
          <a:p>
            <a:pPr>
              <a:lnSpc>
                <a:spcPct val="90000"/>
              </a:lnSpc>
              <a:buFontTx/>
              <a:buNone/>
              <a:defRPr/>
            </a:pPr>
            <a:r>
              <a:rPr lang="en-US" altLang="ja-JP" sz="1800" dirty="0" smtClean="0">
                <a:latin typeface="Times" charset="0"/>
                <a:ea typeface="ＭＳ Ｐゴシック" charset="0"/>
              </a:rPr>
              <a:t>1978:  Nobel  prize in Physics (40 years after the discovery)</a:t>
            </a:r>
            <a:endParaRPr lang="en-US" sz="1800" dirty="0">
              <a:latin typeface="Times"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228600"/>
            <a:ext cx="8458200" cy="990600"/>
          </a:xfrm>
          <a:ln>
            <a:solidFill>
              <a:schemeClr val="tx1"/>
            </a:solidFill>
            <a:miter lim="800000"/>
            <a:headEnd/>
            <a:tailEnd/>
          </a:ln>
        </p:spPr>
        <p:txBody>
          <a:bodyPr/>
          <a:lstStyle/>
          <a:p>
            <a:pPr>
              <a:defRPr/>
            </a:pPr>
            <a:r>
              <a:rPr lang="fr-FR" sz="2800" dirty="0" err="1" smtClean="0">
                <a:solidFill>
                  <a:schemeClr val="tx1"/>
                </a:solidFill>
                <a:latin typeface="Times" charset="0"/>
                <a:ea typeface="ＭＳ Ｐゴシック" charset="0"/>
              </a:rPr>
              <a:t>Allen and Misener: two</a:t>
            </a:r>
            <a:r>
              <a:rPr lang="fr-FR" sz="2800" dirty="0" smtClean="0">
                <a:solidFill>
                  <a:schemeClr val="tx1"/>
                </a:solidFill>
                <a:latin typeface="Times" charset="0"/>
                <a:ea typeface="ＭＳ Ｐゴシック" charset="0"/>
              </a:rPr>
              <a:t> Canadian immigrants in </a:t>
            </a:r>
            <a:r>
              <a:rPr lang="fr-FR" sz="2800" dirty="0">
                <a:solidFill>
                  <a:schemeClr val="tx1"/>
                </a:solidFill>
                <a:latin typeface="Times" charset="0"/>
                <a:ea typeface="ＭＳ Ｐゴシック" charset="0"/>
              </a:rPr>
              <a:t>Cambridge</a:t>
            </a:r>
          </a:p>
        </p:txBody>
      </p:sp>
      <p:sp>
        <p:nvSpPr>
          <p:cNvPr id="130051" name="Rectangle 3"/>
          <p:cNvSpPr>
            <a:spLocks noGrp="1" noChangeArrowheads="1"/>
          </p:cNvSpPr>
          <p:nvPr>
            <p:ph type="body" idx="1"/>
          </p:nvPr>
        </p:nvSpPr>
        <p:spPr>
          <a:xfrm>
            <a:off x="228600" y="1981200"/>
            <a:ext cx="8534400" cy="1524000"/>
          </a:xfrm>
          <a:effectLst>
            <a:outerShdw blurRad="50800" dist="38100" dir="2700000">
              <a:srgbClr val="000000">
                <a:alpha val="43000"/>
              </a:srgbClr>
            </a:outerShdw>
          </a:effectLst>
        </p:spPr>
        <p:txBody>
          <a:bodyPr/>
          <a:lstStyle/>
          <a:p>
            <a:pPr>
              <a:buFontTx/>
              <a:buNone/>
              <a:defRPr/>
            </a:pPr>
            <a:r>
              <a:rPr lang="fr-FR" sz="2000" b="1" i="1" dirty="0">
                <a:latin typeface="Times" charset="0"/>
                <a:ea typeface="ＭＳ Ｐゴシック" charset="0"/>
              </a:rPr>
              <a:t>Jack Allen, </a:t>
            </a:r>
            <a:r>
              <a:rPr lang="fr-FR" sz="2000" b="1" i="1" dirty="0" err="1" smtClean="0">
                <a:latin typeface="Times" charset="0"/>
                <a:ea typeface="ＭＳ Ｐゴシック" charset="0"/>
              </a:rPr>
              <a:t>born</a:t>
            </a:r>
            <a:r>
              <a:rPr lang="fr-FR" sz="2000" b="1" i="1" dirty="0" smtClean="0">
                <a:latin typeface="Times" charset="0"/>
                <a:ea typeface="ＭＳ Ｐゴシック" charset="0"/>
              </a:rPr>
              <a:t> in 1908 in </a:t>
            </a:r>
            <a:r>
              <a:rPr lang="fr-FR" sz="2000" b="1" i="1" dirty="0">
                <a:latin typeface="Times" charset="0"/>
                <a:ea typeface="ＭＳ Ｐゴシック" charset="0"/>
              </a:rPr>
              <a:t>Winnipeg, </a:t>
            </a:r>
            <a:r>
              <a:rPr lang="fr-FR" sz="2000" b="1" i="1" dirty="0" err="1" smtClean="0">
                <a:latin typeface="Times" charset="0"/>
                <a:ea typeface="ＭＳ Ｐゴシック" charset="0"/>
              </a:rPr>
              <a:t>doctorate</a:t>
            </a:r>
            <a:r>
              <a:rPr lang="fr-FR" sz="2000" b="1" i="1" dirty="0" smtClean="0">
                <a:latin typeface="Times" charset="0"/>
                <a:ea typeface="ＭＳ Ｐゴシック" charset="0"/>
              </a:rPr>
              <a:t> in 1933 in Toronto</a:t>
            </a:r>
            <a:r>
              <a:rPr lang="fr-FR" sz="2000" b="1" i="1" dirty="0">
                <a:latin typeface="Times" charset="0"/>
                <a:ea typeface="ＭＳ Ｐゴシック" charset="0"/>
              </a:rPr>
              <a:t>, </a:t>
            </a:r>
          </a:p>
          <a:p>
            <a:pPr>
              <a:buFontTx/>
              <a:buNone/>
              <a:defRPr/>
            </a:pPr>
            <a:r>
              <a:rPr lang="fr-FR" sz="2000" b="1" i="1" dirty="0">
                <a:latin typeface="Times" charset="0"/>
                <a:ea typeface="ＭＳ Ｐゴシック" charset="0"/>
              </a:rPr>
              <a:t>- </a:t>
            </a:r>
            <a:r>
              <a:rPr lang="fr-FR" sz="2000" b="1" i="1" dirty="0" smtClean="0">
                <a:latin typeface="Times" charset="0"/>
                <a:ea typeface="ＭＳ Ｐゴシック" charset="0"/>
              </a:rPr>
              <a:t>1935: </a:t>
            </a:r>
            <a:r>
              <a:rPr lang="fr-FR" sz="2000" b="1" i="1" dirty="0" err="1" smtClean="0">
                <a:latin typeface="Times" charset="0"/>
                <a:ea typeface="ＭＳ Ｐゴシック" charset="0"/>
              </a:rPr>
              <a:t>hired</a:t>
            </a:r>
            <a:r>
              <a:rPr lang="fr-FR" sz="2000" b="1" i="1" dirty="0" smtClean="0">
                <a:latin typeface="Times" charset="0"/>
                <a:ea typeface="ＭＳ Ｐゴシック" charset="0"/>
              </a:rPr>
              <a:t> by Rutherford in Cambridge to replace </a:t>
            </a:r>
            <a:r>
              <a:rPr lang="fr-FR" sz="2000" b="1" i="1" dirty="0" err="1" smtClean="0">
                <a:latin typeface="Times" charset="0"/>
                <a:ea typeface="ＭＳ Ｐゴシック" charset="0"/>
              </a:rPr>
              <a:t>Kapitza</a:t>
            </a:r>
            <a:r>
              <a:rPr lang="fr-FR" sz="2000" b="1" i="1" dirty="0">
                <a:latin typeface="Times" charset="0"/>
                <a:ea typeface="ＭＳ Ｐゴシック" charset="0"/>
              </a:rPr>
              <a:t>, </a:t>
            </a:r>
          </a:p>
          <a:p>
            <a:pPr>
              <a:buFontTx/>
              <a:buNone/>
              <a:defRPr/>
            </a:pPr>
            <a:r>
              <a:rPr lang="fr-FR" sz="2000" b="1" i="1" dirty="0">
                <a:latin typeface="Times" charset="0"/>
                <a:ea typeface="ＭＳ Ｐゴシック" charset="0"/>
              </a:rPr>
              <a:t>- </a:t>
            </a:r>
            <a:r>
              <a:rPr lang="fr-FR" sz="2000" b="1" i="1" dirty="0" err="1" smtClean="0">
                <a:latin typeface="Times" charset="0"/>
                <a:ea typeface="ＭＳ Ｐゴシック" charset="0"/>
              </a:rPr>
              <a:t>worked</a:t>
            </a:r>
            <a:r>
              <a:rPr lang="fr-FR" sz="2000" b="1" i="1" dirty="0" smtClean="0">
                <a:latin typeface="Times" charset="0"/>
                <a:ea typeface="ＭＳ Ｐゴシック" charset="0"/>
              </a:rPr>
              <a:t> </a:t>
            </a:r>
            <a:r>
              <a:rPr lang="fr-FR" sz="2000" b="1" i="1" dirty="0" err="1" smtClean="0">
                <a:latin typeface="Times" charset="0"/>
                <a:ea typeface="ＭＳ Ｐゴシック" charset="0"/>
              </a:rPr>
              <a:t>there</a:t>
            </a:r>
            <a:r>
              <a:rPr lang="fr-FR" sz="2000" b="1" i="1" dirty="0" smtClean="0">
                <a:latin typeface="Times" charset="0"/>
                <a:ea typeface="ＭＳ Ｐゴシック" charset="0"/>
              </a:rPr>
              <a:t> </a:t>
            </a:r>
            <a:r>
              <a:rPr lang="fr-FR" sz="2000" b="1" i="1" dirty="0" err="1" smtClean="0">
                <a:latin typeface="Times" charset="0"/>
                <a:ea typeface="ＭＳ Ｐゴシック" charset="0"/>
              </a:rPr>
              <a:t>thanks</a:t>
            </a:r>
            <a:r>
              <a:rPr lang="fr-FR" sz="2000" b="1" i="1" dirty="0" smtClean="0">
                <a:latin typeface="Times" charset="0"/>
                <a:ea typeface="ＭＳ Ｐゴシック" charset="0"/>
              </a:rPr>
              <a:t> to the </a:t>
            </a:r>
            <a:r>
              <a:rPr lang="fr-FR" sz="2000" b="1" i="1" dirty="0" err="1" smtClean="0">
                <a:latin typeface="Times" charset="0"/>
                <a:ea typeface="ＭＳ Ｐゴシック" charset="0"/>
              </a:rPr>
              <a:t>liquefier</a:t>
            </a:r>
            <a:r>
              <a:rPr lang="fr-FR" sz="2000" b="1" i="1" dirty="0" smtClean="0">
                <a:latin typeface="Times" charset="0"/>
                <a:ea typeface="ＭＳ Ｐゴシック" charset="0"/>
              </a:rPr>
              <a:t> </a:t>
            </a:r>
            <a:r>
              <a:rPr lang="fr-FR" sz="2000" b="1" i="1" dirty="0" err="1" smtClean="0">
                <a:latin typeface="Times" charset="0"/>
                <a:ea typeface="ＭＳ Ｐゴシック" charset="0"/>
              </a:rPr>
              <a:t>built</a:t>
            </a:r>
            <a:r>
              <a:rPr lang="fr-FR" sz="2000" b="1" i="1" dirty="0" smtClean="0">
                <a:latin typeface="Times" charset="0"/>
                <a:ea typeface="ＭＳ Ｐゴシック" charset="0"/>
              </a:rPr>
              <a:t> by </a:t>
            </a:r>
            <a:r>
              <a:rPr lang="fr-FR" altLang="ja-JP" sz="2000" b="1" i="1" dirty="0" err="1" smtClean="0">
                <a:latin typeface="Times" charset="0"/>
                <a:ea typeface="ＭＳ Ｐゴシック" charset="0"/>
              </a:rPr>
              <a:t>Kapitza</a:t>
            </a:r>
            <a:endParaRPr lang="fr-FR" altLang="ja-JP" sz="2000" b="1" i="1" dirty="0">
              <a:latin typeface="Times" charset="0"/>
              <a:ea typeface="ＭＳ Ｐゴシック" charset="0"/>
            </a:endParaRPr>
          </a:p>
          <a:p>
            <a:pPr>
              <a:buFontTx/>
              <a:buNone/>
              <a:defRPr/>
            </a:pPr>
            <a:r>
              <a:rPr lang="fr-FR" altLang="ja-JP" sz="2000" b="1" i="1" dirty="0">
                <a:latin typeface="Times" charset="0"/>
                <a:ea typeface="ＭＳ Ｐゴシック" charset="0"/>
              </a:rPr>
              <a:t>- </a:t>
            </a:r>
            <a:r>
              <a:rPr lang="fr-FR" altLang="ja-JP" sz="2000" b="1" i="1" dirty="0" err="1" smtClean="0">
                <a:latin typeface="Times" charset="0"/>
                <a:ea typeface="ＭＳ Ｐゴシック" charset="0"/>
              </a:rPr>
              <a:t>had</a:t>
            </a:r>
            <a:r>
              <a:rPr lang="fr-FR" altLang="ja-JP" sz="2000" b="1" i="1" dirty="0" smtClean="0">
                <a:latin typeface="Times" charset="0"/>
                <a:ea typeface="ＭＳ Ｐゴシック" charset="0"/>
              </a:rPr>
              <a:t> </a:t>
            </a:r>
            <a:r>
              <a:rPr lang="fr-FR" altLang="ja-JP" sz="2000" b="1" i="1" dirty="0" err="1" smtClean="0">
                <a:latin typeface="Times" charset="0"/>
                <a:ea typeface="ＭＳ Ｐゴシック" charset="0"/>
              </a:rPr>
              <a:t>attracted</a:t>
            </a:r>
            <a:r>
              <a:rPr lang="fr-FR" altLang="ja-JP" sz="2000" b="1" i="1" dirty="0" smtClean="0">
                <a:latin typeface="Times" charset="0"/>
                <a:ea typeface="ＭＳ Ｐゴシック" charset="0"/>
              </a:rPr>
              <a:t> a </a:t>
            </a:r>
            <a:r>
              <a:rPr lang="fr-FR" altLang="ja-JP" sz="2000" b="1" i="1" dirty="0" err="1" smtClean="0">
                <a:latin typeface="Times" charset="0"/>
                <a:ea typeface="ＭＳ Ｐゴシック" charset="0"/>
              </a:rPr>
              <a:t>young</a:t>
            </a:r>
            <a:r>
              <a:rPr lang="fr-FR" altLang="ja-JP" sz="2000" b="1" i="1" dirty="0" smtClean="0">
                <a:latin typeface="Times" charset="0"/>
                <a:ea typeface="ＭＳ Ｐゴシック" charset="0"/>
              </a:rPr>
              <a:t> Canadian </a:t>
            </a:r>
            <a:r>
              <a:rPr lang="fr-FR" altLang="ja-JP" sz="2000" b="1" i="1" dirty="0" err="1" smtClean="0">
                <a:latin typeface="Times" charset="0"/>
                <a:ea typeface="ＭＳ Ｐゴシック" charset="0"/>
              </a:rPr>
              <a:t>student</a:t>
            </a:r>
            <a:r>
              <a:rPr lang="fr-FR" altLang="ja-JP" sz="2000" b="1" i="1" dirty="0" smtClean="0">
                <a:latin typeface="Times" charset="0"/>
                <a:ea typeface="ＭＳ Ｐゴシック" charset="0"/>
              </a:rPr>
              <a:t>, </a:t>
            </a:r>
            <a:r>
              <a:rPr lang="fr-FR" altLang="ja-JP" sz="2000" b="1" i="1" dirty="0">
                <a:latin typeface="Times" charset="0"/>
                <a:ea typeface="ＭＳ Ｐゴシック" charset="0"/>
              </a:rPr>
              <a:t>Don </a:t>
            </a:r>
            <a:r>
              <a:rPr lang="fr-FR" altLang="ja-JP" sz="2000" b="1" i="1" dirty="0" err="1">
                <a:latin typeface="Times" charset="0"/>
                <a:ea typeface="ＭＳ Ｐゴシック" charset="0"/>
              </a:rPr>
              <a:t>Misener</a:t>
            </a:r>
            <a:r>
              <a:rPr lang="fr-FR" altLang="ja-JP" sz="2000" b="1" i="1" dirty="0">
                <a:latin typeface="Times" charset="0"/>
                <a:ea typeface="ＭＳ Ｐゴシック" charset="0"/>
              </a:rPr>
              <a:t> </a:t>
            </a:r>
            <a:r>
              <a:rPr lang="fr-FR" altLang="ja-JP" sz="2000" b="1" i="1" dirty="0" smtClean="0">
                <a:latin typeface="Times" charset="0"/>
                <a:ea typeface="ＭＳ Ｐゴシック" charset="0"/>
              </a:rPr>
              <a:t>in 1937</a:t>
            </a:r>
            <a:endParaRPr lang="fr-FR" altLang="ja-JP" sz="2000" b="1" i="1" dirty="0">
              <a:latin typeface="Times" charset="0"/>
              <a:ea typeface="ＭＳ Ｐゴシック" charset="0"/>
            </a:endParaRPr>
          </a:p>
        </p:txBody>
      </p:sp>
      <p:sp>
        <p:nvSpPr>
          <p:cNvPr id="130052" name="Text Box 4"/>
          <p:cNvSpPr txBox="1">
            <a:spLocks noChangeArrowheads="1"/>
          </p:cNvSpPr>
          <p:nvPr/>
        </p:nvSpPr>
        <p:spPr bwMode="auto">
          <a:xfrm>
            <a:off x="212725" y="3786188"/>
            <a:ext cx="8751888" cy="2344737"/>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lnSpc>
                <a:spcPct val="90000"/>
              </a:lnSpc>
              <a:spcBef>
                <a:spcPct val="20000"/>
              </a:spcBef>
              <a:defRPr/>
            </a:pPr>
            <a:r>
              <a:rPr lang="fr-FR" altLang="ja-JP" sz="2000" dirty="0" smtClean="0">
                <a:solidFill>
                  <a:schemeClr val="tx2"/>
                </a:solidFill>
              </a:rPr>
              <a:t>the </a:t>
            </a:r>
            <a:r>
              <a:rPr lang="fr-FR" altLang="ja-JP" sz="2000" dirty="0" err="1" smtClean="0">
                <a:solidFill>
                  <a:schemeClr val="tx2"/>
                </a:solidFill>
              </a:rPr>
              <a:t>work</a:t>
            </a:r>
            <a:r>
              <a:rPr lang="fr-FR" altLang="ja-JP" sz="2000" dirty="0" smtClean="0">
                <a:solidFill>
                  <a:schemeClr val="tx2"/>
                </a:solidFill>
              </a:rPr>
              <a:t> by Allen et </a:t>
            </a:r>
            <a:r>
              <a:rPr lang="fr-FR" altLang="ja-JP" sz="2000" dirty="0" err="1" smtClean="0">
                <a:solidFill>
                  <a:schemeClr val="tx2"/>
                </a:solidFill>
              </a:rPr>
              <a:t>Misener</a:t>
            </a:r>
            <a:r>
              <a:rPr lang="fr-FR" altLang="ja-JP" sz="2000" dirty="0" smtClean="0">
                <a:solidFill>
                  <a:schemeClr val="tx2"/>
                </a:solidFill>
              </a:rPr>
              <a:t> </a:t>
            </a:r>
            <a:r>
              <a:rPr lang="fr-FR" altLang="ja-JP" sz="2000" dirty="0" err="1" smtClean="0">
                <a:solidFill>
                  <a:schemeClr val="tx2"/>
                </a:solidFill>
              </a:rPr>
              <a:t>was</a:t>
            </a:r>
            <a:r>
              <a:rPr lang="fr-FR" altLang="ja-JP" sz="2000" dirty="0" smtClean="0">
                <a:solidFill>
                  <a:schemeClr val="tx2"/>
                </a:solidFill>
              </a:rPr>
              <a:t> </a:t>
            </a:r>
            <a:r>
              <a:rPr lang="fr-FR" altLang="ja-JP" sz="2000" dirty="0" err="1" smtClean="0">
                <a:solidFill>
                  <a:schemeClr val="tx2"/>
                </a:solidFill>
              </a:rPr>
              <a:t>independent</a:t>
            </a:r>
            <a:r>
              <a:rPr lang="fr-FR" altLang="ja-JP" sz="2000" dirty="0" smtClean="0">
                <a:solidFill>
                  <a:schemeClr val="tx2"/>
                </a:solidFill>
              </a:rPr>
              <a:t> </a:t>
            </a:r>
            <a:r>
              <a:rPr lang="fr-FR" altLang="ja-JP" sz="2000" dirty="0" smtClean="0"/>
              <a:t>of the </a:t>
            </a:r>
            <a:r>
              <a:rPr lang="fr-FR" altLang="ja-JP" sz="2000" dirty="0" err="1" smtClean="0"/>
              <a:t>work</a:t>
            </a:r>
            <a:r>
              <a:rPr lang="fr-FR" altLang="ja-JP" sz="2000" dirty="0" smtClean="0"/>
              <a:t> by </a:t>
            </a:r>
            <a:r>
              <a:rPr lang="fr-FR" altLang="ja-JP" sz="2000" dirty="0" err="1" smtClean="0"/>
              <a:t>Kapitza</a:t>
            </a:r>
            <a:r>
              <a:rPr lang="fr-FR" altLang="ja-JP" sz="2000" dirty="0" smtClean="0"/>
              <a:t> </a:t>
            </a:r>
          </a:p>
          <a:p>
            <a:pPr algn="l">
              <a:lnSpc>
                <a:spcPct val="90000"/>
              </a:lnSpc>
              <a:spcBef>
                <a:spcPct val="20000"/>
              </a:spcBef>
              <a:defRPr/>
            </a:pPr>
            <a:r>
              <a:rPr lang="fr-FR" altLang="ja-JP" sz="2000" dirty="0" smtClean="0"/>
              <a:t>(</a:t>
            </a:r>
            <a:r>
              <a:rPr lang="fr-FR" altLang="ja-JP" sz="2000" dirty="0" err="1" smtClean="0"/>
              <a:t>except</a:t>
            </a:r>
            <a:r>
              <a:rPr lang="fr-FR" altLang="ja-JP" sz="2000" dirty="0" smtClean="0"/>
              <a:t> for the </a:t>
            </a:r>
            <a:r>
              <a:rPr lang="fr-FR" altLang="ja-JP" sz="2000" dirty="0" err="1" smtClean="0"/>
              <a:t>liquid</a:t>
            </a:r>
            <a:r>
              <a:rPr lang="fr-FR" altLang="ja-JP" sz="2000" dirty="0" smtClean="0"/>
              <a:t> </a:t>
            </a:r>
            <a:r>
              <a:rPr lang="fr-FR" altLang="ja-JP" sz="2000" dirty="0" err="1" smtClean="0"/>
              <a:t>helium</a:t>
            </a:r>
            <a:r>
              <a:rPr lang="fr-FR" altLang="ja-JP" sz="2000" dirty="0" smtClean="0"/>
              <a:t> </a:t>
            </a:r>
            <a:r>
              <a:rPr lang="fr-FR" altLang="ja-JP" sz="2000" dirty="0" err="1" smtClean="0"/>
              <a:t>supply</a:t>
            </a:r>
            <a:r>
              <a:rPr lang="fr-FR" altLang="ja-JP" sz="2000" dirty="0" smtClean="0"/>
              <a:t>):</a:t>
            </a:r>
          </a:p>
          <a:p>
            <a:pPr algn="l">
              <a:lnSpc>
                <a:spcPct val="90000"/>
              </a:lnSpc>
              <a:spcBef>
                <a:spcPct val="20000"/>
              </a:spcBef>
              <a:defRPr/>
            </a:pPr>
            <a:r>
              <a:rPr lang="fr-FR" altLang="ja-JP" sz="2000" dirty="0" smtClean="0"/>
              <a:t>- </a:t>
            </a:r>
            <a:r>
              <a:rPr lang="fr-FR" altLang="ja-JP" sz="2000" dirty="0" err="1" smtClean="0"/>
              <a:t>they</a:t>
            </a:r>
            <a:r>
              <a:rPr lang="fr-FR" altLang="ja-JP" sz="2000" dirty="0" smtClean="0"/>
              <a:t> </a:t>
            </a:r>
            <a:r>
              <a:rPr lang="fr-FR" altLang="ja-JP" sz="2000" dirty="0" err="1" smtClean="0"/>
              <a:t>had</a:t>
            </a:r>
            <a:r>
              <a:rPr lang="fr-FR" altLang="ja-JP" sz="2000" dirty="0" smtClean="0"/>
              <a:t> been </a:t>
            </a:r>
            <a:r>
              <a:rPr lang="fr-FR" altLang="ja-JP" sz="2000" dirty="0" err="1" smtClean="0"/>
              <a:t>working</a:t>
            </a:r>
            <a:r>
              <a:rPr lang="fr-FR" altLang="ja-JP" sz="2000" dirty="0" smtClean="0"/>
              <a:t> on </a:t>
            </a:r>
            <a:r>
              <a:rPr lang="fr-FR" altLang="ja-JP" sz="2000" dirty="0" err="1" smtClean="0"/>
              <a:t>this</a:t>
            </a:r>
            <a:r>
              <a:rPr lang="fr-FR" altLang="ja-JP" sz="2000" dirty="0" smtClean="0"/>
              <a:t> </a:t>
            </a:r>
            <a:r>
              <a:rPr lang="fr-FR" altLang="ja-JP" sz="2000" dirty="0" err="1" smtClean="0"/>
              <a:t>subject</a:t>
            </a:r>
            <a:r>
              <a:rPr lang="fr-FR" altLang="ja-JP" sz="2000" dirty="0" smtClean="0"/>
              <a:t>  </a:t>
            </a:r>
            <a:r>
              <a:rPr lang="fr-FR" altLang="ja-JP" sz="2000" dirty="0" err="1" smtClean="0"/>
              <a:t>since</a:t>
            </a:r>
            <a:r>
              <a:rPr lang="fr-FR" altLang="ja-JP" sz="2000" dirty="0" smtClean="0"/>
              <a:t> 6 </a:t>
            </a:r>
            <a:r>
              <a:rPr lang="fr-FR" altLang="ja-JP" sz="2000" dirty="0" err="1" smtClean="0"/>
              <a:t>months</a:t>
            </a:r>
            <a:r>
              <a:rPr lang="fr-FR" altLang="ja-JP" sz="2000" dirty="0" smtClean="0"/>
              <a:t> </a:t>
            </a:r>
            <a:r>
              <a:rPr lang="fr-FR" altLang="ja-JP" sz="2000" dirty="0" err="1" smtClean="0"/>
              <a:t>at</a:t>
            </a:r>
            <a:r>
              <a:rPr lang="fr-FR" altLang="ja-JP" sz="2000" dirty="0" smtClean="0"/>
              <a:t> least </a:t>
            </a:r>
          </a:p>
          <a:p>
            <a:pPr algn="l">
              <a:lnSpc>
                <a:spcPct val="90000"/>
              </a:lnSpc>
              <a:spcBef>
                <a:spcPct val="20000"/>
              </a:spcBef>
              <a:defRPr/>
            </a:pPr>
            <a:r>
              <a:rPr lang="fr-FR" altLang="ja-JP" sz="2000" dirty="0" smtClean="0"/>
              <a:t>-  </a:t>
            </a:r>
            <a:r>
              <a:rPr lang="fr-FR" altLang="ja-JP" sz="2000" dirty="0" err="1" smtClean="0"/>
              <a:t>series</a:t>
            </a:r>
            <a:r>
              <a:rPr lang="fr-FR" altLang="ja-JP" sz="2000" dirty="0" smtClean="0"/>
              <a:t> of </a:t>
            </a:r>
            <a:r>
              <a:rPr lang="fr-FR" altLang="ja-JP" sz="2000" dirty="0" err="1" smtClean="0"/>
              <a:t>measuremnts</a:t>
            </a:r>
            <a:r>
              <a:rPr lang="fr-FR" altLang="ja-JP" sz="2000" dirty="0" smtClean="0"/>
              <a:t> </a:t>
            </a:r>
            <a:r>
              <a:rPr lang="fr-FR" altLang="ja-JP" sz="2000" dirty="0" err="1" smtClean="0"/>
              <a:t>using</a:t>
            </a:r>
            <a:r>
              <a:rPr lang="fr-FR" altLang="ja-JP" sz="2000" dirty="0" smtClean="0"/>
              <a:t> </a:t>
            </a:r>
            <a:r>
              <a:rPr lang="fr-FR" altLang="ja-JP" sz="2000" dirty="0" err="1" smtClean="0"/>
              <a:t>several</a:t>
            </a:r>
            <a:r>
              <a:rPr lang="fr-FR" altLang="ja-JP" sz="2000" dirty="0" smtClean="0"/>
              <a:t> </a:t>
            </a:r>
            <a:r>
              <a:rPr lang="fr-FR" altLang="ja-JP" sz="2000" dirty="0" err="1" smtClean="0"/>
              <a:t>capillaries</a:t>
            </a:r>
            <a:r>
              <a:rPr lang="fr-FR" altLang="ja-JP" sz="2000" dirty="0" smtClean="0"/>
              <a:t> </a:t>
            </a:r>
            <a:r>
              <a:rPr lang="fr-FR" altLang="ja-JP" sz="2000" dirty="0" err="1" smtClean="0"/>
              <a:t>with</a:t>
            </a:r>
            <a:r>
              <a:rPr lang="fr-FR" altLang="ja-JP" sz="2000" dirty="0" smtClean="0"/>
              <a:t> </a:t>
            </a:r>
            <a:r>
              <a:rPr lang="fr-FR" altLang="ja-JP" sz="2000" dirty="0" err="1" smtClean="0"/>
              <a:t>different</a:t>
            </a:r>
            <a:r>
              <a:rPr lang="fr-FR" altLang="ja-JP" sz="2000" dirty="0" smtClean="0"/>
              <a:t> sizes</a:t>
            </a:r>
          </a:p>
          <a:p>
            <a:pPr algn="l">
              <a:lnSpc>
                <a:spcPct val="90000"/>
              </a:lnSpc>
              <a:spcBef>
                <a:spcPct val="20000"/>
              </a:spcBef>
              <a:defRPr/>
            </a:pPr>
            <a:r>
              <a:rPr lang="fr-FR" altLang="ja-JP" sz="2000" dirty="0" smtClean="0"/>
              <a:t>- a proof in </a:t>
            </a:r>
            <a:r>
              <a:rPr lang="fr-FR" altLang="ja-JP" sz="2000" dirty="0" err="1" smtClean="0"/>
              <a:t>their</a:t>
            </a:r>
            <a:r>
              <a:rPr lang="fr-FR" altLang="ja-JP" sz="2000" dirty="0" smtClean="0"/>
              <a:t> notebook (</a:t>
            </a:r>
            <a:r>
              <a:rPr lang="fr-FR" altLang="ja-JP" sz="2000" dirty="0" err="1" smtClean="0"/>
              <a:t>November</a:t>
            </a:r>
            <a:r>
              <a:rPr lang="fr-FR" altLang="ja-JP" sz="2000" dirty="0" smtClean="0"/>
              <a:t> 1937 )</a:t>
            </a:r>
          </a:p>
          <a:p>
            <a:pPr algn="l">
              <a:lnSpc>
                <a:spcPct val="90000"/>
              </a:lnSpc>
              <a:spcBef>
                <a:spcPct val="20000"/>
              </a:spcBef>
              <a:defRPr/>
            </a:pPr>
            <a:r>
              <a:rPr lang="fr-FR" altLang="ja-JP" sz="2000" dirty="0" smtClean="0">
                <a:solidFill>
                  <a:srgbClr val="FFFFFF"/>
                </a:solidFill>
              </a:rPr>
              <a:t>   John Cockcroft, </a:t>
            </a:r>
            <a:r>
              <a:rPr lang="fr-FR" altLang="ja-JP" sz="2000" dirty="0" err="1" smtClean="0">
                <a:solidFill>
                  <a:srgbClr val="FFFFFF"/>
                </a:solidFill>
              </a:rPr>
              <a:t>Director</a:t>
            </a:r>
            <a:r>
              <a:rPr lang="fr-FR" altLang="ja-JP" sz="2000" dirty="0" smtClean="0">
                <a:solidFill>
                  <a:srgbClr val="FFFFFF"/>
                </a:solidFill>
              </a:rPr>
              <a:t> of </a:t>
            </a:r>
            <a:r>
              <a:rPr lang="fr-FR" altLang="ja-JP" sz="2000" dirty="0" err="1" smtClean="0">
                <a:solidFill>
                  <a:srgbClr val="FFFFFF"/>
                </a:solidFill>
              </a:rPr>
              <a:t>their</a:t>
            </a:r>
            <a:r>
              <a:rPr lang="fr-FR" altLang="ja-JP" sz="2000" dirty="0" smtClean="0">
                <a:solidFill>
                  <a:srgbClr val="FFFFFF"/>
                </a:solidFill>
              </a:rPr>
              <a:t> </a:t>
            </a:r>
            <a:r>
              <a:rPr lang="fr-FR" altLang="ja-JP" sz="2000" dirty="0" err="1" smtClean="0">
                <a:solidFill>
                  <a:srgbClr val="FFFFFF"/>
                </a:solidFill>
              </a:rPr>
              <a:t>laboratory</a:t>
            </a:r>
            <a:r>
              <a:rPr lang="fr-FR" altLang="ja-JP" sz="2000" dirty="0" smtClean="0">
                <a:solidFill>
                  <a:srgbClr val="FFFFFF"/>
                </a:solidFill>
              </a:rPr>
              <a:t>, </a:t>
            </a:r>
            <a:r>
              <a:rPr lang="fr-FR" altLang="ja-JP" sz="2000" dirty="0" err="1" smtClean="0">
                <a:solidFill>
                  <a:srgbClr val="FFFFFF"/>
                </a:solidFill>
              </a:rPr>
              <a:t>had</a:t>
            </a:r>
            <a:r>
              <a:rPr lang="fr-FR" altLang="ja-JP" sz="2000" dirty="0" smtClean="0">
                <a:solidFill>
                  <a:srgbClr val="FFFFFF"/>
                </a:solidFill>
              </a:rPr>
              <a:t> </a:t>
            </a:r>
            <a:r>
              <a:rPr lang="fr-FR" altLang="ja-JP" sz="2000" dirty="0" err="1" smtClean="0">
                <a:solidFill>
                  <a:srgbClr val="FFFFFF"/>
                </a:solidFill>
              </a:rPr>
              <a:t>asked</a:t>
            </a:r>
            <a:r>
              <a:rPr lang="fr-FR" altLang="ja-JP" sz="2000" dirty="0" smtClean="0">
                <a:solidFill>
                  <a:srgbClr val="FFFFFF"/>
                </a:solidFill>
              </a:rPr>
              <a:t> </a:t>
            </a:r>
            <a:r>
              <a:rPr lang="fr-FR" altLang="ja-JP" sz="2000" dirty="0" err="1" smtClean="0">
                <a:solidFill>
                  <a:srgbClr val="FFFFFF"/>
                </a:solidFill>
              </a:rPr>
              <a:t>them</a:t>
            </a:r>
            <a:r>
              <a:rPr lang="fr-FR" altLang="ja-JP" sz="2000" dirty="0" smtClean="0">
                <a:solidFill>
                  <a:srgbClr val="FFFFFF"/>
                </a:solidFill>
              </a:rPr>
              <a:t> to </a:t>
            </a:r>
            <a:r>
              <a:rPr lang="fr-FR" altLang="ja-JP" sz="2000" dirty="0" err="1" smtClean="0">
                <a:solidFill>
                  <a:srgbClr val="FFFFFF"/>
                </a:solidFill>
              </a:rPr>
              <a:t>write</a:t>
            </a:r>
            <a:r>
              <a:rPr lang="fr-FR" altLang="ja-JP" sz="2000" dirty="0" smtClean="0">
                <a:solidFill>
                  <a:srgbClr val="FFFFFF"/>
                </a:solidFill>
              </a:rPr>
              <a:t> down </a:t>
            </a:r>
            <a:r>
              <a:rPr lang="fr-FR" altLang="ja-JP" sz="2000" dirty="0" err="1" smtClean="0">
                <a:solidFill>
                  <a:srgbClr val="FFFFFF"/>
                </a:solidFill>
              </a:rPr>
              <a:t>their</a:t>
            </a:r>
            <a:r>
              <a:rPr lang="fr-FR" altLang="ja-JP" sz="2000" dirty="0" smtClean="0">
                <a:solidFill>
                  <a:srgbClr val="FFFFFF"/>
                </a:solidFill>
              </a:rPr>
              <a:t> article, and </a:t>
            </a:r>
            <a:r>
              <a:rPr lang="fr-FR" altLang="ja-JP" sz="2000" dirty="0" err="1" smtClean="0">
                <a:solidFill>
                  <a:srgbClr val="FFFFFF"/>
                </a:solidFill>
              </a:rPr>
              <a:t>asked</a:t>
            </a:r>
            <a:r>
              <a:rPr lang="fr-FR" altLang="ja-JP" sz="2000" dirty="0" smtClean="0">
                <a:solidFill>
                  <a:srgbClr val="FFFFFF"/>
                </a:solidFill>
              </a:rPr>
              <a:t> Nature to </a:t>
            </a:r>
            <a:r>
              <a:rPr lang="fr-FR" altLang="ja-JP" sz="2000" dirty="0" err="1" smtClean="0">
                <a:solidFill>
                  <a:srgbClr val="FFFFFF"/>
                </a:solidFill>
              </a:rPr>
              <a:t>publish</a:t>
            </a:r>
            <a:r>
              <a:rPr lang="fr-FR" altLang="ja-JP" sz="2000" dirty="0" smtClean="0">
                <a:solidFill>
                  <a:srgbClr val="FFFFFF"/>
                </a:solidFill>
              </a:rPr>
              <a:t> the 2 </a:t>
            </a:r>
            <a:r>
              <a:rPr lang="fr-FR" altLang="ja-JP" sz="2000" dirty="0" err="1" smtClean="0">
                <a:solidFill>
                  <a:srgbClr val="FFFFFF"/>
                </a:solidFill>
              </a:rPr>
              <a:t>letters</a:t>
            </a:r>
            <a:r>
              <a:rPr lang="fr-FR" altLang="ja-JP" sz="2000" dirty="0" smtClean="0">
                <a:solidFill>
                  <a:srgbClr val="FFFFFF"/>
                </a:solidFill>
              </a:rPr>
              <a:t> </a:t>
            </a:r>
            <a:r>
              <a:rPr lang="fr-FR" altLang="ja-JP" sz="2000" dirty="0" err="1" smtClean="0">
                <a:solidFill>
                  <a:srgbClr val="FFFFFF"/>
                </a:solidFill>
              </a:rPr>
              <a:t>side</a:t>
            </a:r>
            <a:r>
              <a:rPr lang="fr-FR" altLang="ja-JP" sz="2000" dirty="0" smtClean="0">
                <a:solidFill>
                  <a:srgbClr val="FFFFFF"/>
                </a:solidFill>
              </a:rPr>
              <a:t> by </a:t>
            </a:r>
            <a:r>
              <a:rPr lang="fr-FR" altLang="ja-JP" sz="2000" dirty="0" err="1" smtClean="0">
                <a:solidFill>
                  <a:srgbClr val="FFFFFF"/>
                </a:solidFill>
              </a:rPr>
              <a:t>side</a:t>
            </a:r>
            <a:r>
              <a:rPr lang="fr-FR" altLang="ja-JP" sz="2000" dirty="0" smtClean="0">
                <a:solidFill>
                  <a:srgbClr val="FFFFFF"/>
                </a:solidFill>
              </a:rPr>
              <a:t>.</a:t>
            </a:r>
            <a:endParaRPr lang="fr-FR" sz="2000" dirty="0" smtClean="0">
              <a:solidFill>
                <a:srgbClr val="FFFFFF"/>
              </a:solidFill>
            </a:endParaRPr>
          </a:p>
        </p:txBody>
      </p:sp>
      <p:sp>
        <p:nvSpPr>
          <p:cNvPr id="6" name="Text Box 5"/>
          <p:cNvSpPr txBox="1">
            <a:spLocks noChangeArrowheads="1"/>
          </p:cNvSpPr>
          <p:nvPr/>
        </p:nvSpPr>
        <p:spPr bwMode="auto">
          <a:xfrm>
            <a:off x="179388" y="6308725"/>
            <a:ext cx="4468812" cy="40005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2000" dirty="0" err="1" smtClean="0">
                <a:solidFill>
                  <a:srgbClr val="FFFF00"/>
                </a:solidFill>
              </a:rPr>
              <a:t>Was</a:t>
            </a:r>
            <a:r>
              <a:rPr lang="fr-FR" sz="2000" dirty="0" smtClean="0">
                <a:solidFill>
                  <a:srgbClr val="FFFF00"/>
                </a:solidFill>
              </a:rPr>
              <a:t> </a:t>
            </a:r>
            <a:r>
              <a:rPr lang="fr-FR" sz="2000" dirty="0" err="1" smtClean="0">
                <a:solidFill>
                  <a:srgbClr val="FFFF00"/>
                </a:solidFill>
              </a:rPr>
              <a:t>Kapitza’s</a:t>
            </a:r>
            <a:r>
              <a:rPr lang="fr-FR" sz="2000" dirty="0" smtClean="0">
                <a:solidFill>
                  <a:srgbClr val="FFFF00"/>
                </a:solidFill>
              </a:rPr>
              <a:t> </a:t>
            </a:r>
            <a:r>
              <a:rPr lang="fr-FR" sz="2000" dirty="0" err="1" smtClean="0">
                <a:solidFill>
                  <a:srgbClr val="FFFF00"/>
                </a:solidFill>
              </a:rPr>
              <a:t>work</a:t>
            </a:r>
            <a:r>
              <a:rPr lang="fr-FR" sz="2000" dirty="0" smtClean="0">
                <a:solidFill>
                  <a:srgbClr val="FFFF00"/>
                </a:solidFill>
              </a:rPr>
              <a:t> </a:t>
            </a:r>
            <a:r>
              <a:rPr lang="fr-FR" sz="2000" dirty="0" err="1" smtClean="0">
                <a:solidFill>
                  <a:srgbClr val="FFFF00"/>
                </a:solidFill>
              </a:rPr>
              <a:t>also</a:t>
            </a:r>
            <a:r>
              <a:rPr lang="fr-FR" sz="2000" dirty="0" smtClean="0">
                <a:solidFill>
                  <a:srgbClr val="FFFF00"/>
                </a:solidFill>
              </a:rPr>
              <a:t> </a:t>
            </a:r>
            <a:r>
              <a:rPr lang="fr-FR" sz="2000" dirty="0" err="1" smtClean="0">
                <a:solidFill>
                  <a:srgbClr val="FFFF00"/>
                </a:solidFill>
              </a:rPr>
              <a:t>independent</a:t>
            </a:r>
            <a:r>
              <a:rPr lang="fr-FR" sz="2000" dirty="0" smtClean="0">
                <a:solidFill>
                  <a:srgbClr val="FFFF00"/>
                </a:solidFill>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0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00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00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00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P spid="13005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fr-FR">
                <a:latin typeface="Times" charset="0"/>
                <a:ea typeface="ＭＳ Ｐゴシック" charset="0"/>
              </a:rPr>
              <a:t>J.F. Allen</a:t>
            </a:r>
          </a:p>
        </p:txBody>
      </p:sp>
      <p:pic>
        <p:nvPicPr>
          <p:cNvPr id="3584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85725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0" y="228600"/>
            <a:ext cx="8458200" cy="990600"/>
          </a:xfrm>
          <a:ln>
            <a:solidFill>
              <a:schemeClr val="tx1"/>
            </a:solidFill>
            <a:miter lim="800000"/>
            <a:headEnd/>
            <a:tailEnd/>
          </a:ln>
        </p:spPr>
        <p:txBody>
          <a:bodyPr/>
          <a:lstStyle/>
          <a:p>
            <a:pPr>
              <a:defRPr/>
            </a:pPr>
            <a:r>
              <a:rPr lang="fr-FR" sz="2800" b="1" dirty="0" err="1" smtClean="0">
                <a:solidFill>
                  <a:schemeClr val="tx1"/>
                </a:solidFill>
                <a:latin typeface="Times" charset="0"/>
                <a:ea typeface="ＭＳ Ｐゴシック" charset="0"/>
              </a:rPr>
              <a:t>Any</a:t>
            </a:r>
            <a:r>
              <a:rPr lang="fr-FR" sz="2800" b="1" dirty="0" smtClean="0">
                <a:solidFill>
                  <a:schemeClr val="tx1"/>
                </a:solidFill>
                <a:latin typeface="Times" charset="0"/>
                <a:ea typeface="ＭＳ Ｐゴシック" charset="0"/>
              </a:rPr>
              <a:t> contacts </a:t>
            </a:r>
            <a:r>
              <a:rPr lang="fr-FR" sz="2800" b="1" dirty="0" err="1" smtClean="0">
                <a:solidFill>
                  <a:schemeClr val="tx1"/>
                </a:solidFill>
                <a:latin typeface="Times" charset="0"/>
                <a:ea typeface="ＭＳ Ｐゴシック" charset="0"/>
              </a:rPr>
              <a:t>between</a:t>
            </a:r>
            <a:r>
              <a:rPr lang="fr-FR" sz="2800" b="1" dirty="0" smtClean="0">
                <a:solidFill>
                  <a:schemeClr val="tx1"/>
                </a:solidFill>
                <a:latin typeface="Times" charset="0"/>
                <a:ea typeface="ＭＳ Ｐゴシック" charset="0"/>
              </a:rPr>
              <a:t> Moscow and Cambridge </a:t>
            </a:r>
            <a:r>
              <a:rPr lang="fr-FR" sz="2800" b="1" dirty="0">
                <a:solidFill>
                  <a:schemeClr val="tx1"/>
                </a:solidFill>
                <a:latin typeface="Times" charset="0"/>
                <a:ea typeface="ＭＳ Ｐゴシック" charset="0"/>
              </a:rPr>
              <a:t>? </a:t>
            </a:r>
          </a:p>
        </p:txBody>
      </p:sp>
      <p:sp>
        <p:nvSpPr>
          <p:cNvPr id="131076" name="Text Box 4"/>
          <p:cNvSpPr txBox="1">
            <a:spLocks noChangeArrowheads="1"/>
          </p:cNvSpPr>
          <p:nvPr/>
        </p:nvSpPr>
        <p:spPr bwMode="auto">
          <a:xfrm>
            <a:off x="323528" y="1524000"/>
            <a:ext cx="8588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37931725" indent="-37474525">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solidFill>
                  <a:schemeClr val="accent2"/>
                </a:solidFill>
              </a:rPr>
              <a:t>David Schoenberg 22 Jan 2001: no contacts</a:t>
            </a:r>
          </a:p>
          <a:p>
            <a:pPr lvl="1" algn="l"/>
            <a:r>
              <a:rPr lang="fr-FR" sz="2000">
                <a:solidFill>
                  <a:schemeClr val="accent2"/>
                </a:solidFill>
              </a:rPr>
              <a:t>at that time it would have been too dangerous to communicate</a:t>
            </a:r>
          </a:p>
        </p:txBody>
      </p:sp>
      <p:sp>
        <p:nvSpPr>
          <p:cNvPr id="131077" name="Text Box 5"/>
          <p:cNvSpPr txBox="1">
            <a:spLocks noChangeArrowheads="1"/>
          </p:cNvSpPr>
          <p:nvPr/>
        </p:nvSpPr>
        <p:spPr bwMode="auto">
          <a:xfrm>
            <a:off x="323528" y="2351139"/>
            <a:ext cx="8588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t>But letters from Kapitza show the opposite: regular contacts</a:t>
            </a:r>
            <a:endParaRPr lang="fr-FR" sz="2000">
              <a:solidFill>
                <a:schemeClr val="tx2"/>
              </a:solidFill>
            </a:endParaRPr>
          </a:p>
          <a:p>
            <a:pPr algn="l"/>
            <a:endParaRPr lang="fr-FR" sz="2000">
              <a:solidFill>
                <a:schemeClr val="tx2"/>
              </a:solidFill>
            </a:endParaRPr>
          </a:p>
        </p:txBody>
      </p:sp>
      <p:sp>
        <p:nvSpPr>
          <p:cNvPr id="5" name="Text Box 5"/>
          <p:cNvSpPr txBox="1">
            <a:spLocks noChangeArrowheads="1"/>
          </p:cNvSpPr>
          <p:nvPr/>
        </p:nvSpPr>
        <p:spPr bwMode="auto">
          <a:xfrm>
            <a:off x="323528" y="3184489"/>
            <a:ext cx="85883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solidFill>
                  <a:schemeClr val="tx2"/>
                </a:solidFill>
              </a:rPr>
              <a:t>Rutherford to Kapitza  on October 9th 1937:  mentions the « interesting work on helium in Cambridge » and dies on October 21st</a:t>
            </a:r>
          </a:p>
          <a:p>
            <a:pPr algn="l"/>
            <a:r>
              <a:rPr lang="fr-FR" sz="2000"/>
              <a:t>Kapitza to Cockcroft on Nov. 1st : « It is difficult to believe that there is no more Rutherford…Things in the lab are not going badly at all. We just started the new liquefier and the first time it gave four liters per hour… »</a:t>
            </a:r>
            <a:endParaRPr lang="fr-FR" sz="2000">
              <a:solidFill>
                <a:schemeClr val="tx2"/>
              </a:solidFill>
            </a:endParaRPr>
          </a:p>
        </p:txBody>
      </p:sp>
      <p:sp>
        <p:nvSpPr>
          <p:cNvPr id="6" name="Text Box 5"/>
          <p:cNvSpPr txBox="1">
            <a:spLocks noChangeArrowheads="1"/>
          </p:cNvSpPr>
          <p:nvPr/>
        </p:nvSpPr>
        <p:spPr bwMode="auto">
          <a:xfrm>
            <a:off x="323528" y="4941168"/>
            <a:ext cx="85883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solidFill>
                  <a:schemeClr val="tx2"/>
                </a:solidFill>
              </a:rPr>
              <a:t>Webster had visited Moscow in September </a:t>
            </a:r>
          </a:p>
          <a:p>
            <a:pPr algn="l"/>
            <a:r>
              <a:rPr lang="fr-FR" sz="2000"/>
              <a:t>On Dec. 10th, Kapitza writes to Niels Bohr: « I had your letter about the death of Rutherford…May be you remember what I was telling you during your visit here</a:t>
            </a:r>
            <a:r>
              <a:rPr lang="fr-FR" sz="2000">
                <a:solidFill>
                  <a:srgbClr val="FFFF00"/>
                </a:solidFill>
              </a:rPr>
              <a:t> </a:t>
            </a:r>
            <a:r>
              <a:rPr lang="fr-FR" sz="2000">
                <a:solidFill>
                  <a:srgbClr val="00C200"/>
                </a:solidFill>
              </a:rPr>
              <a:t>[ in June 1937]</a:t>
            </a:r>
            <a:r>
              <a:rPr lang="fr-FR" sz="2000"/>
              <a:t>… the results are quite interesting…I am sending herewith a copy of my preliminary note to Nature… »</a:t>
            </a:r>
            <a:endParaRPr lang="fr-FR" sz="2000">
              <a:solidFill>
                <a:schemeClr val="tx2"/>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0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P spid="131077"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1000" y="228600"/>
            <a:ext cx="8458200" cy="1066800"/>
          </a:xfrm>
          <a:ln>
            <a:solidFill>
              <a:schemeClr val="tx1"/>
            </a:solidFill>
            <a:miter lim="800000"/>
            <a:headEnd/>
            <a:tailEnd/>
          </a:ln>
        </p:spPr>
        <p:txBody>
          <a:bodyPr/>
          <a:lstStyle/>
          <a:p>
            <a:pPr>
              <a:defRPr/>
            </a:pPr>
            <a:r>
              <a:rPr lang="fr-FR" sz="3600" b="1" dirty="0" err="1" smtClean="0">
                <a:solidFill>
                  <a:schemeClr val="tx1"/>
                </a:solidFill>
                <a:latin typeface="Times" charset="0"/>
                <a:ea typeface="ＭＳ Ｐゴシック" charset="0"/>
              </a:rPr>
              <a:t>Indépendent</a:t>
            </a:r>
            <a:r>
              <a:rPr lang="fr-FR" sz="3600" b="1" dirty="0" smtClean="0">
                <a:solidFill>
                  <a:schemeClr val="tx1"/>
                </a:solidFill>
                <a:latin typeface="Times" charset="0"/>
                <a:ea typeface="ＭＳ Ｐゴシック" charset="0"/>
              </a:rPr>
              <a:t>, but not </a:t>
            </a:r>
            <a:r>
              <a:rPr lang="fr-FR" sz="3600" b="1" dirty="0" err="1" smtClean="0">
                <a:solidFill>
                  <a:schemeClr val="tx1"/>
                </a:solidFill>
                <a:latin typeface="Times" charset="0"/>
                <a:ea typeface="ＭＳ Ｐゴシック" charset="0"/>
              </a:rPr>
              <a:t>equivalent</a:t>
            </a:r>
            <a:endParaRPr lang="fr-FR" sz="3600" b="1" dirty="0">
              <a:solidFill>
                <a:schemeClr val="tx1"/>
              </a:solidFill>
              <a:latin typeface="Times" charset="0"/>
              <a:ea typeface="ＭＳ Ｐゴシック" charset="0"/>
            </a:endParaRPr>
          </a:p>
        </p:txBody>
      </p:sp>
      <p:sp>
        <p:nvSpPr>
          <p:cNvPr id="133124" name="Text Box 4"/>
          <p:cNvSpPr txBox="1">
            <a:spLocks noChangeArrowheads="1"/>
          </p:cNvSpPr>
          <p:nvPr/>
        </p:nvSpPr>
        <p:spPr bwMode="auto">
          <a:xfrm>
            <a:off x="179388" y="1503363"/>
            <a:ext cx="8610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solidFill>
                  <a:srgbClr val="66FFFF"/>
                </a:solidFill>
              </a:rPr>
              <a:t>Kapitza:</a:t>
            </a:r>
          </a:p>
          <a:p>
            <a:pPr algn="l"/>
            <a:r>
              <a:rPr lang="fr-FR" sz="2000"/>
              <a:t>From the measurements we can conclude that the viscosity of helium II is at least 1500 times smaller than that of helium I at normal pressure… The flow must have been turbulent… »</a:t>
            </a:r>
          </a:p>
          <a:p>
            <a:pPr algn="l"/>
            <a:r>
              <a:rPr lang="fr-FR" sz="2000">
                <a:solidFill>
                  <a:schemeClr val="accent2"/>
                </a:solidFill>
              </a:rPr>
              <a:t>Allen-Misener: </a:t>
            </a:r>
          </a:p>
          <a:p>
            <a:pPr algn="l"/>
            <a:r>
              <a:rPr lang="fr-FR" sz="2000">
                <a:solidFill>
                  <a:srgbClr val="FFFFFF"/>
                </a:solidFill>
              </a:rPr>
              <a:t>« the observed type of flow in which the velocity becomes almost independent of pressure, most certainly cannot be treated as laminar or even as ordinary turbulent flow.  Consequently any known formula cannot, from our data, give a value of the viscosity which would have much meaning »</a:t>
            </a:r>
          </a:p>
        </p:txBody>
      </p:sp>
      <p:sp>
        <p:nvSpPr>
          <p:cNvPr id="133125" name="Text Box 5"/>
          <p:cNvSpPr txBox="1">
            <a:spLocks noChangeArrowheads="1"/>
          </p:cNvSpPr>
          <p:nvPr/>
        </p:nvSpPr>
        <p:spPr bwMode="auto">
          <a:xfrm>
            <a:off x="179388" y="4479473"/>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solidFill>
                  <a:srgbClr val="FFFF00"/>
                </a:solidFill>
              </a:rPr>
              <a:t>At that particular time, the most remarkable work was done by the Canadians in Cambridge.</a:t>
            </a:r>
          </a:p>
        </p:txBody>
      </p:sp>
      <p:sp>
        <p:nvSpPr>
          <p:cNvPr id="5" name="Text Box 5"/>
          <p:cNvSpPr txBox="1">
            <a:spLocks noChangeArrowheads="1"/>
          </p:cNvSpPr>
          <p:nvPr/>
        </p:nvSpPr>
        <p:spPr bwMode="auto">
          <a:xfrm>
            <a:off x="179388" y="5301208"/>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t>Why is it that  Kapitza  received his Nobel prize only 40 years later?</a:t>
            </a:r>
          </a:p>
          <a:p>
            <a:pPr algn="l"/>
            <a:endParaRPr lang="fr-FR" sz="2000"/>
          </a:p>
          <a:p>
            <a:pPr algn="l"/>
            <a:r>
              <a:rPr lang="fr-FR" sz="2000"/>
              <a:t>How  came the idea that superfluidity is ananologous to superconductivity? From discussions with Lev Landau, the genius of Soviet Physics at that time?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p:bldP spid="133125"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28600" y="228600"/>
            <a:ext cx="7848600" cy="838200"/>
          </a:xfrm>
          <a:ln>
            <a:solidFill>
              <a:schemeClr val="tx1"/>
            </a:solidFill>
            <a:miter lim="800000"/>
            <a:headEnd/>
            <a:tailEnd/>
          </a:ln>
        </p:spPr>
        <p:txBody>
          <a:bodyPr/>
          <a:lstStyle/>
          <a:p>
            <a:pPr>
              <a:defRPr/>
            </a:pPr>
            <a:r>
              <a:rPr lang="fr-FR" sz="3200" b="1" smtClean="0">
                <a:solidFill>
                  <a:schemeClr val="tx1"/>
                </a:solidFill>
                <a:cs typeface="+mj-cs"/>
              </a:rPr>
              <a:t>February 5th, 1938 : the fountain effect</a:t>
            </a:r>
          </a:p>
        </p:txBody>
      </p:sp>
      <p:sp>
        <p:nvSpPr>
          <p:cNvPr id="182275" name="Rectangle 3"/>
          <p:cNvSpPr>
            <a:spLocks noChangeArrowheads="1"/>
          </p:cNvSpPr>
          <p:nvPr/>
        </p:nvSpPr>
        <p:spPr bwMode="auto">
          <a:xfrm>
            <a:off x="304800" y="1831975"/>
            <a:ext cx="4648200" cy="41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rIns="0"/>
          <a:lstStyle/>
          <a:p>
            <a:pPr marL="342900" indent="-342900" algn="l">
              <a:spcBef>
                <a:spcPct val="20000"/>
              </a:spcBef>
              <a:defRPr/>
            </a:pPr>
            <a:r>
              <a:rPr lang="fr-FR" sz="2000" dirty="0">
                <a:solidFill>
                  <a:schemeClr val="tx2"/>
                </a:solidFill>
                <a:cs typeface="+mn-cs"/>
              </a:rPr>
              <a:t>J.F. Allen and H. Jones, </a:t>
            </a:r>
            <a:r>
              <a:rPr lang="fr-FR" sz="2000" dirty="0" err="1">
                <a:solidFill>
                  <a:schemeClr val="tx2"/>
                </a:solidFill>
                <a:cs typeface="+mn-cs"/>
              </a:rPr>
              <a:t>discover</a:t>
            </a:r>
            <a:r>
              <a:rPr lang="fr-FR" sz="2000" dirty="0">
                <a:solidFill>
                  <a:schemeClr val="tx2"/>
                </a:solidFill>
                <a:cs typeface="+mn-cs"/>
              </a:rPr>
              <a:t> </a:t>
            </a:r>
          </a:p>
          <a:p>
            <a:pPr marL="342900" indent="-342900" algn="l">
              <a:spcBef>
                <a:spcPct val="20000"/>
              </a:spcBef>
              <a:defRPr/>
            </a:pPr>
            <a:r>
              <a:rPr lang="fr-FR" sz="2000" dirty="0">
                <a:solidFill>
                  <a:schemeClr val="tx2"/>
                </a:solidFill>
                <a:cs typeface="+mn-cs"/>
              </a:rPr>
              <a:t>non-</a:t>
            </a:r>
            <a:r>
              <a:rPr lang="fr-FR" sz="2000" dirty="0" err="1">
                <a:solidFill>
                  <a:schemeClr val="tx2"/>
                </a:solidFill>
                <a:cs typeface="+mn-cs"/>
              </a:rPr>
              <a:t>classical</a:t>
            </a:r>
            <a:r>
              <a:rPr lang="fr-FR" sz="2000" dirty="0">
                <a:solidFill>
                  <a:schemeClr val="tx2"/>
                </a:solidFill>
                <a:cs typeface="+mn-cs"/>
              </a:rPr>
              <a:t> thermal </a:t>
            </a:r>
            <a:r>
              <a:rPr lang="fr-FR" sz="2000" dirty="0" err="1">
                <a:solidFill>
                  <a:schemeClr val="tx2"/>
                </a:solidFill>
                <a:cs typeface="+mn-cs"/>
              </a:rPr>
              <a:t>properties</a:t>
            </a:r>
            <a:r>
              <a:rPr lang="fr-FR" sz="2000" dirty="0">
                <a:cs typeface="+mn-cs"/>
              </a:rPr>
              <a:t> </a:t>
            </a:r>
          </a:p>
          <a:p>
            <a:pPr marL="342900" indent="-342900" algn="l">
              <a:spcBef>
                <a:spcPct val="20000"/>
              </a:spcBef>
              <a:defRPr/>
            </a:pPr>
            <a:r>
              <a:rPr lang="fr-FR" sz="2000" dirty="0" err="1">
                <a:solidFill>
                  <a:schemeClr val="tx2"/>
                </a:solidFill>
                <a:cs typeface="+mn-cs"/>
              </a:rPr>
              <a:t>which</a:t>
            </a:r>
            <a:r>
              <a:rPr lang="fr-FR" sz="2000" dirty="0">
                <a:solidFill>
                  <a:schemeClr val="tx2"/>
                </a:solidFill>
                <a:cs typeface="+mn-cs"/>
              </a:rPr>
              <a:t> </a:t>
            </a:r>
            <a:r>
              <a:rPr lang="fr-FR" sz="2000" dirty="0" err="1">
                <a:solidFill>
                  <a:schemeClr val="tx2"/>
                </a:solidFill>
                <a:cs typeface="+mn-cs"/>
              </a:rPr>
              <a:t>they</a:t>
            </a:r>
            <a:r>
              <a:rPr lang="fr-FR" sz="2000" dirty="0">
                <a:solidFill>
                  <a:schemeClr val="tx2"/>
                </a:solidFill>
                <a:cs typeface="+mn-cs"/>
              </a:rPr>
              <a:t> </a:t>
            </a:r>
            <a:r>
              <a:rPr lang="fr-FR" sz="2000" dirty="0" err="1">
                <a:solidFill>
                  <a:schemeClr val="tx2"/>
                </a:solidFill>
                <a:cs typeface="+mn-cs"/>
              </a:rPr>
              <a:t>publish</a:t>
            </a:r>
            <a:r>
              <a:rPr lang="fr-FR" sz="2000" dirty="0">
                <a:solidFill>
                  <a:schemeClr val="tx2"/>
                </a:solidFill>
                <a:cs typeface="+mn-cs"/>
              </a:rPr>
              <a:t> in</a:t>
            </a:r>
            <a:r>
              <a:rPr lang="fr-FR" sz="2000" dirty="0">
                <a:cs typeface="+mn-cs"/>
              </a:rPr>
              <a:t> </a:t>
            </a:r>
            <a:r>
              <a:rPr lang="fr-FR" sz="2000" dirty="0">
                <a:solidFill>
                  <a:schemeClr val="tx2"/>
                </a:solidFill>
                <a:cs typeface="+mn-cs"/>
              </a:rPr>
              <a:t>Nature 141, 243, 1938</a:t>
            </a:r>
            <a:endParaRPr lang="fr-FR" sz="2000" dirty="0">
              <a:cs typeface="+mn-cs"/>
            </a:endParaRPr>
          </a:p>
          <a:p>
            <a:pPr marL="342900" indent="-342900" algn="l">
              <a:spcBef>
                <a:spcPct val="20000"/>
              </a:spcBef>
              <a:defRPr/>
            </a:pPr>
            <a:endParaRPr lang="fr-FR" sz="2000" dirty="0">
              <a:cs typeface="+mn-cs"/>
            </a:endParaRPr>
          </a:p>
          <a:p>
            <a:pPr marL="342900" indent="-342900" algn="l">
              <a:spcBef>
                <a:spcPct val="20000"/>
              </a:spcBef>
              <a:defRPr/>
            </a:pPr>
            <a:r>
              <a:rPr lang="fr-FR" sz="2000" dirty="0" err="1">
                <a:cs typeface="+mn-cs"/>
              </a:rPr>
              <a:t>When</a:t>
            </a:r>
            <a:r>
              <a:rPr lang="fr-FR" sz="2000" dirty="0">
                <a:cs typeface="+mn-cs"/>
              </a:rPr>
              <a:t> </a:t>
            </a:r>
            <a:r>
              <a:rPr lang="fr-FR" sz="2000" dirty="0" err="1">
                <a:cs typeface="+mn-cs"/>
              </a:rPr>
              <a:t>heat</a:t>
            </a:r>
            <a:r>
              <a:rPr lang="fr-FR" sz="2000" dirty="0">
                <a:cs typeface="+mn-cs"/>
              </a:rPr>
              <a:t>  </a:t>
            </a:r>
            <a:r>
              <a:rPr lang="fr-FR" sz="2000" dirty="0" err="1">
                <a:cs typeface="+mn-cs"/>
              </a:rPr>
              <a:t>is</a:t>
            </a:r>
            <a:r>
              <a:rPr lang="fr-FR" sz="2000" dirty="0">
                <a:cs typeface="+mn-cs"/>
              </a:rPr>
              <a:t> </a:t>
            </a:r>
            <a:r>
              <a:rPr lang="fr-FR" sz="2000" dirty="0" err="1">
                <a:cs typeface="+mn-cs"/>
              </a:rPr>
              <a:t>supplied</a:t>
            </a:r>
            <a:r>
              <a:rPr lang="fr-FR" sz="2000" dirty="0">
                <a:cs typeface="+mn-cs"/>
              </a:rPr>
              <a:t> on one </a:t>
            </a:r>
            <a:r>
              <a:rPr lang="fr-FR" sz="2000" dirty="0" err="1">
                <a:cs typeface="+mn-cs"/>
              </a:rPr>
              <a:t>side</a:t>
            </a:r>
            <a:r>
              <a:rPr lang="fr-FR" sz="2000" dirty="0">
                <a:cs typeface="+mn-cs"/>
              </a:rPr>
              <a:t> of a </a:t>
            </a:r>
            <a:r>
              <a:rPr lang="fr-FR" sz="2000" dirty="0" err="1">
                <a:cs typeface="+mn-cs"/>
              </a:rPr>
              <a:t>porous</a:t>
            </a:r>
            <a:r>
              <a:rPr lang="fr-FR" sz="2000" dirty="0">
                <a:cs typeface="+mn-cs"/>
              </a:rPr>
              <a:t> </a:t>
            </a:r>
            <a:r>
              <a:rPr lang="fr-FR" sz="2000" dirty="0" err="1">
                <a:cs typeface="+mn-cs"/>
              </a:rPr>
              <a:t>plug</a:t>
            </a:r>
            <a:r>
              <a:rPr lang="fr-FR" sz="2000" dirty="0">
                <a:cs typeface="+mn-cs"/>
              </a:rPr>
              <a:t>, the pressure of </a:t>
            </a:r>
            <a:r>
              <a:rPr lang="fr-FR" sz="2000" dirty="0" err="1">
                <a:cs typeface="+mn-cs"/>
              </a:rPr>
              <a:t>superfluid</a:t>
            </a:r>
            <a:r>
              <a:rPr lang="fr-FR" sz="2000" dirty="0">
                <a:cs typeface="+mn-cs"/>
              </a:rPr>
              <a:t> He </a:t>
            </a:r>
            <a:r>
              <a:rPr lang="fr-FR" sz="2000" dirty="0" err="1">
                <a:cs typeface="+mn-cs"/>
              </a:rPr>
              <a:t>increases</a:t>
            </a:r>
            <a:r>
              <a:rPr lang="fr-FR" sz="2000" dirty="0">
                <a:cs typeface="+mn-cs"/>
              </a:rPr>
              <a:t> </a:t>
            </a:r>
            <a:r>
              <a:rPr lang="fr-FR" sz="2000" dirty="0" err="1">
                <a:cs typeface="+mn-cs"/>
              </a:rPr>
              <a:t>so</a:t>
            </a:r>
            <a:r>
              <a:rPr lang="fr-FR" sz="2000" dirty="0">
                <a:cs typeface="+mn-cs"/>
              </a:rPr>
              <a:t> </a:t>
            </a:r>
            <a:r>
              <a:rPr lang="fr-FR" sz="2000" dirty="0" err="1">
                <a:cs typeface="+mn-cs"/>
              </a:rPr>
              <a:t>much</a:t>
            </a:r>
            <a:r>
              <a:rPr lang="fr-FR" sz="2000" dirty="0">
                <a:cs typeface="+mn-cs"/>
              </a:rPr>
              <a:t> </a:t>
            </a:r>
            <a:r>
              <a:rPr lang="fr-FR" sz="2000" dirty="0" err="1">
                <a:cs typeface="+mn-cs"/>
              </a:rPr>
              <a:t>that</a:t>
            </a:r>
            <a:r>
              <a:rPr lang="fr-FR" sz="2000" dirty="0">
                <a:cs typeface="+mn-cs"/>
              </a:rPr>
              <a:t> </a:t>
            </a:r>
            <a:r>
              <a:rPr lang="fr-FR" sz="2000" dirty="0" err="1">
                <a:cs typeface="+mn-cs"/>
              </a:rPr>
              <a:t>it</a:t>
            </a:r>
            <a:r>
              <a:rPr lang="fr-FR" sz="2000" dirty="0">
                <a:cs typeface="+mn-cs"/>
              </a:rPr>
              <a:t> </a:t>
            </a:r>
            <a:r>
              <a:rPr lang="fr-FR" sz="2000" dirty="0" err="1">
                <a:cs typeface="+mn-cs"/>
              </a:rPr>
              <a:t>produces</a:t>
            </a:r>
            <a:r>
              <a:rPr lang="fr-FR" sz="2000" dirty="0">
                <a:cs typeface="+mn-cs"/>
              </a:rPr>
              <a:t> a </a:t>
            </a:r>
            <a:r>
              <a:rPr lang="fr-FR" sz="2000" dirty="0" err="1">
                <a:cs typeface="+mn-cs"/>
              </a:rPr>
              <a:t>liquid</a:t>
            </a:r>
            <a:r>
              <a:rPr lang="fr-FR" sz="2000" dirty="0">
                <a:cs typeface="+mn-cs"/>
              </a:rPr>
              <a:t> jet</a:t>
            </a:r>
          </a:p>
          <a:p>
            <a:pPr marL="342900" indent="-342900" algn="l">
              <a:spcBef>
                <a:spcPct val="20000"/>
              </a:spcBef>
              <a:defRPr/>
            </a:pPr>
            <a:r>
              <a:rPr lang="fr-FR" sz="2000" dirty="0">
                <a:cs typeface="+mn-cs"/>
              </a:rPr>
              <a:t>In a </a:t>
            </a:r>
            <a:r>
              <a:rPr lang="fr-FR" sz="2000" dirty="0" err="1">
                <a:cs typeface="+mn-cs"/>
              </a:rPr>
              <a:t>classical</a:t>
            </a:r>
            <a:r>
              <a:rPr lang="fr-FR" sz="2000" dirty="0">
                <a:cs typeface="+mn-cs"/>
              </a:rPr>
              <a:t> </a:t>
            </a:r>
            <a:r>
              <a:rPr lang="fr-FR" sz="2000" dirty="0" err="1">
                <a:cs typeface="+mn-cs"/>
              </a:rPr>
              <a:t>fluid</a:t>
            </a:r>
            <a:r>
              <a:rPr lang="fr-FR" sz="2000" dirty="0">
                <a:cs typeface="+mn-cs"/>
              </a:rPr>
              <a:t>, the </a:t>
            </a:r>
            <a:r>
              <a:rPr lang="fr-FR" sz="2000" dirty="0" err="1">
                <a:cs typeface="+mn-cs"/>
              </a:rPr>
              <a:t>liquid</a:t>
            </a:r>
            <a:r>
              <a:rPr lang="fr-FR" sz="2000" dirty="0">
                <a:cs typeface="+mn-cs"/>
              </a:rPr>
              <a:t> </a:t>
            </a:r>
            <a:r>
              <a:rPr lang="fr-FR" sz="2000" dirty="0" err="1">
                <a:cs typeface="+mn-cs"/>
              </a:rPr>
              <a:t>level</a:t>
            </a:r>
            <a:r>
              <a:rPr lang="fr-FR" sz="2000" dirty="0">
                <a:cs typeface="+mn-cs"/>
              </a:rPr>
              <a:t> </a:t>
            </a:r>
            <a:r>
              <a:rPr lang="fr-FR" sz="2000" dirty="0" err="1">
                <a:cs typeface="+mn-cs"/>
              </a:rPr>
              <a:t>should</a:t>
            </a:r>
            <a:r>
              <a:rPr lang="fr-FR" sz="2000" dirty="0">
                <a:cs typeface="+mn-cs"/>
              </a:rPr>
              <a:t> </a:t>
            </a:r>
            <a:r>
              <a:rPr lang="fr-FR" sz="2000" dirty="0" err="1">
                <a:cs typeface="+mn-cs"/>
              </a:rPr>
              <a:t>decrease</a:t>
            </a:r>
            <a:endParaRPr lang="fr-FR" sz="2000" dirty="0">
              <a:cs typeface="+mn-cs"/>
            </a:endParaRPr>
          </a:p>
        </p:txBody>
      </p:sp>
      <p:pic>
        <p:nvPicPr>
          <p:cNvPr id="41987" name="Picture 5" descr="al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47800"/>
            <a:ext cx="3843338"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Allen-fountain" descr="/Users/balibar/Desktop/Sebastien/films/Allen-fountain">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a:xfrm>
            <a:off x="838200" y="304800"/>
            <a:ext cx="7391400" cy="914400"/>
          </a:xfrm>
          <a:extLst>
            <a:ext uri="{909E8E84-426E-40dd-AFC4-6F175D3DCCD1}">
              <a14:hiddenFill xmlns:a14="http://schemas.microsoft.com/office/drawing/2010/main">
                <a:solidFill>
                  <a:schemeClr val="bg1"/>
                </a:solidFill>
              </a14:hiddenFill>
            </a:ext>
          </a:extLst>
        </p:spPr>
        <p:txBody>
          <a:bodyPr/>
          <a:lstStyle/>
          <a:p>
            <a:pPr>
              <a:defRPr/>
            </a:pPr>
            <a:r>
              <a:rPr lang="fr-FR" b="1" i="1" smtClean="0">
                <a:solidFill>
                  <a:schemeClr val="tx1"/>
                </a:solidFill>
                <a:effectLst>
                  <a:outerShdw blurRad="38100" dist="38100" dir="2700000" algn="tl">
                    <a:srgbClr val="000000"/>
                  </a:outerShdw>
                </a:effectLst>
                <a:cs typeface="+mj-cs"/>
              </a:rPr>
              <a:t>the fountain effect</a:t>
            </a:r>
            <a:endParaRPr lang="fr-FR" b="1" i="1" smtClean="0">
              <a:solidFill>
                <a:schemeClr val="bg1"/>
              </a:solidFill>
              <a:effectLst>
                <a:outerShdw blurRad="38100" dist="38100" dir="2700000" algn="tl">
                  <a:srgbClr val="000000"/>
                </a:outerShdw>
              </a:effectLst>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67586"/>
                                        </p:tgtEl>
                                        <p:attrNameLst>
                                          <p:attrName>style.visibility</p:attrName>
                                        </p:attrNameLst>
                                      </p:cBhvr>
                                      <p:to>
                                        <p:strVal val="hidden"/>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24960" fill="hold"/>
                                        <p:tgtEl>
                                          <p:spTgt spid="675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67588"/>
                </p:tgtEl>
              </p:cMediaNode>
            </p:video>
            <p:seq concurrent="1" nextAc="seek">
              <p:cTn id="11" restart="whenNotActive" fill="hold" evtFilter="cancelBubble" nodeType="interactiveSeq">
                <p:stCondLst>
                  <p:cond evt="onClick" delay="0">
                    <p:tgtEl>
                      <p:spTgt spid="67588"/>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67588"/>
                                        </p:tgtEl>
                                      </p:cBhvr>
                                    </p:cmd>
                                  </p:childTnLst>
                                </p:cTn>
                              </p:par>
                            </p:childTnLst>
                          </p:cTn>
                        </p:par>
                      </p:childTnLst>
                    </p:cTn>
                  </p:par>
                </p:childTnLst>
              </p:cTn>
              <p:nextCondLst>
                <p:cond evt="onClick" delay="0">
                  <p:tgtEl>
                    <p:spTgt spid="67588"/>
                  </p:tgtEl>
                </p:cond>
              </p:nextCondLst>
            </p:seq>
          </p:childTnLst>
        </p:cTn>
      </p:par>
    </p:tnLst>
    <p:bldLst>
      <p:bldP spid="6758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132138" y="3910013"/>
            <a:ext cx="5903912" cy="838200"/>
          </a:xfrm>
          <a:extLst>
            <a:ext uri="{909E8E84-426E-40dd-AFC4-6F175D3DCCD1}">
              <a14:hiddenFill xmlns:a14="http://schemas.microsoft.com/office/drawing/2010/main">
                <a:solidFill>
                  <a:schemeClr val="folHlink"/>
                </a:solidFill>
              </a14:hiddenFill>
            </a:ext>
          </a:extLst>
        </p:spPr>
        <p:txBody>
          <a:bodyPr/>
          <a:lstStyle/>
          <a:p>
            <a:pPr algn="l">
              <a:defRPr/>
            </a:pPr>
            <a:r>
              <a:rPr lang="fr-FR" sz="2000" b="1" i="1" dirty="0" smtClean="0">
                <a:solidFill>
                  <a:schemeClr val="tx1"/>
                </a:solidFill>
                <a:cs typeface="+mj-cs"/>
              </a:rPr>
              <a:t>Fritz London, 5 March 1938, Institut Henri Poincaré :</a:t>
            </a:r>
          </a:p>
        </p:txBody>
      </p:sp>
      <p:pic>
        <p:nvPicPr>
          <p:cNvPr id="4608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0"/>
            <a:ext cx="2301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1975" y="1038225"/>
            <a:ext cx="60118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2895600"/>
            <a:ext cx="29083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Text Box 12"/>
          <p:cNvSpPr txBox="1">
            <a:spLocks noChangeArrowheads="1"/>
          </p:cNvSpPr>
          <p:nvPr/>
        </p:nvSpPr>
        <p:spPr bwMode="auto">
          <a:xfrm>
            <a:off x="3132138" y="4581525"/>
            <a:ext cx="5903912"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fr-FR" sz="1800" dirty="0">
                <a:solidFill>
                  <a:srgbClr val="FFFFFF"/>
                </a:solidFill>
                <a:cs typeface="+mn-cs"/>
              </a:rPr>
              <a:t>« </a:t>
            </a:r>
            <a:r>
              <a:rPr lang="fr-FR" sz="1800" dirty="0" err="1">
                <a:solidFill>
                  <a:srgbClr val="FFFFFF"/>
                </a:solidFill>
                <a:cs typeface="+mn-cs"/>
              </a:rPr>
              <a:t>it</a:t>
            </a:r>
            <a:r>
              <a:rPr lang="fr-FR" sz="1800" dirty="0">
                <a:solidFill>
                  <a:srgbClr val="FFFFFF"/>
                </a:solidFill>
                <a:cs typeface="+mn-cs"/>
              </a:rPr>
              <a:t> </a:t>
            </a:r>
            <a:r>
              <a:rPr lang="fr-FR" sz="1800" dirty="0" err="1">
                <a:solidFill>
                  <a:srgbClr val="FFFFFF"/>
                </a:solidFill>
                <a:cs typeface="+mn-cs"/>
              </a:rPr>
              <a:t>seems</a:t>
            </a:r>
            <a:r>
              <a:rPr lang="fr-FR" sz="1800" dirty="0">
                <a:solidFill>
                  <a:srgbClr val="FFFFFF"/>
                </a:solidFill>
                <a:cs typeface="+mn-cs"/>
              </a:rPr>
              <a:t> </a:t>
            </a:r>
            <a:r>
              <a:rPr lang="fr-FR" sz="1800" dirty="0" err="1">
                <a:solidFill>
                  <a:srgbClr val="FFFFFF"/>
                </a:solidFill>
                <a:cs typeface="+mn-cs"/>
              </a:rPr>
              <a:t>difficult</a:t>
            </a:r>
            <a:r>
              <a:rPr lang="fr-FR" sz="1800" dirty="0">
                <a:solidFill>
                  <a:srgbClr val="FFFFFF"/>
                </a:solidFill>
                <a:cs typeface="+mn-cs"/>
              </a:rPr>
              <a:t> not to imagine a connexion </a:t>
            </a:r>
            <a:r>
              <a:rPr lang="fr-FR" sz="1800" dirty="0" err="1">
                <a:solidFill>
                  <a:srgbClr val="FFFFFF"/>
                </a:solidFill>
                <a:cs typeface="+mn-cs"/>
              </a:rPr>
              <a:t>with</a:t>
            </a:r>
            <a:r>
              <a:rPr lang="fr-FR" sz="1800" dirty="0">
                <a:solidFill>
                  <a:srgbClr val="FFFFFF"/>
                </a:solidFill>
                <a:cs typeface="+mn-cs"/>
              </a:rPr>
              <a:t> the condensation </a:t>
            </a:r>
            <a:r>
              <a:rPr lang="fr-FR" sz="1800" dirty="0" err="1">
                <a:solidFill>
                  <a:srgbClr val="FFFFFF"/>
                </a:solidFill>
                <a:cs typeface="+mn-cs"/>
              </a:rPr>
              <a:t>phenomenon</a:t>
            </a:r>
            <a:r>
              <a:rPr lang="fr-FR" sz="1800" dirty="0">
                <a:solidFill>
                  <a:srgbClr val="FFFFFF"/>
                </a:solidFill>
                <a:cs typeface="+mn-cs"/>
              </a:rPr>
              <a:t> of the Bose-Einstein </a:t>
            </a:r>
            <a:r>
              <a:rPr lang="fr-FR" sz="1800" dirty="0" err="1">
                <a:solidFill>
                  <a:srgbClr val="FFFFFF"/>
                </a:solidFill>
                <a:cs typeface="+mn-cs"/>
              </a:rPr>
              <a:t>statistics</a:t>
            </a:r>
            <a:r>
              <a:rPr lang="fr-FR" sz="1800" dirty="0">
                <a:solidFill>
                  <a:srgbClr val="FFFFFF"/>
                </a:solidFill>
                <a:cs typeface="+mn-cs"/>
              </a:rPr>
              <a:t>... On the </a:t>
            </a:r>
            <a:r>
              <a:rPr lang="fr-FR" sz="1800" dirty="0" err="1">
                <a:solidFill>
                  <a:srgbClr val="FFFFFF"/>
                </a:solidFill>
                <a:cs typeface="+mn-cs"/>
              </a:rPr>
              <a:t>other</a:t>
            </a:r>
            <a:r>
              <a:rPr lang="fr-FR" sz="1800" dirty="0">
                <a:solidFill>
                  <a:srgbClr val="FFFFFF"/>
                </a:solidFill>
                <a:cs typeface="+mn-cs"/>
              </a:rPr>
              <a:t> hand, </a:t>
            </a:r>
            <a:r>
              <a:rPr lang="fr-FR" sz="1800" dirty="0" err="1">
                <a:solidFill>
                  <a:srgbClr val="FFFFFF"/>
                </a:solidFill>
                <a:cs typeface="+mn-cs"/>
              </a:rPr>
              <a:t>it</a:t>
            </a:r>
            <a:r>
              <a:rPr lang="fr-FR" sz="1800" dirty="0">
                <a:solidFill>
                  <a:srgbClr val="FFFFFF"/>
                </a:solidFill>
                <a:cs typeface="+mn-cs"/>
              </a:rPr>
              <a:t> </a:t>
            </a:r>
            <a:r>
              <a:rPr lang="fr-FR" sz="1800" dirty="0" err="1">
                <a:solidFill>
                  <a:srgbClr val="FFFFFF"/>
                </a:solidFill>
                <a:cs typeface="+mn-cs"/>
              </a:rPr>
              <a:t>is</a:t>
            </a:r>
            <a:r>
              <a:rPr lang="fr-FR" sz="1800" dirty="0">
                <a:solidFill>
                  <a:srgbClr val="FFFFFF"/>
                </a:solidFill>
                <a:cs typeface="+mn-cs"/>
              </a:rPr>
              <a:t> </a:t>
            </a:r>
            <a:r>
              <a:rPr lang="fr-FR" sz="1800" dirty="0" err="1">
                <a:solidFill>
                  <a:srgbClr val="FFFFFF"/>
                </a:solidFill>
                <a:cs typeface="+mn-cs"/>
              </a:rPr>
              <a:t>obvious</a:t>
            </a:r>
            <a:r>
              <a:rPr lang="fr-FR" sz="1800" dirty="0">
                <a:solidFill>
                  <a:srgbClr val="FFFFFF"/>
                </a:solidFill>
                <a:cs typeface="+mn-cs"/>
              </a:rPr>
              <a:t> </a:t>
            </a:r>
            <a:r>
              <a:rPr lang="fr-FR" sz="1800" dirty="0" err="1">
                <a:solidFill>
                  <a:srgbClr val="FFFFFF"/>
                </a:solidFill>
                <a:cs typeface="+mn-cs"/>
              </a:rPr>
              <a:t>that</a:t>
            </a:r>
            <a:r>
              <a:rPr lang="fr-FR" sz="1800" dirty="0">
                <a:solidFill>
                  <a:srgbClr val="FFFFFF"/>
                </a:solidFill>
                <a:cs typeface="+mn-cs"/>
              </a:rPr>
              <a:t> a model </a:t>
            </a:r>
            <a:r>
              <a:rPr lang="fr-FR" sz="1800" dirty="0" err="1">
                <a:solidFill>
                  <a:srgbClr val="FFFFFF"/>
                </a:solidFill>
                <a:cs typeface="+mn-cs"/>
              </a:rPr>
              <a:t>which</a:t>
            </a:r>
            <a:r>
              <a:rPr lang="fr-FR" sz="1800" dirty="0">
                <a:solidFill>
                  <a:srgbClr val="FFFFFF"/>
                </a:solidFill>
                <a:cs typeface="+mn-cs"/>
              </a:rPr>
              <a:t> </a:t>
            </a:r>
            <a:r>
              <a:rPr lang="fr-FR" sz="1800" dirty="0" err="1">
                <a:solidFill>
                  <a:srgbClr val="FFFFFF"/>
                </a:solidFill>
                <a:cs typeface="+mn-cs"/>
              </a:rPr>
              <a:t>is</a:t>
            </a:r>
            <a:r>
              <a:rPr lang="fr-FR" sz="1800" dirty="0">
                <a:solidFill>
                  <a:srgbClr val="FFFFFF"/>
                </a:solidFill>
                <a:cs typeface="+mn-cs"/>
              </a:rPr>
              <a:t> </a:t>
            </a:r>
            <a:r>
              <a:rPr lang="fr-FR" sz="1800" dirty="0" err="1">
                <a:solidFill>
                  <a:srgbClr val="FFFFFF"/>
                </a:solidFill>
                <a:cs typeface="+mn-cs"/>
              </a:rPr>
              <a:t>so</a:t>
            </a:r>
            <a:r>
              <a:rPr lang="fr-FR" sz="1800" dirty="0">
                <a:solidFill>
                  <a:srgbClr val="FFFFFF"/>
                </a:solidFill>
                <a:cs typeface="+mn-cs"/>
              </a:rPr>
              <a:t> far </a:t>
            </a:r>
            <a:r>
              <a:rPr lang="fr-FR" sz="1800" dirty="0" err="1">
                <a:solidFill>
                  <a:srgbClr val="FFFFFF"/>
                </a:solidFill>
                <a:cs typeface="+mn-cs"/>
              </a:rPr>
              <a:t>away</a:t>
            </a:r>
            <a:r>
              <a:rPr lang="fr-FR" sz="1800" dirty="0">
                <a:solidFill>
                  <a:srgbClr val="FFFFFF"/>
                </a:solidFill>
                <a:cs typeface="+mn-cs"/>
              </a:rPr>
              <a:t> </a:t>
            </a:r>
            <a:r>
              <a:rPr lang="fr-FR" sz="1800" dirty="0" err="1">
                <a:solidFill>
                  <a:srgbClr val="FFFFFF"/>
                </a:solidFill>
                <a:cs typeface="+mn-cs"/>
              </a:rPr>
              <a:t>from</a:t>
            </a:r>
            <a:r>
              <a:rPr lang="fr-FR" sz="1800" dirty="0">
                <a:solidFill>
                  <a:srgbClr val="FFFFFF"/>
                </a:solidFill>
                <a:cs typeface="+mn-cs"/>
              </a:rPr>
              <a:t> reality </a:t>
            </a:r>
            <a:r>
              <a:rPr lang="fr-FR" sz="1800" dirty="0" err="1">
                <a:solidFill>
                  <a:srgbClr val="FFFFFF"/>
                </a:solidFill>
                <a:cs typeface="+mn-cs"/>
              </a:rPr>
              <a:t>that</a:t>
            </a:r>
            <a:r>
              <a:rPr lang="fr-FR" sz="1800" dirty="0">
                <a:solidFill>
                  <a:srgbClr val="FFFFFF"/>
                </a:solidFill>
                <a:cs typeface="+mn-cs"/>
              </a:rPr>
              <a:t> </a:t>
            </a:r>
            <a:r>
              <a:rPr lang="fr-FR" sz="1800" dirty="0" err="1">
                <a:solidFill>
                  <a:srgbClr val="FFFFFF"/>
                </a:solidFill>
                <a:cs typeface="+mn-cs"/>
              </a:rPr>
              <a:t>it</a:t>
            </a:r>
            <a:r>
              <a:rPr lang="fr-FR" sz="1800" dirty="0">
                <a:solidFill>
                  <a:srgbClr val="FFFFFF"/>
                </a:solidFill>
                <a:cs typeface="+mn-cs"/>
              </a:rPr>
              <a:t> simplifies </a:t>
            </a:r>
            <a:r>
              <a:rPr lang="fr-FR" sz="1800" dirty="0" err="1">
                <a:solidFill>
                  <a:srgbClr val="FFFFFF"/>
                </a:solidFill>
                <a:cs typeface="+mn-cs"/>
              </a:rPr>
              <a:t>liquid</a:t>
            </a:r>
            <a:r>
              <a:rPr lang="fr-FR" sz="1800" dirty="0">
                <a:solidFill>
                  <a:srgbClr val="FFFFFF"/>
                </a:solidFill>
                <a:cs typeface="+mn-cs"/>
              </a:rPr>
              <a:t> </a:t>
            </a:r>
            <a:r>
              <a:rPr lang="fr-FR" sz="1800" dirty="0" err="1">
                <a:solidFill>
                  <a:srgbClr val="FFFFFF"/>
                </a:solidFill>
                <a:cs typeface="+mn-cs"/>
              </a:rPr>
              <a:t>helium</a:t>
            </a:r>
            <a:r>
              <a:rPr lang="fr-FR" sz="1800" dirty="0">
                <a:solidFill>
                  <a:srgbClr val="FFFFFF"/>
                </a:solidFill>
                <a:cs typeface="+mn-cs"/>
              </a:rPr>
              <a:t> to an </a:t>
            </a:r>
            <a:r>
              <a:rPr lang="fr-FR" sz="1800" dirty="0" err="1">
                <a:solidFill>
                  <a:srgbClr val="FFFFFF"/>
                </a:solidFill>
                <a:cs typeface="+mn-cs"/>
              </a:rPr>
              <a:t>ideal</a:t>
            </a:r>
            <a:r>
              <a:rPr lang="fr-FR" sz="1800" dirty="0">
                <a:solidFill>
                  <a:srgbClr val="FFFFFF"/>
                </a:solidFill>
                <a:cs typeface="+mn-cs"/>
              </a:rPr>
              <a:t> </a:t>
            </a:r>
            <a:r>
              <a:rPr lang="fr-FR" sz="1800" dirty="0" err="1">
                <a:solidFill>
                  <a:srgbClr val="FFFFFF"/>
                </a:solidFill>
                <a:cs typeface="+mn-cs"/>
              </a:rPr>
              <a:t>gas</a:t>
            </a:r>
            <a:r>
              <a:rPr lang="fr-FR" sz="1800" dirty="0">
                <a:solidFill>
                  <a:srgbClr val="FFFFFF"/>
                </a:solidFill>
                <a:cs typeface="+mn-cs"/>
              </a:rPr>
              <a:t> </a:t>
            </a:r>
            <a:r>
              <a:rPr lang="fr-FR" sz="1800" dirty="0" err="1">
                <a:solidFill>
                  <a:srgbClr val="FFFFFF"/>
                </a:solidFill>
                <a:cs typeface="+mn-cs"/>
              </a:rPr>
              <a:t>cannot</a:t>
            </a:r>
            <a:r>
              <a:rPr lang="fr-FR" sz="1800" dirty="0">
                <a:solidFill>
                  <a:srgbClr val="FFFFFF"/>
                </a:solidFill>
                <a:cs typeface="+mn-cs"/>
              </a:rPr>
              <a:t>...  » </a:t>
            </a:r>
            <a:r>
              <a:rPr lang="fr-FR" sz="1800" dirty="0" err="1">
                <a:cs typeface="+mn-cs"/>
              </a:rPr>
              <a:t>was</a:t>
            </a:r>
            <a:r>
              <a:rPr lang="fr-FR" sz="1800" dirty="0">
                <a:cs typeface="+mn-cs"/>
              </a:rPr>
              <a:t> a rough approximation </a:t>
            </a:r>
            <a:r>
              <a:rPr lang="fr-FR" sz="1800" dirty="0" err="1">
                <a:cs typeface="+mn-cs"/>
              </a:rPr>
              <a:t>which</a:t>
            </a:r>
            <a:r>
              <a:rPr lang="fr-FR" sz="1800" dirty="0">
                <a:cs typeface="+mn-cs"/>
              </a:rPr>
              <a:t> </a:t>
            </a:r>
            <a:r>
              <a:rPr lang="fr-FR" sz="1800" dirty="0" err="1">
                <a:cs typeface="+mn-cs"/>
              </a:rPr>
              <a:t>could</a:t>
            </a:r>
            <a:r>
              <a:rPr lang="fr-FR" sz="1800" dirty="0">
                <a:cs typeface="+mn-cs"/>
              </a:rPr>
              <a:t> not </a:t>
            </a:r>
            <a:r>
              <a:rPr lang="fr-FR" sz="1800" dirty="0" err="1">
                <a:cs typeface="+mn-cs"/>
              </a:rPr>
              <a:t>give</a:t>
            </a:r>
            <a:r>
              <a:rPr lang="fr-FR" sz="1800" dirty="0">
                <a:cs typeface="+mn-cs"/>
              </a:rPr>
              <a:t> quantitative agreement </a:t>
            </a:r>
            <a:r>
              <a:rPr lang="fr-FR" sz="1800" dirty="0" err="1">
                <a:cs typeface="+mn-cs"/>
              </a:rPr>
              <a:t>with</a:t>
            </a:r>
            <a:r>
              <a:rPr lang="fr-FR" sz="1800" dirty="0">
                <a:cs typeface="+mn-cs"/>
              </a:rPr>
              <a:t> </a:t>
            </a:r>
            <a:r>
              <a:rPr lang="fr-FR" sz="1800" dirty="0" err="1">
                <a:cs typeface="+mn-cs"/>
              </a:rPr>
              <a:t>experimental</a:t>
            </a:r>
            <a:r>
              <a:rPr lang="fr-FR" sz="1800" dirty="0">
                <a:cs typeface="+mn-cs"/>
              </a:rPr>
              <a:t> </a:t>
            </a:r>
            <a:r>
              <a:rPr lang="fr-FR" sz="1800" dirty="0" err="1">
                <a:cs typeface="+mn-cs"/>
              </a:rPr>
              <a:t>measurements</a:t>
            </a:r>
            <a:r>
              <a:rPr lang="fr-FR" sz="1800" dirty="0">
                <a:cs typeface="+mn-cs"/>
              </a:rPr>
              <a:t>. </a:t>
            </a:r>
          </a:p>
        </p:txBody>
      </p:sp>
      <p:sp>
        <p:nvSpPr>
          <p:cNvPr id="7" name="Rectangle 2"/>
          <p:cNvSpPr txBox="1">
            <a:spLocks noChangeArrowheads="1"/>
          </p:cNvSpPr>
          <p:nvPr/>
        </p:nvSpPr>
        <p:spPr bwMode="auto">
          <a:xfrm>
            <a:off x="2843213" y="44450"/>
            <a:ext cx="6192837" cy="8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a:lstStyle>
          <a:p>
            <a:pPr>
              <a:defRPr/>
            </a:pPr>
            <a:r>
              <a:rPr lang="fr-FR" sz="3200" i="0" dirty="0" err="1" smtClean="0">
                <a:solidFill>
                  <a:schemeClr val="tx1"/>
                </a:solidFill>
                <a:cs typeface="+mj-cs"/>
              </a:rPr>
              <a:t>London’s</a:t>
            </a:r>
            <a:r>
              <a:rPr lang="fr-FR" sz="3200" i="0" dirty="0" smtClean="0">
                <a:solidFill>
                  <a:schemeClr val="tx1"/>
                </a:solidFill>
                <a:cs typeface="+mj-cs"/>
              </a:rPr>
              <a:t> </a:t>
            </a:r>
            <a:r>
              <a:rPr lang="fr-FR" sz="3200" i="0" dirty="0" err="1" smtClean="0">
                <a:solidFill>
                  <a:schemeClr val="tx1"/>
                </a:solidFill>
                <a:cs typeface="+mj-cs"/>
              </a:rPr>
              <a:t>historical</a:t>
            </a:r>
            <a:r>
              <a:rPr lang="fr-FR" sz="3200" i="0" dirty="0" smtClean="0">
                <a:solidFill>
                  <a:schemeClr val="tx1"/>
                </a:solidFill>
                <a:cs typeface="+mj-cs"/>
              </a:rPr>
              <a:t> </a:t>
            </a:r>
            <a:r>
              <a:rPr lang="fr-FR" sz="3200" i="0" dirty="0" err="1" smtClean="0">
                <a:solidFill>
                  <a:schemeClr val="tx1"/>
                </a:solidFill>
                <a:cs typeface="+mj-cs"/>
              </a:rPr>
              <a:t>breakthrough</a:t>
            </a:r>
            <a:endParaRPr lang="fr-FR" sz="3200" i="0" dirty="0" smtClean="0">
              <a:solidFill>
                <a:schemeClr val="tx1"/>
              </a:solidFill>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95288" y="188913"/>
            <a:ext cx="8353425" cy="968375"/>
          </a:xfrm>
          <a:ln>
            <a:solidFill>
              <a:schemeClr val="tx1"/>
            </a:solidFill>
            <a:miter lim="800000"/>
            <a:headEnd/>
            <a:tailEnd/>
          </a:ln>
        </p:spPr>
        <p:txBody>
          <a:bodyPr/>
          <a:lstStyle/>
          <a:p>
            <a:pPr>
              <a:defRPr/>
            </a:pPr>
            <a:r>
              <a:rPr lang="fr-FR" sz="3200" b="1" dirty="0" smtClean="0">
                <a:solidFill>
                  <a:schemeClr val="tx1"/>
                </a:solidFill>
                <a:latin typeface="Times" charset="0"/>
                <a:ea typeface="ＭＳ Ｐゴシック" charset="0"/>
              </a:rPr>
              <a:t>The « Bose-Einstein condensation »</a:t>
            </a:r>
            <a:endParaRPr lang="fr-FR" sz="3200" b="1" dirty="0">
              <a:solidFill>
                <a:schemeClr val="tx1"/>
              </a:solidFill>
              <a:latin typeface="Times" charset="0"/>
              <a:ea typeface="ＭＳ Ｐゴシック" charset="0"/>
            </a:endParaRPr>
          </a:p>
        </p:txBody>
      </p:sp>
      <p:sp>
        <p:nvSpPr>
          <p:cNvPr id="48130" name="Text Box 3"/>
          <p:cNvSpPr txBox="1">
            <a:spLocks noChangeArrowheads="1"/>
          </p:cNvSpPr>
          <p:nvPr/>
        </p:nvSpPr>
        <p:spPr bwMode="auto">
          <a:xfrm>
            <a:off x="395536" y="1447800"/>
            <a:ext cx="842493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a:t>In 1924, Einstein extends work by a young Bengali physicist, Satyendra Nath Bose:</a:t>
            </a:r>
          </a:p>
          <a:p>
            <a:pPr algn="l"/>
            <a:endParaRPr lang="fr-FR"/>
          </a:p>
          <a:p>
            <a:pPr algn="l"/>
            <a:r>
              <a:rPr lang="fr-FR"/>
              <a:t>The accumulation  of indistinguishable atoms in the same quantum state leads to the formation of a macroscopic matter wave</a:t>
            </a:r>
          </a:p>
          <a:p>
            <a:pPr algn="l"/>
            <a:endParaRPr lang="fr-FR" altLang="ja-JP"/>
          </a:p>
          <a:p>
            <a:pPr algn="l"/>
            <a:r>
              <a:rPr lang="fr-FR" altLang="ja-JP"/>
              <a:t>unrealistic? « the theory is pretty but is there anything true in it? »</a:t>
            </a:r>
          </a:p>
          <a:p>
            <a:pPr algn="l"/>
            <a:endParaRPr lang="fr-FR" altLang="ja-JP"/>
          </a:p>
          <a:p>
            <a:pPr algn="l"/>
            <a:r>
              <a:rPr lang="fr-FR" altLang="ja-JP"/>
              <a:t>early days of the theory of phase transitions</a:t>
            </a:r>
          </a:p>
          <a:p>
            <a:pPr algn="l"/>
            <a:r>
              <a:rPr lang="fr-FR" altLang="ja-JP"/>
              <a:t>1937 : 100th anniversary of van der Waals</a:t>
            </a:r>
          </a:p>
          <a:p>
            <a:pPr algn="l"/>
            <a:r>
              <a:rPr lang="fr-FR" altLang="ja-JP">
                <a:solidFill>
                  <a:srgbClr val="FFFF00"/>
                </a:solidFill>
              </a:rPr>
              <a:t>Ehrenfest, Einstein and Kramers discuss the « Bose-Einstein condensation » in front of London</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Macintosh HD:Users:balibar:Desktop:800px-Einstein2.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943"/>
            <a:ext cx="8784976" cy="6456175"/>
          </a:xfrm>
          <a:prstGeom prst="rect">
            <a:avLst/>
          </a:prstGeom>
          <a:noFill/>
          <a:ln>
            <a:noFill/>
          </a:ln>
        </p:spPr>
      </p:pic>
      <p:sp>
        <p:nvSpPr>
          <p:cNvPr id="5" name="ZoneTexte 4"/>
          <p:cNvSpPr txBox="1"/>
          <p:nvPr/>
        </p:nvSpPr>
        <p:spPr>
          <a:xfrm>
            <a:off x="2051720" y="4077072"/>
            <a:ext cx="1650754" cy="461665"/>
          </a:xfrm>
          <a:prstGeom prst="rect">
            <a:avLst/>
          </a:prstGeom>
          <a:noFill/>
        </p:spPr>
        <p:txBody>
          <a:bodyPr wrap="none" rtlCol="0">
            <a:spAutoFit/>
          </a:bodyPr>
          <a:lstStyle/>
          <a:p>
            <a:r>
              <a:rPr lang="fr-FR">
                <a:solidFill>
                  <a:srgbClr val="FFFF00"/>
                </a:solidFill>
              </a:rPr>
              <a:t> Ehrenfest</a:t>
            </a:r>
          </a:p>
        </p:txBody>
      </p:sp>
      <p:sp>
        <p:nvSpPr>
          <p:cNvPr id="6" name="ZoneTexte 5"/>
          <p:cNvSpPr txBox="1"/>
          <p:nvPr/>
        </p:nvSpPr>
        <p:spPr>
          <a:xfrm>
            <a:off x="7326359" y="2420888"/>
            <a:ext cx="1385958" cy="461665"/>
          </a:xfrm>
          <a:prstGeom prst="rect">
            <a:avLst/>
          </a:prstGeom>
          <a:noFill/>
        </p:spPr>
        <p:txBody>
          <a:bodyPr wrap="none" rtlCol="0">
            <a:spAutoFit/>
          </a:bodyPr>
          <a:lstStyle/>
          <a:p>
            <a:r>
              <a:rPr lang="fr-FR">
                <a:solidFill>
                  <a:srgbClr val="FFFF00"/>
                </a:solidFill>
              </a:rPr>
              <a:t>Einstein</a:t>
            </a:r>
          </a:p>
        </p:txBody>
      </p:sp>
    </p:spTree>
    <p:extLst>
      <p:ext uri="{BB962C8B-B14F-4D97-AF65-F5344CB8AC3E}">
        <p14:creationId xmlns:p14="http://schemas.microsoft.com/office/powerpoint/2010/main" val="2268128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8439150" cy="1112838"/>
          </a:xfrm>
          <a:ln>
            <a:solidFill>
              <a:schemeClr val="tx1"/>
            </a:solidFill>
          </a:ln>
        </p:spPr>
        <p:txBody>
          <a:bodyPr/>
          <a:lstStyle/>
          <a:p>
            <a:pPr>
              <a:defRPr/>
            </a:pPr>
            <a:r>
              <a:rPr lang="fr-FR" sz="3200" b="1" dirty="0" err="1" smtClean="0">
                <a:solidFill>
                  <a:schemeClr val="tx1"/>
                </a:solidFill>
                <a:cs typeface="+mj-cs"/>
              </a:rPr>
              <a:t>Outline</a:t>
            </a:r>
            <a:endParaRPr lang="fr-FR" sz="3200" b="1" dirty="0" smtClean="0">
              <a:solidFill>
                <a:schemeClr val="tx1"/>
              </a:solidFill>
              <a:cs typeface="+mj-cs"/>
            </a:endParaRPr>
          </a:p>
        </p:txBody>
      </p:sp>
      <p:sp>
        <p:nvSpPr>
          <p:cNvPr id="3" name="Espace réservé du contenu 2"/>
          <p:cNvSpPr>
            <a:spLocks noGrp="1"/>
          </p:cNvSpPr>
          <p:nvPr>
            <p:ph idx="1"/>
          </p:nvPr>
        </p:nvSpPr>
        <p:spPr>
          <a:xfrm>
            <a:off x="179388" y="1773238"/>
            <a:ext cx="7847012" cy="655637"/>
          </a:xfrm>
        </p:spPr>
        <p:txBody>
          <a:bodyPr/>
          <a:lstStyle/>
          <a:p>
            <a:pPr marL="0" indent="0">
              <a:buFontTx/>
              <a:buNone/>
              <a:defRPr/>
            </a:pPr>
            <a:r>
              <a:rPr lang="fr-FR" sz="2400" b="1" dirty="0" smtClean="0">
                <a:cs typeface="+mn-cs"/>
              </a:rPr>
              <a:t>- </a:t>
            </a:r>
            <a:r>
              <a:rPr lang="fr-FR" sz="2400" b="1" dirty="0" err="1" smtClean="0">
                <a:cs typeface="+mn-cs"/>
              </a:rPr>
              <a:t>Some</a:t>
            </a:r>
            <a:r>
              <a:rPr lang="fr-FR" sz="2400" b="1" dirty="0" smtClean="0">
                <a:cs typeface="+mn-cs"/>
              </a:rPr>
              <a:t> </a:t>
            </a:r>
            <a:r>
              <a:rPr lang="fr-FR" sz="2400" b="1" dirty="0" err="1" smtClean="0">
                <a:cs typeface="+mn-cs"/>
              </a:rPr>
              <a:t>liquids</a:t>
            </a:r>
            <a:r>
              <a:rPr lang="fr-FR" sz="2400" b="1" dirty="0" smtClean="0">
                <a:cs typeface="+mn-cs"/>
              </a:rPr>
              <a:t> flow more </a:t>
            </a:r>
            <a:r>
              <a:rPr lang="fr-FR" sz="2400" b="1" dirty="0" err="1" smtClean="0">
                <a:cs typeface="+mn-cs"/>
              </a:rPr>
              <a:t>easily</a:t>
            </a:r>
            <a:r>
              <a:rPr lang="fr-FR" sz="2400" b="1" dirty="0" smtClean="0">
                <a:cs typeface="+mn-cs"/>
              </a:rPr>
              <a:t> </a:t>
            </a:r>
            <a:r>
              <a:rPr lang="fr-FR" sz="2400" b="1" dirty="0" err="1" smtClean="0">
                <a:cs typeface="+mn-cs"/>
              </a:rPr>
              <a:t>than</a:t>
            </a:r>
            <a:r>
              <a:rPr lang="fr-FR" sz="2400" b="1" dirty="0" smtClean="0">
                <a:cs typeface="+mn-cs"/>
              </a:rPr>
              <a:t> </a:t>
            </a:r>
            <a:r>
              <a:rPr lang="fr-FR" sz="2400" b="1" dirty="0" err="1" smtClean="0">
                <a:cs typeface="+mn-cs"/>
              </a:rPr>
              <a:t>others</a:t>
            </a:r>
            <a:endParaRPr lang="fr-FR" sz="2400" b="1" dirty="0" smtClean="0">
              <a:cs typeface="+mn-cs"/>
            </a:endParaRPr>
          </a:p>
          <a:p>
            <a:pPr>
              <a:defRPr/>
            </a:pPr>
            <a:endParaRPr lang="fr-FR" sz="2400" dirty="0" smtClean="0">
              <a:cs typeface="+mn-cs"/>
            </a:endParaRPr>
          </a:p>
        </p:txBody>
      </p:sp>
      <p:sp>
        <p:nvSpPr>
          <p:cNvPr id="4" name="ZoneTexte 3"/>
          <p:cNvSpPr txBox="1"/>
          <p:nvPr/>
        </p:nvSpPr>
        <p:spPr>
          <a:xfrm>
            <a:off x="179388" y="2617312"/>
            <a:ext cx="8424862" cy="461962"/>
          </a:xfrm>
          <a:prstGeom prst="rect">
            <a:avLst/>
          </a:prstGeom>
          <a:noFill/>
        </p:spPr>
        <p:txBody>
          <a:bodyPr>
            <a:spAutoFit/>
          </a:bodyPr>
          <a:lstStyle/>
          <a:p>
            <a:pPr algn="l">
              <a:defRPr/>
            </a:pPr>
            <a:r>
              <a:rPr lang="fr-FR" i="0" dirty="0">
                <a:solidFill>
                  <a:srgbClr val="FFFF00"/>
                </a:solidFill>
                <a:effectLst>
                  <a:outerShdw blurRad="38100" dist="38100" dir="2700000" algn="tl">
                    <a:srgbClr val="000000">
                      <a:alpha val="43137"/>
                    </a:srgbClr>
                  </a:outerShdw>
                </a:effectLst>
                <a:cs typeface="+mn-cs"/>
              </a:rPr>
              <a:t>- </a:t>
            </a:r>
            <a:r>
              <a:rPr lang="fr-FR" i="0" dirty="0" err="1">
                <a:solidFill>
                  <a:srgbClr val="FFFF00"/>
                </a:solidFill>
                <a:effectLst>
                  <a:outerShdw blurRad="38100" dist="38100" dir="2700000" algn="tl">
                    <a:srgbClr val="000000">
                      <a:alpha val="43137"/>
                    </a:srgbClr>
                  </a:outerShdw>
                </a:effectLst>
                <a:cs typeface="+mn-cs"/>
              </a:rPr>
              <a:t>They</a:t>
            </a:r>
            <a:r>
              <a:rPr lang="fr-FR" i="0" dirty="0">
                <a:solidFill>
                  <a:srgbClr val="FFFF00"/>
                </a:solidFill>
                <a:effectLst>
                  <a:outerShdw blurRad="38100" dist="38100" dir="2700000" algn="tl">
                    <a:srgbClr val="000000">
                      <a:alpha val="43137"/>
                    </a:srgbClr>
                  </a:outerShdw>
                </a:effectLst>
                <a:cs typeface="+mn-cs"/>
              </a:rPr>
              <a:t> are </a:t>
            </a:r>
            <a:r>
              <a:rPr lang="fr-FR" i="0" dirty="0" err="1">
                <a:solidFill>
                  <a:srgbClr val="FFFF00"/>
                </a:solidFill>
                <a:effectLst>
                  <a:outerShdw blurRad="38100" dist="38100" dir="2700000" algn="tl">
                    <a:srgbClr val="000000">
                      <a:alpha val="43137"/>
                    </a:srgbClr>
                  </a:outerShdw>
                </a:effectLst>
                <a:cs typeface="+mn-cs"/>
              </a:rPr>
              <a:t>called</a:t>
            </a:r>
            <a:r>
              <a:rPr lang="fr-FR" i="0" dirty="0">
                <a:solidFill>
                  <a:srgbClr val="FFFF00"/>
                </a:solidFill>
                <a:effectLst>
                  <a:outerShdw blurRad="38100" dist="38100" dir="2700000" algn="tl">
                    <a:srgbClr val="000000">
                      <a:alpha val="43137"/>
                    </a:srgbClr>
                  </a:outerShdw>
                </a:effectLst>
                <a:cs typeface="+mn-cs"/>
              </a:rPr>
              <a:t> « </a:t>
            </a:r>
            <a:r>
              <a:rPr lang="fr-FR" i="0" dirty="0" err="1">
                <a:solidFill>
                  <a:srgbClr val="FFFF00"/>
                </a:solidFill>
                <a:effectLst>
                  <a:outerShdw blurRad="38100" dist="38100" dir="2700000" algn="tl">
                    <a:srgbClr val="000000">
                      <a:alpha val="43137"/>
                    </a:srgbClr>
                  </a:outerShdw>
                </a:effectLst>
                <a:cs typeface="+mn-cs"/>
              </a:rPr>
              <a:t>superfluids</a:t>
            </a:r>
            <a:r>
              <a:rPr lang="fr-FR" i="0" dirty="0">
                <a:solidFill>
                  <a:srgbClr val="FFFF00"/>
                </a:solidFill>
                <a:effectLst>
                  <a:outerShdw blurRad="38100" dist="38100" dir="2700000" algn="tl">
                    <a:srgbClr val="000000">
                      <a:alpha val="43137"/>
                    </a:srgbClr>
                  </a:outerShdw>
                </a:effectLst>
                <a:cs typeface="+mn-cs"/>
              </a:rPr>
              <a:t> »</a:t>
            </a:r>
          </a:p>
        </p:txBody>
      </p:sp>
      <p:sp>
        <p:nvSpPr>
          <p:cNvPr id="5" name="ZoneTexte 4"/>
          <p:cNvSpPr txBox="1"/>
          <p:nvPr/>
        </p:nvSpPr>
        <p:spPr>
          <a:xfrm>
            <a:off x="179388" y="3267711"/>
            <a:ext cx="8424862" cy="461963"/>
          </a:xfrm>
          <a:prstGeom prst="rect">
            <a:avLst/>
          </a:prstGeom>
          <a:noFill/>
        </p:spPr>
        <p:txBody>
          <a:bodyPr>
            <a:spAutoFit/>
          </a:bodyPr>
          <a:lstStyle/>
          <a:p>
            <a:pPr algn="l">
              <a:defRPr/>
            </a:pPr>
            <a:r>
              <a:rPr lang="fr-FR" i="0" dirty="0">
                <a:solidFill>
                  <a:srgbClr val="FFFF00"/>
                </a:solidFill>
                <a:effectLst>
                  <a:outerShdw blurRad="38100" dist="38100" dir="2700000" algn="tl">
                    <a:srgbClr val="000000">
                      <a:alpha val="43137"/>
                    </a:srgbClr>
                  </a:outerShdw>
                </a:effectLst>
                <a:cs typeface="+mn-cs"/>
              </a:rPr>
              <a:t>- </a:t>
            </a:r>
            <a:r>
              <a:rPr lang="fr-FR" i="0" dirty="0" err="1">
                <a:effectLst>
                  <a:outerShdw blurRad="38100" dist="38100" dir="2700000" algn="tl">
                    <a:srgbClr val="000000">
                      <a:alpha val="43137"/>
                    </a:srgbClr>
                  </a:outerShdw>
                </a:effectLst>
                <a:cs typeface="+mn-cs"/>
              </a:rPr>
              <a:t>Video</a:t>
            </a:r>
            <a:r>
              <a:rPr lang="fr-FR" i="0" dirty="0">
                <a:effectLst>
                  <a:outerShdw blurRad="38100" dist="38100" dir="2700000" algn="tl">
                    <a:srgbClr val="000000">
                      <a:alpha val="43137"/>
                    </a:srgbClr>
                  </a:outerShdw>
                </a:effectLst>
                <a:cs typeface="+mn-cs"/>
              </a:rPr>
              <a:t> </a:t>
            </a:r>
            <a:r>
              <a:rPr lang="fr-FR" i="0" dirty="0" err="1">
                <a:effectLst>
                  <a:outerShdw blurRad="38100" dist="38100" dir="2700000" algn="tl">
                    <a:srgbClr val="000000">
                      <a:alpha val="43137"/>
                    </a:srgbClr>
                  </a:outerShdw>
                </a:effectLst>
                <a:cs typeface="+mn-cs"/>
              </a:rPr>
              <a:t>sequences</a:t>
            </a:r>
            <a:r>
              <a:rPr lang="fr-FR" i="0" dirty="0">
                <a:effectLst>
                  <a:outerShdw blurRad="38100" dist="38100" dir="2700000" algn="tl">
                    <a:srgbClr val="000000">
                      <a:alpha val="43137"/>
                    </a:srgbClr>
                  </a:outerShdw>
                </a:effectLst>
                <a:cs typeface="+mn-cs"/>
              </a:rPr>
              <a:t> show </a:t>
            </a:r>
            <a:r>
              <a:rPr lang="fr-FR" i="0" dirty="0" err="1">
                <a:effectLst>
                  <a:outerShdw blurRad="38100" dist="38100" dir="2700000" algn="tl">
                    <a:srgbClr val="000000">
                      <a:alpha val="43137"/>
                    </a:srgbClr>
                  </a:outerShdw>
                </a:effectLst>
                <a:cs typeface="+mn-cs"/>
              </a:rPr>
              <a:t>their</a:t>
            </a:r>
            <a:r>
              <a:rPr lang="fr-FR" i="0" dirty="0">
                <a:effectLst>
                  <a:outerShdw blurRad="38100" dist="38100" dir="2700000" algn="tl">
                    <a:srgbClr val="000000">
                      <a:alpha val="43137"/>
                    </a:srgbClr>
                  </a:outerShdw>
                </a:effectLst>
                <a:cs typeface="+mn-cs"/>
              </a:rPr>
              <a:t> </a:t>
            </a:r>
            <a:r>
              <a:rPr lang="fr-FR" i="0" dirty="0" err="1">
                <a:effectLst>
                  <a:outerShdw blurRad="38100" dist="38100" dir="2700000" algn="tl">
                    <a:srgbClr val="000000">
                      <a:alpha val="43137"/>
                    </a:srgbClr>
                  </a:outerShdw>
                </a:effectLst>
                <a:cs typeface="+mn-cs"/>
              </a:rPr>
              <a:t>astonishing</a:t>
            </a:r>
            <a:r>
              <a:rPr lang="fr-FR" i="0" dirty="0">
                <a:effectLst>
                  <a:outerShdw blurRad="38100" dist="38100" dir="2700000" algn="tl">
                    <a:srgbClr val="000000">
                      <a:alpha val="43137"/>
                    </a:srgbClr>
                  </a:outerShdw>
                </a:effectLst>
                <a:cs typeface="+mn-cs"/>
              </a:rPr>
              <a:t> </a:t>
            </a:r>
            <a:r>
              <a:rPr lang="fr-FR" i="0" dirty="0" err="1">
                <a:effectLst>
                  <a:outerShdw blurRad="38100" dist="38100" dir="2700000" algn="tl">
                    <a:srgbClr val="000000">
                      <a:alpha val="43137"/>
                    </a:srgbClr>
                  </a:outerShdw>
                </a:effectLst>
                <a:cs typeface="+mn-cs"/>
              </a:rPr>
              <a:t>properties</a:t>
            </a:r>
            <a:endParaRPr lang="fr-FR" i="0" dirty="0">
              <a:effectLst>
                <a:outerShdw blurRad="38100" dist="38100" dir="2700000" algn="tl">
                  <a:srgbClr val="000000">
                    <a:alpha val="43137"/>
                  </a:srgbClr>
                </a:outerShdw>
              </a:effectLst>
              <a:cs typeface="+mn-cs"/>
            </a:endParaRPr>
          </a:p>
        </p:txBody>
      </p:sp>
      <p:sp>
        <p:nvSpPr>
          <p:cNvPr id="6" name="ZoneTexte 5"/>
          <p:cNvSpPr txBox="1"/>
          <p:nvPr/>
        </p:nvSpPr>
        <p:spPr>
          <a:xfrm>
            <a:off x="179388" y="4938398"/>
            <a:ext cx="8820150" cy="460375"/>
          </a:xfrm>
          <a:prstGeom prst="rect">
            <a:avLst/>
          </a:prstGeom>
          <a:noFill/>
        </p:spPr>
        <p:txBody>
          <a:bodyPr>
            <a:spAutoFit/>
          </a:bodyPr>
          <a:lstStyle/>
          <a:p>
            <a:pPr algn="l">
              <a:defRPr/>
            </a:pPr>
            <a:r>
              <a:rPr lang="fr-FR" i="0" dirty="0">
                <a:solidFill>
                  <a:srgbClr val="FFFF00"/>
                </a:solidFill>
                <a:effectLst>
                  <a:outerShdw blurRad="38100" dist="38100" dir="2700000" algn="tl">
                    <a:srgbClr val="000000">
                      <a:alpha val="43137"/>
                    </a:srgbClr>
                  </a:outerShdw>
                </a:effectLst>
                <a:cs typeface="+mn-cs"/>
              </a:rPr>
              <a:t>- </a:t>
            </a:r>
            <a:r>
              <a:rPr lang="fr-FR" i="0" dirty="0">
                <a:effectLst>
                  <a:outerShdw blurRad="38100" dist="38100" dir="2700000" algn="tl">
                    <a:srgbClr val="000000">
                      <a:alpha val="43137"/>
                    </a:srgbClr>
                  </a:outerShdw>
                </a:effectLst>
                <a:cs typeface="+mn-cs"/>
              </a:rPr>
              <a:t>quantum </a:t>
            </a:r>
            <a:r>
              <a:rPr lang="fr-FR" i="0" dirty="0" err="1">
                <a:effectLst>
                  <a:outerShdw blurRad="38100" dist="38100" dir="2700000" algn="tl">
                    <a:srgbClr val="000000">
                      <a:alpha val="43137"/>
                    </a:srgbClr>
                  </a:outerShdw>
                </a:effectLst>
                <a:cs typeface="+mn-cs"/>
              </a:rPr>
              <a:t>mechanics</a:t>
            </a:r>
            <a:r>
              <a:rPr lang="fr-FR" i="0" dirty="0">
                <a:effectLst>
                  <a:outerShdw blurRad="38100" dist="38100" dir="2700000" algn="tl">
                    <a:srgbClr val="000000">
                      <a:alpha val="43137"/>
                    </a:srgbClr>
                  </a:outerShdw>
                </a:effectLst>
                <a:cs typeface="+mn-cs"/>
              </a:rPr>
              <a:t> </a:t>
            </a:r>
            <a:r>
              <a:rPr lang="fr-FR" i="0" dirty="0" err="1">
                <a:effectLst>
                  <a:outerShdw blurRad="38100" dist="38100" dir="2700000" algn="tl">
                    <a:srgbClr val="000000">
                      <a:alpha val="43137"/>
                    </a:srgbClr>
                  </a:outerShdw>
                </a:effectLst>
                <a:cs typeface="+mn-cs"/>
              </a:rPr>
              <a:t>at</a:t>
            </a:r>
            <a:r>
              <a:rPr lang="fr-FR" i="0" dirty="0">
                <a:effectLst>
                  <a:outerShdw blurRad="38100" dist="38100" dir="2700000" algn="tl">
                    <a:srgbClr val="000000">
                      <a:alpha val="43137"/>
                    </a:srgbClr>
                  </a:outerShdw>
                </a:effectLst>
                <a:cs typeface="+mn-cs"/>
              </a:rPr>
              <a:t> the </a:t>
            </a:r>
            <a:r>
              <a:rPr lang="fr-FR" i="0" dirty="0" err="1">
                <a:effectLst>
                  <a:outerShdw blurRad="38100" dist="38100" dir="2700000" algn="tl">
                    <a:srgbClr val="000000">
                      <a:alpha val="43137"/>
                    </a:srgbClr>
                  </a:outerShdw>
                </a:effectLst>
                <a:cs typeface="+mn-cs"/>
              </a:rPr>
              <a:t>macroscopic</a:t>
            </a:r>
            <a:r>
              <a:rPr lang="fr-FR" i="0" dirty="0">
                <a:effectLst>
                  <a:outerShdw blurRad="38100" dist="38100" dir="2700000" algn="tl">
                    <a:srgbClr val="000000">
                      <a:alpha val="43137"/>
                    </a:srgbClr>
                  </a:outerShdw>
                </a:effectLst>
                <a:cs typeface="+mn-cs"/>
              </a:rPr>
              <a:t> </a:t>
            </a:r>
            <a:r>
              <a:rPr lang="fr-FR" i="0" dirty="0" err="1">
                <a:effectLst>
                  <a:outerShdw blurRad="38100" dist="38100" dir="2700000" algn="tl">
                    <a:srgbClr val="000000">
                      <a:alpha val="43137"/>
                    </a:srgbClr>
                  </a:outerShdw>
                </a:effectLst>
                <a:cs typeface="+mn-cs"/>
              </a:rPr>
              <a:t>scale</a:t>
            </a:r>
            <a:r>
              <a:rPr lang="fr-FR" i="0" dirty="0">
                <a:effectLst>
                  <a:outerShdw blurRad="38100" dist="38100" dir="2700000" algn="tl">
                    <a:srgbClr val="000000">
                      <a:alpha val="43137"/>
                    </a:srgbClr>
                  </a:outerShdw>
                </a:effectLst>
                <a:cs typeface="+mn-cs"/>
              </a:rPr>
              <a:t> of the visible world</a:t>
            </a:r>
          </a:p>
        </p:txBody>
      </p:sp>
      <p:sp>
        <p:nvSpPr>
          <p:cNvPr id="7" name="ZoneTexte 6"/>
          <p:cNvSpPr txBox="1"/>
          <p:nvPr/>
        </p:nvSpPr>
        <p:spPr>
          <a:xfrm>
            <a:off x="179388" y="5587210"/>
            <a:ext cx="8641084" cy="461665"/>
          </a:xfrm>
          <a:prstGeom prst="rect">
            <a:avLst/>
          </a:prstGeom>
          <a:noFill/>
        </p:spPr>
        <p:txBody>
          <a:bodyPr wrap="square">
            <a:spAutoFit/>
          </a:bodyPr>
          <a:lstStyle/>
          <a:p>
            <a:pPr algn="l">
              <a:defRPr/>
            </a:pPr>
            <a:r>
              <a:rPr lang="fr-FR" i="0" dirty="0">
                <a:solidFill>
                  <a:srgbClr val="FFFF00"/>
                </a:solidFill>
                <a:effectLst>
                  <a:outerShdw blurRad="38100" dist="38100" dir="2700000" algn="tl">
                    <a:srgbClr val="000000">
                      <a:alpha val="43137"/>
                    </a:srgbClr>
                  </a:outerShdw>
                </a:effectLst>
                <a:cs typeface="+mn-cs"/>
              </a:rPr>
              <a:t>- </a:t>
            </a:r>
            <a:r>
              <a:rPr lang="fr-FR" i="0" dirty="0" err="1">
                <a:solidFill>
                  <a:srgbClr val="FFFF00"/>
                </a:solidFill>
                <a:effectLst>
                  <a:outerShdw blurRad="38100" dist="38100" dir="2700000" algn="tl">
                    <a:srgbClr val="000000">
                      <a:alpha val="43137"/>
                    </a:srgbClr>
                  </a:outerShdw>
                </a:effectLst>
                <a:cs typeface="+mn-cs"/>
              </a:rPr>
              <a:t>superfluidity</a:t>
            </a:r>
            <a:r>
              <a:rPr lang="fr-FR" i="0" dirty="0">
                <a:solidFill>
                  <a:srgbClr val="FFFF00"/>
                </a:solidFill>
                <a:effectLst>
                  <a:outerShdw blurRad="38100" dist="38100" dir="2700000" algn="tl">
                    <a:srgbClr val="000000">
                      <a:alpha val="43137"/>
                    </a:srgbClr>
                  </a:outerShdw>
                </a:effectLst>
                <a:cs typeface="+mn-cs"/>
              </a:rPr>
              <a:t>, </a:t>
            </a:r>
            <a:r>
              <a:rPr lang="fr-FR" i="0" dirty="0" err="1">
                <a:solidFill>
                  <a:srgbClr val="FFFF00"/>
                </a:solidFill>
                <a:effectLst>
                  <a:outerShdw blurRad="38100" dist="38100" dir="2700000" algn="tl">
                    <a:srgbClr val="000000">
                      <a:alpha val="43137"/>
                    </a:srgbClr>
                  </a:outerShdw>
                </a:effectLst>
                <a:cs typeface="+mn-cs"/>
              </a:rPr>
              <a:t>superconductivity …</a:t>
            </a:r>
            <a:endParaRPr lang="fr-FR" i="0" dirty="0">
              <a:solidFill>
                <a:srgbClr val="FFFF00"/>
              </a:solidFill>
              <a:effectLst>
                <a:outerShdw blurRad="38100" dist="38100" dir="2700000" algn="tl">
                  <a:srgbClr val="000000">
                    <a:alpha val="43137"/>
                  </a:srgbClr>
                </a:outerShdw>
              </a:effectLst>
              <a:cs typeface="+mn-cs"/>
            </a:endParaRPr>
          </a:p>
        </p:txBody>
      </p:sp>
      <p:sp>
        <p:nvSpPr>
          <p:cNvPr id="9" name="ZoneTexte 8"/>
          <p:cNvSpPr txBox="1"/>
          <p:nvPr/>
        </p:nvSpPr>
        <p:spPr>
          <a:xfrm>
            <a:off x="179388" y="3918111"/>
            <a:ext cx="8424862" cy="831850"/>
          </a:xfrm>
          <a:prstGeom prst="rect">
            <a:avLst/>
          </a:prstGeom>
          <a:noFill/>
        </p:spPr>
        <p:txBody>
          <a:bodyPr>
            <a:spAutoFit/>
          </a:bodyPr>
          <a:lstStyle/>
          <a:p>
            <a:pPr algn="l">
              <a:defRPr/>
            </a:pPr>
            <a:r>
              <a:rPr lang="fr-FR" i="0" dirty="0">
                <a:solidFill>
                  <a:srgbClr val="FFFF00"/>
                </a:solidFill>
                <a:effectLst>
                  <a:outerShdw blurRad="38100" dist="38100" dir="2700000" algn="tl">
                    <a:srgbClr val="000000">
                      <a:alpha val="43137"/>
                    </a:srgbClr>
                  </a:outerShdw>
                </a:effectLst>
                <a:cs typeface="+mn-cs"/>
              </a:rPr>
              <a:t>- the </a:t>
            </a:r>
            <a:r>
              <a:rPr lang="fr-FR" i="0" dirty="0" err="1">
                <a:solidFill>
                  <a:srgbClr val="FFFF00"/>
                </a:solidFill>
                <a:effectLst>
                  <a:outerShdw blurRad="38100" dist="38100" dir="2700000" algn="tl">
                    <a:srgbClr val="000000">
                      <a:alpha val="43137"/>
                    </a:srgbClr>
                  </a:outerShdw>
                </a:effectLst>
                <a:cs typeface="+mn-cs"/>
              </a:rPr>
              <a:t>discovery</a:t>
            </a:r>
            <a:r>
              <a:rPr lang="fr-FR" i="0" dirty="0">
                <a:solidFill>
                  <a:srgbClr val="FFFF00"/>
                </a:solidFill>
                <a:effectLst>
                  <a:outerShdw blurRad="38100" dist="38100" dir="2700000" algn="tl">
                    <a:srgbClr val="000000">
                      <a:alpha val="43137"/>
                    </a:srgbClr>
                  </a:outerShdw>
                </a:effectLst>
                <a:cs typeface="+mn-cs"/>
              </a:rPr>
              <a:t> of </a:t>
            </a:r>
            <a:r>
              <a:rPr lang="fr-FR" i="0" dirty="0" err="1">
                <a:solidFill>
                  <a:srgbClr val="FFFF00"/>
                </a:solidFill>
                <a:effectLst>
                  <a:outerShdw blurRad="38100" dist="38100" dir="2700000" algn="tl">
                    <a:srgbClr val="000000">
                      <a:alpha val="43137"/>
                    </a:srgbClr>
                  </a:outerShdw>
                </a:effectLst>
                <a:cs typeface="+mn-cs"/>
              </a:rPr>
              <a:t>superfluidity</a:t>
            </a:r>
            <a:r>
              <a:rPr lang="fr-FR" i="0" dirty="0">
                <a:solidFill>
                  <a:srgbClr val="FFFF00"/>
                </a:solidFill>
                <a:effectLst>
                  <a:outerShdw blurRad="38100" dist="38100" dir="2700000" algn="tl">
                    <a:srgbClr val="000000">
                      <a:alpha val="43137"/>
                    </a:srgbClr>
                  </a:outerShdw>
                </a:effectLst>
                <a:cs typeface="+mn-cs"/>
              </a:rPr>
              <a:t> - </a:t>
            </a:r>
            <a:r>
              <a:rPr lang="fr-FR" i="0" dirty="0" err="1">
                <a:solidFill>
                  <a:srgbClr val="FFFF00"/>
                </a:solidFill>
                <a:effectLst>
                  <a:outerShdw blurRad="38100" dist="38100" dir="2700000" algn="tl">
                    <a:srgbClr val="000000">
                      <a:alpha val="43137"/>
                    </a:srgbClr>
                  </a:outerShdw>
                </a:effectLst>
                <a:cs typeface="+mn-cs"/>
              </a:rPr>
              <a:t>history</a:t>
            </a:r>
            <a:r>
              <a:rPr lang="fr-FR" i="0" dirty="0">
                <a:solidFill>
                  <a:srgbClr val="FFFF00"/>
                </a:solidFill>
                <a:effectLst>
                  <a:outerShdw blurRad="38100" dist="38100" dir="2700000" algn="tl">
                    <a:srgbClr val="000000">
                      <a:alpha val="43137"/>
                    </a:srgbClr>
                  </a:outerShdw>
                </a:effectLst>
                <a:cs typeface="+mn-cs"/>
              </a:rPr>
              <a:t> – Great </a:t>
            </a:r>
            <a:r>
              <a:rPr lang="fr-FR" i="0" dirty="0" err="1">
                <a:solidFill>
                  <a:srgbClr val="FFFF00"/>
                </a:solidFill>
                <a:effectLst>
                  <a:outerShdw blurRad="38100" dist="38100" dir="2700000" algn="tl">
                    <a:srgbClr val="000000">
                      <a:alpha val="43137"/>
                    </a:srgbClr>
                  </a:outerShdw>
                </a:effectLst>
                <a:cs typeface="+mn-cs"/>
              </a:rPr>
              <a:t>scientists</a:t>
            </a:r>
            <a:r>
              <a:rPr lang="fr-FR" i="0" dirty="0">
                <a:solidFill>
                  <a:srgbClr val="FFFF00"/>
                </a:solidFill>
                <a:effectLst>
                  <a:outerShdw blurRad="38100" dist="38100" dir="2700000" algn="tl">
                    <a:srgbClr val="000000">
                      <a:alpha val="43137"/>
                    </a:srgbClr>
                  </a:outerShdw>
                </a:effectLst>
                <a:cs typeface="+mn-cs"/>
              </a:rPr>
              <a:t> </a:t>
            </a:r>
            <a:r>
              <a:rPr lang="fr-FR" i="0" dirty="0" err="1">
                <a:solidFill>
                  <a:srgbClr val="FFFF00"/>
                </a:solidFill>
                <a:effectLst>
                  <a:outerShdw blurRad="38100" dist="38100" dir="2700000" algn="tl">
                    <a:srgbClr val="000000">
                      <a:alpha val="43137"/>
                    </a:srgbClr>
                  </a:outerShdw>
                </a:effectLst>
                <a:cs typeface="+mn-cs"/>
              </a:rPr>
              <a:t>compete</a:t>
            </a:r>
            <a:r>
              <a:rPr lang="fr-FR" i="0" dirty="0">
                <a:solidFill>
                  <a:srgbClr val="FFFF00"/>
                </a:solidFill>
                <a:effectLst>
                  <a:outerShdw blurRad="38100" dist="38100" dir="2700000" algn="tl">
                    <a:srgbClr val="000000">
                      <a:alpha val="43137"/>
                    </a:srgbClr>
                  </a:outerShdw>
                </a:effectLst>
                <a:cs typeface="+mn-cs"/>
              </a:rPr>
              <a:t> </a:t>
            </a:r>
            <a:r>
              <a:rPr lang="fr-FR" i="0" dirty="0" err="1">
                <a:solidFill>
                  <a:srgbClr val="FFFF00"/>
                </a:solidFill>
                <a:effectLst>
                  <a:outerShdw blurRad="38100" dist="38100" dir="2700000" algn="tl">
                    <a:srgbClr val="000000">
                      <a:alpha val="43137"/>
                    </a:srgbClr>
                  </a:outerShdw>
                </a:effectLst>
                <a:cs typeface="+mn-cs"/>
              </a:rPr>
              <a:t>at</a:t>
            </a:r>
            <a:r>
              <a:rPr lang="fr-FR" i="0" dirty="0">
                <a:solidFill>
                  <a:srgbClr val="FFFF00"/>
                </a:solidFill>
                <a:effectLst>
                  <a:outerShdw blurRad="38100" dist="38100" dir="2700000" algn="tl">
                    <a:srgbClr val="000000">
                      <a:alpha val="43137"/>
                    </a:srgbClr>
                  </a:outerShdw>
                </a:effectLst>
                <a:cs typeface="+mn-cs"/>
              </a:rPr>
              <a:t> the </a:t>
            </a:r>
            <a:r>
              <a:rPr lang="fr-FR" i="0" dirty="0" err="1">
                <a:solidFill>
                  <a:srgbClr val="FFFF00"/>
                </a:solidFill>
                <a:effectLst>
                  <a:outerShdw blurRad="38100" dist="38100" dir="2700000" algn="tl">
                    <a:srgbClr val="000000">
                      <a:alpha val="43137"/>
                    </a:srgbClr>
                  </a:outerShdw>
                </a:effectLst>
                <a:cs typeface="+mn-cs"/>
              </a:rPr>
              <a:t>beginning</a:t>
            </a:r>
            <a:r>
              <a:rPr lang="fr-FR" i="0" dirty="0">
                <a:solidFill>
                  <a:srgbClr val="FFFF00"/>
                </a:solidFill>
                <a:effectLst>
                  <a:outerShdw blurRad="38100" dist="38100" dir="2700000" algn="tl">
                    <a:srgbClr val="000000">
                      <a:alpha val="43137"/>
                    </a:srgbClr>
                  </a:outerShdw>
                </a:effectLst>
                <a:cs typeface="+mn-cs"/>
              </a:rPr>
              <a:t> of World </a:t>
            </a:r>
            <a:r>
              <a:rPr lang="fr-FR" i="0" dirty="0" err="1">
                <a:solidFill>
                  <a:srgbClr val="FFFF00"/>
                </a:solidFill>
                <a:effectLst>
                  <a:outerShdw blurRad="38100" dist="38100" dir="2700000" algn="tl">
                    <a:srgbClr val="000000">
                      <a:alpha val="43137"/>
                    </a:srgbClr>
                  </a:outerShdw>
                </a:effectLst>
                <a:cs typeface="+mn-cs"/>
              </a:rPr>
              <a:t>War</a:t>
            </a:r>
            <a:r>
              <a:rPr lang="fr-FR" i="0" dirty="0">
                <a:solidFill>
                  <a:srgbClr val="FFFF00"/>
                </a:solidFill>
                <a:effectLst>
                  <a:outerShdw blurRad="38100" dist="38100" dir="2700000" algn="tl">
                    <a:srgbClr val="000000">
                      <a:alpha val="43137"/>
                    </a:srgbClr>
                  </a:outerShdw>
                </a:effectLst>
                <a:cs typeface="+mn-cs"/>
              </a:rPr>
              <a:t> II</a:t>
            </a:r>
          </a:p>
        </p:txBody>
      </p:sp>
      <p:sp>
        <p:nvSpPr>
          <p:cNvPr id="10" name="ZoneTexte 9"/>
          <p:cNvSpPr txBox="1"/>
          <p:nvPr/>
        </p:nvSpPr>
        <p:spPr>
          <a:xfrm>
            <a:off x="179388" y="6237312"/>
            <a:ext cx="8641084" cy="461665"/>
          </a:xfrm>
          <a:prstGeom prst="rect">
            <a:avLst/>
          </a:prstGeom>
          <a:noFill/>
        </p:spPr>
        <p:txBody>
          <a:bodyPr wrap="square">
            <a:spAutoFit/>
          </a:bodyPr>
          <a:lstStyle/>
          <a:p>
            <a:pPr algn="l">
              <a:defRPr/>
            </a:pPr>
            <a:r>
              <a:rPr lang="fr-FR" i="0" dirty="0">
                <a:solidFill>
                  <a:srgbClr val="FFFF00"/>
                </a:solidFill>
                <a:effectLst>
                  <a:outerShdw blurRad="38100" dist="38100" dir="2700000" algn="tl">
                    <a:srgbClr val="000000">
                      <a:alpha val="43137"/>
                    </a:srgbClr>
                  </a:outerShdw>
                </a:effectLst>
                <a:cs typeface="+mn-cs"/>
              </a:rPr>
              <a:t>- </a:t>
            </a:r>
            <a:r>
              <a:rPr lang="fr-FR" i="0" dirty="0" err="1">
                <a:solidFill>
                  <a:srgbClr val="FFFF00"/>
                </a:solidFill>
                <a:effectLst>
                  <a:outerShdw blurRad="38100" dist="38100" dir="2700000" algn="tl">
                    <a:srgbClr val="000000">
                      <a:alpha val="43137"/>
                    </a:srgbClr>
                  </a:outerShdw>
                </a:effectLst>
                <a:cs typeface="+mn-cs"/>
              </a:rPr>
              <a:t>…</a:t>
            </a:r>
            <a:r>
              <a:rPr lang="fr-FR" i="0" dirty="0">
                <a:solidFill>
                  <a:srgbClr val="FFFF00"/>
                </a:solidFill>
                <a:effectLst>
                  <a:outerShdw blurRad="38100" dist="38100" dir="2700000" algn="tl">
                    <a:srgbClr val="000000">
                      <a:alpha val="43137"/>
                    </a:srgbClr>
                  </a:outerShdw>
                </a:effectLst>
                <a:cs typeface="+mn-cs"/>
              </a:rPr>
              <a:t> and </a:t>
            </a:r>
            <a:r>
              <a:rPr lang="fr-FR" i="0" dirty="0" err="1">
                <a:solidFill>
                  <a:srgbClr val="FFFF00"/>
                </a:solidFill>
                <a:effectLst>
                  <a:outerShdw blurRad="38100" dist="38100" dir="2700000" algn="tl">
                    <a:srgbClr val="000000">
                      <a:alpha val="43137"/>
                    </a:srgbClr>
                  </a:outerShdw>
                </a:effectLst>
                <a:cs typeface="+mn-cs"/>
              </a:rPr>
              <a:t>perhaps supersolidity? </a:t>
            </a:r>
            <a:r>
              <a:rPr lang="fr-FR" i="0" dirty="0" err="1">
                <a:effectLst>
                  <a:outerShdw blurRad="38100" dist="38100" dir="2700000" algn="tl">
                    <a:srgbClr val="000000">
                      <a:alpha val="43137"/>
                    </a:srgbClr>
                  </a:outerShdw>
                </a:effectLst>
                <a:cs typeface="+mn-cs"/>
              </a:rPr>
              <a:t>probably not yet discovered</a:t>
            </a:r>
            <a:r>
              <a:rPr lang="fr-FR" i="0" dirty="0">
                <a:effectLst>
                  <a:outerShdw blurRad="38100" dist="38100" dir="2700000" algn="tl">
                    <a:srgbClr val="000000">
                      <a:alpha val="43137"/>
                    </a:srgbClr>
                  </a:outerShdw>
                </a:effectLst>
                <a:cs typeface="+mn-cs"/>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476375" y="260350"/>
            <a:ext cx="4114800" cy="914400"/>
          </a:xfrm>
          <a:ln>
            <a:solidFill>
              <a:schemeClr val="tx1"/>
            </a:solidFill>
            <a:miter lim="800000"/>
            <a:headEnd/>
            <a:tailEnd/>
          </a:ln>
        </p:spPr>
        <p:txBody>
          <a:bodyPr/>
          <a:lstStyle/>
          <a:p>
            <a:pPr>
              <a:defRPr/>
            </a:pPr>
            <a:r>
              <a:rPr lang="fr-FR" smtClean="0">
                <a:solidFill>
                  <a:schemeClr val="tx1"/>
                </a:solidFill>
                <a:cs typeface="+mj-cs"/>
              </a:rPr>
              <a:t>Fritz London</a:t>
            </a:r>
          </a:p>
        </p:txBody>
      </p:sp>
      <p:sp>
        <p:nvSpPr>
          <p:cNvPr id="142339" name="Text Box 3"/>
          <p:cNvSpPr txBox="1">
            <a:spLocks noChangeArrowheads="1"/>
          </p:cNvSpPr>
          <p:nvPr/>
        </p:nvSpPr>
        <p:spPr bwMode="auto">
          <a:xfrm>
            <a:off x="179388" y="1844675"/>
            <a:ext cx="8572500"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120000"/>
              </a:lnSpc>
              <a:defRPr/>
            </a:pPr>
            <a:r>
              <a:rPr lang="fr-FR" sz="2000" dirty="0">
                <a:cs typeface="+mn-cs"/>
              </a:rPr>
              <a:t>1900 : </a:t>
            </a:r>
            <a:r>
              <a:rPr lang="fr-FR" sz="2000" dirty="0" err="1">
                <a:cs typeface="+mn-cs"/>
              </a:rPr>
              <a:t>birth</a:t>
            </a:r>
            <a:r>
              <a:rPr lang="fr-FR" sz="2000" dirty="0">
                <a:cs typeface="+mn-cs"/>
              </a:rPr>
              <a:t> in Breslau (</a:t>
            </a:r>
            <a:r>
              <a:rPr lang="fr-FR" sz="2000" dirty="0" err="1">
                <a:cs typeface="+mn-cs"/>
              </a:rPr>
              <a:t>today</a:t>
            </a:r>
            <a:r>
              <a:rPr lang="fr-FR" sz="2000" dirty="0">
                <a:cs typeface="+mn-cs"/>
              </a:rPr>
              <a:t> Wroclaw in </a:t>
            </a:r>
            <a:r>
              <a:rPr lang="fr-FR" sz="2000" dirty="0" err="1">
                <a:cs typeface="+mn-cs"/>
              </a:rPr>
              <a:t>Poland</a:t>
            </a:r>
            <a:r>
              <a:rPr lang="fr-FR" sz="2000" dirty="0">
                <a:cs typeface="+mn-cs"/>
              </a:rPr>
              <a:t>)</a:t>
            </a:r>
          </a:p>
          <a:p>
            <a:pPr algn="l">
              <a:lnSpc>
                <a:spcPct val="120000"/>
              </a:lnSpc>
              <a:defRPr/>
            </a:pPr>
            <a:r>
              <a:rPr lang="fr-FR" sz="2000" dirty="0">
                <a:cs typeface="+mn-cs"/>
              </a:rPr>
              <a:t>1921: </a:t>
            </a:r>
            <a:r>
              <a:rPr lang="fr-FR" sz="2000" dirty="0" err="1">
                <a:cs typeface="+mn-cs"/>
              </a:rPr>
              <a:t>Doctorate</a:t>
            </a:r>
            <a:r>
              <a:rPr lang="fr-FR" sz="2000" dirty="0">
                <a:cs typeface="+mn-cs"/>
              </a:rPr>
              <a:t> in Munich</a:t>
            </a:r>
          </a:p>
          <a:p>
            <a:pPr algn="l">
              <a:lnSpc>
                <a:spcPct val="120000"/>
              </a:lnSpc>
              <a:defRPr/>
            </a:pPr>
            <a:r>
              <a:rPr lang="fr-FR" sz="2000" dirty="0">
                <a:solidFill>
                  <a:schemeClr val="tx2"/>
                </a:solidFill>
                <a:cs typeface="+mn-cs"/>
              </a:rPr>
              <a:t>1927: </a:t>
            </a:r>
            <a:r>
              <a:rPr lang="fr-FR" sz="2000" dirty="0" err="1">
                <a:solidFill>
                  <a:schemeClr val="tx2"/>
                </a:solidFill>
                <a:cs typeface="+mn-cs"/>
              </a:rPr>
              <a:t>understands</a:t>
            </a:r>
            <a:r>
              <a:rPr lang="fr-FR" sz="2000" dirty="0">
                <a:solidFill>
                  <a:schemeClr val="tx2"/>
                </a:solidFill>
                <a:cs typeface="+mn-cs"/>
              </a:rPr>
              <a:t> the </a:t>
            </a:r>
            <a:r>
              <a:rPr lang="fr-FR" sz="2000" dirty="0" err="1">
                <a:solidFill>
                  <a:schemeClr val="tx2"/>
                </a:solidFill>
                <a:cs typeface="+mn-cs"/>
              </a:rPr>
              <a:t>binding</a:t>
            </a:r>
            <a:r>
              <a:rPr lang="fr-FR" sz="2000" dirty="0">
                <a:solidFill>
                  <a:schemeClr val="tx2"/>
                </a:solidFill>
                <a:cs typeface="+mn-cs"/>
              </a:rPr>
              <a:t> of the H2 </a:t>
            </a:r>
            <a:r>
              <a:rPr lang="fr-FR" sz="2000" dirty="0" err="1">
                <a:solidFill>
                  <a:schemeClr val="tx2"/>
                </a:solidFill>
                <a:cs typeface="+mn-cs"/>
              </a:rPr>
              <a:t>molecule</a:t>
            </a:r>
            <a:r>
              <a:rPr lang="fr-FR" sz="2000" dirty="0">
                <a:solidFill>
                  <a:schemeClr val="tx2"/>
                </a:solidFill>
                <a:cs typeface="+mn-cs"/>
              </a:rPr>
              <a:t> </a:t>
            </a:r>
            <a:r>
              <a:rPr lang="fr-FR" sz="2000" dirty="0" err="1">
                <a:solidFill>
                  <a:schemeClr val="tx2"/>
                </a:solidFill>
                <a:cs typeface="+mn-cs"/>
              </a:rPr>
              <a:t>with</a:t>
            </a:r>
            <a:r>
              <a:rPr lang="fr-FR" sz="2000" dirty="0">
                <a:solidFill>
                  <a:schemeClr val="tx2"/>
                </a:solidFill>
                <a:cs typeface="+mn-cs"/>
              </a:rPr>
              <a:t> Walter Heitler</a:t>
            </a:r>
          </a:p>
          <a:p>
            <a:pPr algn="l">
              <a:lnSpc>
                <a:spcPct val="120000"/>
              </a:lnSpc>
              <a:defRPr/>
            </a:pPr>
            <a:r>
              <a:rPr lang="fr-FR" sz="2000" dirty="0">
                <a:solidFill>
                  <a:schemeClr val="tx2"/>
                </a:solidFill>
                <a:cs typeface="+mn-cs"/>
              </a:rPr>
              <a:t>1933: joins </a:t>
            </a:r>
            <a:r>
              <a:rPr lang="fr-FR" sz="2000" dirty="0" err="1">
                <a:solidFill>
                  <a:schemeClr val="tx2"/>
                </a:solidFill>
                <a:cs typeface="+mn-cs"/>
              </a:rPr>
              <a:t>Schroedinger</a:t>
            </a:r>
            <a:r>
              <a:rPr lang="fr-FR" sz="2000" dirty="0">
                <a:solidFill>
                  <a:schemeClr val="tx2"/>
                </a:solidFill>
                <a:cs typeface="+mn-cs"/>
              </a:rPr>
              <a:t> in Berlin</a:t>
            </a:r>
            <a:endParaRPr lang="fr-FR" sz="2000" dirty="0">
              <a:cs typeface="+mn-cs"/>
            </a:endParaRPr>
          </a:p>
          <a:p>
            <a:pPr algn="l">
              <a:lnSpc>
                <a:spcPct val="120000"/>
              </a:lnSpc>
              <a:defRPr/>
            </a:pPr>
            <a:r>
              <a:rPr lang="fr-FR" sz="2000" dirty="0">
                <a:cs typeface="+mn-cs"/>
              </a:rPr>
              <a:t>and </a:t>
            </a:r>
            <a:r>
              <a:rPr lang="fr-FR" sz="2000" dirty="0" err="1">
                <a:cs typeface="+mn-cs"/>
              </a:rPr>
              <a:t>soon</a:t>
            </a:r>
            <a:r>
              <a:rPr lang="fr-FR" sz="2000" dirty="0">
                <a:cs typeface="+mn-cs"/>
              </a:rPr>
              <a:t> escapes </a:t>
            </a:r>
            <a:r>
              <a:rPr lang="fr-FR" sz="2000" dirty="0" err="1">
                <a:cs typeface="+mn-cs"/>
              </a:rPr>
              <a:t>from</a:t>
            </a:r>
            <a:r>
              <a:rPr lang="fr-FR" sz="2000" dirty="0">
                <a:cs typeface="+mn-cs"/>
              </a:rPr>
              <a:t> the Nazi Germany </a:t>
            </a:r>
            <a:r>
              <a:rPr lang="fr-FR" sz="2000" dirty="0" err="1">
                <a:cs typeface="+mn-cs"/>
              </a:rPr>
              <a:t>towards</a:t>
            </a:r>
            <a:r>
              <a:rPr lang="fr-FR" sz="2000" dirty="0">
                <a:cs typeface="+mn-cs"/>
              </a:rPr>
              <a:t> </a:t>
            </a:r>
            <a:r>
              <a:rPr lang="fr-FR" sz="2000" dirty="0" err="1">
                <a:cs typeface="+mn-cs"/>
              </a:rPr>
              <a:t>England</a:t>
            </a:r>
            <a:r>
              <a:rPr lang="fr-FR" sz="2000" dirty="0">
                <a:cs typeface="+mn-cs"/>
              </a:rPr>
              <a:t> </a:t>
            </a:r>
          </a:p>
          <a:p>
            <a:pPr algn="l">
              <a:lnSpc>
                <a:spcPct val="120000"/>
              </a:lnSpc>
              <a:defRPr/>
            </a:pPr>
            <a:r>
              <a:rPr lang="fr-FR" sz="2000" dirty="0">
                <a:solidFill>
                  <a:schemeClr val="tx2"/>
                </a:solidFill>
                <a:cs typeface="+mn-cs"/>
              </a:rPr>
              <a:t>1936: London and </a:t>
            </a:r>
            <a:r>
              <a:rPr lang="fr-FR" sz="2000" dirty="0" err="1">
                <a:solidFill>
                  <a:schemeClr val="tx2"/>
                </a:solidFill>
                <a:cs typeface="+mn-cs"/>
              </a:rPr>
              <a:t>his</a:t>
            </a:r>
            <a:r>
              <a:rPr lang="fr-FR" sz="2000" dirty="0">
                <a:solidFill>
                  <a:schemeClr val="tx2"/>
                </a:solidFill>
                <a:cs typeface="+mn-cs"/>
              </a:rPr>
              <a:t> </a:t>
            </a:r>
            <a:r>
              <a:rPr lang="fr-FR" sz="2000" dirty="0" err="1">
                <a:solidFill>
                  <a:schemeClr val="tx2"/>
                </a:solidFill>
                <a:cs typeface="+mn-cs"/>
              </a:rPr>
              <a:t>wife</a:t>
            </a:r>
            <a:r>
              <a:rPr lang="fr-FR" sz="2000" dirty="0">
                <a:solidFill>
                  <a:schemeClr val="tx2"/>
                </a:solidFill>
                <a:cs typeface="+mn-cs"/>
              </a:rPr>
              <a:t> Edith are </a:t>
            </a:r>
            <a:r>
              <a:rPr lang="fr-FR" sz="2000" dirty="0" err="1">
                <a:solidFill>
                  <a:schemeClr val="tx2"/>
                </a:solidFill>
                <a:cs typeface="+mn-cs"/>
              </a:rPr>
              <a:t>attracted</a:t>
            </a:r>
            <a:r>
              <a:rPr lang="fr-FR" sz="2000" dirty="0">
                <a:solidFill>
                  <a:schemeClr val="tx2"/>
                </a:solidFill>
                <a:cs typeface="+mn-cs"/>
              </a:rPr>
              <a:t> in Paris by Paul Langevin, Jean Perrin, Frédéric Joliot-Curie and Edmond Bauer, a group of </a:t>
            </a:r>
            <a:r>
              <a:rPr lang="fr-FR" sz="2000" dirty="0" err="1">
                <a:solidFill>
                  <a:schemeClr val="tx2"/>
                </a:solidFill>
                <a:cs typeface="+mn-cs"/>
              </a:rPr>
              <a:t>lelft</a:t>
            </a:r>
            <a:r>
              <a:rPr lang="fr-FR" sz="2000" dirty="0">
                <a:solidFill>
                  <a:schemeClr val="tx2"/>
                </a:solidFill>
                <a:cs typeface="+mn-cs"/>
              </a:rPr>
              <a:t> </a:t>
            </a:r>
            <a:r>
              <a:rPr lang="fr-FR" sz="2000" dirty="0" err="1">
                <a:solidFill>
                  <a:schemeClr val="tx2"/>
                </a:solidFill>
                <a:cs typeface="+mn-cs"/>
              </a:rPr>
              <a:t>wing</a:t>
            </a:r>
            <a:r>
              <a:rPr lang="fr-FR" sz="2000" dirty="0">
                <a:solidFill>
                  <a:schemeClr val="tx2"/>
                </a:solidFill>
                <a:cs typeface="+mn-cs"/>
              </a:rPr>
              <a:t> </a:t>
            </a:r>
            <a:r>
              <a:rPr lang="fr-FR" sz="2000" dirty="0" err="1">
                <a:solidFill>
                  <a:schemeClr val="tx2"/>
                </a:solidFill>
                <a:cs typeface="+mn-cs"/>
              </a:rPr>
              <a:t>intellectuals</a:t>
            </a:r>
            <a:r>
              <a:rPr lang="fr-FR" sz="2000" dirty="0">
                <a:solidFill>
                  <a:schemeClr val="tx2"/>
                </a:solidFill>
                <a:cs typeface="+mn-cs"/>
              </a:rPr>
              <a:t> </a:t>
            </a:r>
            <a:r>
              <a:rPr lang="fr-FR" sz="2000" dirty="0" err="1">
                <a:solidFill>
                  <a:schemeClr val="tx2"/>
                </a:solidFill>
                <a:cs typeface="+mn-cs"/>
              </a:rPr>
              <a:t>linked</a:t>
            </a:r>
            <a:r>
              <a:rPr lang="fr-FR" sz="2000" dirty="0">
                <a:solidFill>
                  <a:schemeClr val="tx2"/>
                </a:solidFill>
                <a:cs typeface="+mn-cs"/>
              </a:rPr>
              <a:t> to the « Front Populaire »,</a:t>
            </a:r>
          </a:p>
          <a:p>
            <a:pPr algn="l">
              <a:lnSpc>
                <a:spcPct val="120000"/>
              </a:lnSpc>
              <a:defRPr/>
            </a:pPr>
            <a:r>
              <a:rPr lang="fr-FR" sz="2000" dirty="0">
                <a:solidFill>
                  <a:schemeClr val="tx2"/>
                </a:solidFill>
                <a:cs typeface="+mn-cs"/>
              </a:rPr>
              <a:t>London </a:t>
            </a:r>
            <a:r>
              <a:rPr lang="fr-FR" sz="2000" dirty="0" err="1">
                <a:solidFill>
                  <a:schemeClr val="tx2"/>
                </a:solidFill>
                <a:cs typeface="+mn-cs"/>
              </a:rPr>
              <a:t>starts</a:t>
            </a:r>
            <a:r>
              <a:rPr lang="fr-FR" sz="2000" dirty="0">
                <a:solidFill>
                  <a:schemeClr val="tx2"/>
                </a:solidFill>
                <a:cs typeface="+mn-cs"/>
              </a:rPr>
              <a:t> </a:t>
            </a:r>
            <a:r>
              <a:rPr lang="fr-FR" sz="2000" dirty="0" err="1">
                <a:solidFill>
                  <a:schemeClr val="tx2"/>
                </a:solidFill>
                <a:cs typeface="+mn-cs"/>
              </a:rPr>
              <a:t>working</a:t>
            </a:r>
            <a:r>
              <a:rPr lang="fr-FR" sz="2000" dirty="0">
                <a:solidFill>
                  <a:schemeClr val="tx2"/>
                </a:solidFill>
                <a:cs typeface="+mn-cs"/>
              </a:rPr>
              <a:t> </a:t>
            </a:r>
            <a:r>
              <a:rPr lang="fr-FR" sz="2000" dirty="0" err="1">
                <a:solidFill>
                  <a:schemeClr val="tx2"/>
                </a:solidFill>
                <a:cs typeface="+mn-cs"/>
              </a:rPr>
              <a:t>at</a:t>
            </a:r>
            <a:r>
              <a:rPr lang="fr-FR" sz="2000" dirty="0">
                <a:solidFill>
                  <a:schemeClr val="tx2"/>
                </a:solidFill>
                <a:cs typeface="+mn-cs"/>
              </a:rPr>
              <a:t> the Institut Henri Poincaré</a:t>
            </a:r>
            <a:endParaRPr lang="fr-FR" sz="2000" dirty="0">
              <a:cs typeface="+mn-cs"/>
            </a:endParaRPr>
          </a:p>
          <a:p>
            <a:pPr algn="l">
              <a:lnSpc>
                <a:spcPct val="120000"/>
              </a:lnSpc>
              <a:defRPr/>
            </a:pPr>
            <a:r>
              <a:rPr lang="fr-FR" sz="2000" dirty="0">
                <a:cs typeface="+mn-cs"/>
              </a:rPr>
              <a:t>March 1938: proposes </a:t>
            </a:r>
            <a:r>
              <a:rPr lang="fr-FR" sz="2000" dirty="0" err="1">
                <a:cs typeface="+mn-cs"/>
              </a:rPr>
              <a:t>that</a:t>
            </a:r>
            <a:r>
              <a:rPr lang="fr-FR" sz="2000" dirty="0">
                <a:cs typeface="+mn-cs"/>
              </a:rPr>
              <a:t> BEC </a:t>
            </a:r>
            <a:r>
              <a:rPr lang="fr-FR" sz="2000" dirty="0" err="1">
                <a:cs typeface="+mn-cs"/>
              </a:rPr>
              <a:t>could</a:t>
            </a:r>
            <a:r>
              <a:rPr lang="fr-FR" sz="2000" dirty="0">
                <a:cs typeface="+mn-cs"/>
              </a:rPr>
              <a:t> </a:t>
            </a:r>
            <a:r>
              <a:rPr lang="fr-FR" sz="2000" dirty="0" err="1">
                <a:cs typeface="+mn-cs"/>
              </a:rPr>
              <a:t>explain</a:t>
            </a:r>
            <a:r>
              <a:rPr lang="fr-FR" sz="2000" dirty="0">
                <a:cs typeface="+mn-cs"/>
              </a:rPr>
              <a:t> the </a:t>
            </a:r>
            <a:r>
              <a:rPr lang="fr-FR" sz="2000" dirty="0" err="1">
                <a:cs typeface="+mn-cs"/>
              </a:rPr>
              <a:t>superfluidity</a:t>
            </a:r>
            <a:r>
              <a:rPr lang="fr-FR" sz="2000" dirty="0">
                <a:cs typeface="+mn-cs"/>
              </a:rPr>
              <a:t> of </a:t>
            </a:r>
            <a:r>
              <a:rPr lang="fr-FR" sz="2000" dirty="0" err="1">
                <a:cs typeface="+mn-cs"/>
              </a:rPr>
              <a:t>liquid</a:t>
            </a:r>
            <a:r>
              <a:rPr lang="fr-FR" sz="2000" dirty="0">
                <a:cs typeface="+mn-cs"/>
              </a:rPr>
              <a:t> </a:t>
            </a:r>
            <a:r>
              <a:rPr lang="fr-FR" sz="2000" dirty="0" err="1">
                <a:cs typeface="+mn-cs"/>
              </a:rPr>
              <a:t>helium</a:t>
            </a:r>
            <a:r>
              <a:rPr lang="fr-FR" sz="2000" dirty="0">
                <a:cs typeface="+mn-cs"/>
              </a:rPr>
              <a:t> </a:t>
            </a:r>
            <a:r>
              <a:rPr lang="fr-FR" sz="2000" dirty="0" err="1">
                <a:cs typeface="+mn-cs"/>
              </a:rPr>
              <a:t>where</a:t>
            </a:r>
            <a:r>
              <a:rPr lang="fr-FR" sz="2000" dirty="0">
                <a:cs typeface="+mn-cs"/>
              </a:rPr>
              <a:t> quantum fluctuations are large.</a:t>
            </a:r>
          </a:p>
          <a:p>
            <a:pPr algn="l">
              <a:lnSpc>
                <a:spcPct val="120000"/>
              </a:lnSpc>
              <a:defRPr/>
            </a:pPr>
            <a:r>
              <a:rPr lang="fr-FR" sz="2000" dirty="0">
                <a:cs typeface="+mn-cs"/>
              </a:rPr>
              <a:t>1939 (</a:t>
            </a:r>
            <a:r>
              <a:rPr lang="fr-FR" sz="2000" dirty="0" err="1">
                <a:cs typeface="+mn-cs"/>
              </a:rPr>
              <a:t>september</a:t>
            </a:r>
            <a:r>
              <a:rPr lang="fr-FR" sz="2000" dirty="0">
                <a:cs typeface="+mn-cs"/>
              </a:rPr>
              <a:t>!): escapes </a:t>
            </a:r>
            <a:r>
              <a:rPr lang="fr-FR" sz="2000" dirty="0" err="1">
                <a:cs typeface="+mn-cs"/>
              </a:rPr>
              <a:t>from</a:t>
            </a:r>
            <a:r>
              <a:rPr lang="fr-FR" sz="2000" dirty="0">
                <a:cs typeface="+mn-cs"/>
              </a:rPr>
              <a:t> France to Duke </a:t>
            </a:r>
            <a:r>
              <a:rPr lang="fr-FR" sz="2000" dirty="0" err="1">
                <a:cs typeface="+mn-cs"/>
              </a:rPr>
              <a:t>University</a:t>
            </a:r>
            <a:r>
              <a:rPr lang="fr-FR" sz="2000" dirty="0">
                <a:cs typeface="+mn-cs"/>
              </a:rPr>
              <a:t> (USA)</a:t>
            </a:r>
          </a:p>
          <a:p>
            <a:pPr algn="l">
              <a:lnSpc>
                <a:spcPct val="120000"/>
              </a:lnSpc>
              <a:defRPr/>
            </a:pPr>
            <a:r>
              <a:rPr lang="fr-FR" sz="2000" dirty="0">
                <a:cs typeface="+mn-cs"/>
              </a:rPr>
              <a:t>1954: dies of a </a:t>
            </a:r>
            <a:r>
              <a:rPr lang="fr-FR" sz="2000" dirty="0" err="1">
                <a:cs typeface="+mn-cs"/>
              </a:rPr>
              <a:t>heart</a:t>
            </a:r>
            <a:r>
              <a:rPr lang="fr-FR" sz="2000" dirty="0">
                <a:cs typeface="+mn-cs"/>
              </a:rPr>
              <a:t> </a:t>
            </a:r>
            <a:r>
              <a:rPr lang="fr-FR" sz="2000" dirty="0" err="1">
                <a:cs typeface="+mn-cs"/>
              </a:rPr>
              <a:t>attack</a:t>
            </a:r>
            <a:endParaRPr lang="fr-FR" sz="2000" dirty="0">
              <a:cs typeface="+mn-cs"/>
            </a:endParaRPr>
          </a:p>
        </p:txBody>
      </p:sp>
      <p:pic>
        <p:nvPicPr>
          <p:cNvPr id="50179" name="Picture 4" descr="lon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288" y="76200"/>
            <a:ext cx="219551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95288" y="188913"/>
            <a:ext cx="8353425" cy="968375"/>
          </a:xfrm>
          <a:ln>
            <a:solidFill>
              <a:schemeClr val="tx1"/>
            </a:solidFill>
            <a:miter lim="800000"/>
            <a:headEnd/>
            <a:tailEnd/>
          </a:ln>
        </p:spPr>
        <p:txBody>
          <a:bodyPr/>
          <a:lstStyle/>
          <a:p>
            <a:pPr>
              <a:defRPr/>
            </a:pPr>
            <a:r>
              <a:rPr lang="fr-FR" sz="3200" b="1" dirty="0" smtClean="0">
                <a:solidFill>
                  <a:schemeClr val="tx1"/>
                </a:solidFill>
                <a:latin typeface="Times" charset="0"/>
                <a:ea typeface="ＭＳ Ｐゴシック" charset="0"/>
              </a:rPr>
              <a:t>visible </a:t>
            </a:r>
            <a:r>
              <a:rPr lang="fr-FR" sz="3200" b="1" dirty="0" err="1" smtClean="0">
                <a:solidFill>
                  <a:schemeClr val="tx1"/>
                </a:solidFill>
                <a:latin typeface="Times" charset="0"/>
                <a:ea typeface="ＭＳ Ｐゴシック" charset="0"/>
              </a:rPr>
              <a:t>matter</a:t>
            </a:r>
            <a:r>
              <a:rPr lang="fr-FR" sz="3200" b="1" dirty="0" smtClean="0">
                <a:solidFill>
                  <a:schemeClr val="tx1"/>
                </a:solidFill>
                <a:latin typeface="Times" charset="0"/>
                <a:ea typeface="ＭＳ Ｐゴシック" charset="0"/>
              </a:rPr>
              <a:t> </a:t>
            </a:r>
            <a:r>
              <a:rPr lang="fr-FR" sz="3200" b="1" dirty="0" err="1" smtClean="0">
                <a:solidFill>
                  <a:schemeClr val="tx1"/>
                </a:solidFill>
                <a:latin typeface="Times" charset="0"/>
                <a:ea typeface="ＭＳ Ｐゴシック" charset="0"/>
              </a:rPr>
              <a:t>waves</a:t>
            </a:r>
            <a:r>
              <a:rPr lang="fr-FR" sz="3200" b="1" dirty="0" smtClean="0">
                <a:solidFill>
                  <a:schemeClr val="tx1"/>
                </a:solidFill>
                <a:latin typeface="Times" charset="0"/>
                <a:ea typeface="ＭＳ Ｐゴシック" charset="0"/>
              </a:rPr>
              <a:t>: Quantum </a:t>
            </a:r>
            <a:r>
              <a:rPr lang="fr-FR" sz="3200" b="1" dirty="0" err="1" smtClean="0">
                <a:solidFill>
                  <a:schemeClr val="tx1"/>
                </a:solidFill>
                <a:latin typeface="Times" charset="0"/>
                <a:ea typeface="ＭＳ Ｐゴシック" charset="0"/>
              </a:rPr>
              <a:t>mechanics</a:t>
            </a:r>
            <a:r>
              <a:rPr lang="fr-FR" sz="3200" b="1" dirty="0" smtClean="0">
                <a:solidFill>
                  <a:schemeClr val="tx1"/>
                </a:solidFill>
                <a:latin typeface="Times" charset="0"/>
                <a:ea typeface="ＭＳ Ｐゴシック" charset="0"/>
              </a:rPr>
              <a:t> jumps to the </a:t>
            </a:r>
            <a:r>
              <a:rPr lang="fr-FR" sz="3200" b="1" dirty="0" err="1" smtClean="0">
                <a:solidFill>
                  <a:schemeClr val="tx1"/>
                </a:solidFill>
                <a:latin typeface="Times" charset="0"/>
                <a:ea typeface="ＭＳ Ｐゴシック" charset="0"/>
              </a:rPr>
              <a:t>macroscopic</a:t>
            </a:r>
            <a:r>
              <a:rPr lang="fr-FR" sz="3200" b="1" dirty="0" smtClean="0">
                <a:solidFill>
                  <a:schemeClr val="tx1"/>
                </a:solidFill>
                <a:latin typeface="Times" charset="0"/>
                <a:ea typeface="ＭＳ Ｐゴシック" charset="0"/>
              </a:rPr>
              <a:t> </a:t>
            </a:r>
            <a:r>
              <a:rPr lang="fr-FR" sz="3200" b="1" dirty="0" err="1" smtClean="0">
                <a:solidFill>
                  <a:schemeClr val="tx1"/>
                </a:solidFill>
                <a:latin typeface="Times" charset="0"/>
                <a:ea typeface="ＭＳ Ｐゴシック" charset="0"/>
              </a:rPr>
              <a:t>scale</a:t>
            </a:r>
            <a:endParaRPr lang="fr-FR" sz="3200" b="1" dirty="0">
              <a:solidFill>
                <a:schemeClr val="tx1"/>
              </a:solidFill>
              <a:latin typeface="Times" charset="0"/>
              <a:ea typeface="ＭＳ Ｐゴシック" charset="0"/>
            </a:endParaRPr>
          </a:p>
        </p:txBody>
      </p:sp>
      <p:sp>
        <p:nvSpPr>
          <p:cNvPr id="48130" name="Text Box 3"/>
          <p:cNvSpPr txBox="1">
            <a:spLocks noChangeArrowheads="1"/>
          </p:cNvSpPr>
          <p:nvPr/>
        </p:nvSpPr>
        <p:spPr bwMode="auto">
          <a:xfrm>
            <a:off x="2481808" y="1447800"/>
            <a:ext cx="3962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t>In March  1938, </a:t>
            </a:r>
          </a:p>
          <a:p>
            <a:pPr algn="l"/>
            <a:r>
              <a:rPr lang="fr-FR" sz="2000"/>
              <a:t>London proposed that</a:t>
            </a:r>
          </a:p>
          <a:p>
            <a:pPr algn="l"/>
            <a:r>
              <a:rPr lang="fr-FR" sz="2000"/>
              <a:t> «  Bose-Einstein condensation » </a:t>
            </a:r>
          </a:p>
          <a:p>
            <a:pPr algn="l"/>
            <a:r>
              <a:rPr lang="fr-FR" sz="2000"/>
              <a:t>was </a:t>
            </a:r>
            <a:r>
              <a:rPr lang="fr-FR" altLang="ja-JP" sz="2000"/>
              <a:t>actually at work in superfluid helium.</a:t>
            </a:r>
          </a:p>
          <a:p>
            <a:pPr algn="l"/>
            <a:endParaRPr lang="fr-FR" altLang="ja-JP" sz="2000"/>
          </a:p>
          <a:p>
            <a:pPr algn="l"/>
            <a:r>
              <a:rPr lang="fr-FR" altLang="ja-JP" sz="2000"/>
              <a:t>Experimental evidence in 1995 thanks to the work of Cornell, Wieman (Boulder) and Ketterle (MIT), Nobel prizes in 2001</a:t>
            </a:r>
          </a:p>
          <a:p>
            <a:pPr algn="l"/>
            <a:r>
              <a:rPr lang="fr-FR" sz="2000"/>
              <a:t>superfluidity in cold atomic vapors</a:t>
            </a:r>
          </a:p>
        </p:txBody>
      </p:sp>
      <p:pic>
        <p:nvPicPr>
          <p:cNvPr id="48131" name="Picture 4" descr="fig4-B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21447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logo_three_peaks_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075" y="5257800"/>
            <a:ext cx="25400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8"/>
          <p:cNvSpPr txBox="1">
            <a:spLocks noChangeArrowheads="1"/>
          </p:cNvSpPr>
          <p:nvPr/>
        </p:nvSpPr>
        <p:spPr bwMode="auto">
          <a:xfrm>
            <a:off x="2339752" y="4941168"/>
            <a:ext cx="417671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solidFill>
                  <a:schemeClr val="accent2"/>
                </a:solidFill>
              </a:rPr>
              <a:t>a laser is  a coherent ensemble of photons</a:t>
            </a:r>
          </a:p>
          <a:p>
            <a:pPr algn="l"/>
            <a:r>
              <a:rPr lang="fr-FR" sz="2000">
                <a:solidFill>
                  <a:schemeClr val="accent2"/>
                </a:solidFill>
              </a:rPr>
              <a:t>a Bose-Einstein condensate is a coherent ensemble of atoms</a:t>
            </a:r>
          </a:p>
          <a:p>
            <a:pPr algn="l"/>
            <a:r>
              <a:rPr lang="fr-FR" sz="2000">
                <a:solidFill>
                  <a:schemeClr val="accent2"/>
                </a:solidFill>
              </a:rPr>
              <a:t> (or molecules)</a:t>
            </a:r>
          </a:p>
        </p:txBody>
      </p:sp>
      <p:sp>
        <p:nvSpPr>
          <p:cNvPr id="141321" name="Text Box 9"/>
          <p:cNvSpPr txBox="1">
            <a:spLocks noChangeArrowheads="1"/>
          </p:cNvSpPr>
          <p:nvPr/>
        </p:nvSpPr>
        <p:spPr bwMode="auto">
          <a:xfrm>
            <a:off x="388938" y="5424488"/>
            <a:ext cx="1651000" cy="3381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1600" dirty="0" err="1" smtClean="0">
                <a:solidFill>
                  <a:schemeClr val="bg1"/>
                </a:solidFill>
                <a:effectLst>
                  <a:outerShdw blurRad="38100" dist="38100" dir="2700000" algn="tl">
                    <a:srgbClr val="000000"/>
                  </a:outerShdw>
                </a:effectLst>
              </a:rPr>
              <a:t>low</a:t>
            </a:r>
            <a:r>
              <a:rPr lang="fr-FR" sz="1600" dirty="0" smtClean="0">
                <a:solidFill>
                  <a:schemeClr val="bg1"/>
                </a:solidFill>
                <a:effectLst>
                  <a:outerShdw blurRad="38100" dist="38100" dir="2700000" algn="tl">
                    <a:srgbClr val="000000"/>
                  </a:outerShdw>
                </a:effectLst>
              </a:rPr>
              <a:t> </a:t>
            </a:r>
            <a:r>
              <a:rPr lang="fr-FR" sz="1600" dirty="0" err="1" smtClean="0">
                <a:solidFill>
                  <a:schemeClr val="bg1"/>
                </a:solidFill>
                <a:effectLst>
                  <a:outerShdw blurRad="38100" dist="38100" dir="2700000" algn="tl">
                    <a:srgbClr val="000000"/>
                  </a:outerShdw>
                </a:effectLst>
              </a:rPr>
              <a:t>temperature</a:t>
            </a:r>
            <a:endParaRPr lang="fr-FR" sz="1600" dirty="0" smtClean="0">
              <a:solidFill>
                <a:schemeClr val="bg1"/>
              </a:solidFill>
              <a:effectLst>
                <a:outerShdw blurRad="38100" dist="38100" dir="2700000" algn="tl">
                  <a:srgbClr val="000000"/>
                </a:outerShdw>
              </a:effectLst>
            </a:endParaRPr>
          </a:p>
        </p:txBody>
      </p:sp>
      <p:sp>
        <p:nvSpPr>
          <p:cNvPr id="141322" name="Text Box 10"/>
          <p:cNvSpPr txBox="1">
            <a:spLocks noChangeArrowheads="1"/>
          </p:cNvSpPr>
          <p:nvPr/>
        </p:nvSpPr>
        <p:spPr bwMode="auto">
          <a:xfrm>
            <a:off x="350838" y="1295400"/>
            <a:ext cx="1743075" cy="338138"/>
          </a:xfrm>
          <a:prstGeom prst="rect">
            <a:avLst/>
          </a:prstGeom>
          <a:solidFill>
            <a:schemeClr val="tx1"/>
          </a:solid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1600" dirty="0" err="1" smtClean="0">
                <a:solidFill>
                  <a:schemeClr val="hlink"/>
                </a:solidFill>
                <a:effectLst>
                  <a:outerShdw blurRad="38100" dist="38100" dir="2700000" algn="tl">
                    <a:srgbClr val="DDDDDD"/>
                  </a:outerShdw>
                </a:effectLst>
              </a:rPr>
              <a:t>high</a:t>
            </a:r>
            <a:r>
              <a:rPr lang="fr-FR" sz="1600" dirty="0" smtClean="0">
                <a:solidFill>
                  <a:schemeClr val="hlink"/>
                </a:solidFill>
                <a:effectLst>
                  <a:outerShdw blurRad="38100" dist="38100" dir="2700000" algn="tl">
                    <a:srgbClr val="DDDDDD"/>
                  </a:outerShdw>
                </a:effectLst>
              </a:rPr>
              <a:t> </a:t>
            </a:r>
            <a:r>
              <a:rPr lang="fr-FR" sz="1600" dirty="0" err="1" smtClean="0">
                <a:solidFill>
                  <a:schemeClr val="hlink"/>
                </a:solidFill>
                <a:effectLst>
                  <a:outerShdw blurRad="38100" dist="38100" dir="2700000" algn="tl">
                    <a:srgbClr val="DDDDDD"/>
                  </a:outerShdw>
                </a:effectLst>
              </a:rPr>
              <a:t>temperature</a:t>
            </a:r>
            <a:endParaRPr lang="fr-FR" sz="1600" dirty="0" smtClean="0">
              <a:solidFill>
                <a:schemeClr val="bg1"/>
              </a:solidFill>
              <a:effectLst>
                <a:outerShdw blurRad="38100" dist="38100" dir="2700000" algn="tl">
                  <a:srgbClr val="DDDDDD"/>
                </a:outerShdw>
              </a:effectLst>
            </a:endParaRPr>
          </a:p>
        </p:txBody>
      </p:sp>
      <p:pic>
        <p:nvPicPr>
          <p:cNvPr id="48136" name="Picture 11" descr="fig2-Sci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450" y="1371600"/>
            <a:ext cx="254635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6665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52400"/>
            <a:ext cx="5554960" cy="1764432"/>
          </a:xfrm>
          <a:ln>
            <a:solidFill>
              <a:schemeClr val="tx1"/>
            </a:solidFill>
            <a:miter lim="800000"/>
            <a:headEnd/>
            <a:tailEnd/>
          </a:ln>
        </p:spPr>
        <p:txBody>
          <a:bodyPr/>
          <a:lstStyle/>
          <a:p>
            <a:pPr>
              <a:defRPr/>
            </a:pPr>
            <a:r>
              <a:rPr lang="fr-FR" sz="3600" dirty="0">
                <a:solidFill>
                  <a:schemeClr val="tx1"/>
                </a:solidFill>
                <a:latin typeface="Times" charset="0"/>
                <a:ea typeface="ＭＳ Ｐゴシック" charset="0"/>
              </a:rPr>
              <a:t>one month later (April 38):</a:t>
            </a:r>
            <a:br>
              <a:rPr lang="fr-FR" sz="3600" dirty="0">
                <a:solidFill>
                  <a:schemeClr val="tx1"/>
                </a:solidFill>
                <a:latin typeface="Times" charset="0"/>
                <a:ea typeface="ＭＳ Ｐゴシック" charset="0"/>
              </a:rPr>
            </a:br>
            <a:r>
              <a:rPr lang="fr-FR" sz="3600" dirty="0">
                <a:solidFill>
                  <a:schemeClr val="tx1"/>
                </a:solidFill>
                <a:latin typeface="Times" charset="0"/>
                <a:ea typeface="ＭＳ Ｐゴシック" charset="0"/>
              </a:rPr>
              <a:t>Laszlo Tisza </a:t>
            </a:r>
            <a:r>
              <a:rPr lang="fr-FR" sz="3600" dirty="0" err="1" smtClean="0">
                <a:solidFill>
                  <a:schemeClr val="tx1"/>
                </a:solidFill>
                <a:latin typeface="Times" charset="0"/>
                <a:ea typeface="ＭＳ Ｐゴシック" charset="0"/>
              </a:rPr>
              <a:t>invents</a:t>
            </a:r>
            <a:r>
              <a:rPr lang="fr-FR" sz="3600" dirty="0" smtClean="0">
                <a:solidFill>
                  <a:schemeClr val="tx1"/>
                </a:solidFill>
                <a:latin typeface="Times" charset="0"/>
                <a:ea typeface="ＭＳ Ｐゴシック" charset="0"/>
              </a:rPr>
              <a:t> the «</a:t>
            </a:r>
            <a:r>
              <a:rPr lang="fr-FR" sz="3600" dirty="0">
                <a:solidFill>
                  <a:schemeClr val="tx1"/>
                </a:solidFill>
                <a:latin typeface="Times" charset="0"/>
                <a:ea typeface="ＭＳ Ｐゴシック" charset="0"/>
              </a:rPr>
              <a:t> </a:t>
            </a:r>
            <a:r>
              <a:rPr lang="fr-FR" sz="3600" dirty="0" err="1" smtClean="0">
                <a:solidFill>
                  <a:schemeClr val="tx1"/>
                </a:solidFill>
                <a:latin typeface="Times" charset="0"/>
                <a:ea typeface="ＭＳ Ｐゴシック" charset="0"/>
              </a:rPr>
              <a:t>two-fluid</a:t>
            </a:r>
            <a:r>
              <a:rPr lang="fr-FR" sz="3600" dirty="0" smtClean="0">
                <a:solidFill>
                  <a:schemeClr val="tx1"/>
                </a:solidFill>
                <a:latin typeface="Times" charset="0"/>
                <a:ea typeface="ＭＳ Ｐゴシック" charset="0"/>
              </a:rPr>
              <a:t> model</a:t>
            </a:r>
            <a:r>
              <a:rPr lang="fr-FR" sz="3600" dirty="0">
                <a:solidFill>
                  <a:schemeClr val="tx1"/>
                </a:solidFill>
                <a:latin typeface="Times" charset="0"/>
                <a:ea typeface="ＭＳ Ｐゴシック" charset="0"/>
              </a:rPr>
              <a:t> »</a:t>
            </a:r>
          </a:p>
        </p:txBody>
      </p:sp>
      <p:pic>
        <p:nvPicPr>
          <p:cNvPr id="522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221088"/>
            <a:ext cx="3051448" cy="93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 Box 7"/>
          <p:cNvSpPr txBox="1">
            <a:spLocks noChangeArrowheads="1"/>
          </p:cNvSpPr>
          <p:nvPr/>
        </p:nvSpPr>
        <p:spPr bwMode="auto">
          <a:xfrm>
            <a:off x="179512" y="2339002"/>
            <a:ext cx="5256461" cy="4093428"/>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285750" indent="-285750" algn="l">
              <a:buFontTx/>
              <a:buChar char="-"/>
              <a:defRPr/>
            </a:pPr>
            <a:r>
              <a:rPr lang="fr-FR" sz="2000" dirty="0" err="1" smtClean="0">
                <a:solidFill>
                  <a:srgbClr val="FFFF00"/>
                </a:solidFill>
              </a:rPr>
              <a:t>born</a:t>
            </a:r>
            <a:r>
              <a:rPr lang="fr-FR" sz="2000" dirty="0" smtClean="0">
                <a:solidFill>
                  <a:srgbClr val="FFFF00"/>
                </a:solidFill>
              </a:rPr>
              <a:t> in 1907, </a:t>
            </a:r>
            <a:r>
              <a:rPr lang="fr-FR" sz="2000" dirty="0" err="1" smtClean="0">
                <a:solidFill>
                  <a:srgbClr val="FFFF00"/>
                </a:solidFill>
              </a:rPr>
              <a:t>studies</a:t>
            </a:r>
            <a:r>
              <a:rPr lang="fr-FR" sz="2000" dirty="0" smtClean="0">
                <a:solidFill>
                  <a:srgbClr val="FFFF00"/>
                </a:solidFill>
              </a:rPr>
              <a:t> in Budapest </a:t>
            </a:r>
            <a:r>
              <a:rPr lang="fr-FR" sz="2000" dirty="0" err="1" smtClean="0">
                <a:solidFill>
                  <a:srgbClr val="FFFF00"/>
                </a:solidFill>
              </a:rPr>
              <a:t>, later</a:t>
            </a:r>
            <a:r>
              <a:rPr lang="fr-FR" sz="2000" dirty="0" smtClean="0">
                <a:solidFill>
                  <a:srgbClr val="FFFF00"/>
                </a:solidFill>
              </a:rPr>
              <a:t> </a:t>
            </a:r>
            <a:r>
              <a:rPr lang="fr-FR" sz="2000" dirty="0" err="1" smtClean="0">
                <a:solidFill>
                  <a:srgbClr val="FFFF00"/>
                </a:solidFill>
              </a:rPr>
              <a:t>with</a:t>
            </a:r>
            <a:r>
              <a:rPr lang="fr-FR" sz="2000" dirty="0" smtClean="0">
                <a:solidFill>
                  <a:srgbClr val="FFFF00"/>
                </a:solidFill>
              </a:rPr>
              <a:t> Max Born in </a:t>
            </a:r>
            <a:r>
              <a:rPr lang="fr-FR" sz="2000" dirty="0" err="1" smtClean="0">
                <a:solidFill>
                  <a:srgbClr val="FFFF00"/>
                </a:solidFill>
              </a:rPr>
              <a:t>Gottingen</a:t>
            </a:r>
            <a:r>
              <a:rPr lang="fr-FR" sz="2000" dirty="0" smtClean="0">
                <a:solidFill>
                  <a:srgbClr val="FFFF00"/>
                </a:solidFill>
              </a:rPr>
              <a:t> and with Heisenberg in  Leipzig.</a:t>
            </a:r>
          </a:p>
          <a:p>
            <a:pPr marL="285750" indent="-285750" algn="l">
              <a:buFontTx/>
              <a:buChar char="-"/>
              <a:defRPr/>
            </a:pPr>
            <a:r>
              <a:rPr lang="fr-FR" sz="2000" dirty="0" err="1" smtClean="0">
                <a:solidFill>
                  <a:srgbClr val="FFFF00"/>
                </a:solidFill>
              </a:rPr>
              <a:t>Accused</a:t>
            </a:r>
            <a:r>
              <a:rPr lang="fr-FR" sz="2000" dirty="0" smtClean="0">
                <a:solidFill>
                  <a:srgbClr val="FFFF00"/>
                </a:solidFill>
              </a:rPr>
              <a:t> of </a:t>
            </a:r>
            <a:r>
              <a:rPr lang="fr-FR" sz="2000" dirty="0" err="1" smtClean="0">
                <a:solidFill>
                  <a:srgbClr val="FFFF00"/>
                </a:solidFill>
              </a:rPr>
              <a:t>being</a:t>
            </a:r>
            <a:r>
              <a:rPr lang="fr-FR" sz="2000" dirty="0" smtClean="0">
                <a:solidFill>
                  <a:srgbClr val="FFFF00"/>
                </a:solidFill>
              </a:rPr>
              <a:t> a </a:t>
            </a:r>
            <a:r>
              <a:rPr lang="fr-FR" sz="2000" dirty="0" err="1" smtClean="0">
                <a:solidFill>
                  <a:srgbClr val="FFFF00"/>
                </a:solidFill>
              </a:rPr>
              <a:t>communist</a:t>
            </a:r>
            <a:r>
              <a:rPr lang="fr-FR" sz="2000" dirty="0" smtClean="0">
                <a:solidFill>
                  <a:srgbClr val="FFFF00"/>
                </a:solidFill>
              </a:rPr>
              <a:t> by the </a:t>
            </a:r>
            <a:r>
              <a:rPr lang="fr-FR" sz="2000" dirty="0" err="1" smtClean="0">
                <a:solidFill>
                  <a:srgbClr val="FFFF00"/>
                </a:solidFill>
              </a:rPr>
              <a:t>Hungarian</a:t>
            </a:r>
            <a:r>
              <a:rPr lang="fr-FR" sz="2000" dirty="0" smtClean="0">
                <a:solidFill>
                  <a:srgbClr val="FFFF00"/>
                </a:solidFill>
              </a:rPr>
              <a:t> nazi power: 1 </a:t>
            </a:r>
            <a:r>
              <a:rPr lang="fr-FR" sz="2000" dirty="0" err="1" smtClean="0">
                <a:solidFill>
                  <a:srgbClr val="FFFF00"/>
                </a:solidFill>
              </a:rPr>
              <a:t>year</a:t>
            </a:r>
            <a:r>
              <a:rPr lang="fr-FR" sz="2000" dirty="0" smtClean="0">
                <a:solidFill>
                  <a:srgbClr val="FFFF00"/>
                </a:solidFill>
              </a:rPr>
              <a:t> of prison in 1934</a:t>
            </a:r>
          </a:p>
          <a:p>
            <a:pPr marL="285750" indent="-285750" algn="l">
              <a:buFontTx/>
              <a:buChar char="-"/>
              <a:defRPr/>
            </a:pPr>
            <a:r>
              <a:rPr lang="fr-FR" sz="2000" dirty="0" smtClean="0">
                <a:solidFill>
                  <a:srgbClr val="FFFF00"/>
                </a:solidFill>
              </a:rPr>
              <a:t>Teller </a:t>
            </a:r>
            <a:r>
              <a:rPr lang="fr-FR" sz="2000" dirty="0" err="1" smtClean="0">
                <a:solidFill>
                  <a:srgbClr val="FFFF00"/>
                </a:solidFill>
              </a:rPr>
              <a:t>recommends</a:t>
            </a:r>
            <a:r>
              <a:rPr lang="fr-FR" sz="2000" dirty="0" smtClean="0">
                <a:solidFill>
                  <a:srgbClr val="FFFF00"/>
                </a:solidFill>
              </a:rPr>
              <a:t> </a:t>
            </a:r>
            <a:r>
              <a:rPr lang="fr-FR" sz="2000" dirty="0" err="1" smtClean="0">
                <a:solidFill>
                  <a:srgbClr val="FFFF00"/>
                </a:solidFill>
              </a:rPr>
              <a:t>him</a:t>
            </a:r>
            <a:r>
              <a:rPr lang="fr-FR" sz="2000" dirty="0" smtClean="0">
                <a:solidFill>
                  <a:srgbClr val="FFFF00"/>
                </a:solidFill>
              </a:rPr>
              <a:t> for a post-doc position </a:t>
            </a:r>
            <a:r>
              <a:rPr lang="fr-FR" sz="2000" dirty="0" err="1" smtClean="0">
                <a:solidFill>
                  <a:srgbClr val="FFFF00"/>
                </a:solidFill>
              </a:rPr>
              <a:t>with</a:t>
            </a:r>
            <a:r>
              <a:rPr lang="fr-FR" sz="2000" dirty="0" smtClean="0">
                <a:solidFill>
                  <a:srgbClr val="FFFF00"/>
                </a:solidFill>
              </a:rPr>
              <a:t> Landau in Kharkov (1935-36)</a:t>
            </a:r>
          </a:p>
          <a:p>
            <a:pPr marL="285750" indent="-285750" algn="l">
              <a:buFontTx/>
              <a:buChar char="-"/>
              <a:defRPr/>
            </a:pPr>
            <a:r>
              <a:rPr lang="fr-FR" sz="2000" dirty="0" smtClean="0">
                <a:solidFill>
                  <a:srgbClr val="FFFF00"/>
                </a:solidFill>
              </a:rPr>
              <a:t>Arrives in Paris in 1937,  </a:t>
            </a:r>
            <a:r>
              <a:rPr lang="fr-FR" sz="2000" dirty="0" err="1" smtClean="0">
                <a:solidFill>
                  <a:srgbClr val="FFFF00"/>
                </a:solidFill>
              </a:rPr>
              <a:t>invited</a:t>
            </a:r>
            <a:r>
              <a:rPr lang="fr-FR" sz="2000" dirty="0" smtClean="0">
                <a:solidFill>
                  <a:srgbClr val="FFFF00"/>
                </a:solidFill>
              </a:rPr>
              <a:t> by Paul Langevin </a:t>
            </a:r>
            <a:r>
              <a:rPr lang="fr-FR" sz="2000" dirty="0" err="1" smtClean="0">
                <a:solidFill>
                  <a:srgbClr val="FFFF00"/>
                </a:solidFill>
              </a:rPr>
              <a:t>at</a:t>
            </a:r>
            <a:r>
              <a:rPr lang="fr-FR" sz="2000" dirty="0" smtClean="0">
                <a:solidFill>
                  <a:srgbClr val="FFFF00"/>
                </a:solidFill>
              </a:rPr>
              <a:t> the Collège de France </a:t>
            </a:r>
            <a:r>
              <a:rPr lang="fr-FR" sz="2000" dirty="0" err="1" smtClean="0">
                <a:solidFill>
                  <a:srgbClr val="FFFF00"/>
                </a:solidFill>
              </a:rPr>
              <a:t>where</a:t>
            </a:r>
            <a:r>
              <a:rPr lang="fr-FR" sz="2000" dirty="0" smtClean="0">
                <a:solidFill>
                  <a:srgbClr val="FFFF00"/>
                </a:solidFill>
              </a:rPr>
              <a:t> </a:t>
            </a:r>
            <a:r>
              <a:rPr lang="fr-FR" sz="2000" dirty="0" err="1" smtClean="0">
                <a:solidFill>
                  <a:srgbClr val="FFFF00"/>
                </a:solidFill>
              </a:rPr>
              <a:t>he</a:t>
            </a:r>
            <a:r>
              <a:rPr lang="fr-FR" sz="2000" dirty="0" smtClean="0">
                <a:solidFill>
                  <a:srgbClr val="FFFF00"/>
                </a:solidFill>
              </a:rPr>
              <a:t> </a:t>
            </a:r>
            <a:r>
              <a:rPr lang="fr-FR" sz="2000" dirty="0" err="1" smtClean="0">
                <a:solidFill>
                  <a:srgbClr val="FFFF00"/>
                </a:solidFill>
              </a:rPr>
              <a:t>m</a:t>
            </a:r>
            <a:r>
              <a:rPr lang="fr-FR" altLang="ja-JP" sz="2000" dirty="0" err="1" smtClean="0">
                <a:solidFill>
                  <a:srgbClr val="FFFF00"/>
                </a:solidFill>
              </a:rPr>
              <a:t>eets</a:t>
            </a:r>
            <a:r>
              <a:rPr lang="fr-FR" altLang="ja-JP" sz="2000" dirty="0" smtClean="0">
                <a:solidFill>
                  <a:srgbClr val="FFFF00"/>
                </a:solidFill>
              </a:rPr>
              <a:t>  London</a:t>
            </a:r>
          </a:p>
          <a:p>
            <a:pPr marL="342900" indent="-342900" algn="l">
              <a:buFontTx/>
              <a:buChar char="-"/>
              <a:defRPr/>
            </a:pPr>
            <a:r>
              <a:rPr lang="fr-FR" altLang="ja-JP" sz="2000" dirty="0" err="1" smtClean="0">
                <a:solidFill>
                  <a:srgbClr val="FFFF00"/>
                </a:solidFill>
              </a:rPr>
              <a:t>Sends</a:t>
            </a:r>
            <a:r>
              <a:rPr lang="fr-FR" altLang="ja-JP" sz="2000" dirty="0" smtClean="0">
                <a:solidFill>
                  <a:srgbClr val="FFFF00"/>
                </a:solidFill>
              </a:rPr>
              <a:t> an article to  Nature on April 16th 1938 on the « </a:t>
            </a:r>
            <a:r>
              <a:rPr lang="fr-FR" altLang="ja-JP" sz="2000" dirty="0" err="1" smtClean="0">
                <a:solidFill>
                  <a:srgbClr val="FFFF00"/>
                </a:solidFill>
              </a:rPr>
              <a:t>two</a:t>
            </a:r>
            <a:r>
              <a:rPr lang="fr-FR" altLang="ja-JP" sz="2000" dirty="0" smtClean="0">
                <a:solidFill>
                  <a:srgbClr val="FFFF00"/>
                </a:solidFill>
              </a:rPr>
              <a:t> </a:t>
            </a:r>
            <a:r>
              <a:rPr lang="fr-FR" altLang="ja-JP" sz="2000" dirty="0" err="1" smtClean="0">
                <a:solidFill>
                  <a:srgbClr val="FFFF00"/>
                </a:solidFill>
              </a:rPr>
              <a:t>fluid</a:t>
            </a:r>
            <a:r>
              <a:rPr lang="fr-FR" altLang="ja-JP" sz="2000" dirty="0" smtClean="0">
                <a:solidFill>
                  <a:srgbClr val="FFFF00"/>
                </a:solidFill>
              </a:rPr>
              <a:t> model »</a:t>
            </a:r>
            <a:endParaRPr lang="fr-FR" sz="2000" dirty="0" smtClean="0">
              <a:solidFill>
                <a:srgbClr val="FFFF00"/>
              </a:solidFill>
            </a:endParaRPr>
          </a:p>
        </p:txBody>
      </p:sp>
      <p:pic>
        <p:nvPicPr>
          <p:cNvPr id="52228" name="Picture 10" descr="LT at Landau Institute"/>
          <p:cNvPicPr>
            <a:picLocks noChangeAspect="1" noChangeArrowheads="1"/>
          </p:cNvPicPr>
          <p:nvPr/>
        </p:nvPicPr>
        <p:blipFill>
          <a:blip r:embed="rId4">
            <a:extLst>
              <a:ext uri="{28A0092B-C50C-407E-A947-70E740481C1C}">
                <a14:useLocalDpi xmlns:a14="http://schemas.microsoft.com/office/drawing/2010/main" val="0"/>
              </a:ext>
            </a:extLst>
          </a:blip>
          <a:srcRect l="4926" t="3265" r="6413" b="6938"/>
          <a:stretch>
            <a:fillRect/>
          </a:stretch>
        </p:blipFill>
        <p:spPr bwMode="auto">
          <a:xfrm>
            <a:off x="6228184" y="188913"/>
            <a:ext cx="256381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395288" y="115888"/>
            <a:ext cx="8497887" cy="576262"/>
          </a:xfrm>
          <a:ln>
            <a:solidFill>
              <a:schemeClr val="tx1"/>
            </a:solidFill>
            <a:miter lim="800000"/>
            <a:headEnd/>
            <a:tailEnd/>
          </a:ln>
        </p:spPr>
        <p:txBody>
          <a:bodyPr/>
          <a:lstStyle/>
          <a:p>
            <a:pPr>
              <a:defRPr/>
            </a:pPr>
            <a:r>
              <a:rPr lang="fr-FR" sz="4000" dirty="0" smtClean="0">
                <a:solidFill>
                  <a:schemeClr val="tx1"/>
                </a:solidFill>
                <a:cs typeface="+mj-cs"/>
              </a:rPr>
              <a:t>the « 2-fluid model » by L. Tisza</a:t>
            </a:r>
          </a:p>
        </p:txBody>
      </p:sp>
      <p:sp>
        <p:nvSpPr>
          <p:cNvPr id="184324" name="Rectangle 4"/>
          <p:cNvSpPr>
            <a:spLocks noChangeArrowheads="1"/>
          </p:cNvSpPr>
          <p:nvPr/>
        </p:nvSpPr>
        <p:spPr bwMode="auto">
          <a:xfrm>
            <a:off x="609600" y="2286000"/>
            <a:ext cx="853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endParaRPr lang="fr-FR">
              <a:cs typeface="+mn-cs"/>
            </a:endParaRPr>
          </a:p>
        </p:txBody>
      </p:sp>
      <p:sp>
        <p:nvSpPr>
          <p:cNvPr id="184325" name="Text Box 5"/>
          <p:cNvSpPr txBox="1">
            <a:spLocks noChangeArrowheads="1"/>
          </p:cNvSpPr>
          <p:nvPr/>
        </p:nvSpPr>
        <p:spPr bwMode="auto">
          <a:xfrm>
            <a:off x="381000" y="4800600"/>
            <a:ext cx="85121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fr-FR" sz="2000" dirty="0" err="1">
                <a:solidFill>
                  <a:schemeClr val="accent2"/>
                </a:solidFill>
                <a:cs typeface="+mn-cs"/>
              </a:rPr>
              <a:t>Together</a:t>
            </a:r>
            <a:r>
              <a:rPr lang="fr-FR" sz="2000" dirty="0">
                <a:solidFill>
                  <a:schemeClr val="accent2"/>
                </a:solidFill>
                <a:cs typeface="+mn-cs"/>
              </a:rPr>
              <a:t> </a:t>
            </a:r>
            <a:r>
              <a:rPr lang="fr-FR" sz="2000" dirty="0" err="1">
                <a:solidFill>
                  <a:schemeClr val="accent2"/>
                </a:solidFill>
                <a:cs typeface="+mn-cs"/>
              </a:rPr>
              <a:t>with</a:t>
            </a:r>
            <a:r>
              <a:rPr lang="fr-FR" sz="2000" dirty="0">
                <a:solidFill>
                  <a:schemeClr val="accent2"/>
                </a:solidFill>
                <a:cs typeface="+mn-cs"/>
              </a:rPr>
              <a:t> F. London, Tisza </a:t>
            </a:r>
            <a:r>
              <a:rPr lang="fr-FR" sz="2000" dirty="0" err="1">
                <a:solidFill>
                  <a:schemeClr val="accent2"/>
                </a:solidFill>
                <a:cs typeface="+mn-cs"/>
              </a:rPr>
              <a:t>explained</a:t>
            </a:r>
            <a:r>
              <a:rPr lang="fr-FR" sz="2000" dirty="0">
                <a:solidFill>
                  <a:schemeClr val="accent2"/>
                </a:solidFill>
                <a:cs typeface="+mn-cs"/>
              </a:rPr>
              <a:t> all the </a:t>
            </a:r>
            <a:r>
              <a:rPr lang="fr-FR" sz="2000" dirty="0" err="1">
                <a:solidFill>
                  <a:schemeClr val="accent2"/>
                </a:solidFill>
                <a:cs typeface="+mn-cs"/>
              </a:rPr>
              <a:t>properties</a:t>
            </a:r>
            <a:r>
              <a:rPr lang="fr-FR" sz="2000" dirty="0">
                <a:solidFill>
                  <a:schemeClr val="accent2"/>
                </a:solidFill>
                <a:cs typeface="+mn-cs"/>
              </a:rPr>
              <a:t> of </a:t>
            </a:r>
            <a:r>
              <a:rPr lang="fr-FR" sz="2000" dirty="0" err="1">
                <a:solidFill>
                  <a:schemeClr val="accent2"/>
                </a:solidFill>
                <a:cs typeface="+mn-cs"/>
              </a:rPr>
              <a:t>superfluid</a:t>
            </a:r>
            <a:r>
              <a:rPr lang="fr-FR" sz="2000" dirty="0">
                <a:solidFill>
                  <a:schemeClr val="accent2"/>
                </a:solidFill>
                <a:cs typeface="+mn-cs"/>
              </a:rPr>
              <a:t> He </a:t>
            </a:r>
            <a:r>
              <a:rPr lang="fr-FR" sz="2000" dirty="0" err="1">
                <a:solidFill>
                  <a:schemeClr val="accent2"/>
                </a:solidFill>
                <a:cs typeface="+mn-cs"/>
              </a:rPr>
              <a:t>which</a:t>
            </a:r>
            <a:r>
              <a:rPr lang="fr-FR" sz="2000" dirty="0">
                <a:solidFill>
                  <a:schemeClr val="accent2"/>
                </a:solidFill>
                <a:cs typeface="+mn-cs"/>
              </a:rPr>
              <a:t> </a:t>
            </a:r>
            <a:r>
              <a:rPr lang="fr-FR" sz="2000" dirty="0" err="1">
                <a:solidFill>
                  <a:schemeClr val="accent2"/>
                </a:solidFill>
                <a:cs typeface="+mn-cs"/>
              </a:rPr>
              <a:t>were</a:t>
            </a:r>
            <a:r>
              <a:rPr lang="fr-FR" sz="2000" dirty="0">
                <a:solidFill>
                  <a:schemeClr val="accent2"/>
                </a:solidFill>
                <a:cs typeface="+mn-cs"/>
              </a:rPr>
              <a:t> </a:t>
            </a:r>
            <a:r>
              <a:rPr lang="fr-FR" sz="2000" dirty="0" err="1">
                <a:solidFill>
                  <a:schemeClr val="accent2"/>
                </a:solidFill>
                <a:cs typeface="+mn-cs"/>
              </a:rPr>
              <a:t>known</a:t>
            </a:r>
            <a:r>
              <a:rPr lang="fr-FR" sz="2000" dirty="0">
                <a:solidFill>
                  <a:schemeClr val="accent2"/>
                </a:solidFill>
                <a:cs typeface="+mn-cs"/>
              </a:rPr>
              <a:t> in 1938:</a:t>
            </a:r>
            <a:r>
              <a:rPr lang="fr-FR" sz="2000" dirty="0">
                <a:cs typeface="+mn-cs"/>
              </a:rPr>
              <a:t> </a:t>
            </a:r>
            <a:r>
              <a:rPr lang="fr-FR" sz="2000" dirty="0">
                <a:latin typeface="Symbol" charset="0"/>
                <a:cs typeface="+mn-cs"/>
                <a:sym typeface="Symbol" charset="0"/>
              </a:rPr>
              <a:t></a:t>
            </a:r>
            <a:r>
              <a:rPr lang="fr-FR" sz="2000" dirty="0">
                <a:cs typeface="+mn-cs"/>
              </a:rPr>
              <a:t>-point,  flow,  thermal </a:t>
            </a:r>
            <a:r>
              <a:rPr lang="fr-FR" sz="2000" dirty="0" err="1">
                <a:cs typeface="+mn-cs"/>
              </a:rPr>
              <a:t>effects</a:t>
            </a:r>
            <a:r>
              <a:rPr lang="fr-FR" sz="2000" dirty="0">
                <a:cs typeface="+mn-cs"/>
              </a:rPr>
              <a:t> and </a:t>
            </a:r>
            <a:r>
              <a:rPr lang="fr-FR" sz="2000" dirty="0" err="1">
                <a:cs typeface="+mn-cs"/>
              </a:rPr>
              <a:t>also</a:t>
            </a:r>
            <a:endParaRPr lang="fr-FR" sz="2000" dirty="0">
              <a:cs typeface="+mn-cs"/>
            </a:endParaRPr>
          </a:p>
          <a:p>
            <a:pPr algn="l">
              <a:spcBef>
                <a:spcPct val="50000"/>
              </a:spcBef>
              <a:buFontTx/>
              <a:buChar char="-"/>
              <a:defRPr/>
            </a:pPr>
            <a:r>
              <a:rPr lang="fr-FR" sz="2000" dirty="0">
                <a:cs typeface="+mn-cs"/>
              </a:rPr>
              <a:t>the apparent contradiction </a:t>
            </a:r>
            <a:r>
              <a:rPr lang="fr-FR" sz="2000" dirty="0" err="1">
                <a:cs typeface="+mn-cs"/>
              </a:rPr>
              <a:t>between</a:t>
            </a:r>
            <a:r>
              <a:rPr lang="fr-FR" sz="2000" dirty="0">
                <a:cs typeface="+mn-cs"/>
              </a:rPr>
              <a:t> </a:t>
            </a:r>
            <a:r>
              <a:rPr lang="fr-FR" sz="2000" dirty="0" err="1">
                <a:cs typeface="+mn-cs"/>
              </a:rPr>
              <a:t>measurements</a:t>
            </a:r>
            <a:r>
              <a:rPr lang="fr-FR" sz="2000" dirty="0">
                <a:cs typeface="+mn-cs"/>
              </a:rPr>
              <a:t> of the </a:t>
            </a:r>
            <a:r>
              <a:rPr lang="fr-FR" sz="2000" dirty="0" err="1">
                <a:cs typeface="+mn-cs"/>
              </a:rPr>
              <a:t>viscosity</a:t>
            </a:r>
            <a:r>
              <a:rPr lang="fr-FR" sz="2000" dirty="0">
                <a:cs typeface="+mn-cs"/>
              </a:rPr>
              <a:t> in Toronto and in Cambridge.</a:t>
            </a:r>
          </a:p>
          <a:p>
            <a:pPr algn="l">
              <a:spcBef>
                <a:spcPct val="50000"/>
              </a:spcBef>
              <a:buFontTx/>
              <a:buChar char="-"/>
              <a:defRPr/>
            </a:pPr>
            <a:r>
              <a:rPr lang="fr-FR" sz="2000" dirty="0">
                <a:cs typeface="+mn-cs"/>
              </a:rPr>
              <a:t> the motion of </a:t>
            </a:r>
            <a:r>
              <a:rPr lang="fr-FR" sz="2000" dirty="0" err="1">
                <a:cs typeface="+mn-cs"/>
              </a:rPr>
              <a:t>helium</a:t>
            </a:r>
            <a:r>
              <a:rPr lang="fr-FR" sz="2000" dirty="0">
                <a:cs typeface="+mn-cs"/>
              </a:rPr>
              <a:t> </a:t>
            </a:r>
            <a:r>
              <a:rPr lang="fr-FR" sz="2000" dirty="0" err="1">
                <a:cs typeface="+mn-cs"/>
              </a:rPr>
              <a:t>liquid</a:t>
            </a:r>
            <a:r>
              <a:rPr lang="fr-FR" sz="2000" dirty="0">
                <a:cs typeface="+mn-cs"/>
              </a:rPr>
              <a:t> films (Rollin, </a:t>
            </a:r>
            <a:r>
              <a:rPr lang="fr-FR" sz="2000" dirty="0" err="1">
                <a:cs typeface="+mn-cs"/>
              </a:rPr>
              <a:t>Kurti</a:t>
            </a:r>
            <a:r>
              <a:rPr lang="fr-FR" sz="2000" dirty="0">
                <a:cs typeface="+mn-cs"/>
              </a:rPr>
              <a:t> and Simon 1936)</a:t>
            </a:r>
          </a:p>
        </p:txBody>
      </p:sp>
      <p:sp>
        <p:nvSpPr>
          <p:cNvPr id="184326" name="Text Box 6"/>
          <p:cNvSpPr txBox="1">
            <a:spLocks noChangeArrowheads="1"/>
          </p:cNvSpPr>
          <p:nvPr/>
        </p:nvSpPr>
        <p:spPr bwMode="auto">
          <a:xfrm>
            <a:off x="381000" y="1638300"/>
            <a:ext cx="8382000" cy="31400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fr-FR" sz="2000" dirty="0" err="1">
                <a:cs typeface="+mn-cs"/>
              </a:rPr>
              <a:t>there</a:t>
            </a:r>
            <a:r>
              <a:rPr lang="fr-FR" sz="2000" dirty="0">
                <a:cs typeface="+mn-cs"/>
              </a:rPr>
              <a:t> </a:t>
            </a:r>
            <a:r>
              <a:rPr lang="fr-FR" sz="2000" dirty="0" err="1">
                <a:cs typeface="+mn-cs"/>
              </a:rPr>
              <a:t>should</a:t>
            </a:r>
            <a:r>
              <a:rPr lang="fr-FR" sz="2000" dirty="0">
                <a:cs typeface="+mn-cs"/>
              </a:rPr>
              <a:t> </a:t>
            </a:r>
            <a:r>
              <a:rPr lang="fr-FR" sz="2000" dirty="0" err="1">
                <a:cs typeface="+mn-cs"/>
              </a:rPr>
              <a:t>be</a:t>
            </a:r>
            <a:r>
              <a:rPr lang="fr-FR" sz="2000" dirty="0">
                <a:cs typeface="+mn-cs"/>
              </a:rPr>
              <a:t> </a:t>
            </a:r>
            <a:r>
              <a:rPr lang="fr-FR" sz="2000" dirty="0">
                <a:solidFill>
                  <a:schemeClr val="tx2"/>
                </a:solidFill>
                <a:cs typeface="+mn-cs"/>
              </a:rPr>
              <a:t>2 </a:t>
            </a:r>
            <a:r>
              <a:rPr lang="fr-FR" sz="2000" dirty="0" err="1">
                <a:solidFill>
                  <a:schemeClr val="tx2"/>
                </a:solidFill>
                <a:cs typeface="+mn-cs"/>
              </a:rPr>
              <a:t>independent</a:t>
            </a:r>
            <a:r>
              <a:rPr lang="fr-FR" sz="2000" dirty="0">
                <a:solidFill>
                  <a:schemeClr val="tx2"/>
                </a:solidFill>
                <a:cs typeface="+mn-cs"/>
              </a:rPr>
              <a:t> </a:t>
            </a:r>
            <a:r>
              <a:rPr lang="fr-FR" sz="2000" dirty="0" err="1">
                <a:solidFill>
                  <a:schemeClr val="tx2"/>
                </a:solidFill>
                <a:cs typeface="+mn-cs"/>
              </a:rPr>
              <a:t>velocity</a:t>
            </a:r>
            <a:r>
              <a:rPr lang="fr-FR" sz="2000" dirty="0">
                <a:solidFill>
                  <a:schemeClr val="tx2"/>
                </a:solidFill>
                <a:cs typeface="+mn-cs"/>
              </a:rPr>
              <a:t> </a:t>
            </a:r>
            <a:r>
              <a:rPr lang="fr-FR" sz="2000" dirty="0" err="1">
                <a:solidFill>
                  <a:schemeClr val="tx2"/>
                </a:solidFill>
                <a:cs typeface="+mn-cs"/>
              </a:rPr>
              <a:t>fields</a:t>
            </a:r>
            <a:r>
              <a:rPr lang="fr-FR" sz="2000" dirty="0">
                <a:cs typeface="+mn-cs"/>
              </a:rPr>
              <a:t> !</a:t>
            </a:r>
          </a:p>
          <a:p>
            <a:pPr algn="l">
              <a:defRPr/>
            </a:pPr>
            <a:r>
              <a:rPr lang="fr-FR" sz="2000" dirty="0">
                <a:solidFill>
                  <a:schemeClr val="tx2"/>
                </a:solidFill>
                <a:cs typeface="+mn-cs"/>
              </a:rPr>
              <a:t>the </a:t>
            </a:r>
            <a:r>
              <a:rPr lang="fr-FR" sz="2000" dirty="0" err="1">
                <a:solidFill>
                  <a:schemeClr val="tx2"/>
                </a:solidFill>
                <a:cs typeface="+mn-cs"/>
              </a:rPr>
              <a:t>fountain</a:t>
            </a:r>
            <a:r>
              <a:rPr lang="fr-FR" sz="2000" dirty="0">
                <a:solidFill>
                  <a:schemeClr val="tx2"/>
                </a:solidFill>
                <a:cs typeface="+mn-cs"/>
              </a:rPr>
              <a:t> </a:t>
            </a:r>
            <a:r>
              <a:rPr lang="fr-FR" sz="2000" dirty="0" err="1">
                <a:solidFill>
                  <a:schemeClr val="tx2"/>
                </a:solidFill>
                <a:cs typeface="+mn-cs"/>
              </a:rPr>
              <a:t>effect</a:t>
            </a:r>
            <a:r>
              <a:rPr lang="fr-FR" sz="2000" dirty="0">
                <a:solidFill>
                  <a:schemeClr val="tx2"/>
                </a:solidFill>
                <a:cs typeface="+mn-cs"/>
              </a:rPr>
              <a:t> </a:t>
            </a:r>
            <a:r>
              <a:rPr lang="fr-FR" sz="2000" dirty="0" err="1">
                <a:solidFill>
                  <a:schemeClr val="tx2"/>
                </a:solidFill>
                <a:cs typeface="+mn-cs"/>
              </a:rPr>
              <a:t>is</a:t>
            </a:r>
            <a:r>
              <a:rPr lang="fr-FR" sz="2000" dirty="0">
                <a:solidFill>
                  <a:schemeClr val="tx2"/>
                </a:solidFill>
                <a:cs typeface="+mn-cs"/>
              </a:rPr>
              <a:t> a </a:t>
            </a:r>
            <a:r>
              <a:rPr lang="fr-FR" sz="2000" dirty="0" err="1">
                <a:solidFill>
                  <a:schemeClr val="tx2"/>
                </a:solidFill>
                <a:cs typeface="+mn-cs"/>
              </a:rPr>
              <a:t>thermomechanical</a:t>
            </a:r>
            <a:r>
              <a:rPr lang="fr-FR" sz="2000" dirty="0">
                <a:solidFill>
                  <a:schemeClr val="tx2"/>
                </a:solidFill>
                <a:cs typeface="+mn-cs"/>
              </a:rPr>
              <a:t> </a:t>
            </a:r>
            <a:r>
              <a:rPr lang="fr-FR" sz="2000" dirty="0" err="1">
                <a:solidFill>
                  <a:schemeClr val="tx2"/>
                </a:solidFill>
                <a:cs typeface="+mn-cs"/>
              </a:rPr>
              <a:t>effect</a:t>
            </a:r>
            <a:r>
              <a:rPr lang="fr-FR" sz="2000" dirty="0">
                <a:cs typeface="+mn-cs"/>
              </a:rPr>
              <a:t> : </a:t>
            </a:r>
          </a:p>
          <a:p>
            <a:pPr algn="l">
              <a:defRPr/>
            </a:pPr>
            <a:r>
              <a:rPr lang="fr-FR" sz="2000" dirty="0" err="1">
                <a:cs typeface="+mn-cs"/>
              </a:rPr>
              <a:t>at</a:t>
            </a:r>
            <a:r>
              <a:rPr lang="fr-FR" sz="2000" dirty="0">
                <a:cs typeface="+mn-cs"/>
              </a:rPr>
              <a:t> constant </a:t>
            </a:r>
            <a:r>
              <a:rPr lang="fr-FR" sz="2000" dirty="0" err="1">
                <a:cs typeface="+mn-cs"/>
              </a:rPr>
              <a:t>chemical</a:t>
            </a:r>
            <a:r>
              <a:rPr lang="fr-FR" sz="2000" dirty="0">
                <a:cs typeface="+mn-cs"/>
              </a:rPr>
              <a:t> </a:t>
            </a:r>
            <a:r>
              <a:rPr lang="fr-FR" sz="2000" dirty="0" err="1">
                <a:cs typeface="+mn-cs"/>
              </a:rPr>
              <a:t>potential</a:t>
            </a:r>
            <a:r>
              <a:rPr lang="fr-FR" sz="2000" dirty="0">
                <a:cs typeface="+mn-cs"/>
              </a:rPr>
              <a:t> P </a:t>
            </a:r>
            <a:r>
              <a:rPr lang="fr-FR" sz="2000" dirty="0" err="1">
                <a:cs typeface="+mn-cs"/>
              </a:rPr>
              <a:t>increases</a:t>
            </a:r>
            <a:r>
              <a:rPr lang="fr-FR" sz="2000" dirty="0">
                <a:cs typeface="+mn-cs"/>
              </a:rPr>
              <a:t> </a:t>
            </a:r>
            <a:r>
              <a:rPr lang="fr-FR" sz="2000" dirty="0" err="1">
                <a:cs typeface="+mn-cs"/>
              </a:rPr>
              <a:t>with</a:t>
            </a:r>
            <a:r>
              <a:rPr lang="fr-FR" sz="2000" dirty="0">
                <a:cs typeface="+mn-cs"/>
              </a:rPr>
              <a:t> </a:t>
            </a:r>
            <a:r>
              <a:rPr lang="fr-FR" sz="2000" dirty="0" err="1">
                <a:cs typeface="+mn-cs"/>
              </a:rPr>
              <a:t>T</a:t>
            </a:r>
            <a:r>
              <a:rPr lang="fr-FR" sz="2000" dirty="0">
                <a:cs typeface="+mn-cs"/>
              </a:rPr>
              <a:t>.</a:t>
            </a:r>
          </a:p>
          <a:p>
            <a:pPr algn="l">
              <a:defRPr/>
            </a:pPr>
            <a:r>
              <a:rPr lang="fr-FR" sz="2000" dirty="0">
                <a:cs typeface="+mn-cs"/>
              </a:rPr>
              <a:t>There </a:t>
            </a:r>
            <a:r>
              <a:rPr lang="fr-FR" sz="2000" dirty="0" err="1">
                <a:cs typeface="+mn-cs"/>
              </a:rPr>
              <a:t>should</a:t>
            </a:r>
            <a:r>
              <a:rPr lang="fr-FR" sz="2000" dirty="0">
                <a:cs typeface="+mn-cs"/>
              </a:rPr>
              <a:t> </a:t>
            </a:r>
            <a:r>
              <a:rPr lang="fr-FR" sz="2000" dirty="0" err="1">
                <a:cs typeface="+mn-cs"/>
              </a:rPr>
              <a:t>be</a:t>
            </a:r>
            <a:r>
              <a:rPr lang="fr-FR" sz="2000" dirty="0">
                <a:cs typeface="+mn-cs"/>
              </a:rPr>
              <a:t> </a:t>
            </a:r>
            <a:r>
              <a:rPr lang="fr-FR" sz="2000" dirty="0">
                <a:solidFill>
                  <a:schemeClr val="tx2"/>
                </a:solidFill>
                <a:cs typeface="+mn-cs"/>
              </a:rPr>
              <a:t>a reverse </a:t>
            </a:r>
            <a:r>
              <a:rPr lang="fr-FR" sz="2000" dirty="0" err="1">
                <a:solidFill>
                  <a:schemeClr val="tx2"/>
                </a:solidFill>
                <a:cs typeface="+mn-cs"/>
              </a:rPr>
              <a:t>effect</a:t>
            </a:r>
            <a:r>
              <a:rPr lang="fr-FR" sz="2000" dirty="0">
                <a:cs typeface="+mn-cs"/>
              </a:rPr>
              <a:t>: </a:t>
            </a:r>
            <a:r>
              <a:rPr lang="fr-FR" sz="2000" dirty="0" err="1">
                <a:cs typeface="+mn-cs"/>
              </a:rPr>
              <a:t>some</a:t>
            </a:r>
            <a:r>
              <a:rPr lang="fr-FR" sz="2000" dirty="0">
                <a:cs typeface="+mn-cs"/>
              </a:rPr>
              <a:t> </a:t>
            </a:r>
            <a:r>
              <a:rPr lang="fr-FR" sz="2000" dirty="0" err="1">
                <a:cs typeface="+mn-cs"/>
              </a:rPr>
              <a:t>cooling</a:t>
            </a:r>
            <a:r>
              <a:rPr lang="fr-FR" sz="2000" dirty="0">
                <a:cs typeface="+mn-cs"/>
              </a:rPr>
              <a:t> </a:t>
            </a:r>
            <a:r>
              <a:rPr lang="fr-FR" sz="2000" dirty="0" err="1">
                <a:cs typeface="+mn-cs"/>
              </a:rPr>
              <a:t>associated</a:t>
            </a:r>
            <a:r>
              <a:rPr lang="fr-FR" sz="2000" dirty="0">
                <a:cs typeface="+mn-cs"/>
              </a:rPr>
              <a:t> </a:t>
            </a:r>
            <a:r>
              <a:rPr lang="fr-FR" sz="2000" dirty="0" err="1">
                <a:cs typeface="+mn-cs"/>
              </a:rPr>
              <a:t>with</a:t>
            </a:r>
            <a:r>
              <a:rPr lang="fr-FR" sz="2000" dirty="0">
                <a:cs typeface="+mn-cs"/>
              </a:rPr>
              <a:t> flow </a:t>
            </a:r>
            <a:r>
              <a:rPr lang="fr-FR" sz="2000" dirty="0" err="1">
                <a:cs typeface="+mn-cs"/>
              </a:rPr>
              <a:t>through</a:t>
            </a:r>
            <a:r>
              <a:rPr lang="fr-FR" sz="2000" dirty="0">
                <a:cs typeface="+mn-cs"/>
              </a:rPr>
              <a:t> a </a:t>
            </a:r>
            <a:r>
              <a:rPr lang="fr-FR" sz="2000" dirty="0" err="1">
                <a:cs typeface="+mn-cs"/>
              </a:rPr>
              <a:t>narrow</a:t>
            </a:r>
            <a:r>
              <a:rPr lang="fr-FR" sz="2000" dirty="0">
                <a:cs typeface="+mn-cs"/>
              </a:rPr>
              <a:t> </a:t>
            </a:r>
            <a:r>
              <a:rPr lang="fr-FR" sz="2000" dirty="0" err="1">
                <a:cs typeface="+mn-cs"/>
              </a:rPr>
              <a:t>channel</a:t>
            </a:r>
            <a:r>
              <a:rPr lang="fr-FR" sz="2000" dirty="0">
                <a:cs typeface="+mn-cs"/>
              </a:rPr>
              <a:t>, to </a:t>
            </a:r>
            <a:r>
              <a:rPr lang="fr-FR" sz="2000" dirty="0" err="1">
                <a:cs typeface="+mn-cs"/>
              </a:rPr>
              <a:t>be</a:t>
            </a:r>
            <a:r>
              <a:rPr lang="fr-FR" sz="2000" dirty="0">
                <a:cs typeface="+mn-cs"/>
              </a:rPr>
              <a:t> </a:t>
            </a:r>
            <a:r>
              <a:rPr lang="fr-FR" sz="2000" dirty="0" err="1">
                <a:cs typeface="+mn-cs"/>
              </a:rPr>
              <a:t>soon</a:t>
            </a:r>
            <a:r>
              <a:rPr lang="fr-FR" sz="2000" dirty="0">
                <a:cs typeface="+mn-cs"/>
              </a:rPr>
              <a:t> </a:t>
            </a:r>
            <a:r>
              <a:rPr lang="fr-FR" sz="2000" dirty="0" err="1">
                <a:cs typeface="+mn-cs"/>
              </a:rPr>
              <a:t>discovered</a:t>
            </a:r>
            <a:r>
              <a:rPr lang="fr-FR" sz="2000" dirty="0">
                <a:cs typeface="+mn-cs"/>
              </a:rPr>
              <a:t> in Oxford by </a:t>
            </a:r>
            <a:r>
              <a:rPr lang="fr-FR" sz="2000" dirty="0" err="1">
                <a:cs typeface="+mn-cs"/>
              </a:rPr>
              <a:t>Daunt</a:t>
            </a:r>
            <a:r>
              <a:rPr lang="fr-FR" sz="2000" dirty="0">
                <a:cs typeface="+mn-cs"/>
              </a:rPr>
              <a:t> and Mendelssohn Nature 143,  719 (1939)</a:t>
            </a:r>
          </a:p>
          <a:p>
            <a:pPr algn="l">
              <a:defRPr/>
            </a:pPr>
            <a:r>
              <a:rPr lang="fr-FR" sz="2000" dirty="0">
                <a:cs typeface="+mn-cs"/>
              </a:rPr>
              <a:t>In </a:t>
            </a:r>
            <a:r>
              <a:rPr lang="fr-FR" sz="2000" dirty="0" err="1">
                <a:cs typeface="+mn-cs"/>
              </a:rPr>
              <a:t>his</a:t>
            </a:r>
            <a:r>
              <a:rPr lang="fr-FR" sz="2000" dirty="0">
                <a:cs typeface="+mn-cs"/>
              </a:rPr>
              <a:t> </a:t>
            </a:r>
            <a:r>
              <a:rPr lang="fr-FR" sz="2000" dirty="0" err="1">
                <a:cs typeface="+mn-cs"/>
              </a:rPr>
              <a:t>next</a:t>
            </a:r>
            <a:r>
              <a:rPr lang="fr-FR" sz="2000" dirty="0">
                <a:cs typeface="+mn-cs"/>
              </a:rPr>
              <a:t> 2 articles (Comptes Rendus </a:t>
            </a:r>
            <a:r>
              <a:rPr lang="fr-FR" sz="2000" dirty="0" err="1">
                <a:cs typeface="+mn-cs"/>
              </a:rPr>
              <a:t>Ac</a:t>
            </a:r>
            <a:r>
              <a:rPr lang="fr-FR" sz="2000" dirty="0">
                <a:cs typeface="+mn-cs"/>
              </a:rPr>
              <a:t>. Sciences Paris, 207, 1035 and 1186 (1938) ) Tisza </a:t>
            </a:r>
            <a:r>
              <a:rPr lang="fr-FR" sz="2000" dirty="0" err="1">
                <a:cs typeface="+mn-cs"/>
              </a:rPr>
              <a:t>also</a:t>
            </a:r>
            <a:r>
              <a:rPr lang="fr-FR" sz="2000" dirty="0">
                <a:cs typeface="+mn-cs"/>
              </a:rPr>
              <a:t> </a:t>
            </a:r>
            <a:r>
              <a:rPr lang="fr-FR" sz="2000" dirty="0" err="1">
                <a:cs typeface="+mn-cs"/>
              </a:rPr>
              <a:t>predicted</a:t>
            </a:r>
            <a:r>
              <a:rPr lang="fr-FR" sz="2000" dirty="0">
                <a:cs typeface="+mn-cs"/>
              </a:rPr>
              <a:t> </a:t>
            </a:r>
            <a:r>
              <a:rPr lang="fr-FR" sz="2000" dirty="0" err="1">
                <a:cs typeface="+mn-cs"/>
              </a:rPr>
              <a:t>that</a:t>
            </a:r>
            <a:r>
              <a:rPr lang="fr-FR" sz="2000" dirty="0">
                <a:cs typeface="+mn-cs"/>
              </a:rPr>
              <a:t>, in addition to </a:t>
            </a:r>
            <a:r>
              <a:rPr lang="fr-FR" sz="2000" dirty="0" err="1">
                <a:cs typeface="+mn-cs"/>
              </a:rPr>
              <a:t>density</a:t>
            </a:r>
            <a:r>
              <a:rPr lang="fr-FR" sz="2000" dirty="0">
                <a:cs typeface="+mn-cs"/>
              </a:rPr>
              <a:t> </a:t>
            </a:r>
            <a:r>
              <a:rPr lang="fr-FR" sz="2000" dirty="0" err="1">
                <a:cs typeface="+mn-cs"/>
              </a:rPr>
              <a:t>waves</a:t>
            </a:r>
            <a:r>
              <a:rPr lang="fr-FR" sz="2000" dirty="0">
                <a:cs typeface="+mn-cs"/>
              </a:rPr>
              <a:t> (</a:t>
            </a:r>
            <a:r>
              <a:rPr lang="fr-FR" sz="2000" dirty="0" err="1">
                <a:cs typeface="+mn-cs"/>
              </a:rPr>
              <a:t>ordinary</a:t>
            </a:r>
            <a:r>
              <a:rPr lang="fr-FR" sz="2000" dirty="0">
                <a:cs typeface="+mn-cs"/>
              </a:rPr>
              <a:t> </a:t>
            </a:r>
            <a:r>
              <a:rPr lang="fr-FR" sz="2000" dirty="0" err="1">
                <a:cs typeface="+mn-cs"/>
              </a:rPr>
              <a:t>sound</a:t>
            </a:r>
            <a:r>
              <a:rPr lang="fr-FR" sz="2000" dirty="0">
                <a:cs typeface="+mn-cs"/>
              </a:rPr>
              <a:t>) </a:t>
            </a:r>
            <a:r>
              <a:rPr lang="fr-FR" sz="2000" dirty="0" err="1">
                <a:cs typeface="+mn-cs"/>
              </a:rPr>
              <a:t>there</a:t>
            </a:r>
            <a:r>
              <a:rPr lang="fr-FR" sz="2000" dirty="0">
                <a:cs typeface="+mn-cs"/>
              </a:rPr>
              <a:t> </a:t>
            </a:r>
            <a:r>
              <a:rPr lang="fr-FR" sz="2000" dirty="0" err="1">
                <a:cs typeface="+mn-cs"/>
              </a:rPr>
              <a:t>should</a:t>
            </a:r>
            <a:r>
              <a:rPr lang="fr-FR" sz="2000" dirty="0">
                <a:cs typeface="+mn-cs"/>
              </a:rPr>
              <a:t> </a:t>
            </a:r>
            <a:r>
              <a:rPr lang="fr-FR" sz="2000" dirty="0" err="1">
                <a:cs typeface="+mn-cs"/>
              </a:rPr>
              <a:t>be</a:t>
            </a:r>
            <a:r>
              <a:rPr lang="fr-FR" sz="2000" dirty="0">
                <a:cs typeface="+mn-cs"/>
              </a:rPr>
              <a:t> </a:t>
            </a:r>
            <a:r>
              <a:rPr lang="fr-FR" sz="2000" dirty="0">
                <a:solidFill>
                  <a:schemeClr val="tx2"/>
                </a:solidFill>
                <a:cs typeface="+mn-cs"/>
              </a:rPr>
              <a:t>thermal </a:t>
            </a:r>
            <a:r>
              <a:rPr lang="fr-FR" sz="2000" dirty="0" err="1">
                <a:solidFill>
                  <a:schemeClr val="tx2"/>
                </a:solidFill>
                <a:cs typeface="+mn-cs"/>
              </a:rPr>
              <a:t>waves</a:t>
            </a:r>
            <a:r>
              <a:rPr lang="fr-FR" sz="2000" dirty="0">
                <a:solidFill>
                  <a:schemeClr val="tx2"/>
                </a:solidFill>
                <a:cs typeface="+mn-cs"/>
              </a:rPr>
              <a:t> (</a:t>
            </a:r>
            <a:r>
              <a:rPr lang="fr-FR" sz="2000" dirty="0" err="1">
                <a:solidFill>
                  <a:schemeClr val="tx2"/>
                </a:solidFill>
                <a:cs typeface="+mn-cs"/>
              </a:rPr>
              <a:t>later</a:t>
            </a:r>
            <a:r>
              <a:rPr lang="fr-FR" sz="2000" dirty="0">
                <a:solidFill>
                  <a:schemeClr val="tx2"/>
                </a:solidFill>
                <a:cs typeface="+mn-cs"/>
              </a:rPr>
              <a:t> </a:t>
            </a:r>
            <a:r>
              <a:rPr lang="fr-FR" sz="2000" dirty="0" err="1">
                <a:solidFill>
                  <a:schemeClr val="tx2"/>
                </a:solidFill>
                <a:cs typeface="+mn-cs"/>
              </a:rPr>
              <a:t>called</a:t>
            </a:r>
            <a:r>
              <a:rPr lang="fr-FR" sz="2000" dirty="0">
                <a:solidFill>
                  <a:schemeClr val="tx2"/>
                </a:solidFill>
                <a:cs typeface="+mn-cs"/>
              </a:rPr>
              <a:t> « second </a:t>
            </a:r>
            <a:r>
              <a:rPr lang="fr-FR" sz="2000" dirty="0" err="1">
                <a:solidFill>
                  <a:schemeClr val="tx2"/>
                </a:solidFill>
                <a:cs typeface="+mn-cs"/>
              </a:rPr>
              <a:t>sound</a:t>
            </a:r>
            <a:r>
              <a:rPr lang="fr-FR" sz="2000" dirty="0">
                <a:solidFill>
                  <a:schemeClr val="tx2"/>
                </a:solidFill>
                <a:cs typeface="+mn-cs"/>
              </a:rPr>
              <a:t> » by Landau) in a </a:t>
            </a:r>
            <a:r>
              <a:rPr lang="fr-FR" sz="2000" dirty="0" err="1">
                <a:solidFill>
                  <a:schemeClr val="tx2"/>
                </a:solidFill>
                <a:cs typeface="+mn-cs"/>
              </a:rPr>
              <a:t>superfluid</a:t>
            </a:r>
            <a:r>
              <a:rPr lang="fr-FR" sz="2000" dirty="0">
                <a:solidFill>
                  <a:schemeClr val="tx2"/>
                </a:solidFill>
                <a:cs typeface="+mn-cs"/>
              </a:rPr>
              <a:t>.</a:t>
            </a:r>
            <a:endParaRPr lang="fr-FR" sz="2000" dirty="0">
              <a:cs typeface="+mn-cs"/>
            </a:endParaRPr>
          </a:p>
        </p:txBody>
      </p:sp>
      <p:sp>
        <p:nvSpPr>
          <p:cNvPr id="6" name="Text Box 6"/>
          <p:cNvSpPr txBox="1">
            <a:spLocks noChangeArrowheads="1"/>
          </p:cNvSpPr>
          <p:nvPr/>
        </p:nvSpPr>
        <p:spPr bwMode="auto">
          <a:xfrm>
            <a:off x="395288" y="908050"/>
            <a:ext cx="8382000" cy="7080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fr-FR" sz="2000" dirty="0" err="1">
                <a:cs typeface="+mn-cs"/>
              </a:rPr>
              <a:t>liquid</a:t>
            </a:r>
            <a:r>
              <a:rPr lang="fr-FR" sz="2000" dirty="0">
                <a:cs typeface="+mn-cs"/>
              </a:rPr>
              <a:t> </a:t>
            </a:r>
            <a:r>
              <a:rPr lang="fr-FR" sz="2000" dirty="0" err="1">
                <a:cs typeface="+mn-cs"/>
              </a:rPr>
              <a:t>helium</a:t>
            </a:r>
            <a:r>
              <a:rPr lang="fr-FR" sz="2000" dirty="0">
                <a:cs typeface="+mn-cs"/>
              </a:rPr>
              <a:t> </a:t>
            </a:r>
            <a:r>
              <a:rPr lang="fr-FR" sz="2000" dirty="0" err="1">
                <a:cs typeface="+mn-cs"/>
              </a:rPr>
              <a:t>should</a:t>
            </a:r>
            <a:r>
              <a:rPr lang="fr-FR" sz="2000" dirty="0">
                <a:cs typeface="+mn-cs"/>
              </a:rPr>
              <a:t> </a:t>
            </a:r>
            <a:r>
              <a:rPr lang="fr-FR" sz="2000" dirty="0" err="1">
                <a:cs typeface="+mn-cs"/>
              </a:rPr>
              <a:t>be</a:t>
            </a:r>
            <a:r>
              <a:rPr lang="fr-FR" sz="2000" dirty="0">
                <a:cs typeface="+mn-cs"/>
              </a:rPr>
              <a:t> a mixture of </a:t>
            </a:r>
            <a:r>
              <a:rPr lang="fr-FR" sz="2000" dirty="0" err="1">
                <a:cs typeface="+mn-cs"/>
              </a:rPr>
              <a:t>two</a:t>
            </a:r>
            <a:r>
              <a:rPr lang="fr-FR" sz="2000" dirty="0">
                <a:cs typeface="+mn-cs"/>
              </a:rPr>
              <a:t> components: </a:t>
            </a:r>
          </a:p>
          <a:p>
            <a:pPr algn="l">
              <a:defRPr/>
            </a:pPr>
            <a:r>
              <a:rPr lang="fr-FR" sz="2000" dirty="0" err="1">
                <a:cs typeface="+mn-cs"/>
              </a:rPr>
              <a:t>condensed</a:t>
            </a:r>
            <a:r>
              <a:rPr lang="fr-FR" sz="2000" dirty="0">
                <a:cs typeface="+mn-cs"/>
              </a:rPr>
              <a:t> and non </a:t>
            </a:r>
            <a:r>
              <a:rPr lang="fr-FR" sz="2000" dirty="0" err="1">
                <a:cs typeface="+mn-cs"/>
              </a:rPr>
              <a:t>condensed</a:t>
            </a:r>
            <a:r>
              <a:rPr lang="fr-FR" sz="2000" dirty="0">
                <a:cs typeface="+mn-cs"/>
              </a:rPr>
              <a:t> </a:t>
            </a:r>
            <a:r>
              <a:rPr lang="fr-FR" sz="2000" dirty="0" err="1">
                <a:cs typeface="+mn-cs"/>
              </a:rPr>
              <a:t>atoms</a:t>
            </a:r>
            <a:endParaRPr lang="fr-FR" sz="2000" dirty="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p:bldP spid="184326"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1295400" y="228600"/>
            <a:ext cx="6781800" cy="838200"/>
          </a:xfrm>
          <a:ln>
            <a:solidFill>
              <a:schemeClr val="tx1"/>
            </a:solidFill>
            <a:miter lim="800000"/>
            <a:headEnd/>
            <a:tailEnd/>
          </a:ln>
        </p:spPr>
        <p:txBody>
          <a:bodyPr/>
          <a:lstStyle/>
          <a:p>
            <a:pPr>
              <a:defRPr/>
            </a:pPr>
            <a:r>
              <a:rPr lang="fr-FR" smtClean="0">
                <a:solidFill>
                  <a:schemeClr val="tx1"/>
                </a:solidFill>
                <a:cs typeface="+mj-cs"/>
              </a:rPr>
              <a:t>a crucial test</a:t>
            </a:r>
          </a:p>
        </p:txBody>
      </p:sp>
      <p:sp>
        <p:nvSpPr>
          <p:cNvPr id="186371" name="Rectangle 3"/>
          <p:cNvSpPr>
            <a:spLocks noChangeArrowheads="1"/>
          </p:cNvSpPr>
          <p:nvPr/>
        </p:nvSpPr>
        <p:spPr bwMode="auto">
          <a:xfrm>
            <a:off x="381000" y="2057400"/>
            <a:ext cx="8534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a:cs typeface="+mn-cs"/>
              </a:rPr>
              <a:t>July 1938: at a small meeting in London, Tisza presented his predictions of « temperature waves » and « offered it to make or break his theory » </a:t>
            </a:r>
          </a:p>
        </p:txBody>
      </p:sp>
      <p:sp>
        <p:nvSpPr>
          <p:cNvPr id="186372" name="Rectangle 4"/>
          <p:cNvSpPr>
            <a:spLocks noChangeArrowheads="1"/>
          </p:cNvSpPr>
          <p:nvPr/>
        </p:nvSpPr>
        <p:spPr bwMode="auto">
          <a:xfrm>
            <a:off x="609600" y="2286000"/>
            <a:ext cx="853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endParaRPr lang="fr-FR">
              <a:cs typeface="+mn-cs"/>
            </a:endParaRPr>
          </a:p>
        </p:txBody>
      </p:sp>
      <p:sp>
        <p:nvSpPr>
          <p:cNvPr id="186373" name="Rectangle 5"/>
          <p:cNvSpPr>
            <a:spLocks noChangeArrowheads="1"/>
          </p:cNvSpPr>
          <p:nvPr/>
        </p:nvSpPr>
        <p:spPr bwMode="auto">
          <a:xfrm>
            <a:off x="381000" y="3962400"/>
            <a:ext cx="8534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a:cs typeface="+mn-cs"/>
              </a:rPr>
              <a:t>At that stage, Fritz London kept his opposition to the idea that two independent velocity fields could exist in liquid helium. </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81000" y="228600"/>
            <a:ext cx="8458200" cy="1400200"/>
          </a:xfrm>
          <a:ln>
            <a:solidFill>
              <a:schemeClr val="tx1"/>
            </a:solidFill>
            <a:miter lim="800000"/>
            <a:headEnd/>
            <a:tailEnd/>
          </a:ln>
        </p:spPr>
        <p:txBody>
          <a:bodyPr/>
          <a:lstStyle/>
          <a:p>
            <a:pPr>
              <a:defRPr/>
            </a:pPr>
            <a:r>
              <a:rPr lang="fr-FR" sz="4000" dirty="0" smtClean="0">
                <a:solidFill>
                  <a:schemeClr val="tx1"/>
                </a:solidFill>
                <a:latin typeface="Times" charset="0"/>
                <a:ea typeface="ＭＳ Ｐゴシック" charset="0"/>
              </a:rPr>
              <a:t>April 1939</a:t>
            </a:r>
            <a:r>
              <a:rPr lang="fr-FR" sz="4000" dirty="0">
                <a:solidFill>
                  <a:schemeClr val="tx1"/>
                </a:solidFill>
                <a:latin typeface="Times" charset="0"/>
                <a:ea typeface="ＭＳ Ｐゴシック" charset="0"/>
              </a:rPr>
              <a:t>: </a:t>
            </a:r>
            <a:br>
              <a:rPr lang="fr-FR" sz="4000" dirty="0">
                <a:solidFill>
                  <a:schemeClr val="tx1"/>
                </a:solidFill>
                <a:latin typeface="Times" charset="0"/>
                <a:ea typeface="ＭＳ Ｐゴシック" charset="0"/>
              </a:rPr>
            </a:br>
            <a:r>
              <a:rPr lang="fr-FR" sz="4000" dirty="0">
                <a:solidFill>
                  <a:schemeClr val="tx1"/>
                </a:solidFill>
                <a:latin typeface="Times" charset="0"/>
                <a:ea typeface="ＭＳ Ｐゴシック" charset="0"/>
              </a:rPr>
              <a:t>Landau </a:t>
            </a:r>
            <a:r>
              <a:rPr lang="fr-FR" sz="4000" dirty="0" smtClean="0">
                <a:solidFill>
                  <a:schemeClr val="tx1"/>
                </a:solidFill>
                <a:latin typeface="Times" charset="0"/>
                <a:ea typeface="ＭＳ Ｐゴシック" charset="0"/>
              </a:rPr>
              <a:t>escapes </a:t>
            </a:r>
            <a:r>
              <a:rPr lang="fr-FR" sz="4000" dirty="0" err="1" smtClean="0">
                <a:solidFill>
                  <a:schemeClr val="tx1"/>
                </a:solidFill>
                <a:latin typeface="Times" charset="0"/>
                <a:ea typeface="ＭＳ Ｐゴシック" charset="0"/>
              </a:rPr>
              <a:t>from</a:t>
            </a:r>
            <a:r>
              <a:rPr lang="fr-FR" sz="4000" dirty="0" smtClean="0">
                <a:solidFill>
                  <a:schemeClr val="tx1"/>
                </a:solidFill>
                <a:latin typeface="Times" charset="0"/>
                <a:ea typeface="ＭＳ Ｐゴシック" charset="0"/>
              </a:rPr>
              <a:t> </a:t>
            </a:r>
            <a:r>
              <a:rPr lang="fr-FR" altLang="ja-JP" sz="4000" dirty="0" err="1" smtClean="0">
                <a:solidFill>
                  <a:schemeClr val="tx1"/>
                </a:solidFill>
                <a:latin typeface="Times" charset="0"/>
                <a:ea typeface="ＭＳ Ｐゴシック" charset="0"/>
              </a:rPr>
              <a:t>Stalin’s</a:t>
            </a:r>
            <a:r>
              <a:rPr lang="fr-FR" altLang="ja-JP" sz="4000" dirty="0" smtClean="0">
                <a:solidFill>
                  <a:schemeClr val="tx1"/>
                </a:solidFill>
                <a:latin typeface="Times" charset="0"/>
                <a:ea typeface="ＭＳ Ｐゴシック" charset="0"/>
              </a:rPr>
              <a:t> </a:t>
            </a:r>
            <a:r>
              <a:rPr lang="fr-FR" altLang="ja-JP" sz="4000" dirty="0" err="1" smtClean="0">
                <a:solidFill>
                  <a:schemeClr val="tx1"/>
                </a:solidFill>
                <a:latin typeface="Times" charset="0"/>
                <a:ea typeface="ＭＳ Ｐゴシック" charset="0"/>
              </a:rPr>
              <a:t>jails</a:t>
            </a:r>
            <a:endParaRPr lang="fr-FR" sz="4000" dirty="0">
              <a:solidFill>
                <a:schemeClr val="tx1"/>
              </a:solidFill>
              <a:latin typeface="Times" charset="0"/>
              <a:ea typeface="ＭＳ Ｐゴシック" charset="0"/>
            </a:endParaRPr>
          </a:p>
        </p:txBody>
      </p:sp>
      <p:sp>
        <p:nvSpPr>
          <p:cNvPr id="58370" name="Text Box 3"/>
          <p:cNvSpPr txBox="1">
            <a:spLocks noChangeArrowheads="1"/>
          </p:cNvSpPr>
          <p:nvPr/>
        </p:nvSpPr>
        <p:spPr bwMode="auto">
          <a:xfrm>
            <a:off x="441325" y="1844824"/>
            <a:ext cx="84518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t>1908: Lev Davidovitch Landau born in Baku</a:t>
            </a:r>
          </a:p>
          <a:p>
            <a:pPr algn="l"/>
            <a:r>
              <a:rPr lang="fr-FR" sz="2000"/>
              <a:t> </a:t>
            </a:r>
          </a:p>
          <a:p>
            <a:pPr algn="l"/>
            <a:r>
              <a:rPr lang="fr-FR" sz="2000"/>
              <a:t>1927: Doctorate in Leningrad at the age of 19! </a:t>
            </a:r>
          </a:p>
          <a:p>
            <a:pPr algn="l"/>
            <a:endParaRPr lang="fr-FR" sz="2000"/>
          </a:p>
          <a:p>
            <a:pPr algn="l"/>
            <a:r>
              <a:rPr lang="fr-FR" sz="2000"/>
              <a:t>Rockefeller fellowship , Landau travels to  Germany, Switzerland, England and Copenhagen where he works with Niels Bohr </a:t>
            </a:r>
          </a:p>
          <a:p>
            <a:pPr algn="l"/>
            <a:endParaRPr lang="fr-FR" sz="2000"/>
          </a:p>
        </p:txBody>
      </p:sp>
      <p:sp>
        <p:nvSpPr>
          <p:cNvPr id="4" name="Text Box 3"/>
          <p:cNvSpPr txBox="1">
            <a:spLocks noChangeArrowheads="1"/>
          </p:cNvSpPr>
          <p:nvPr/>
        </p:nvSpPr>
        <p:spPr bwMode="auto">
          <a:xfrm>
            <a:off x="441325" y="3967381"/>
            <a:ext cx="84518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t>1932-37: Foundation of « Landau’s school » in Kharkov</a:t>
            </a:r>
          </a:p>
          <a:p>
            <a:pPr algn="l"/>
            <a:endParaRPr lang="fr-FR" sz="2000"/>
          </a:p>
        </p:txBody>
      </p:sp>
      <p:sp>
        <p:nvSpPr>
          <p:cNvPr id="6" name="Text Box 3"/>
          <p:cNvSpPr txBox="1">
            <a:spLocks noChangeArrowheads="1"/>
          </p:cNvSpPr>
          <p:nvPr/>
        </p:nvSpPr>
        <p:spPr bwMode="auto">
          <a:xfrm>
            <a:off x="441325" y="4551055"/>
            <a:ext cx="84518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t>Mars 1938: a leaflet against Stalin,  Landau arrested by the NKVD  (the KGB)</a:t>
            </a:r>
          </a:p>
          <a:p>
            <a:pPr algn="l"/>
            <a:endParaRPr lang="fr-FR" sz="2000"/>
          </a:p>
          <a:p>
            <a:pPr algn="l"/>
            <a:r>
              <a:rPr lang="fr-FR" sz="2000"/>
              <a:t>April 1939: Kapitza obtains that Landau is liberated to understand superfluidity by offering his own freedom as a guarantee to Beria. Landau starts working again near Kapitza in Moscow.</a:t>
            </a:r>
            <a:endParaRPr lang="fr-FR" sz="2000">
              <a:solidFill>
                <a:schemeClr val="tx2"/>
              </a:solidFill>
            </a:endParaRPr>
          </a:p>
          <a:p>
            <a:pPr algn="l"/>
            <a:r>
              <a:rPr lang="fr-FR" sz="2000">
                <a:solidFill>
                  <a:schemeClr val="tx2"/>
                </a:solidFill>
              </a:rPr>
              <a:t>June 1941: Landau  publishes a theory of superfluidity in the USA and in USSR</a:t>
            </a:r>
            <a:endParaRPr lang="fr-FR" sz="20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152400" y="228600"/>
            <a:ext cx="3733800" cy="838200"/>
          </a:xfrm>
          <a:ln>
            <a:solidFill>
              <a:schemeClr val="tx1"/>
            </a:solidFill>
            <a:miter lim="800000"/>
            <a:headEnd/>
            <a:tailEnd/>
          </a:ln>
        </p:spPr>
        <p:txBody>
          <a:bodyPr/>
          <a:lstStyle/>
          <a:p>
            <a:pPr>
              <a:defRPr/>
            </a:pPr>
            <a:r>
              <a:rPr lang="fr-FR" sz="4000" smtClean="0">
                <a:solidFill>
                  <a:schemeClr val="tx1"/>
                </a:solidFill>
                <a:cs typeface="+mj-cs"/>
              </a:rPr>
              <a:t>Landau’s school</a:t>
            </a:r>
          </a:p>
        </p:txBody>
      </p:sp>
      <p:sp>
        <p:nvSpPr>
          <p:cNvPr id="163848" name="Rectangle 8"/>
          <p:cNvSpPr>
            <a:spLocks noChangeArrowheads="1"/>
          </p:cNvSpPr>
          <p:nvPr/>
        </p:nvSpPr>
        <p:spPr bwMode="auto">
          <a:xfrm>
            <a:off x="228600" y="1371600"/>
            <a:ext cx="3429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sz="1800" dirty="0">
                <a:cs typeface="+mn-cs"/>
              </a:rPr>
              <a:t>Landau </a:t>
            </a:r>
            <a:r>
              <a:rPr lang="fr-FR" sz="1800" dirty="0" err="1">
                <a:cs typeface="+mn-cs"/>
              </a:rPr>
              <a:t>was</a:t>
            </a:r>
            <a:r>
              <a:rPr lang="fr-FR" sz="1800" dirty="0">
                <a:cs typeface="+mn-cs"/>
              </a:rPr>
              <a:t> </a:t>
            </a:r>
            <a:r>
              <a:rPr lang="fr-FR" sz="1800" dirty="0" err="1">
                <a:cs typeface="+mn-cs"/>
              </a:rPr>
              <a:t>born</a:t>
            </a:r>
            <a:r>
              <a:rPr lang="fr-FR" sz="1800" dirty="0">
                <a:cs typeface="+mn-cs"/>
              </a:rPr>
              <a:t> in 1908, one </a:t>
            </a:r>
            <a:r>
              <a:rPr lang="fr-FR" sz="1800" dirty="0" err="1">
                <a:cs typeface="+mn-cs"/>
              </a:rPr>
              <a:t>year</a:t>
            </a:r>
            <a:r>
              <a:rPr lang="fr-FR" sz="1800" dirty="0">
                <a:cs typeface="+mn-cs"/>
              </a:rPr>
              <a:t> </a:t>
            </a:r>
            <a:r>
              <a:rPr lang="fr-FR" sz="1800" dirty="0" err="1">
                <a:cs typeface="+mn-cs"/>
              </a:rPr>
              <a:t>after</a:t>
            </a:r>
            <a:r>
              <a:rPr lang="fr-FR" sz="1800" dirty="0">
                <a:cs typeface="+mn-cs"/>
              </a:rPr>
              <a:t> Tisza</a:t>
            </a:r>
          </a:p>
          <a:p>
            <a:pPr marL="342900" indent="-342900" algn="l">
              <a:spcBef>
                <a:spcPct val="20000"/>
              </a:spcBef>
              <a:defRPr/>
            </a:pPr>
            <a:r>
              <a:rPr lang="fr-FR" sz="1800" dirty="0">
                <a:cs typeface="+mn-cs"/>
              </a:rPr>
              <a:t>but </a:t>
            </a:r>
            <a:r>
              <a:rPr lang="fr-FR" sz="1800" dirty="0" err="1">
                <a:cs typeface="+mn-cs"/>
              </a:rPr>
              <a:t>he</a:t>
            </a:r>
            <a:r>
              <a:rPr lang="fr-FR" sz="1800" dirty="0">
                <a:cs typeface="+mn-cs"/>
              </a:rPr>
              <a:t> </a:t>
            </a:r>
            <a:r>
              <a:rPr lang="fr-FR" sz="1800" dirty="0" err="1">
                <a:cs typeface="+mn-cs"/>
              </a:rPr>
              <a:t>graduated</a:t>
            </a:r>
            <a:r>
              <a:rPr lang="fr-FR" sz="1800" dirty="0">
                <a:cs typeface="+mn-cs"/>
              </a:rPr>
              <a:t> in 1927 (</a:t>
            </a:r>
            <a:r>
              <a:rPr lang="fr-FR" sz="1800" dirty="0" err="1">
                <a:cs typeface="+mn-cs"/>
              </a:rPr>
              <a:t>at</a:t>
            </a:r>
            <a:r>
              <a:rPr lang="fr-FR" sz="1800" dirty="0">
                <a:cs typeface="+mn-cs"/>
              </a:rPr>
              <a:t> the </a:t>
            </a:r>
            <a:r>
              <a:rPr lang="fr-FR" sz="1800" dirty="0" err="1">
                <a:cs typeface="+mn-cs"/>
              </a:rPr>
              <a:t>age</a:t>
            </a:r>
            <a:r>
              <a:rPr lang="fr-FR" sz="1800" dirty="0">
                <a:cs typeface="+mn-cs"/>
              </a:rPr>
              <a:t> of 19 !)</a:t>
            </a:r>
          </a:p>
          <a:p>
            <a:pPr marL="342900" indent="-342900" algn="l">
              <a:spcBef>
                <a:spcPct val="20000"/>
              </a:spcBef>
              <a:defRPr/>
            </a:pPr>
            <a:r>
              <a:rPr lang="fr-FR" sz="1800" dirty="0">
                <a:cs typeface="+mn-cs"/>
              </a:rPr>
              <a:t>and </a:t>
            </a:r>
            <a:r>
              <a:rPr lang="fr-FR" sz="1800" dirty="0" err="1">
                <a:cs typeface="+mn-cs"/>
              </a:rPr>
              <a:t>founded</a:t>
            </a:r>
            <a:r>
              <a:rPr lang="fr-FR" sz="1800" dirty="0">
                <a:cs typeface="+mn-cs"/>
              </a:rPr>
              <a:t> </a:t>
            </a:r>
            <a:r>
              <a:rPr lang="fr-FR" sz="1800" dirty="0" err="1">
                <a:cs typeface="+mn-cs"/>
              </a:rPr>
              <a:t>his</a:t>
            </a:r>
            <a:r>
              <a:rPr lang="fr-FR" sz="1800" dirty="0">
                <a:cs typeface="+mn-cs"/>
              </a:rPr>
              <a:t> </a:t>
            </a:r>
            <a:r>
              <a:rPr lang="fr-FR" sz="1800" dirty="0" err="1">
                <a:cs typeface="+mn-cs"/>
              </a:rPr>
              <a:t>famous</a:t>
            </a:r>
            <a:r>
              <a:rPr lang="fr-FR" sz="1800" dirty="0">
                <a:cs typeface="+mn-cs"/>
              </a:rPr>
              <a:t> </a:t>
            </a:r>
            <a:r>
              <a:rPr lang="fr-FR" sz="1800" dirty="0" err="1">
                <a:cs typeface="+mn-cs"/>
              </a:rPr>
              <a:t>school</a:t>
            </a:r>
            <a:r>
              <a:rPr lang="fr-FR" sz="1800" dirty="0">
                <a:cs typeface="+mn-cs"/>
              </a:rPr>
              <a:t> in Kharkov </a:t>
            </a:r>
            <a:r>
              <a:rPr lang="fr-FR" sz="1800" dirty="0" err="1">
                <a:cs typeface="+mn-cs"/>
              </a:rPr>
              <a:t>with</a:t>
            </a:r>
            <a:r>
              <a:rPr lang="fr-FR" sz="1800" dirty="0">
                <a:cs typeface="+mn-cs"/>
              </a:rPr>
              <a:t> 5 </a:t>
            </a:r>
            <a:r>
              <a:rPr lang="fr-FR" sz="1800" dirty="0" err="1">
                <a:cs typeface="+mn-cs"/>
              </a:rPr>
              <a:t>students</a:t>
            </a:r>
            <a:r>
              <a:rPr lang="fr-FR" sz="1800" dirty="0">
                <a:cs typeface="+mn-cs"/>
              </a:rPr>
              <a:t> or </a:t>
            </a:r>
            <a:r>
              <a:rPr lang="fr-FR" sz="1800" dirty="0" err="1">
                <a:cs typeface="+mn-cs"/>
              </a:rPr>
              <a:t>postdocs</a:t>
            </a:r>
            <a:r>
              <a:rPr lang="fr-FR" sz="1800" dirty="0">
                <a:cs typeface="+mn-cs"/>
              </a:rPr>
              <a:t> </a:t>
            </a:r>
            <a:r>
              <a:rPr lang="fr-FR" sz="1800" dirty="0" err="1">
                <a:cs typeface="+mn-cs"/>
              </a:rPr>
              <a:t>who</a:t>
            </a:r>
            <a:r>
              <a:rPr lang="fr-FR" sz="1800" dirty="0">
                <a:cs typeface="+mn-cs"/>
              </a:rPr>
              <a:t> </a:t>
            </a:r>
            <a:r>
              <a:rPr lang="fr-FR" sz="1800" dirty="0" err="1">
                <a:cs typeface="+mn-cs"/>
              </a:rPr>
              <a:t>passed</a:t>
            </a:r>
            <a:r>
              <a:rPr lang="fr-FR" sz="1800" dirty="0">
                <a:cs typeface="+mn-cs"/>
              </a:rPr>
              <a:t> the «</a:t>
            </a:r>
            <a:r>
              <a:rPr lang="fr-FR" sz="1800" dirty="0" err="1">
                <a:cs typeface="+mn-cs"/>
              </a:rPr>
              <a:t>Teorminimum</a:t>
            </a:r>
            <a:r>
              <a:rPr lang="fr-FR" sz="1800" dirty="0">
                <a:cs typeface="+mn-cs"/>
              </a:rPr>
              <a:t> exam »</a:t>
            </a:r>
          </a:p>
          <a:p>
            <a:pPr marL="342900" indent="-342900" algn="l">
              <a:spcBef>
                <a:spcPct val="20000"/>
              </a:spcBef>
              <a:defRPr/>
            </a:pPr>
            <a:r>
              <a:rPr lang="fr-FR" sz="1800" dirty="0">
                <a:cs typeface="+mn-cs"/>
              </a:rPr>
              <a:t>1: </a:t>
            </a:r>
            <a:r>
              <a:rPr lang="fr-FR" sz="1800" dirty="0" err="1">
                <a:cs typeface="+mn-cs"/>
              </a:rPr>
              <a:t>Kompaneez</a:t>
            </a:r>
            <a:endParaRPr lang="fr-FR" sz="1800" dirty="0">
              <a:cs typeface="+mn-cs"/>
            </a:endParaRPr>
          </a:p>
          <a:p>
            <a:pPr marL="342900" indent="-342900" algn="l">
              <a:spcBef>
                <a:spcPct val="20000"/>
              </a:spcBef>
              <a:defRPr/>
            </a:pPr>
            <a:r>
              <a:rPr lang="fr-FR" sz="1800" dirty="0">
                <a:cs typeface="+mn-cs"/>
              </a:rPr>
              <a:t>2 : E. </a:t>
            </a:r>
            <a:r>
              <a:rPr lang="fr-FR" sz="1800" dirty="0" err="1">
                <a:cs typeface="+mn-cs"/>
              </a:rPr>
              <a:t>Lifshitz</a:t>
            </a:r>
            <a:endParaRPr lang="fr-FR" sz="1800" dirty="0">
              <a:cs typeface="+mn-cs"/>
            </a:endParaRPr>
          </a:p>
          <a:p>
            <a:pPr marL="342900" indent="-342900" algn="l">
              <a:spcBef>
                <a:spcPct val="20000"/>
              </a:spcBef>
              <a:defRPr/>
            </a:pPr>
            <a:r>
              <a:rPr lang="fr-FR" sz="1800" dirty="0">
                <a:cs typeface="+mn-cs"/>
              </a:rPr>
              <a:t>3: </a:t>
            </a:r>
            <a:r>
              <a:rPr lang="fr-FR" sz="1800" dirty="0" err="1">
                <a:cs typeface="+mn-cs"/>
              </a:rPr>
              <a:t>Akhiezer</a:t>
            </a:r>
            <a:endParaRPr lang="fr-FR" sz="1800" dirty="0">
              <a:cs typeface="+mn-cs"/>
            </a:endParaRPr>
          </a:p>
          <a:p>
            <a:pPr marL="342900" indent="-342900" algn="l">
              <a:spcBef>
                <a:spcPct val="20000"/>
              </a:spcBef>
              <a:defRPr/>
            </a:pPr>
            <a:r>
              <a:rPr lang="fr-FR" sz="1800" dirty="0">
                <a:cs typeface="+mn-cs"/>
              </a:rPr>
              <a:t>4: </a:t>
            </a:r>
            <a:r>
              <a:rPr lang="fr-FR" sz="1800" dirty="0" err="1">
                <a:cs typeface="+mn-cs"/>
              </a:rPr>
              <a:t>Pomeranchuk</a:t>
            </a:r>
            <a:endParaRPr lang="fr-FR" sz="1800" dirty="0">
              <a:cs typeface="+mn-cs"/>
            </a:endParaRPr>
          </a:p>
          <a:p>
            <a:pPr marL="342900" indent="-342900" algn="l">
              <a:spcBef>
                <a:spcPct val="20000"/>
              </a:spcBef>
              <a:defRPr/>
            </a:pPr>
            <a:r>
              <a:rPr lang="fr-FR" sz="1800" dirty="0">
                <a:cs typeface="+mn-cs"/>
              </a:rPr>
              <a:t> 5: L. Tisza</a:t>
            </a:r>
          </a:p>
          <a:p>
            <a:pPr marL="342900" indent="-342900" algn="l">
              <a:spcBef>
                <a:spcPct val="20000"/>
              </a:spcBef>
              <a:defRPr/>
            </a:pPr>
            <a:endParaRPr lang="fr-FR" sz="1800" dirty="0">
              <a:cs typeface="+mn-cs"/>
            </a:endParaRPr>
          </a:p>
          <a:p>
            <a:pPr marL="342900" indent="-342900" algn="l">
              <a:spcBef>
                <a:spcPct val="20000"/>
              </a:spcBef>
              <a:defRPr/>
            </a:pPr>
            <a:r>
              <a:rPr lang="fr-FR" sz="1800" dirty="0">
                <a:solidFill>
                  <a:schemeClr val="tx2"/>
                </a:solidFill>
                <a:cs typeface="+mn-cs"/>
              </a:rPr>
              <a:t>1937: Landau moves to Moscow</a:t>
            </a:r>
          </a:p>
          <a:p>
            <a:pPr marL="342900" indent="-342900" algn="l">
              <a:spcBef>
                <a:spcPct val="20000"/>
              </a:spcBef>
              <a:defRPr/>
            </a:pPr>
            <a:r>
              <a:rPr lang="fr-FR" sz="1800" dirty="0">
                <a:solidFill>
                  <a:schemeClr val="tx2"/>
                </a:solidFill>
                <a:cs typeface="+mn-cs"/>
              </a:rPr>
              <a:t>and Tisza moves to Paris</a:t>
            </a:r>
          </a:p>
        </p:txBody>
      </p:sp>
      <p:sp>
        <p:nvSpPr>
          <p:cNvPr id="163849" name="Rectangle 9"/>
          <p:cNvSpPr>
            <a:spLocks noChangeArrowheads="1"/>
          </p:cNvSpPr>
          <p:nvPr/>
        </p:nvSpPr>
        <p:spPr bwMode="auto">
          <a:xfrm>
            <a:off x="609600" y="2286000"/>
            <a:ext cx="853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endParaRPr lang="fr-FR">
              <a:cs typeface="+mn-cs"/>
            </a:endParaRPr>
          </a:p>
        </p:txBody>
      </p:sp>
      <p:pic>
        <p:nvPicPr>
          <p:cNvPr id="60420" name="Picture 11" descr="Landau-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800"/>
            <a:ext cx="4852988"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295400" y="228600"/>
            <a:ext cx="6781800" cy="838200"/>
          </a:xfrm>
          <a:ln>
            <a:solidFill>
              <a:schemeClr val="tx1"/>
            </a:solidFill>
            <a:miter lim="800000"/>
            <a:headEnd/>
            <a:tailEnd/>
          </a:ln>
        </p:spPr>
        <p:txBody>
          <a:bodyPr/>
          <a:lstStyle/>
          <a:p>
            <a:pPr>
              <a:defRPr/>
            </a:pPr>
            <a:r>
              <a:rPr lang="fr-FR" smtClean="0">
                <a:solidFill>
                  <a:schemeClr val="tx1"/>
                </a:solidFill>
                <a:cs typeface="+mj-cs"/>
              </a:rPr>
              <a:t>Landau’s article in 1941</a:t>
            </a:r>
          </a:p>
        </p:txBody>
      </p:sp>
      <p:sp>
        <p:nvSpPr>
          <p:cNvPr id="192515" name="Rectangle 3"/>
          <p:cNvSpPr>
            <a:spLocks noChangeArrowheads="1"/>
          </p:cNvSpPr>
          <p:nvPr/>
        </p:nvSpPr>
        <p:spPr bwMode="auto">
          <a:xfrm>
            <a:off x="457200" y="1371600"/>
            <a:ext cx="8458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sz="2000" dirty="0" err="1">
                <a:cs typeface="+mn-cs"/>
              </a:rPr>
              <a:t>It starts</a:t>
            </a:r>
            <a:r>
              <a:rPr lang="fr-FR" sz="2000" dirty="0">
                <a:cs typeface="+mn-cs"/>
              </a:rPr>
              <a:t> </a:t>
            </a:r>
            <a:r>
              <a:rPr lang="fr-FR" sz="2000" dirty="0" err="1">
                <a:cs typeface="+mn-cs"/>
              </a:rPr>
              <a:t>with</a:t>
            </a:r>
            <a:r>
              <a:rPr lang="fr-FR" sz="2000" dirty="0">
                <a:cs typeface="+mn-cs"/>
              </a:rPr>
              <a:t> the </a:t>
            </a:r>
            <a:r>
              <a:rPr lang="fr-FR" sz="2000" dirty="0" err="1">
                <a:cs typeface="+mn-cs"/>
              </a:rPr>
              <a:t>following statements</a:t>
            </a:r>
            <a:r>
              <a:rPr lang="fr-FR" sz="2000" dirty="0">
                <a:cs typeface="+mn-cs"/>
              </a:rPr>
              <a:t>:</a:t>
            </a:r>
          </a:p>
          <a:p>
            <a:pPr marL="342900" indent="-342900" algn="l">
              <a:spcBef>
                <a:spcPct val="20000"/>
              </a:spcBef>
              <a:defRPr/>
            </a:pPr>
            <a:r>
              <a:rPr lang="fr-FR" sz="2000" dirty="0">
                <a:solidFill>
                  <a:schemeClr val="tx2"/>
                </a:solidFill>
                <a:cs typeface="+mn-cs"/>
              </a:rPr>
              <a:t>« It </a:t>
            </a:r>
            <a:r>
              <a:rPr lang="fr-FR" sz="2000" dirty="0" err="1">
                <a:solidFill>
                  <a:schemeClr val="tx2"/>
                </a:solidFill>
                <a:cs typeface="+mn-cs"/>
              </a:rPr>
              <a:t>is</a:t>
            </a:r>
            <a:r>
              <a:rPr lang="fr-FR" sz="2000" dirty="0">
                <a:solidFill>
                  <a:schemeClr val="tx2"/>
                </a:solidFill>
                <a:cs typeface="+mn-cs"/>
              </a:rPr>
              <a:t> </a:t>
            </a:r>
            <a:r>
              <a:rPr lang="fr-FR" sz="2000" dirty="0" err="1">
                <a:solidFill>
                  <a:schemeClr val="tx2"/>
                </a:solidFill>
                <a:cs typeface="+mn-cs"/>
              </a:rPr>
              <a:t>well</a:t>
            </a:r>
            <a:r>
              <a:rPr lang="fr-FR" sz="2000" dirty="0">
                <a:solidFill>
                  <a:schemeClr val="tx2"/>
                </a:solidFill>
                <a:cs typeface="+mn-cs"/>
              </a:rPr>
              <a:t> </a:t>
            </a:r>
            <a:r>
              <a:rPr lang="fr-FR" sz="2000" dirty="0" err="1">
                <a:solidFill>
                  <a:schemeClr val="tx2"/>
                </a:solidFill>
                <a:cs typeface="+mn-cs"/>
              </a:rPr>
              <a:t>known</a:t>
            </a:r>
            <a:r>
              <a:rPr lang="fr-FR" sz="2000" dirty="0">
                <a:solidFill>
                  <a:schemeClr val="tx2"/>
                </a:solidFill>
                <a:cs typeface="+mn-cs"/>
              </a:rPr>
              <a:t> </a:t>
            </a:r>
            <a:r>
              <a:rPr lang="fr-FR" sz="2000" dirty="0" err="1">
                <a:solidFill>
                  <a:schemeClr val="tx2"/>
                </a:solidFill>
                <a:cs typeface="+mn-cs"/>
              </a:rPr>
              <a:t>that</a:t>
            </a:r>
            <a:r>
              <a:rPr lang="fr-FR" sz="2000" dirty="0">
                <a:solidFill>
                  <a:schemeClr val="tx2"/>
                </a:solidFill>
                <a:cs typeface="+mn-cs"/>
              </a:rPr>
              <a:t> </a:t>
            </a:r>
            <a:r>
              <a:rPr lang="fr-FR" sz="2000" dirty="0" err="1">
                <a:solidFill>
                  <a:schemeClr val="tx2"/>
                </a:solidFill>
                <a:cs typeface="+mn-cs"/>
              </a:rPr>
              <a:t>liquid</a:t>
            </a:r>
            <a:r>
              <a:rPr lang="fr-FR" sz="2000" dirty="0">
                <a:solidFill>
                  <a:schemeClr val="tx2"/>
                </a:solidFill>
                <a:cs typeface="+mn-cs"/>
              </a:rPr>
              <a:t> </a:t>
            </a:r>
            <a:r>
              <a:rPr lang="fr-FR" sz="2000" dirty="0" err="1">
                <a:solidFill>
                  <a:schemeClr val="tx2"/>
                </a:solidFill>
                <a:cs typeface="+mn-cs"/>
              </a:rPr>
              <a:t>helium</a:t>
            </a:r>
            <a:r>
              <a:rPr lang="fr-FR" sz="2000" dirty="0">
                <a:solidFill>
                  <a:schemeClr val="tx2"/>
                </a:solidFill>
                <a:cs typeface="+mn-cs"/>
              </a:rPr>
              <a:t> </a:t>
            </a:r>
            <a:r>
              <a:rPr lang="fr-FR" sz="2000" dirty="0" err="1">
                <a:solidFill>
                  <a:schemeClr val="tx2"/>
                </a:solidFill>
                <a:cs typeface="+mn-cs"/>
              </a:rPr>
              <a:t>at</a:t>
            </a:r>
            <a:r>
              <a:rPr lang="fr-FR" sz="2000" dirty="0">
                <a:solidFill>
                  <a:schemeClr val="tx2"/>
                </a:solidFill>
                <a:cs typeface="+mn-cs"/>
              </a:rPr>
              <a:t> </a:t>
            </a:r>
            <a:r>
              <a:rPr lang="fr-FR" sz="2000" dirty="0" err="1">
                <a:solidFill>
                  <a:schemeClr val="tx2"/>
                </a:solidFill>
                <a:cs typeface="+mn-cs"/>
              </a:rPr>
              <a:t>temperatures</a:t>
            </a:r>
            <a:r>
              <a:rPr lang="fr-FR" sz="2000" dirty="0">
                <a:solidFill>
                  <a:schemeClr val="tx2"/>
                </a:solidFill>
                <a:cs typeface="+mn-cs"/>
              </a:rPr>
              <a:t> </a:t>
            </a:r>
            <a:r>
              <a:rPr lang="fr-FR" sz="2000" dirty="0" err="1">
                <a:solidFill>
                  <a:schemeClr val="tx2"/>
                </a:solidFill>
                <a:cs typeface="+mn-cs"/>
              </a:rPr>
              <a:t>below</a:t>
            </a:r>
            <a:r>
              <a:rPr lang="fr-FR" sz="2000" dirty="0">
                <a:solidFill>
                  <a:schemeClr val="tx2"/>
                </a:solidFill>
                <a:cs typeface="+mn-cs"/>
              </a:rPr>
              <a:t> the </a:t>
            </a:r>
            <a:r>
              <a:rPr lang="fr-FR" sz="2000" dirty="0">
                <a:solidFill>
                  <a:schemeClr val="tx2"/>
                </a:solidFill>
                <a:latin typeface="Symbol" charset="0"/>
                <a:cs typeface="+mn-cs"/>
                <a:sym typeface="Symbol" charset="0"/>
              </a:rPr>
              <a:t></a:t>
            </a:r>
            <a:r>
              <a:rPr lang="fr-FR" sz="2000" dirty="0">
                <a:solidFill>
                  <a:schemeClr val="tx2"/>
                </a:solidFill>
                <a:cs typeface="+mn-cs"/>
              </a:rPr>
              <a:t>-point </a:t>
            </a:r>
            <a:r>
              <a:rPr lang="fr-FR" altLang="ja-JP" sz="2000" dirty="0" err="1">
                <a:solidFill>
                  <a:schemeClr val="tx2"/>
                </a:solidFill>
              </a:rPr>
              <a:t>possesses</a:t>
            </a:r>
            <a:r>
              <a:rPr lang="fr-FR" altLang="ja-JP" sz="2000" dirty="0">
                <a:solidFill>
                  <a:schemeClr val="tx2"/>
                </a:solidFill>
              </a:rPr>
              <a:t> a </a:t>
            </a:r>
            <a:r>
              <a:rPr lang="fr-FR" altLang="ja-JP" sz="2000" dirty="0" err="1">
                <a:solidFill>
                  <a:schemeClr val="tx2"/>
                </a:solidFill>
              </a:rPr>
              <a:t>number</a:t>
            </a:r>
            <a:r>
              <a:rPr lang="fr-FR" altLang="ja-JP" sz="2000" dirty="0">
                <a:solidFill>
                  <a:schemeClr val="tx2"/>
                </a:solidFill>
              </a:rPr>
              <a:t> of </a:t>
            </a:r>
            <a:r>
              <a:rPr lang="fr-FR" altLang="ja-JP" sz="2000" dirty="0" err="1">
                <a:solidFill>
                  <a:schemeClr val="tx2"/>
                </a:solidFill>
              </a:rPr>
              <a:t>peculiar</a:t>
            </a:r>
            <a:r>
              <a:rPr lang="fr-FR" altLang="ja-JP" sz="2000" dirty="0">
                <a:solidFill>
                  <a:schemeClr val="tx2"/>
                </a:solidFill>
              </a:rPr>
              <a:t> </a:t>
            </a:r>
            <a:r>
              <a:rPr lang="fr-FR" altLang="ja-JP" sz="2000" dirty="0" err="1">
                <a:solidFill>
                  <a:schemeClr val="tx2"/>
                </a:solidFill>
              </a:rPr>
              <a:t>properties</a:t>
            </a:r>
            <a:r>
              <a:rPr lang="fr-FR" altLang="ja-JP" sz="2000" dirty="0">
                <a:solidFill>
                  <a:schemeClr val="tx2"/>
                </a:solidFill>
              </a:rPr>
              <a:t>, the </a:t>
            </a:r>
            <a:r>
              <a:rPr lang="fr-FR" altLang="ja-JP" sz="2000" dirty="0" err="1">
                <a:solidFill>
                  <a:schemeClr val="tx2"/>
                </a:solidFill>
              </a:rPr>
              <a:t>most</a:t>
            </a:r>
            <a:r>
              <a:rPr lang="fr-FR" altLang="ja-JP" sz="2000" dirty="0">
                <a:solidFill>
                  <a:schemeClr val="tx2"/>
                </a:solidFill>
              </a:rPr>
              <a:t> important of </a:t>
            </a:r>
            <a:r>
              <a:rPr lang="fr-FR" altLang="ja-JP" sz="2000" dirty="0" err="1">
                <a:solidFill>
                  <a:schemeClr val="tx2"/>
                </a:solidFill>
              </a:rPr>
              <a:t>which</a:t>
            </a:r>
            <a:r>
              <a:rPr lang="fr-FR" altLang="ja-JP" sz="2000" dirty="0">
                <a:solidFill>
                  <a:schemeClr val="tx2"/>
                </a:solidFill>
              </a:rPr>
              <a:t> </a:t>
            </a:r>
            <a:r>
              <a:rPr lang="fr-FR" altLang="ja-JP" sz="2000" dirty="0" err="1">
                <a:solidFill>
                  <a:schemeClr val="tx2"/>
                </a:solidFill>
              </a:rPr>
              <a:t>is</a:t>
            </a:r>
            <a:r>
              <a:rPr lang="fr-FR" altLang="ja-JP" sz="2000" dirty="0">
                <a:solidFill>
                  <a:schemeClr val="tx2"/>
                </a:solidFill>
              </a:rPr>
              <a:t> </a:t>
            </a:r>
            <a:r>
              <a:rPr lang="fr-FR" altLang="ja-JP" sz="2000" dirty="0" err="1">
                <a:solidFill>
                  <a:schemeClr val="tx2"/>
                </a:solidFill>
              </a:rPr>
              <a:t>superfluidity</a:t>
            </a:r>
            <a:r>
              <a:rPr lang="fr-FR" altLang="ja-JP" sz="2000" dirty="0">
                <a:solidFill>
                  <a:schemeClr val="tx2"/>
                </a:solidFill>
              </a:rPr>
              <a:t> </a:t>
            </a:r>
            <a:r>
              <a:rPr lang="fr-FR" altLang="ja-JP" sz="2000" dirty="0" err="1">
                <a:solidFill>
                  <a:schemeClr val="tx2"/>
                </a:solidFill>
              </a:rPr>
              <a:t>discovered</a:t>
            </a:r>
            <a:r>
              <a:rPr lang="fr-FR" altLang="ja-JP" sz="2000" dirty="0">
                <a:solidFill>
                  <a:schemeClr val="tx2"/>
                </a:solidFill>
              </a:rPr>
              <a:t> by P.L. </a:t>
            </a:r>
            <a:r>
              <a:rPr lang="fr-FR" altLang="ja-JP" sz="2000" dirty="0" err="1">
                <a:solidFill>
                  <a:schemeClr val="tx2"/>
                </a:solidFill>
              </a:rPr>
              <a:t>Kapitza</a:t>
            </a:r>
            <a:r>
              <a:rPr lang="fr-FR" altLang="ja-JP" sz="2000" dirty="0">
                <a:solidFill>
                  <a:schemeClr val="tx2"/>
                </a:solidFill>
              </a:rPr>
              <a:t>.</a:t>
            </a:r>
            <a:r>
              <a:rPr lang="fr-FR" altLang="ja-JP" sz="2000" dirty="0">
                <a:solidFill>
                  <a:schemeClr val="tx2"/>
                </a:solidFill>
                <a:latin typeface="Arial"/>
              </a:rPr>
              <a:t> »</a:t>
            </a:r>
            <a:endParaRPr lang="fr-FR" altLang="ja-JP" sz="2000" dirty="0"/>
          </a:p>
          <a:p>
            <a:pPr marL="342900" indent="-342900" algn="l">
              <a:spcBef>
                <a:spcPct val="20000"/>
              </a:spcBef>
              <a:defRPr/>
            </a:pPr>
            <a:r>
              <a:rPr lang="fr-FR" altLang="ja-JP" sz="2000" dirty="0" err="1"/>
              <a:t>According</a:t>
            </a:r>
            <a:r>
              <a:rPr lang="fr-FR" altLang="ja-JP" sz="2000" dirty="0"/>
              <a:t> to Landau, the </a:t>
            </a:r>
            <a:r>
              <a:rPr lang="fr-FR" altLang="ja-JP" sz="2000" dirty="0" err="1"/>
              <a:t>discovery</a:t>
            </a:r>
            <a:r>
              <a:rPr lang="fr-FR" altLang="ja-JP" sz="2000" dirty="0"/>
              <a:t> </a:t>
            </a:r>
            <a:r>
              <a:rPr lang="fr-FR" altLang="ja-JP" sz="2000" dirty="0" err="1"/>
              <a:t>was</a:t>
            </a:r>
            <a:r>
              <a:rPr lang="fr-FR" altLang="ja-JP" sz="2000" dirty="0"/>
              <a:t> </a:t>
            </a:r>
            <a:r>
              <a:rPr lang="fr-FR" altLang="ja-JP" sz="2000" dirty="0" err="1"/>
              <a:t>thus</a:t>
            </a:r>
            <a:r>
              <a:rPr lang="fr-FR" altLang="ja-JP" sz="2000" dirty="0"/>
              <a:t> made in Moscow by the man </a:t>
            </a:r>
            <a:r>
              <a:rPr lang="fr-FR" altLang="ja-JP" sz="2000" dirty="0" err="1"/>
              <a:t>who</a:t>
            </a:r>
            <a:r>
              <a:rPr lang="fr-FR" altLang="ja-JP" sz="2000" dirty="0"/>
              <a:t> </a:t>
            </a:r>
            <a:r>
              <a:rPr lang="fr-FR" altLang="ja-JP" sz="2000" dirty="0" err="1"/>
              <a:t>saved</a:t>
            </a:r>
            <a:r>
              <a:rPr lang="fr-FR" altLang="ja-JP" sz="2000" dirty="0"/>
              <a:t> </a:t>
            </a:r>
            <a:r>
              <a:rPr lang="fr-FR" altLang="ja-JP" sz="2000" dirty="0" err="1"/>
              <a:t>his</a:t>
            </a:r>
            <a:r>
              <a:rPr lang="fr-FR" altLang="ja-JP" sz="2000" dirty="0"/>
              <a:t> life.</a:t>
            </a:r>
            <a:endParaRPr lang="fr-FR" sz="2000" dirty="0">
              <a:cs typeface="+mn-cs"/>
            </a:endParaRPr>
          </a:p>
        </p:txBody>
      </p:sp>
      <p:sp>
        <p:nvSpPr>
          <p:cNvPr id="192517" name="Text Box 5"/>
          <p:cNvSpPr txBox="1">
            <a:spLocks noChangeArrowheads="1"/>
          </p:cNvSpPr>
          <p:nvPr/>
        </p:nvSpPr>
        <p:spPr bwMode="auto">
          <a:xfrm>
            <a:off x="457200" y="3489325"/>
            <a:ext cx="8153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fr-FR" sz="2000" dirty="0">
                <a:cs typeface="+mn-cs"/>
              </a:rPr>
              <a:t>The </a:t>
            </a:r>
            <a:r>
              <a:rPr lang="fr-FR" sz="2000" dirty="0" err="1">
                <a:cs typeface="+mn-cs"/>
              </a:rPr>
              <a:t>paper</a:t>
            </a:r>
            <a:r>
              <a:rPr lang="fr-FR" sz="2000" dirty="0">
                <a:cs typeface="+mn-cs"/>
              </a:rPr>
              <a:t> continues </a:t>
            </a:r>
            <a:r>
              <a:rPr lang="fr-FR" sz="2000" dirty="0" err="1">
                <a:cs typeface="+mn-cs"/>
              </a:rPr>
              <a:t>with</a:t>
            </a:r>
            <a:r>
              <a:rPr lang="fr-FR" sz="2000" dirty="0">
                <a:cs typeface="+mn-cs"/>
              </a:rPr>
              <a:t>:</a:t>
            </a:r>
          </a:p>
          <a:p>
            <a:pPr algn="l">
              <a:defRPr/>
            </a:pPr>
            <a:r>
              <a:rPr lang="fr-FR" sz="2000" dirty="0">
                <a:solidFill>
                  <a:schemeClr val="tx2"/>
                </a:solidFill>
                <a:cs typeface="+mn-cs"/>
              </a:rPr>
              <a:t>« L. Tisza </a:t>
            </a:r>
            <a:r>
              <a:rPr lang="fr-FR" sz="2000" dirty="0" err="1">
                <a:solidFill>
                  <a:schemeClr val="tx2"/>
                </a:solidFill>
                <a:cs typeface="+mn-cs"/>
              </a:rPr>
              <a:t>suggested</a:t>
            </a:r>
            <a:r>
              <a:rPr lang="fr-FR" sz="2000" dirty="0">
                <a:solidFill>
                  <a:schemeClr val="tx2"/>
                </a:solidFill>
                <a:cs typeface="+mn-cs"/>
              </a:rPr>
              <a:t> </a:t>
            </a:r>
            <a:r>
              <a:rPr lang="fr-FR" sz="2000" dirty="0" err="1">
                <a:solidFill>
                  <a:schemeClr val="tx2"/>
                </a:solidFill>
                <a:cs typeface="+mn-cs"/>
              </a:rPr>
              <a:t>that</a:t>
            </a:r>
            <a:r>
              <a:rPr lang="fr-FR" sz="2000" dirty="0">
                <a:solidFill>
                  <a:schemeClr val="tx2"/>
                </a:solidFill>
                <a:cs typeface="+mn-cs"/>
              </a:rPr>
              <a:t> </a:t>
            </a:r>
            <a:r>
              <a:rPr lang="fr-FR" sz="2000" dirty="0" err="1">
                <a:solidFill>
                  <a:schemeClr val="tx2"/>
                </a:solidFill>
                <a:cs typeface="+mn-cs"/>
              </a:rPr>
              <a:t>helium</a:t>
            </a:r>
            <a:r>
              <a:rPr lang="fr-FR" sz="2000" dirty="0">
                <a:solidFill>
                  <a:schemeClr val="tx2"/>
                </a:solidFill>
                <a:cs typeface="+mn-cs"/>
              </a:rPr>
              <a:t> II </a:t>
            </a:r>
            <a:r>
              <a:rPr lang="fr-FR" sz="2000" dirty="0" err="1">
                <a:solidFill>
                  <a:schemeClr val="tx2"/>
                </a:solidFill>
                <a:cs typeface="+mn-cs"/>
              </a:rPr>
              <a:t>should</a:t>
            </a:r>
            <a:r>
              <a:rPr lang="fr-FR" sz="2000" dirty="0">
                <a:solidFill>
                  <a:schemeClr val="tx2"/>
                </a:solidFill>
                <a:cs typeface="+mn-cs"/>
              </a:rPr>
              <a:t> </a:t>
            </a:r>
            <a:r>
              <a:rPr lang="fr-FR" sz="2000" dirty="0" err="1">
                <a:solidFill>
                  <a:schemeClr val="tx2"/>
                </a:solidFill>
                <a:cs typeface="+mn-cs"/>
              </a:rPr>
              <a:t>be</a:t>
            </a:r>
            <a:r>
              <a:rPr lang="fr-FR" sz="2000" dirty="0">
                <a:solidFill>
                  <a:schemeClr val="tx2"/>
                </a:solidFill>
                <a:cs typeface="+mn-cs"/>
              </a:rPr>
              <a:t> </a:t>
            </a:r>
            <a:r>
              <a:rPr lang="fr-FR" sz="2000" dirty="0" err="1">
                <a:solidFill>
                  <a:schemeClr val="tx2"/>
                </a:solidFill>
                <a:cs typeface="+mn-cs"/>
              </a:rPr>
              <a:t>considered</a:t>
            </a:r>
            <a:r>
              <a:rPr lang="fr-FR" sz="2000" dirty="0">
                <a:solidFill>
                  <a:schemeClr val="tx2"/>
                </a:solidFill>
                <a:cs typeface="+mn-cs"/>
              </a:rPr>
              <a:t> as a </a:t>
            </a:r>
            <a:r>
              <a:rPr lang="fr-FR" sz="2000" dirty="0" err="1">
                <a:solidFill>
                  <a:schemeClr val="tx2"/>
                </a:solidFill>
                <a:cs typeface="+mn-cs"/>
              </a:rPr>
              <a:t>degenerate</a:t>
            </a:r>
            <a:r>
              <a:rPr lang="fr-FR" sz="2000" dirty="0">
                <a:solidFill>
                  <a:schemeClr val="tx2"/>
                </a:solidFill>
                <a:cs typeface="+mn-cs"/>
              </a:rPr>
              <a:t> </a:t>
            </a:r>
            <a:r>
              <a:rPr lang="fr-FR" sz="2000" dirty="0" err="1">
                <a:solidFill>
                  <a:schemeClr val="tx2"/>
                </a:solidFill>
                <a:cs typeface="+mn-cs"/>
              </a:rPr>
              <a:t>ideal</a:t>
            </a:r>
            <a:r>
              <a:rPr lang="fr-FR" sz="2000" dirty="0">
                <a:solidFill>
                  <a:schemeClr val="tx2"/>
                </a:solidFill>
                <a:cs typeface="+mn-cs"/>
              </a:rPr>
              <a:t> Bose </a:t>
            </a:r>
            <a:r>
              <a:rPr lang="fr-FR" sz="2000" dirty="0" err="1">
                <a:solidFill>
                  <a:schemeClr val="tx2"/>
                </a:solidFill>
                <a:cs typeface="+mn-cs"/>
              </a:rPr>
              <a:t>gas</a:t>
            </a:r>
            <a:r>
              <a:rPr lang="fr-FR" sz="2000" dirty="0">
                <a:solidFill>
                  <a:schemeClr val="tx2"/>
                </a:solidFill>
                <a:cs typeface="+mn-cs"/>
              </a:rPr>
              <a:t>... This point of </a:t>
            </a:r>
            <a:r>
              <a:rPr lang="fr-FR" sz="2000" dirty="0" err="1">
                <a:solidFill>
                  <a:schemeClr val="tx2"/>
                </a:solidFill>
                <a:cs typeface="+mn-cs"/>
              </a:rPr>
              <a:t>view</a:t>
            </a:r>
            <a:r>
              <a:rPr lang="fr-FR" sz="2000" dirty="0">
                <a:solidFill>
                  <a:schemeClr val="tx2"/>
                </a:solidFill>
                <a:cs typeface="+mn-cs"/>
              </a:rPr>
              <a:t>, </a:t>
            </a:r>
            <a:r>
              <a:rPr lang="fr-FR" sz="2000" dirty="0" err="1">
                <a:solidFill>
                  <a:schemeClr val="tx2"/>
                </a:solidFill>
                <a:cs typeface="+mn-cs"/>
              </a:rPr>
              <a:t>however</a:t>
            </a:r>
            <a:r>
              <a:rPr lang="fr-FR" sz="2000" dirty="0">
                <a:solidFill>
                  <a:schemeClr val="tx2"/>
                </a:solidFill>
                <a:cs typeface="+mn-cs"/>
              </a:rPr>
              <a:t>, </a:t>
            </a:r>
            <a:r>
              <a:rPr lang="fr-FR" sz="2000" dirty="0" err="1">
                <a:solidFill>
                  <a:schemeClr val="tx2"/>
                </a:solidFill>
                <a:cs typeface="+mn-cs"/>
              </a:rPr>
              <a:t>cannot</a:t>
            </a:r>
            <a:r>
              <a:rPr lang="fr-FR" sz="2000" dirty="0">
                <a:solidFill>
                  <a:schemeClr val="tx2"/>
                </a:solidFill>
                <a:cs typeface="+mn-cs"/>
              </a:rPr>
              <a:t> </a:t>
            </a:r>
            <a:r>
              <a:rPr lang="fr-FR" sz="2000" dirty="0" err="1">
                <a:solidFill>
                  <a:schemeClr val="tx2"/>
                </a:solidFill>
                <a:cs typeface="+mn-cs"/>
              </a:rPr>
              <a:t>be</a:t>
            </a:r>
            <a:r>
              <a:rPr lang="fr-FR" sz="2000" dirty="0">
                <a:solidFill>
                  <a:schemeClr val="tx2"/>
                </a:solidFill>
                <a:cs typeface="+mn-cs"/>
              </a:rPr>
              <a:t> </a:t>
            </a:r>
            <a:r>
              <a:rPr lang="fr-FR" sz="2000" dirty="0" err="1">
                <a:solidFill>
                  <a:schemeClr val="tx2"/>
                </a:solidFill>
                <a:cs typeface="+mn-cs"/>
              </a:rPr>
              <a:t>considered</a:t>
            </a:r>
            <a:r>
              <a:rPr lang="fr-FR" sz="2000" dirty="0">
                <a:solidFill>
                  <a:schemeClr val="tx2"/>
                </a:solidFill>
                <a:cs typeface="+mn-cs"/>
              </a:rPr>
              <a:t> as </a:t>
            </a:r>
            <a:r>
              <a:rPr lang="fr-FR" sz="2000" dirty="0" err="1">
                <a:solidFill>
                  <a:schemeClr val="tx2"/>
                </a:solidFill>
                <a:cs typeface="+mn-cs"/>
              </a:rPr>
              <a:t>satisfactory</a:t>
            </a:r>
            <a:r>
              <a:rPr lang="fr-FR" sz="2000" dirty="0">
                <a:solidFill>
                  <a:schemeClr val="tx2"/>
                </a:solidFill>
                <a:cs typeface="+mn-cs"/>
              </a:rPr>
              <a:t>... </a:t>
            </a:r>
            <a:r>
              <a:rPr lang="fr-FR" sz="2000" dirty="0" err="1">
                <a:solidFill>
                  <a:schemeClr val="tx2"/>
                </a:solidFill>
                <a:cs typeface="+mn-cs"/>
              </a:rPr>
              <a:t>nothing</a:t>
            </a:r>
            <a:r>
              <a:rPr lang="fr-FR" sz="2000" dirty="0">
                <a:solidFill>
                  <a:schemeClr val="tx2"/>
                </a:solidFill>
                <a:cs typeface="+mn-cs"/>
              </a:rPr>
              <a:t> </a:t>
            </a:r>
            <a:r>
              <a:rPr lang="fr-FR" sz="2000" dirty="0" err="1">
                <a:solidFill>
                  <a:schemeClr val="tx2"/>
                </a:solidFill>
                <a:cs typeface="+mn-cs"/>
              </a:rPr>
              <a:t>would</a:t>
            </a:r>
            <a:r>
              <a:rPr lang="fr-FR" sz="2000" dirty="0">
                <a:solidFill>
                  <a:schemeClr val="tx2"/>
                </a:solidFill>
                <a:cs typeface="+mn-cs"/>
              </a:rPr>
              <a:t> </a:t>
            </a:r>
            <a:r>
              <a:rPr lang="fr-FR" sz="2000" dirty="0" err="1">
                <a:solidFill>
                  <a:schemeClr val="tx2"/>
                </a:solidFill>
                <a:cs typeface="+mn-cs"/>
              </a:rPr>
              <a:t>prevent</a:t>
            </a:r>
            <a:r>
              <a:rPr lang="fr-FR" sz="2000" dirty="0">
                <a:solidFill>
                  <a:schemeClr val="tx2"/>
                </a:solidFill>
                <a:cs typeface="+mn-cs"/>
              </a:rPr>
              <a:t> </a:t>
            </a:r>
            <a:r>
              <a:rPr lang="fr-FR" sz="2000" dirty="0" err="1">
                <a:solidFill>
                  <a:schemeClr val="tx2"/>
                </a:solidFill>
                <a:cs typeface="+mn-cs"/>
              </a:rPr>
              <a:t>atoms</a:t>
            </a:r>
            <a:r>
              <a:rPr lang="fr-FR" sz="2000" dirty="0">
                <a:solidFill>
                  <a:schemeClr val="tx2"/>
                </a:solidFill>
                <a:cs typeface="+mn-cs"/>
              </a:rPr>
              <a:t> in a normal state </a:t>
            </a:r>
            <a:r>
              <a:rPr lang="fr-FR" sz="2000" dirty="0" err="1">
                <a:solidFill>
                  <a:schemeClr val="tx2"/>
                </a:solidFill>
                <a:cs typeface="+mn-cs"/>
              </a:rPr>
              <a:t>from</a:t>
            </a:r>
            <a:r>
              <a:rPr lang="fr-FR" sz="2000" dirty="0">
                <a:solidFill>
                  <a:schemeClr val="tx2"/>
                </a:solidFill>
                <a:cs typeface="+mn-cs"/>
              </a:rPr>
              <a:t> </a:t>
            </a:r>
            <a:r>
              <a:rPr lang="fr-FR" sz="2000" dirty="0" err="1">
                <a:solidFill>
                  <a:schemeClr val="tx2"/>
                </a:solidFill>
                <a:cs typeface="+mn-cs"/>
              </a:rPr>
              <a:t>colliding</a:t>
            </a:r>
            <a:r>
              <a:rPr lang="fr-FR" sz="2000" dirty="0">
                <a:solidFill>
                  <a:schemeClr val="tx2"/>
                </a:solidFill>
                <a:cs typeface="+mn-cs"/>
              </a:rPr>
              <a:t> </a:t>
            </a:r>
            <a:r>
              <a:rPr lang="fr-FR" sz="2000" dirty="0" err="1">
                <a:solidFill>
                  <a:schemeClr val="tx2"/>
                </a:solidFill>
                <a:cs typeface="+mn-cs"/>
              </a:rPr>
              <a:t>with</a:t>
            </a:r>
            <a:r>
              <a:rPr lang="fr-FR" sz="2000" dirty="0">
                <a:solidFill>
                  <a:schemeClr val="tx2"/>
                </a:solidFill>
                <a:cs typeface="+mn-cs"/>
              </a:rPr>
              <a:t> </a:t>
            </a:r>
            <a:r>
              <a:rPr lang="fr-FR" sz="2000" dirty="0" err="1">
                <a:solidFill>
                  <a:schemeClr val="tx2"/>
                </a:solidFill>
                <a:cs typeface="+mn-cs"/>
              </a:rPr>
              <a:t>excited</a:t>
            </a:r>
            <a:r>
              <a:rPr lang="fr-FR" sz="2000" dirty="0">
                <a:solidFill>
                  <a:schemeClr val="tx2"/>
                </a:solidFill>
                <a:cs typeface="+mn-cs"/>
              </a:rPr>
              <a:t> </a:t>
            </a:r>
            <a:r>
              <a:rPr lang="fr-FR" sz="2000" dirty="0" err="1">
                <a:solidFill>
                  <a:schemeClr val="tx2"/>
                </a:solidFill>
                <a:cs typeface="+mn-cs"/>
              </a:rPr>
              <a:t>atoms</a:t>
            </a:r>
            <a:r>
              <a:rPr lang="fr-FR" sz="2000" dirty="0">
                <a:solidFill>
                  <a:schemeClr val="tx2"/>
                </a:solidFill>
                <a:cs typeface="+mn-cs"/>
              </a:rPr>
              <a:t>, </a:t>
            </a:r>
            <a:r>
              <a:rPr lang="fr-FR" sz="2000" dirty="0" err="1">
                <a:solidFill>
                  <a:schemeClr val="tx2"/>
                </a:solidFill>
                <a:cs typeface="+mn-cs"/>
              </a:rPr>
              <a:t>ie</a:t>
            </a:r>
            <a:r>
              <a:rPr lang="fr-FR" sz="2000" dirty="0">
                <a:solidFill>
                  <a:schemeClr val="tx2"/>
                </a:solidFill>
                <a:cs typeface="+mn-cs"/>
              </a:rPr>
              <a:t> </a:t>
            </a:r>
            <a:r>
              <a:rPr lang="fr-FR" sz="2000" dirty="0" err="1">
                <a:solidFill>
                  <a:schemeClr val="tx2"/>
                </a:solidFill>
                <a:cs typeface="+mn-cs"/>
              </a:rPr>
              <a:t>when</a:t>
            </a:r>
            <a:r>
              <a:rPr lang="fr-FR" sz="2000" dirty="0">
                <a:solidFill>
                  <a:schemeClr val="tx2"/>
                </a:solidFill>
                <a:cs typeface="+mn-cs"/>
              </a:rPr>
              <a:t> </a:t>
            </a:r>
            <a:r>
              <a:rPr lang="fr-FR" sz="2000" dirty="0" err="1">
                <a:solidFill>
                  <a:schemeClr val="tx2"/>
                </a:solidFill>
                <a:cs typeface="+mn-cs"/>
              </a:rPr>
              <a:t>moving</a:t>
            </a:r>
            <a:r>
              <a:rPr lang="fr-FR" sz="2000" dirty="0">
                <a:solidFill>
                  <a:schemeClr val="tx2"/>
                </a:solidFill>
                <a:cs typeface="+mn-cs"/>
              </a:rPr>
              <a:t> </a:t>
            </a:r>
            <a:r>
              <a:rPr lang="fr-FR" sz="2000" dirty="0" err="1">
                <a:solidFill>
                  <a:schemeClr val="tx2"/>
                </a:solidFill>
                <a:cs typeface="+mn-cs"/>
              </a:rPr>
              <a:t>through</a:t>
            </a:r>
            <a:r>
              <a:rPr lang="fr-FR" sz="2000" dirty="0">
                <a:solidFill>
                  <a:schemeClr val="tx2"/>
                </a:solidFill>
                <a:cs typeface="+mn-cs"/>
              </a:rPr>
              <a:t> the </a:t>
            </a:r>
            <a:r>
              <a:rPr lang="fr-FR" sz="2000" dirty="0" err="1">
                <a:solidFill>
                  <a:schemeClr val="tx2"/>
                </a:solidFill>
                <a:cs typeface="+mn-cs"/>
              </a:rPr>
              <a:t>liquid</a:t>
            </a:r>
            <a:r>
              <a:rPr lang="fr-FR" sz="2000" dirty="0">
                <a:solidFill>
                  <a:schemeClr val="tx2"/>
                </a:solidFill>
                <a:cs typeface="+mn-cs"/>
              </a:rPr>
              <a:t> </a:t>
            </a:r>
            <a:r>
              <a:rPr lang="fr-FR" sz="2000" dirty="0" err="1">
                <a:solidFill>
                  <a:schemeClr val="tx2"/>
                </a:solidFill>
                <a:cs typeface="+mn-cs"/>
              </a:rPr>
              <a:t>they</a:t>
            </a:r>
            <a:r>
              <a:rPr lang="fr-FR" sz="2000" dirty="0">
                <a:solidFill>
                  <a:schemeClr val="tx2"/>
                </a:solidFill>
                <a:cs typeface="+mn-cs"/>
              </a:rPr>
              <a:t> </a:t>
            </a:r>
            <a:r>
              <a:rPr lang="fr-FR" sz="2000" dirty="0" err="1">
                <a:solidFill>
                  <a:schemeClr val="tx2"/>
                </a:solidFill>
                <a:cs typeface="+mn-cs"/>
              </a:rPr>
              <a:t>would</a:t>
            </a:r>
            <a:r>
              <a:rPr lang="fr-FR" sz="2000" dirty="0">
                <a:solidFill>
                  <a:schemeClr val="tx2"/>
                </a:solidFill>
                <a:cs typeface="+mn-cs"/>
              </a:rPr>
              <a:t> </a:t>
            </a:r>
            <a:r>
              <a:rPr lang="fr-FR" sz="2000" dirty="0" err="1">
                <a:solidFill>
                  <a:schemeClr val="tx2"/>
                </a:solidFill>
                <a:cs typeface="+mn-cs"/>
              </a:rPr>
              <a:t>experience</a:t>
            </a:r>
            <a:r>
              <a:rPr lang="fr-FR" sz="2000" dirty="0">
                <a:solidFill>
                  <a:schemeClr val="tx2"/>
                </a:solidFill>
                <a:cs typeface="+mn-cs"/>
              </a:rPr>
              <a:t> a friction and </a:t>
            </a:r>
            <a:r>
              <a:rPr lang="fr-FR" sz="2000" dirty="0" err="1">
                <a:solidFill>
                  <a:schemeClr val="tx2"/>
                </a:solidFill>
                <a:cs typeface="+mn-cs"/>
              </a:rPr>
              <a:t>there</a:t>
            </a:r>
            <a:r>
              <a:rPr lang="fr-FR" sz="2000" dirty="0">
                <a:solidFill>
                  <a:schemeClr val="tx2"/>
                </a:solidFill>
                <a:cs typeface="+mn-cs"/>
              </a:rPr>
              <a:t> </a:t>
            </a:r>
            <a:r>
              <a:rPr lang="fr-FR" sz="2000" dirty="0" err="1">
                <a:solidFill>
                  <a:schemeClr val="tx2"/>
                </a:solidFill>
                <a:cs typeface="+mn-cs"/>
              </a:rPr>
              <a:t>would</a:t>
            </a:r>
            <a:r>
              <a:rPr lang="fr-FR" sz="2000" dirty="0">
                <a:solidFill>
                  <a:schemeClr val="tx2"/>
                </a:solidFill>
                <a:cs typeface="+mn-cs"/>
              </a:rPr>
              <a:t> </a:t>
            </a:r>
            <a:r>
              <a:rPr lang="fr-FR" sz="2000" dirty="0" err="1">
                <a:solidFill>
                  <a:schemeClr val="tx2"/>
                </a:solidFill>
                <a:cs typeface="+mn-cs"/>
              </a:rPr>
              <a:t>be</a:t>
            </a:r>
            <a:r>
              <a:rPr lang="fr-FR" sz="2000" dirty="0">
                <a:solidFill>
                  <a:schemeClr val="tx2"/>
                </a:solidFill>
                <a:cs typeface="+mn-cs"/>
              </a:rPr>
              <a:t> no </a:t>
            </a:r>
            <a:r>
              <a:rPr lang="fr-FR" sz="2000" dirty="0" err="1">
                <a:solidFill>
                  <a:schemeClr val="tx2"/>
                </a:solidFill>
                <a:cs typeface="+mn-cs"/>
              </a:rPr>
              <a:t>superfluidity</a:t>
            </a:r>
            <a:r>
              <a:rPr lang="fr-FR" sz="2000" dirty="0">
                <a:solidFill>
                  <a:schemeClr val="tx2"/>
                </a:solidFill>
                <a:cs typeface="+mn-cs"/>
              </a:rPr>
              <a:t> </a:t>
            </a:r>
            <a:r>
              <a:rPr lang="fr-FR" sz="2000" dirty="0" err="1">
                <a:solidFill>
                  <a:schemeClr val="tx2"/>
                </a:solidFill>
                <a:cs typeface="+mn-cs"/>
              </a:rPr>
              <a:t>at</a:t>
            </a:r>
            <a:r>
              <a:rPr lang="fr-FR" sz="2000" dirty="0">
                <a:solidFill>
                  <a:schemeClr val="tx2"/>
                </a:solidFill>
                <a:cs typeface="+mn-cs"/>
              </a:rPr>
              <a:t> all. In </a:t>
            </a:r>
            <a:r>
              <a:rPr lang="fr-FR" sz="2000" dirty="0" err="1">
                <a:solidFill>
                  <a:schemeClr val="tx2"/>
                </a:solidFill>
                <a:cs typeface="+mn-cs"/>
              </a:rPr>
              <a:t>this</a:t>
            </a:r>
            <a:r>
              <a:rPr lang="fr-FR" sz="2000" dirty="0">
                <a:solidFill>
                  <a:schemeClr val="tx2"/>
                </a:solidFill>
                <a:cs typeface="+mn-cs"/>
              </a:rPr>
              <a:t> </a:t>
            </a:r>
            <a:r>
              <a:rPr lang="fr-FR" sz="2000" dirty="0" err="1">
                <a:solidFill>
                  <a:schemeClr val="tx2"/>
                </a:solidFill>
                <a:cs typeface="+mn-cs"/>
              </a:rPr>
              <a:t>way</a:t>
            </a:r>
            <a:r>
              <a:rPr lang="fr-FR" sz="2000" dirty="0">
                <a:solidFill>
                  <a:schemeClr val="tx2"/>
                </a:solidFill>
                <a:cs typeface="+mn-cs"/>
              </a:rPr>
              <a:t> the </a:t>
            </a:r>
            <a:r>
              <a:rPr lang="fr-FR" sz="2000" dirty="0" err="1">
                <a:solidFill>
                  <a:schemeClr val="tx2"/>
                </a:solidFill>
                <a:cs typeface="+mn-cs"/>
              </a:rPr>
              <a:t>explanation</a:t>
            </a:r>
            <a:r>
              <a:rPr lang="fr-FR" sz="2000" dirty="0">
                <a:solidFill>
                  <a:schemeClr val="tx2"/>
                </a:solidFill>
                <a:cs typeface="+mn-cs"/>
              </a:rPr>
              <a:t> </a:t>
            </a:r>
            <a:r>
              <a:rPr lang="fr-FR" sz="2000" dirty="0" err="1">
                <a:solidFill>
                  <a:schemeClr val="tx2"/>
                </a:solidFill>
                <a:cs typeface="+mn-cs"/>
              </a:rPr>
              <a:t>advanced</a:t>
            </a:r>
            <a:r>
              <a:rPr lang="fr-FR" sz="2000" dirty="0">
                <a:solidFill>
                  <a:schemeClr val="tx2"/>
                </a:solidFill>
                <a:cs typeface="+mn-cs"/>
              </a:rPr>
              <a:t> by Tisza not </a:t>
            </a:r>
            <a:r>
              <a:rPr lang="fr-FR" sz="2000" dirty="0" err="1">
                <a:solidFill>
                  <a:schemeClr val="tx2"/>
                </a:solidFill>
                <a:cs typeface="+mn-cs"/>
              </a:rPr>
              <a:t>only</a:t>
            </a:r>
            <a:r>
              <a:rPr lang="fr-FR" sz="2000" dirty="0">
                <a:solidFill>
                  <a:schemeClr val="tx2"/>
                </a:solidFill>
                <a:cs typeface="+mn-cs"/>
              </a:rPr>
              <a:t> has no </a:t>
            </a:r>
            <a:r>
              <a:rPr lang="fr-FR" sz="2000" dirty="0" err="1">
                <a:solidFill>
                  <a:schemeClr val="tx2"/>
                </a:solidFill>
                <a:cs typeface="+mn-cs"/>
              </a:rPr>
              <a:t>foundations</a:t>
            </a:r>
            <a:r>
              <a:rPr lang="fr-FR" sz="2000" dirty="0">
                <a:solidFill>
                  <a:schemeClr val="tx2"/>
                </a:solidFill>
                <a:cs typeface="+mn-cs"/>
              </a:rPr>
              <a:t> in </a:t>
            </a:r>
            <a:r>
              <a:rPr lang="fr-FR" sz="2000" dirty="0" err="1">
                <a:solidFill>
                  <a:schemeClr val="tx2"/>
                </a:solidFill>
                <a:cs typeface="+mn-cs"/>
              </a:rPr>
              <a:t>his</a:t>
            </a:r>
            <a:r>
              <a:rPr lang="fr-FR" sz="2000" dirty="0">
                <a:solidFill>
                  <a:schemeClr val="tx2"/>
                </a:solidFill>
                <a:cs typeface="+mn-cs"/>
              </a:rPr>
              <a:t> suggestions but </a:t>
            </a:r>
            <a:r>
              <a:rPr lang="fr-FR" sz="2000" dirty="0" err="1">
                <a:solidFill>
                  <a:schemeClr val="tx2"/>
                </a:solidFill>
                <a:cs typeface="+mn-cs"/>
              </a:rPr>
              <a:t>is</a:t>
            </a:r>
            <a:r>
              <a:rPr lang="fr-FR" sz="2000" dirty="0">
                <a:solidFill>
                  <a:schemeClr val="tx2"/>
                </a:solidFill>
                <a:cs typeface="+mn-cs"/>
              </a:rPr>
              <a:t> in direct contradiction </a:t>
            </a:r>
            <a:r>
              <a:rPr lang="fr-FR" sz="2000" dirty="0" err="1">
                <a:solidFill>
                  <a:schemeClr val="tx2"/>
                </a:solidFill>
                <a:cs typeface="+mn-cs"/>
              </a:rPr>
              <a:t>with</a:t>
            </a:r>
            <a:r>
              <a:rPr lang="fr-FR" sz="2000" dirty="0">
                <a:solidFill>
                  <a:schemeClr val="tx2"/>
                </a:solidFill>
                <a:cs typeface="+mn-cs"/>
              </a:rPr>
              <a:t> </a:t>
            </a:r>
            <a:r>
              <a:rPr lang="fr-FR" sz="2000" dirty="0" err="1">
                <a:solidFill>
                  <a:schemeClr val="tx2"/>
                </a:solidFill>
                <a:cs typeface="+mn-cs"/>
              </a:rPr>
              <a:t>them</a:t>
            </a:r>
            <a:r>
              <a:rPr lang="fr-FR" sz="2000" dirty="0">
                <a:solidFill>
                  <a:schemeClr val="tx2"/>
                </a:solidFill>
                <a:cs typeface="+mn-cs"/>
              </a:rPr>
              <a:t>. »</a:t>
            </a:r>
            <a:r>
              <a:rPr lang="fr-FR" sz="2000" dirty="0">
                <a:cs typeface="+mn-cs"/>
              </a:rPr>
              <a:t> </a:t>
            </a:r>
          </a:p>
        </p:txBody>
      </p:sp>
      <p:sp>
        <p:nvSpPr>
          <p:cNvPr id="192518" name="Text Box 6"/>
          <p:cNvSpPr txBox="1">
            <a:spLocks noChangeArrowheads="1"/>
          </p:cNvSpPr>
          <p:nvPr/>
        </p:nvSpPr>
        <p:spPr bwMode="auto">
          <a:xfrm>
            <a:off x="533400" y="6172200"/>
            <a:ext cx="792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fr-FR" sz="2000">
                <a:cs typeface="+mn-cs"/>
              </a:rPr>
              <a:t>Landau‘s astonishing agressivity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5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25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2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p:bldP spid="192517" grpId="0"/>
      <p:bldP spid="1925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81000" y="228600"/>
            <a:ext cx="8458200" cy="990600"/>
          </a:xfrm>
          <a:ln>
            <a:solidFill>
              <a:schemeClr val="tx1"/>
            </a:solidFill>
            <a:miter lim="800000"/>
            <a:headEnd/>
            <a:tailEnd/>
          </a:ln>
        </p:spPr>
        <p:txBody>
          <a:bodyPr/>
          <a:lstStyle/>
          <a:p>
            <a:pPr>
              <a:defRPr/>
            </a:pPr>
            <a:r>
              <a:rPr lang="fr-FR" sz="4000" dirty="0" err="1" smtClean="0">
                <a:solidFill>
                  <a:schemeClr val="tx1"/>
                </a:solidFill>
                <a:latin typeface="Times" charset="0"/>
                <a:ea typeface="ＭＳ Ｐゴシック" charset="0"/>
              </a:rPr>
              <a:t>Two</a:t>
            </a:r>
            <a:r>
              <a:rPr lang="fr-FR" sz="4000" dirty="0" smtClean="0">
                <a:solidFill>
                  <a:schemeClr val="tx1"/>
                </a:solidFill>
                <a:latin typeface="Times" charset="0"/>
                <a:ea typeface="ＭＳ Ｐゴシック" charset="0"/>
              </a:rPr>
              <a:t> </a:t>
            </a:r>
            <a:r>
              <a:rPr lang="fr-FR" sz="4000" dirty="0" err="1" smtClean="0">
                <a:solidFill>
                  <a:schemeClr val="tx1"/>
                </a:solidFill>
                <a:latin typeface="Times" charset="0"/>
                <a:ea typeface="ＭＳ Ｐゴシック" charset="0"/>
              </a:rPr>
              <a:t>different</a:t>
            </a:r>
            <a:r>
              <a:rPr lang="fr-FR" sz="4000" dirty="0" smtClean="0">
                <a:solidFill>
                  <a:schemeClr val="tx1"/>
                </a:solidFill>
                <a:latin typeface="Times" charset="0"/>
                <a:ea typeface="ＭＳ Ｐゴシック" charset="0"/>
              </a:rPr>
              <a:t> </a:t>
            </a:r>
            <a:r>
              <a:rPr lang="fr-FR" sz="4000" dirty="0" err="1" smtClean="0">
                <a:solidFill>
                  <a:schemeClr val="tx1"/>
                </a:solidFill>
                <a:latin typeface="Times" charset="0"/>
                <a:ea typeface="ＭＳ Ｐゴシック" charset="0"/>
              </a:rPr>
              <a:t>theoretical</a:t>
            </a:r>
            <a:r>
              <a:rPr lang="fr-FR" sz="4000" dirty="0" smtClean="0">
                <a:solidFill>
                  <a:schemeClr val="tx1"/>
                </a:solidFill>
                <a:latin typeface="Times" charset="0"/>
                <a:ea typeface="ＭＳ Ｐゴシック" charset="0"/>
              </a:rPr>
              <a:t> </a:t>
            </a:r>
            <a:r>
              <a:rPr lang="fr-FR" sz="4000" dirty="0" err="1" smtClean="0">
                <a:solidFill>
                  <a:schemeClr val="tx1"/>
                </a:solidFill>
                <a:latin typeface="Times" charset="0"/>
                <a:ea typeface="ＭＳ Ｐゴシック" charset="0"/>
              </a:rPr>
              <a:t>approaches</a:t>
            </a:r>
            <a:endParaRPr lang="fr-FR" sz="4000" dirty="0">
              <a:solidFill>
                <a:schemeClr val="tx1"/>
              </a:solidFill>
              <a:latin typeface="Times" charset="0"/>
              <a:ea typeface="ＭＳ Ｐゴシック" charset="0"/>
            </a:endParaRPr>
          </a:p>
        </p:txBody>
      </p:sp>
      <p:sp>
        <p:nvSpPr>
          <p:cNvPr id="64514" name="Text Box 3"/>
          <p:cNvSpPr txBox="1">
            <a:spLocks noChangeArrowheads="1"/>
          </p:cNvSpPr>
          <p:nvPr/>
        </p:nvSpPr>
        <p:spPr bwMode="auto">
          <a:xfrm>
            <a:off x="381000" y="1447800"/>
            <a:ext cx="8229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sz="2000"/>
              <a:t>Landau never cited Fritz London . Apparently, he considered him as a bad physicist</a:t>
            </a:r>
          </a:p>
          <a:p>
            <a:pPr algn="l"/>
            <a:r>
              <a:rPr lang="fr-FR" sz="2000"/>
              <a:t>Landau never appreciated his former student Tisza</a:t>
            </a:r>
          </a:p>
          <a:p>
            <a:pPr algn="l"/>
            <a:endParaRPr lang="fr-FR" sz="2000"/>
          </a:p>
          <a:p>
            <a:pPr algn="l"/>
            <a:r>
              <a:rPr lang="fr-FR" sz="2000">
                <a:solidFill>
                  <a:schemeClr val="tx2"/>
                </a:solidFill>
              </a:rPr>
              <a:t>Fritz London  had considered the ground state of superfluid helium at rest </a:t>
            </a:r>
            <a:r>
              <a:rPr lang="fr-FR" sz="2000"/>
              <a:t>Landau  considered the hydrodynamic properties for which and  introduced a theory of excitations in quantum fluids,  but he always rejected any connexion with Bose-Einstein’s condensation. </a:t>
            </a:r>
          </a:p>
          <a:p>
            <a:pPr algn="l"/>
            <a:endParaRPr lang="fr-FR" sz="2000"/>
          </a:p>
          <a:p>
            <a:pPr algn="l"/>
            <a:r>
              <a:rPr lang="fr-FR" sz="2000">
                <a:solidFill>
                  <a:schemeClr val="tx2"/>
                </a:solidFill>
              </a:rPr>
              <a:t>Each of them had found part of the truth, but they died before realizing it (London from a heart attack in 1954, Landau in 1968 after a car accident in  1960 and the Nobel prize in 1962).</a:t>
            </a:r>
          </a:p>
          <a:p>
            <a:pPr algn="l"/>
            <a:endParaRPr lang="fr-FR" sz="2000"/>
          </a:p>
          <a:p>
            <a:pPr algn="l"/>
            <a:r>
              <a:rPr lang="fr-FR" sz="2000">
                <a:solidFill>
                  <a:srgbClr val="66FFFF"/>
                </a:solidFill>
              </a:rPr>
              <a:t>The 2-fluid model had been introduced by Tisza with some mistakes</a:t>
            </a:r>
          </a:p>
          <a:p>
            <a:pPr algn="l"/>
            <a:r>
              <a:rPr lang="fr-FR" sz="2000">
                <a:solidFill>
                  <a:srgbClr val="66FFFF"/>
                </a:solidFill>
              </a:rPr>
              <a:t>Landau corrected it and wanted all the glory</a:t>
            </a:r>
          </a:p>
          <a:p>
            <a:pPr algn="l"/>
            <a:r>
              <a:rPr lang="fr-FR" sz="2000">
                <a:solidFill>
                  <a:srgbClr val="66FFFF"/>
                </a:solidFill>
              </a:rPr>
              <a:t>Landau received the London prize, in 1960 ! Proposed par Tisza !!</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09600" y="228600"/>
            <a:ext cx="7924800" cy="680120"/>
          </a:xfrm>
          <a:ln>
            <a:solidFill>
              <a:schemeClr val="tx1"/>
            </a:solidFill>
            <a:miter lim="800000"/>
            <a:headEnd/>
            <a:tailEnd/>
          </a:ln>
        </p:spPr>
        <p:txBody>
          <a:bodyPr/>
          <a:lstStyle/>
          <a:p>
            <a:pPr>
              <a:defRPr/>
            </a:pPr>
            <a:r>
              <a:rPr lang="en-US" sz="3200" dirty="0" smtClean="0">
                <a:solidFill>
                  <a:schemeClr val="tx1"/>
                </a:solidFill>
                <a:cs typeface="+mj-cs"/>
              </a:rPr>
              <a:t>What happened after the war?</a:t>
            </a:r>
          </a:p>
        </p:txBody>
      </p:sp>
      <p:sp>
        <p:nvSpPr>
          <p:cNvPr id="194563" name="Rectangle 3"/>
          <p:cNvSpPr>
            <a:spLocks noChangeArrowheads="1"/>
          </p:cNvSpPr>
          <p:nvPr/>
        </p:nvSpPr>
        <p:spPr bwMode="auto">
          <a:xfrm>
            <a:off x="323528" y="1268760"/>
            <a:ext cx="8569325" cy="79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en-US" sz="1800" i="0" dirty="0">
                <a:cs typeface="+mn-cs"/>
              </a:rPr>
              <a:t>1946: </a:t>
            </a:r>
            <a:r>
              <a:rPr lang="en-US" sz="1800" i="0" dirty="0" err="1">
                <a:cs typeface="+mn-cs"/>
              </a:rPr>
              <a:t>Peshkov’s</a:t>
            </a:r>
            <a:r>
              <a:rPr lang="en-US" sz="1800" i="0" dirty="0">
                <a:cs typeface="+mn-cs"/>
              </a:rPr>
              <a:t> experiments show that Landau was right in his corrections of Tisza’s theory</a:t>
            </a:r>
          </a:p>
          <a:p>
            <a:pPr marL="342900" indent="-342900" algn="l">
              <a:spcBef>
                <a:spcPct val="20000"/>
              </a:spcBef>
              <a:defRPr/>
            </a:pPr>
            <a:endParaRPr lang="en-US" sz="1800" i="0" dirty="0">
              <a:cs typeface="+mn-cs"/>
            </a:endParaRPr>
          </a:p>
          <a:p>
            <a:pPr marL="342900" indent="-342900" algn="l">
              <a:spcBef>
                <a:spcPct val="20000"/>
              </a:spcBef>
              <a:defRPr/>
            </a:pPr>
            <a:endParaRPr lang="en-US" sz="1800" i="0" dirty="0">
              <a:cs typeface="+mn-cs"/>
            </a:endParaRPr>
          </a:p>
          <a:p>
            <a:pPr marL="342900" indent="-342900" algn="l">
              <a:spcBef>
                <a:spcPct val="20000"/>
              </a:spcBef>
              <a:defRPr/>
            </a:pPr>
            <a:endParaRPr lang="en-US" sz="1800" i="0" dirty="0">
              <a:cs typeface="+mn-cs"/>
            </a:endParaRPr>
          </a:p>
        </p:txBody>
      </p:sp>
      <p:sp>
        <p:nvSpPr>
          <p:cNvPr id="4" name="Rectangle 3"/>
          <p:cNvSpPr>
            <a:spLocks noChangeArrowheads="1"/>
          </p:cNvSpPr>
          <p:nvPr/>
        </p:nvSpPr>
        <p:spPr bwMode="auto">
          <a:xfrm>
            <a:off x="323528" y="1967209"/>
            <a:ext cx="8569325"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en-US" sz="1800" i="0" dirty="0">
                <a:cs typeface="+mn-cs"/>
              </a:rPr>
              <a:t>1947: </a:t>
            </a:r>
            <a:r>
              <a:rPr lang="en-US" sz="1800" i="0" dirty="0" err="1">
                <a:cs typeface="+mn-cs"/>
              </a:rPr>
              <a:t>Bogoliubov</a:t>
            </a:r>
            <a:r>
              <a:rPr lang="en-US" sz="1800" i="0" dirty="0">
                <a:cs typeface="+mn-cs"/>
              </a:rPr>
              <a:t> predicts </a:t>
            </a:r>
            <a:r>
              <a:rPr lang="en-US" sz="1800" i="0" dirty="0" err="1">
                <a:cs typeface="+mn-cs"/>
              </a:rPr>
              <a:t>superfuidity</a:t>
            </a:r>
            <a:r>
              <a:rPr lang="en-US" sz="1800" i="0" dirty="0">
                <a:cs typeface="+mn-cs"/>
              </a:rPr>
              <a:t> in a Bose Einstein condensate as soon as the atoms interact with each other.</a:t>
            </a:r>
          </a:p>
          <a:p>
            <a:pPr marL="342900" indent="-342900" algn="l">
              <a:spcBef>
                <a:spcPct val="20000"/>
              </a:spcBef>
              <a:defRPr/>
            </a:pPr>
            <a:endParaRPr lang="en-US" sz="1800" i="0" dirty="0">
              <a:cs typeface="+mn-cs"/>
            </a:endParaRPr>
          </a:p>
          <a:p>
            <a:pPr marL="342900" indent="-342900" algn="l">
              <a:spcBef>
                <a:spcPct val="20000"/>
              </a:spcBef>
              <a:defRPr/>
            </a:pPr>
            <a:endParaRPr lang="en-US" sz="1800" i="0" dirty="0">
              <a:cs typeface="+mn-cs"/>
            </a:endParaRPr>
          </a:p>
        </p:txBody>
      </p:sp>
      <p:sp>
        <p:nvSpPr>
          <p:cNvPr id="5" name="Rectangle 4"/>
          <p:cNvSpPr>
            <a:spLocks noChangeArrowheads="1"/>
          </p:cNvSpPr>
          <p:nvPr/>
        </p:nvSpPr>
        <p:spPr bwMode="auto">
          <a:xfrm>
            <a:off x="323528" y="2593749"/>
            <a:ext cx="8569325" cy="100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en-US" sz="1800" i="0" dirty="0">
                <a:cs typeface="+mn-cs"/>
              </a:rPr>
              <a:t>1949: Osborne, Weinstock and Abraham show that </a:t>
            </a:r>
            <a:r>
              <a:rPr lang="en-US" sz="1800" i="0" dirty="0" err="1">
                <a:cs typeface="+mn-cs"/>
              </a:rPr>
              <a:t>superfluidity</a:t>
            </a:r>
            <a:r>
              <a:rPr lang="en-US" sz="1800" i="0" dirty="0">
                <a:cs typeface="+mn-cs"/>
              </a:rPr>
              <a:t> does not exist in liquid helium 3 at temperatures comparable to helium 4 (Bosons and Fermions, the importance of quantum statistics which Landau totally ignored)</a:t>
            </a:r>
          </a:p>
          <a:p>
            <a:pPr marL="342900" indent="-342900" algn="l">
              <a:spcBef>
                <a:spcPct val="20000"/>
              </a:spcBef>
              <a:defRPr/>
            </a:pPr>
            <a:endParaRPr lang="en-US" sz="1800" i="0" dirty="0">
              <a:cs typeface="+mn-cs"/>
            </a:endParaRPr>
          </a:p>
        </p:txBody>
      </p:sp>
      <p:sp>
        <p:nvSpPr>
          <p:cNvPr id="6" name="Rectangle 5"/>
          <p:cNvSpPr>
            <a:spLocks noChangeArrowheads="1"/>
          </p:cNvSpPr>
          <p:nvPr/>
        </p:nvSpPr>
        <p:spPr bwMode="auto">
          <a:xfrm>
            <a:off x="323528" y="3508320"/>
            <a:ext cx="856932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en-US" sz="1800" i="0" dirty="0">
                <a:cs typeface="+mn-cs"/>
              </a:rPr>
              <a:t>1950 : J. Bardeen develops the theory of superconductivity with R. Schrieffer and L. Cooper . Bose-Einstein condensation of pairs of Fermions. A letter to London:</a:t>
            </a:r>
          </a:p>
          <a:p>
            <a:pPr marL="342900" indent="-342900" algn="l">
              <a:spcBef>
                <a:spcPct val="20000"/>
              </a:spcBef>
              <a:defRPr/>
            </a:pPr>
            <a:r>
              <a:rPr lang="en-US" sz="1800" i="0" dirty="0">
                <a:cs typeface="+mn-cs"/>
              </a:rPr>
              <a:t>“ Dear Prof. London,</a:t>
            </a:r>
          </a:p>
          <a:p>
            <a:pPr marL="342900" indent="-342900" algn="l">
              <a:spcBef>
                <a:spcPct val="20000"/>
              </a:spcBef>
              <a:defRPr/>
            </a:pPr>
            <a:r>
              <a:rPr lang="en-US" sz="1800" i="0" dirty="0">
                <a:cs typeface="+mn-cs"/>
              </a:rPr>
              <a:t>You may be interested in the enclosed manuscript on superconductivity; they are both based on your approach…’’</a:t>
            </a:r>
          </a:p>
        </p:txBody>
      </p:sp>
      <p:sp>
        <p:nvSpPr>
          <p:cNvPr id="7" name="Rectangle 6"/>
          <p:cNvSpPr>
            <a:spLocks noChangeArrowheads="1"/>
          </p:cNvSpPr>
          <p:nvPr/>
        </p:nvSpPr>
        <p:spPr bwMode="auto">
          <a:xfrm>
            <a:off x="323528" y="5070964"/>
            <a:ext cx="8569325"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en-US" sz="1800" i="0" dirty="0">
                <a:cs typeface="+mn-cs"/>
              </a:rPr>
              <a:t>1956: Penrose and Onsager generalize Bose-Einstein condensation to interacting system as “off diagonal long range order” in the density matrix.</a:t>
            </a:r>
          </a:p>
        </p:txBody>
      </p:sp>
      <p:sp>
        <p:nvSpPr>
          <p:cNvPr id="8" name="Rectangle 7"/>
          <p:cNvSpPr>
            <a:spLocks noChangeArrowheads="1"/>
          </p:cNvSpPr>
          <p:nvPr/>
        </p:nvSpPr>
        <p:spPr bwMode="auto">
          <a:xfrm>
            <a:off x="323528" y="5697504"/>
            <a:ext cx="8569325"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en-US" sz="1800" i="0" dirty="0">
                <a:cs typeface="+mn-cs"/>
              </a:rPr>
              <a:t>1957: </a:t>
            </a:r>
            <a:r>
              <a:rPr lang="en-US" sz="1800" i="0" dirty="0">
                <a:solidFill>
                  <a:srgbClr val="FFFF00"/>
                </a:solidFill>
                <a:cs typeface="+mn-cs"/>
              </a:rPr>
              <a:t>Superconductivity is understood by Bardeen Cooper and Schrieffer (BCS) who get the 1972 Nobel prize</a:t>
            </a:r>
            <a:r>
              <a:rPr lang="en-US" sz="1800" i="0" dirty="0">
                <a:cs typeface="+mn-cs"/>
              </a:rPr>
              <a:t>. Bardeen gives part of his prize money to support the “London memorial award”.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p:bldP spid="4" grpId="0"/>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228600"/>
            <a:ext cx="8534400" cy="838200"/>
          </a:xfrm>
          <a:ln>
            <a:solidFill>
              <a:schemeClr val="tx1"/>
            </a:solidFill>
            <a:miter lim="800000"/>
            <a:headEnd/>
            <a:tailEnd/>
          </a:ln>
        </p:spPr>
        <p:txBody>
          <a:bodyPr/>
          <a:lstStyle/>
          <a:p>
            <a:pPr>
              <a:defRPr/>
            </a:pPr>
            <a:r>
              <a:rPr lang="en-US" sz="3600" b="1" smtClean="0">
                <a:solidFill>
                  <a:schemeClr val="tx1"/>
                </a:solidFill>
                <a:latin typeface="Times" charset="0"/>
                <a:ea typeface="ＭＳ Ｐゴシック" charset="0"/>
              </a:rPr>
              <a:t>the flow of an ordinary liquid</a:t>
            </a:r>
          </a:p>
        </p:txBody>
      </p:sp>
      <p:sp>
        <p:nvSpPr>
          <p:cNvPr id="82947" name="Rectangle 3"/>
          <p:cNvSpPr>
            <a:spLocks noGrp="1" noChangeArrowheads="1"/>
          </p:cNvSpPr>
          <p:nvPr>
            <p:ph type="body" idx="1"/>
          </p:nvPr>
        </p:nvSpPr>
        <p:spPr>
          <a:xfrm>
            <a:off x="304800" y="5084763"/>
            <a:ext cx="8534400" cy="1544637"/>
          </a:xfrm>
        </p:spPr>
        <p:txBody>
          <a:bodyPr/>
          <a:lstStyle/>
          <a:p>
            <a:pPr>
              <a:lnSpc>
                <a:spcPct val="90000"/>
              </a:lnSpc>
              <a:buFontTx/>
              <a:buNone/>
              <a:defRPr/>
            </a:pPr>
            <a:r>
              <a:rPr lang="en-US" sz="2000" b="1" i="1" dirty="0" smtClean="0">
                <a:solidFill>
                  <a:srgbClr val="FFFF00"/>
                </a:solidFill>
                <a:latin typeface="Times" charset="0"/>
                <a:ea typeface="ＭＳ Ｐゴシック" charset="0"/>
              </a:rPr>
              <a:t>the flow velocity V is proportional to </a:t>
            </a:r>
          </a:p>
          <a:p>
            <a:pPr>
              <a:lnSpc>
                <a:spcPct val="90000"/>
              </a:lnSpc>
              <a:buFontTx/>
              <a:buChar char="-"/>
              <a:defRPr/>
            </a:pPr>
            <a:r>
              <a:rPr lang="en-US" sz="2000" b="1" i="1" dirty="0" smtClean="0">
                <a:solidFill>
                  <a:srgbClr val="FFFF00"/>
                </a:solidFill>
                <a:latin typeface="Times" charset="0"/>
                <a:ea typeface="ＭＳ Ｐゴシック" charset="0"/>
              </a:rPr>
              <a:t>the height difference h,  that is the pressure applied to the liquid</a:t>
            </a:r>
          </a:p>
          <a:p>
            <a:pPr>
              <a:lnSpc>
                <a:spcPct val="90000"/>
              </a:lnSpc>
              <a:buFontTx/>
              <a:buChar char="-"/>
              <a:defRPr/>
            </a:pPr>
            <a:r>
              <a:rPr lang="en-US" sz="2000" b="1" i="1" dirty="0" smtClean="0">
                <a:solidFill>
                  <a:srgbClr val="FFFF00"/>
                </a:solidFill>
                <a:latin typeface="Times" charset="0"/>
                <a:ea typeface="ＭＳ Ｐゴシック" charset="0"/>
              </a:rPr>
              <a:t>the cross section of the tube</a:t>
            </a:r>
          </a:p>
          <a:p>
            <a:pPr>
              <a:lnSpc>
                <a:spcPct val="90000"/>
              </a:lnSpc>
              <a:buFontTx/>
              <a:buChar char="-"/>
              <a:defRPr/>
            </a:pPr>
            <a:r>
              <a:rPr lang="en-US" sz="2000" b="1" i="1" dirty="0" smtClean="0">
                <a:solidFill>
                  <a:srgbClr val="FFFF00"/>
                </a:solidFill>
                <a:latin typeface="Times" charset="0"/>
                <a:ea typeface="ＭＳ Ｐゴシック" charset="0"/>
              </a:rPr>
              <a:t>the inverse of the viscosity</a:t>
            </a:r>
          </a:p>
        </p:txBody>
      </p:sp>
      <p:grpSp>
        <p:nvGrpSpPr>
          <p:cNvPr id="17411" name="Group 20"/>
          <p:cNvGrpSpPr>
            <a:grpSpLocks/>
          </p:cNvGrpSpPr>
          <p:nvPr/>
        </p:nvGrpSpPr>
        <p:grpSpPr bwMode="auto">
          <a:xfrm>
            <a:off x="6781800" y="1371600"/>
            <a:ext cx="2362200" cy="3570288"/>
            <a:chOff x="624" y="1008"/>
            <a:chExt cx="1488" cy="2249"/>
          </a:xfrm>
        </p:grpSpPr>
        <p:grpSp>
          <p:nvGrpSpPr>
            <p:cNvPr id="17416" name="Group 15"/>
            <p:cNvGrpSpPr>
              <a:grpSpLocks/>
            </p:cNvGrpSpPr>
            <p:nvPr/>
          </p:nvGrpSpPr>
          <p:grpSpPr bwMode="auto">
            <a:xfrm>
              <a:off x="624" y="1008"/>
              <a:ext cx="912" cy="1440"/>
              <a:chOff x="624" y="1008"/>
              <a:chExt cx="912" cy="1440"/>
            </a:xfrm>
          </p:grpSpPr>
          <p:sp>
            <p:nvSpPr>
              <p:cNvPr id="82955" name="Freeform 11"/>
              <p:cNvSpPr>
                <a:spLocks/>
              </p:cNvSpPr>
              <p:nvPr/>
            </p:nvSpPr>
            <p:spPr bwMode="auto">
              <a:xfrm>
                <a:off x="810" y="1882"/>
                <a:ext cx="726" cy="566"/>
              </a:xfrm>
              <a:custGeom>
                <a:avLst/>
                <a:gdLst/>
                <a:ahLst/>
                <a:cxnLst>
                  <a:cxn ang="0">
                    <a:pos x="24" y="0"/>
                  </a:cxn>
                  <a:cxn ang="0">
                    <a:pos x="24" y="213"/>
                  </a:cxn>
                  <a:cxn ang="0">
                    <a:pos x="40" y="259"/>
                  </a:cxn>
                  <a:cxn ang="0">
                    <a:pos x="78" y="297"/>
                  </a:cxn>
                  <a:cxn ang="0">
                    <a:pos x="116" y="328"/>
                  </a:cxn>
                  <a:cxn ang="0">
                    <a:pos x="337" y="350"/>
                  </a:cxn>
                  <a:cxn ang="0">
                    <a:pos x="413" y="328"/>
                  </a:cxn>
                  <a:cxn ang="0">
                    <a:pos x="504" y="274"/>
                  </a:cxn>
                  <a:cxn ang="0">
                    <a:pos x="718" y="350"/>
                  </a:cxn>
                  <a:cxn ang="0">
                    <a:pos x="756" y="404"/>
                  </a:cxn>
                  <a:cxn ang="0">
                    <a:pos x="809" y="495"/>
                  </a:cxn>
                  <a:cxn ang="0">
                    <a:pos x="870" y="769"/>
                  </a:cxn>
                </a:cxnLst>
                <a:rect l="0" t="0" r="r" b="b"/>
                <a:pathLst>
                  <a:path w="870" h="769">
                    <a:moveTo>
                      <a:pt x="24" y="0"/>
                    </a:moveTo>
                    <a:cubicBezTo>
                      <a:pt x="2" y="69"/>
                      <a:pt x="0" y="143"/>
                      <a:pt x="24" y="213"/>
                    </a:cubicBezTo>
                    <a:cubicBezTo>
                      <a:pt x="29" y="228"/>
                      <a:pt x="28" y="247"/>
                      <a:pt x="40" y="259"/>
                    </a:cubicBezTo>
                    <a:cubicBezTo>
                      <a:pt x="52" y="271"/>
                      <a:pt x="66" y="283"/>
                      <a:pt x="78" y="297"/>
                    </a:cubicBezTo>
                    <a:cubicBezTo>
                      <a:pt x="104" y="329"/>
                      <a:pt x="78" y="314"/>
                      <a:pt x="116" y="328"/>
                    </a:cubicBezTo>
                    <a:cubicBezTo>
                      <a:pt x="160" y="393"/>
                      <a:pt x="276" y="352"/>
                      <a:pt x="337" y="350"/>
                    </a:cubicBezTo>
                    <a:cubicBezTo>
                      <a:pt x="363" y="343"/>
                      <a:pt x="387" y="335"/>
                      <a:pt x="413" y="328"/>
                    </a:cubicBezTo>
                    <a:cubicBezTo>
                      <a:pt x="444" y="306"/>
                      <a:pt x="473" y="294"/>
                      <a:pt x="504" y="274"/>
                    </a:cubicBezTo>
                    <a:cubicBezTo>
                      <a:pt x="624" y="282"/>
                      <a:pt x="639" y="276"/>
                      <a:pt x="718" y="350"/>
                    </a:cubicBezTo>
                    <a:cubicBezTo>
                      <a:pt x="726" y="377"/>
                      <a:pt x="739" y="381"/>
                      <a:pt x="756" y="404"/>
                    </a:cubicBezTo>
                    <a:cubicBezTo>
                      <a:pt x="763" y="414"/>
                      <a:pt x="808" y="494"/>
                      <a:pt x="809" y="495"/>
                    </a:cubicBezTo>
                    <a:cubicBezTo>
                      <a:pt x="841" y="587"/>
                      <a:pt x="870" y="669"/>
                      <a:pt x="870" y="769"/>
                    </a:cubicBezTo>
                  </a:path>
                </a:pathLst>
              </a:custGeom>
              <a:noFill/>
              <a:ln w="57150" cmpd="sng">
                <a:solidFill>
                  <a:schemeClr val="accent2"/>
                </a:solidFill>
                <a:round/>
                <a:headEnd/>
                <a:tailEnd/>
              </a:ln>
              <a:effectLst/>
            </p:spPr>
            <p:txBody>
              <a:bodyPr wrap="none" anchor="ctr"/>
              <a:lstStyle/>
              <a:p>
                <a:pPr>
                  <a:defRPr/>
                </a:pPr>
                <a:endParaRPr lang="en-US" b="0" i="0">
                  <a:ln w="76200" cmpd="sng">
                    <a:solidFill>
                      <a:schemeClr val="tx1"/>
                    </a:solidFill>
                  </a:ln>
                  <a:effectLst>
                    <a:outerShdw blurRad="38100" dist="38100" dir="2700000" algn="tl">
                      <a:srgbClr val="000000">
                        <a:alpha val="43137"/>
                      </a:srgbClr>
                    </a:outerShdw>
                  </a:effectLst>
                  <a:latin typeface="Times" pitchFamily="-105" charset="0"/>
                  <a:ea typeface="+mn-ea"/>
                  <a:cs typeface="+mn-cs"/>
                </a:endParaRPr>
              </a:p>
            </p:txBody>
          </p:sp>
          <p:grpSp>
            <p:nvGrpSpPr>
              <p:cNvPr id="17422" name="Group 14"/>
              <p:cNvGrpSpPr>
                <a:grpSpLocks/>
              </p:cNvGrpSpPr>
              <p:nvPr/>
            </p:nvGrpSpPr>
            <p:grpSpPr bwMode="auto">
              <a:xfrm>
                <a:off x="624" y="1008"/>
                <a:ext cx="384" cy="912"/>
                <a:chOff x="624" y="1008"/>
                <a:chExt cx="384" cy="912"/>
              </a:xfrm>
            </p:grpSpPr>
            <p:sp>
              <p:nvSpPr>
                <p:cNvPr id="82948" name="Freeform 4"/>
                <p:cNvSpPr>
                  <a:spLocks/>
                </p:cNvSpPr>
                <p:nvPr/>
              </p:nvSpPr>
              <p:spPr bwMode="auto">
                <a:xfrm>
                  <a:off x="624" y="1248"/>
                  <a:ext cx="384" cy="672"/>
                </a:xfrm>
                <a:custGeom>
                  <a:avLst/>
                  <a:gdLst/>
                  <a:ahLst/>
                  <a:cxnLst>
                    <a:cxn ang="0">
                      <a:pos x="0" y="0"/>
                    </a:cxn>
                    <a:cxn ang="0">
                      <a:pos x="0" y="432"/>
                    </a:cxn>
                    <a:cxn ang="0">
                      <a:pos x="192" y="672"/>
                    </a:cxn>
                    <a:cxn ang="0">
                      <a:pos x="384" y="432"/>
                    </a:cxn>
                    <a:cxn ang="0">
                      <a:pos x="384" y="0"/>
                    </a:cxn>
                    <a:cxn ang="0">
                      <a:pos x="0" y="0"/>
                    </a:cxn>
                  </a:cxnLst>
                  <a:rect l="0" t="0" r="r" b="b"/>
                  <a:pathLst>
                    <a:path w="384" h="672">
                      <a:moveTo>
                        <a:pt x="0" y="0"/>
                      </a:moveTo>
                      <a:lnTo>
                        <a:pt x="0" y="432"/>
                      </a:lnTo>
                      <a:lnTo>
                        <a:pt x="192" y="672"/>
                      </a:lnTo>
                      <a:lnTo>
                        <a:pt x="384" y="432"/>
                      </a:lnTo>
                      <a:lnTo>
                        <a:pt x="384" y="0"/>
                      </a:lnTo>
                      <a:lnTo>
                        <a:pt x="0" y="0"/>
                      </a:lnTo>
                      <a:close/>
                    </a:path>
                  </a:pathLst>
                </a:custGeom>
                <a:solidFill>
                  <a:schemeClr val="tx2"/>
                </a:solidFill>
                <a:ln w="9525">
                  <a:noFill/>
                  <a:round/>
                  <a:headEnd/>
                  <a:tailEnd/>
                </a:ln>
                <a:effectLst/>
              </p:spPr>
              <p:txBody>
                <a:bodyPr wrap="none" anchor="ctr"/>
                <a:lstStyle/>
                <a:p>
                  <a:pPr>
                    <a:defRPr/>
                  </a:pPr>
                  <a:endParaRPr lang="en-US" b="0" i="0">
                    <a:effectLst>
                      <a:outerShdw blurRad="38100" dist="38100" dir="2700000" algn="tl">
                        <a:srgbClr val="000000">
                          <a:alpha val="43137"/>
                        </a:srgbClr>
                      </a:outerShdw>
                    </a:effectLst>
                    <a:latin typeface="Times" pitchFamily="-105" charset="0"/>
                    <a:ea typeface="+mn-ea"/>
                    <a:cs typeface="+mn-cs"/>
                  </a:endParaRPr>
                </a:p>
              </p:txBody>
            </p:sp>
            <p:grpSp>
              <p:nvGrpSpPr>
                <p:cNvPr id="17424" name="Group 13"/>
                <p:cNvGrpSpPr>
                  <a:grpSpLocks/>
                </p:cNvGrpSpPr>
                <p:nvPr/>
              </p:nvGrpSpPr>
              <p:grpSpPr bwMode="auto">
                <a:xfrm>
                  <a:off x="624" y="1008"/>
                  <a:ext cx="384" cy="897"/>
                  <a:chOff x="624" y="1008"/>
                  <a:chExt cx="384" cy="897"/>
                </a:xfrm>
              </p:grpSpPr>
              <p:sp>
                <p:nvSpPr>
                  <p:cNvPr id="82949" name="Line 5"/>
                  <p:cNvSpPr>
                    <a:spLocks noChangeShapeType="1"/>
                  </p:cNvSpPr>
                  <p:nvPr/>
                </p:nvSpPr>
                <p:spPr bwMode="auto">
                  <a:xfrm>
                    <a:off x="624" y="1008"/>
                    <a:ext cx="0" cy="672"/>
                  </a:xfrm>
                  <a:prstGeom prst="line">
                    <a:avLst/>
                  </a:prstGeom>
                  <a:noFill/>
                  <a:ln w="57150">
                    <a:solidFill>
                      <a:schemeClr val="accent2"/>
                    </a:solidFill>
                    <a:round/>
                    <a:headEnd/>
                    <a:tailEnd/>
                  </a:ln>
                  <a:effectLst/>
                </p:spPr>
                <p:txBody>
                  <a:bodyPr wrap="none" anchor="ctr"/>
                  <a:lstStyle/>
                  <a:p>
                    <a:pPr>
                      <a:defRPr/>
                    </a:pPr>
                    <a:endParaRPr lang="en-US" b="0" i="0">
                      <a:effectLst>
                        <a:outerShdw blurRad="38100" dist="38100" dir="2700000" algn="tl">
                          <a:srgbClr val="000000">
                            <a:alpha val="43137"/>
                          </a:srgbClr>
                        </a:outerShdw>
                      </a:effectLst>
                      <a:latin typeface="Times" pitchFamily="-105" charset="0"/>
                      <a:ea typeface="+mn-ea"/>
                      <a:cs typeface="+mn-cs"/>
                    </a:endParaRPr>
                  </a:p>
                </p:txBody>
              </p:sp>
              <p:sp>
                <p:nvSpPr>
                  <p:cNvPr id="82950" name="Line 6"/>
                  <p:cNvSpPr>
                    <a:spLocks noChangeShapeType="1"/>
                  </p:cNvSpPr>
                  <p:nvPr/>
                </p:nvSpPr>
                <p:spPr bwMode="auto">
                  <a:xfrm>
                    <a:off x="1008" y="1008"/>
                    <a:ext cx="0" cy="672"/>
                  </a:xfrm>
                  <a:prstGeom prst="line">
                    <a:avLst/>
                  </a:prstGeom>
                  <a:noFill/>
                  <a:ln w="57150">
                    <a:solidFill>
                      <a:srgbClr val="00FFFF"/>
                    </a:solidFill>
                    <a:round/>
                    <a:headEnd/>
                    <a:tailEnd/>
                  </a:ln>
                  <a:effectLst/>
                </p:spPr>
                <p:txBody>
                  <a:bodyPr wrap="none" anchor="ctr"/>
                  <a:lstStyle/>
                  <a:p>
                    <a:pPr>
                      <a:defRPr/>
                    </a:pPr>
                    <a:endParaRPr lang="en-US" b="0" i="0">
                      <a:effectLst>
                        <a:outerShdw blurRad="38100" dist="38100" dir="2700000" algn="tl">
                          <a:srgbClr val="000000">
                            <a:alpha val="43137"/>
                          </a:srgbClr>
                        </a:outerShdw>
                      </a:effectLst>
                      <a:latin typeface="Times" pitchFamily="-105" charset="0"/>
                      <a:ea typeface="+mn-ea"/>
                      <a:cs typeface="+mn-cs"/>
                    </a:endParaRPr>
                  </a:p>
                </p:txBody>
              </p:sp>
              <p:sp>
                <p:nvSpPr>
                  <p:cNvPr id="82952" name="Line 8"/>
                  <p:cNvSpPr>
                    <a:spLocks noChangeShapeType="1"/>
                  </p:cNvSpPr>
                  <p:nvPr/>
                </p:nvSpPr>
                <p:spPr bwMode="auto">
                  <a:xfrm>
                    <a:off x="624" y="1680"/>
                    <a:ext cx="191" cy="217"/>
                  </a:xfrm>
                  <a:prstGeom prst="line">
                    <a:avLst/>
                  </a:prstGeom>
                  <a:noFill/>
                  <a:ln w="57150">
                    <a:solidFill>
                      <a:srgbClr val="00FFFF"/>
                    </a:solidFill>
                    <a:round/>
                    <a:headEnd/>
                    <a:tailEnd/>
                  </a:ln>
                  <a:effectLst/>
                </p:spPr>
                <p:txBody>
                  <a:bodyPr wrap="none" anchor="ctr"/>
                  <a:lstStyle/>
                  <a:p>
                    <a:pPr>
                      <a:defRPr/>
                    </a:pPr>
                    <a:endParaRPr lang="en-US" b="0" i="0">
                      <a:effectLst>
                        <a:outerShdw blurRad="38100" dist="38100" dir="2700000" algn="tl">
                          <a:srgbClr val="000000">
                            <a:alpha val="43137"/>
                          </a:srgbClr>
                        </a:outerShdw>
                      </a:effectLst>
                      <a:latin typeface="Times" pitchFamily="-105" charset="0"/>
                      <a:ea typeface="+mn-ea"/>
                      <a:cs typeface="+mn-cs"/>
                    </a:endParaRPr>
                  </a:p>
                </p:txBody>
              </p:sp>
              <p:sp>
                <p:nvSpPr>
                  <p:cNvPr id="82953" name="Line 9"/>
                  <p:cNvSpPr>
                    <a:spLocks noChangeShapeType="1"/>
                  </p:cNvSpPr>
                  <p:nvPr/>
                </p:nvSpPr>
                <p:spPr bwMode="auto">
                  <a:xfrm flipH="1">
                    <a:off x="808" y="1680"/>
                    <a:ext cx="200" cy="225"/>
                  </a:xfrm>
                  <a:prstGeom prst="line">
                    <a:avLst/>
                  </a:prstGeom>
                  <a:noFill/>
                  <a:ln w="57150">
                    <a:solidFill>
                      <a:srgbClr val="00FFFF"/>
                    </a:solidFill>
                    <a:round/>
                    <a:headEnd/>
                    <a:tailEnd/>
                  </a:ln>
                  <a:effectLst/>
                </p:spPr>
                <p:txBody>
                  <a:bodyPr wrap="none" anchor="ctr"/>
                  <a:lstStyle/>
                  <a:p>
                    <a:pPr>
                      <a:defRPr/>
                    </a:pPr>
                    <a:endParaRPr lang="en-US" b="0" i="0">
                      <a:effectLst>
                        <a:outerShdw blurRad="38100" dist="38100" dir="2700000" algn="tl">
                          <a:srgbClr val="000000">
                            <a:alpha val="43137"/>
                          </a:srgbClr>
                        </a:outerShdw>
                      </a:effectLst>
                      <a:latin typeface="Times" pitchFamily="-105" charset="0"/>
                      <a:ea typeface="+mn-ea"/>
                      <a:cs typeface="+mn-cs"/>
                    </a:endParaRPr>
                  </a:p>
                </p:txBody>
              </p:sp>
            </p:grpSp>
          </p:grpSp>
        </p:grpSp>
        <p:sp>
          <p:nvSpPr>
            <p:cNvPr id="82960" name="Line 16"/>
            <p:cNvSpPr>
              <a:spLocks noChangeShapeType="1"/>
            </p:cNvSpPr>
            <p:nvPr/>
          </p:nvSpPr>
          <p:spPr bwMode="auto">
            <a:xfrm>
              <a:off x="1536" y="2448"/>
              <a:ext cx="0" cy="384"/>
            </a:xfrm>
            <a:prstGeom prst="line">
              <a:avLst/>
            </a:prstGeom>
            <a:noFill/>
            <a:ln w="57150">
              <a:solidFill>
                <a:schemeClr val="tx2"/>
              </a:solidFill>
              <a:round/>
              <a:headEnd/>
              <a:tailEnd type="stealth" w="med" len="med"/>
            </a:ln>
            <a:effectLst/>
          </p:spPr>
          <p:txBody>
            <a:bodyPr wrap="none" anchor="ctr"/>
            <a:lstStyle/>
            <a:p>
              <a:pPr>
                <a:defRPr/>
              </a:pPr>
              <a:endParaRPr lang="en-US" b="0" i="0">
                <a:ln w="12700" cmpd="sng">
                  <a:solidFill>
                    <a:schemeClr val="tx1"/>
                  </a:solidFill>
                </a:ln>
                <a:effectLst>
                  <a:outerShdw blurRad="38100" dist="38100" dir="2700000" algn="tl">
                    <a:srgbClr val="000000">
                      <a:alpha val="43137"/>
                    </a:srgbClr>
                  </a:outerShdw>
                </a:effectLst>
                <a:latin typeface="Times" pitchFamily="-105" charset="0"/>
                <a:ea typeface="+mn-ea"/>
                <a:cs typeface="+mn-cs"/>
              </a:endParaRPr>
            </a:p>
          </p:txBody>
        </p:sp>
        <p:sp>
          <p:nvSpPr>
            <p:cNvPr id="82961" name="Text Box 17"/>
            <p:cNvSpPr txBox="1">
              <a:spLocks noChangeArrowheads="1"/>
            </p:cNvSpPr>
            <p:nvPr/>
          </p:nvSpPr>
          <p:spPr bwMode="auto">
            <a:xfrm>
              <a:off x="1463" y="2617"/>
              <a:ext cx="649" cy="64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i="0" dirty="0" smtClean="0">
                  <a:solidFill>
                    <a:srgbClr val="FFFF00"/>
                  </a:solidFill>
                  <a:effectLst>
                    <a:outerShdw blurRad="38100" dist="38100" dir="2700000" algn="tl">
                      <a:srgbClr val="000000"/>
                    </a:outerShdw>
                  </a:effectLst>
                </a:rPr>
                <a:t>flow</a:t>
              </a:r>
            </a:p>
            <a:p>
              <a:pPr>
                <a:defRPr/>
              </a:pPr>
              <a:r>
                <a:rPr lang="en-US" sz="2000" i="0" dirty="0" smtClean="0">
                  <a:solidFill>
                    <a:srgbClr val="FFFF00"/>
                  </a:solidFill>
                  <a:effectLst>
                    <a:outerShdw blurRad="38100" dist="38100" dir="2700000" algn="tl">
                      <a:srgbClr val="000000"/>
                    </a:outerShdw>
                  </a:effectLst>
                </a:rPr>
                <a:t>velocity </a:t>
              </a:r>
            </a:p>
            <a:p>
              <a:pPr>
                <a:defRPr/>
              </a:pPr>
              <a:r>
                <a:rPr lang="en-US" sz="2000" i="0" dirty="0" smtClean="0">
                  <a:solidFill>
                    <a:srgbClr val="FFFF00"/>
                  </a:solidFill>
                  <a:effectLst>
                    <a:outerShdw blurRad="38100" dist="38100" dir="2700000" algn="tl">
                      <a:srgbClr val="000000"/>
                    </a:outerShdw>
                  </a:effectLst>
                </a:rPr>
                <a:t>V</a:t>
              </a:r>
            </a:p>
          </p:txBody>
        </p:sp>
        <p:sp>
          <p:nvSpPr>
            <p:cNvPr id="82962" name="Line 18"/>
            <p:cNvSpPr>
              <a:spLocks noChangeShapeType="1"/>
            </p:cNvSpPr>
            <p:nvPr/>
          </p:nvSpPr>
          <p:spPr bwMode="auto">
            <a:xfrm>
              <a:off x="1152" y="1248"/>
              <a:ext cx="0" cy="1200"/>
            </a:xfrm>
            <a:prstGeom prst="line">
              <a:avLst/>
            </a:prstGeom>
            <a:noFill/>
            <a:ln w="28575" cap="flat" cmpd="sng" algn="ctr">
              <a:solidFill>
                <a:schemeClr val="accent1"/>
              </a:solidFill>
              <a:prstDash val="sysDash"/>
              <a:round/>
              <a:headEnd type="stealth" w="med" len="med"/>
              <a:tailEnd type="stealth" w="med" len="med"/>
            </a:ln>
            <a:effectLst/>
          </p:spPr>
          <p:txBody>
            <a:bodyPr wrap="none" anchor="ctr"/>
            <a:lstStyle/>
            <a:p>
              <a:pPr>
                <a:defRPr/>
              </a:pPr>
              <a:endParaRPr lang="en-US" b="0" i="0">
                <a:effectLst>
                  <a:outerShdw blurRad="38100" dist="38100" dir="2700000" algn="tl">
                    <a:srgbClr val="000000">
                      <a:alpha val="43137"/>
                    </a:srgbClr>
                  </a:outerShdw>
                </a:effectLst>
                <a:latin typeface="Times" pitchFamily="-105" charset="0"/>
                <a:ea typeface="+mn-ea"/>
                <a:cs typeface="+mn-cs"/>
              </a:endParaRPr>
            </a:p>
          </p:txBody>
        </p:sp>
        <p:sp>
          <p:nvSpPr>
            <p:cNvPr id="82963" name="Text Box 19"/>
            <p:cNvSpPr txBox="1">
              <a:spLocks noChangeArrowheads="1"/>
            </p:cNvSpPr>
            <p:nvPr/>
          </p:nvSpPr>
          <p:spPr bwMode="auto">
            <a:xfrm>
              <a:off x="1199" y="1306"/>
              <a:ext cx="804" cy="64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en-US" sz="2000" i="0" dirty="0" smtClean="0">
                  <a:solidFill>
                    <a:schemeClr val="accent1"/>
                  </a:solidFill>
                  <a:effectLst>
                    <a:outerShdw blurRad="38100" dist="38100" dir="2700000" algn="tl">
                      <a:srgbClr val="000000"/>
                    </a:outerShdw>
                  </a:effectLst>
                </a:rPr>
                <a:t>height</a:t>
              </a:r>
            </a:p>
            <a:p>
              <a:pPr algn="l">
                <a:defRPr/>
              </a:pPr>
              <a:r>
                <a:rPr lang="en-US" sz="2000" i="0" dirty="0" smtClean="0">
                  <a:solidFill>
                    <a:schemeClr val="accent1"/>
                  </a:solidFill>
                  <a:effectLst>
                    <a:outerShdw blurRad="38100" dist="38100" dir="2700000" algn="tl">
                      <a:srgbClr val="000000"/>
                    </a:outerShdw>
                  </a:effectLst>
                </a:rPr>
                <a:t>difference</a:t>
              </a:r>
            </a:p>
            <a:p>
              <a:pPr algn="l">
                <a:defRPr/>
              </a:pPr>
              <a:r>
                <a:rPr lang="en-US" sz="2000" i="0" dirty="0" smtClean="0">
                  <a:solidFill>
                    <a:schemeClr val="accent1"/>
                  </a:solidFill>
                  <a:effectLst>
                    <a:outerShdw blurRad="38100" dist="38100" dir="2700000" algn="tl">
                      <a:srgbClr val="000000"/>
                    </a:outerShdw>
                  </a:effectLst>
                </a:rPr>
                <a:t>h</a:t>
              </a:r>
            </a:p>
          </p:txBody>
        </p:sp>
      </p:grpSp>
      <p:pic>
        <p:nvPicPr>
          <p:cNvPr id="17412" name="Picture 21" descr="Poiseuille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1658938"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23"/>
          <p:cNvSpPr txBox="1">
            <a:spLocks noChangeArrowheads="1"/>
          </p:cNvSpPr>
          <p:nvPr/>
        </p:nvSpPr>
        <p:spPr bwMode="auto">
          <a:xfrm>
            <a:off x="2289175" y="2286000"/>
            <a:ext cx="373602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en-US" sz="2000"/>
              <a:t>Jean-Louis Marie Poiseuille </a:t>
            </a:r>
          </a:p>
          <a:p>
            <a:pPr algn="l"/>
            <a:r>
              <a:rPr lang="en-US" sz="2000"/>
              <a:t>French engineer born in 1797,</a:t>
            </a:r>
          </a:p>
          <a:p>
            <a:pPr algn="l"/>
            <a:r>
              <a:rPr lang="en-US" sz="2000"/>
              <a:t>became a medical doctor, </a:t>
            </a:r>
          </a:p>
          <a:p>
            <a:pPr algn="l"/>
            <a:r>
              <a:rPr lang="en-US" sz="2000"/>
              <a:t>studied the flow of blood and </a:t>
            </a:r>
          </a:p>
          <a:p>
            <a:pPr algn="l"/>
            <a:r>
              <a:rPr lang="en-US" sz="2000"/>
              <a:t>established the classical laws for </a:t>
            </a:r>
          </a:p>
          <a:p>
            <a:pPr algn="l"/>
            <a:r>
              <a:rPr lang="en-US" sz="2000"/>
              <a:t>“laminar flow”</a:t>
            </a:r>
          </a:p>
        </p:txBody>
      </p:sp>
      <p:sp>
        <p:nvSpPr>
          <p:cNvPr id="20" name="Text Box 17"/>
          <p:cNvSpPr txBox="1">
            <a:spLocks noChangeArrowheads="1"/>
          </p:cNvSpPr>
          <p:nvPr/>
        </p:nvSpPr>
        <p:spPr bwMode="auto">
          <a:xfrm>
            <a:off x="8101013" y="2884488"/>
            <a:ext cx="668337"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i="0" dirty="0" smtClean="0">
                <a:solidFill>
                  <a:schemeClr val="accent2"/>
                </a:solidFill>
                <a:effectLst>
                  <a:outerShdw blurRad="38100" dist="38100" dir="2700000" algn="tl">
                    <a:srgbClr val="000000"/>
                  </a:outerShdw>
                </a:effectLst>
              </a:rPr>
              <a:t>tube</a:t>
            </a:r>
          </a:p>
        </p:txBody>
      </p:sp>
      <p:sp>
        <p:nvSpPr>
          <p:cNvPr id="21" name="Text Box 17"/>
          <p:cNvSpPr txBox="1">
            <a:spLocks noChangeArrowheads="1"/>
          </p:cNvSpPr>
          <p:nvPr/>
        </p:nvSpPr>
        <p:spPr bwMode="auto">
          <a:xfrm>
            <a:off x="5554663" y="1731963"/>
            <a:ext cx="1177925" cy="4016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i="0" dirty="0" smtClean="0">
                <a:solidFill>
                  <a:schemeClr val="tx2"/>
                </a:solidFill>
                <a:effectLst>
                  <a:outerShdw blurRad="38100" dist="38100" dir="2700000" algn="tl">
                    <a:srgbClr val="000000"/>
                  </a:outerShdw>
                </a:effectLst>
              </a:rPr>
              <a:t>reservoir</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09600" y="228600"/>
            <a:ext cx="7924800" cy="990600"/>
          </a:xfrm>
          <a:ln>
            <a:solidFill>
              <a:schemeClr val="tx1"/>
            </a:solidFill>
            <a:miter lim="800000"/>
            <a:headEnd/>
            <a:tailEnd/>
          </a:ln>
        </p:spPr>
        <p:txBody>
          <a:bodyPr/>
          <a:lstStyle/>
          <a:p>
            <a:pPr>
              <a:defRPr/>
            </a:pPr>
            <a:r>
              <a:rPr lang="en-US" sz="3200" dirty="0" smtClean="0">
                <a:solidFill>
                  <a:schemeClr val="tx1"/>
                </a:solidFill>
                <a:cs typeface="+mj-cs"/>
              </a:rPr>
              <a:t>more recently</a:t>
            </a:r>
          </a:p>
        </p:txBody>
      </p:sp>
      <p:sp>
        <p:nvSpPr>
          <p:cNvPr id="194563" name="Rectangle 3"/>
          <p:cNvSpPr>
            <a:spLocks noChangeArrowheads="1"/>
          </p:cNvSpPr>
          <p:nvPr/>
        </p:nvSpPr>
        <p:spPr bwMode="auto">
          <a:xfrm>
            <a:off x="304800" y="1371600"/>
            <a:ext cx="85344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en-US" sz="1800" i="0" dirty="0">
                <a:cs typeface="+mn-cs"/>
              </a:rPr>
              <a:t>1972: </a:t>
            </a:r>
            <a:r>
              <a:rPr lang="en-US" sz="1800" i="0" dirty="0" err="1">
                <a:cs typeface="+mn-cs"/>
              </a:rPr>
              <a:t>Osheroff</a:t>
            </a:r>
            <a:r>
              <a:rPr lang="en-US" sz="1800" i="0" dirty="0">
                <a:cs typeface="+mn-cs"/>
              </a:rPr>
              <a:t>, Lee and Richardson discover at Cornell that </a:t>
            </a:r>
            <a:r>
              <a:rPr lang="en-US" sz="1800" i="0" dirty="0">
                <a:solidFill>
                  <a:srgbClr val="FFFF00"/>
                </a:solidFill>
                <a:cs typeface="+mn-cs"/>
              </a:rPr>
              <a:t>liquid helium 3 </a:t>
            </a:r>
            <a:r>
              <a:rPr lang="en-US" sz="1800" i="0" dirty="0">
                <a:cs typeface="+mn-cs"/>
              </a:rPr>
              <a:t>( a Fermi system) becomes superfluid also, but at 2 </a:t>
            </a:r>
            <a:r>
              <a:rPr lang="en-US" sz="1800" i="0" dirty="0" err="1">
                <a:cs typeface="+mn-cs"/>
              </a:rPr>
              <a:t>milliKelvin</a:t>
            </a:r>
            <a:r>
              <a:rPr lang="en-US" sz="1800" i="0" dirty="0">
                <a:cs typeface="+mn-cs"/>
              </a:rPr>
              <a:t>, a temperature </a:t>
            </a:r>
          </a:p>
          <a:p>
            <a:pPr marL="342900" indent="-342900" algn="l">
              <a:spcBef>
                <a:spcPct val="20000"/>
              </a:spcBef>
              <a:defRPr/>
            </a:pPr>
            <a:r>
              <a:rPr lang="en-US" sz="1800" i="0" dirty="0">
                <a:cs typeface="+mn-cs"/>
              </a:rPr>
              <a:t>1000 times lower than for helium 4. </a:t>
            </a:r>
          </a:p>
          <a:p>
            <a:pPr marL="342900" indent="-342900" algn="l">
              <a:spcBef>
                <a:spcPct val="20000"/>
              </a:spcBef>
              <a:defRPr/>
            </a:pPr>
            <a:r>
              <a:rPr lang="en-US" sz="1800" i="0" dirty="0">
                <a:cs typeface="+mn-cs"/>
              </a:rPr>
              <a:t>It is a consequence of the </a:t>
            </a:r>
            <a:r>
              <a:rPr lang="en-US" sz="1800" i="0" dirty="0">
                <a:solidFill>
                  <a:srgbClr val="66FFFF"/>
                </a:solidFill>
                <a:cs typeface="+mn-cs"/>
              </a:rPr>
              <a:t>formation of 3He-3He pairs as in superconductors</a:t>
            </a:r>
            <a:r>
              <a:rPr lang="en-US" sz="1800" i="0" dirty="0">
                <a:cs typeface="+mn-cs"/>
              </a:rPr>
              <a:t>. </a:t>
            </a:r>
          </a:p>
          <a:p>
            <a:pPr marL="342900" indent="-342900" algn="l">
              <a:spcBef>
                <a:spcPct val="20000"/>
              </a:spcBef>
              <a:defRPr/>
            </a:pPr>
            <a:r>
              <a:rPr lang="en-US" sz="1800" i="0" dirty="0">
                <a:solidFill>
                  <a:srgbClr val="FFFF00"/>
                </a:solidFill>
                <a:cs typeface="+mn-cs"/>
              </a:rPr>
              <a:t>3 more Nobel prizes in 1996 + Leggett in 2003.</a:t>
            </a:r>
          </a:p>
          <a:p>
            <a:pPr marL="342900" indent="-342900" algn="l">
              <a:spcBef>
                <a:spcPct val="20000"/>
              </a:spcBef>
              <a:defRPr/>
            </a:pPr>
            <a:endParaRPr lang="en-US" sz="1800" i="0" dirty="0">
              <a:cs typeface="+mn-cs"/>
            </a:endParaRPr>
          </a:p>
        </p:txBody>
      </p:sp>
      <p:sp>
        <p:nvSpPr>
          <p:cNvPr id="4" name="Rectangle 3"/>
          <p:cNvSpPr>
            <a:spLocks noChangeArrowheads="1"/>
          </p:cNvSpPr>
          <p:nvPr/>
        </p:nvSpPr>
        <p:spPr bwMode="auto">
          <a:xfrm>
            <a:off x="323850" y="3068638"/>
            <a:ext cx="8534400"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en-US" sz="1800" i="0" dirty="0">
                <a:cs typeface="+mn-cs"/>
              </a:rPr>
              <a:t>1995: E. Cornell, C. </a:t>
            </a:r>
            <a:r>
              <a:rPr lang="en-US" sz="1800" i="0" dirty="0" err="1">
                <a:cs typeface="+mn-cs"/>
              </a:rPr>
              <a:t>Wieman</a:t>
            </a:r>
            <a:r>
              <a:rPr lang="en-US" sz="1800" i="0" dirty="0">
                <a:cs typeface="+mn-cs"/>
              </a:rPr>
              <a:t> and W. </a:t>
            </a:r>
            <a:r>
              <a:rPr lang="en-US" sz="1800" i="0" dirty="0" err="1">
                <a:cs typeface="+mn-cs"/>
              </a:rPr>
              <a:t>Ketterle</a:t>
            </a:r>
            <a:r>
              <a:rPr lang="en-US" sz="1800" i="0" dirty="0">
                <a:cs typeface="+mn-cs"/>
              </a:rPr>
              <a:t> discover </a:t>
            </a:r>
            <a:r>
              <a:rPr lang="en-US" sz="1800" i="0" dirty="0">
                <a:solidFill>
                  <a:srgbClr val="FFFF00"/>
                </a:solidFill>
                <a:cs typeface="+mn-cs"/>
              </a:rPr>
              <a:t>Bose Einstein condensation in gases of cold atoms</a:t>
            </a:r>
            <a:r>
              <a:rPr lang="en-US" sz="1800" i="0" dirty="0">
                <a:cs typeface="+mn-cs"/>
              </a:rPr>
              <a:t> (Rubidium, Sodium and many others later). </a:t>
            </a:r>
          </a:p>
          <a:p>
            <a:pPr marL="342900" indent="-342900" algn="l">
              <a:spcBef>
                <a:spcPct val="20000"/>
              </a:spcBef>
              <a:defRPr/>
            </a:pPr>
            <a:r>
              <a:rPr lang="en-US" sz="1800" i="0" dirty="0">
                <a:cs typeface="+mn-cs"/>
              </a:rPr>
              <a:t>Evidence for </a:t>
            </a:r>
            <a:r>
              <a:rPr lang="en-US" sz="1800" i="0" dirty="0" err="1">
                <a:solidFill>
                  <a:srgbClr val="FFFF00"/>
                </a:solidFill>
                <a:cs typeface="+mn-cs"/>
              </a:rPr>
              <a:t>superfluidity</a:t>
            </a:r>
            <a:r>
              <a:rPr lang="en-US" sz="1800" i="0" dirty="0">
                <a:solidFill>
                  <a:srgbClr val="FFFF00"/>
                </a:solidFill>
                <a:cs typeface="+mn-cs"/>
              </a:rPr>
              <a:t> </a:t>
            </a:r>
            <a:r>
              <a:rPr lang="en-US" sz="1800" i="0" dirty="0">
                <a:cs typeface="+mn-cs"/>
              </a:rPr>
              <a:t>is soon found in these quantum gases.</a:t>
            </a:r>
          </a:p>
          <a:p>
            <a:pPr marL="342900" indent="-342900" algn="l">
              <a:spcBef>
                <a:spcPct val="20000"/>
              </a:spcBef>
              <a:defRPr/>
            </a:pPr>
            <a:r>
              <a:rPr lang="en-US" sz="1800" i="0" dirty="0">
                <a:cs typeface="+mn-cs"/>
              </a:rPr>
              <a:t>The rotation of </a:t>
            </a:r>
            <a:r>
              <a:rPr lang="en-US" sz="1800" i="0" dirty="0" err="1">
                <a:cs typeface="+mn-cs"/>
              </a:rPr>
              <a:t>superfluids</a:t>
            </a:r>
            <a:r>
              <a:rPr lang="en-US" sz="1800" i="0" dirty="0">
                <a:cs typeface="+mn-cs"/>
              </a:rPr>
              <a:t> is anomalous, a phenomenon analogous to the behavior of superconductors in a magnetic field.</a:t>
            </a:r>
          </a:p>
          <a:p>
            <a:pPr marL="342900" indent="-342900" algn="l">
              <a:spcBef>
                <a:spcPct val="20000"/>
              </a:spcBef>
              <a:defRPr/>
            </a:pPr>
            <a:r>
              <a:rPr lang="en-US" sz="1800" i="0" dirty="0">
                <a:solidFill>
                  <a:srgbClr val="FFFF00"/>
                </a:solidFill>
                <a:cs typeface="+mn-cs"/>
              </a:rPr>
              <a:t>Another 3 Nobel prizes in 2001.</a:t>
            </a:r>
            <a:endParaRPr lang="en-US" sz="1800" i="0" dirty="0">
              <a:cs typeface="+mn-cs"/>
            </a:endParaRPr>
          </a:p>
        </p:txBody>
      </p:sp>
      <p:sp>
        <p:nvSpPr>
          <p:cNvPr id="5" name="Rectangle 4"/>
          <p:cNvSpPr>
            <a:spLocks noChangeArrowheads="1"/>
          </p:cNvSpPr>
          <p:nvPr/>
        </p:nvSpPr>
        <p:spPr bwMode="auto">
          <a:xfrm>
            <a:off x="476250" y="5084763"/>
            <a:ext cx="8534400"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en-US" sz="1800" i="0" dirty="0">
                <a:cs typeface="+mn-cs"/>
              </a:rPr>
              <a:t>A large list of Nobel prizes for </a:t>
            </a:r>
            <a:r>
              <a:rPr lang="en-US" sz="1800" i="0" dirty="0">
                <a:solidFill>
                  <a:srgbClr val="FFFF00"/>
                </a:solidFill>
                <a:cs typeface="+mn-cs"/>
              </a:rPr>
              <a:t>superconductivity</a:t>
            </a:r>
            <a:r>
              <a:rPr lang="en-US" sz="1800" i="0" dirty="0">
                <a:cs typeface="+mn-cs"/>
              </a:rPr>
              <a:t>: </a:t>
            </a:r>
          </a:p>
          <a:p>
            <a:pPr marL="342900" indent="-342900" algn="l">
              <a:spcBef>
                <a:spcPct val="20000"/>
              </a:spcBef>
              <a:defRPr/>
            </a:pPr>
            <a:r>
              <a:rPr lang="en-US" sz="1800" i="0" dirty="0"/>
              <a:t>H. </a:t>
            </a:r>
            <a:r>
              <a:rPr lang="en-US" sz="1800" i="0" dirty="0" err="1"/>
              <a:t>Kammerlingh</a:t>
            </a:r>
            <a:r>
              <a:rPr lang="en-US" sz="1800" i="0" dirty="0"/>
              <a:t> </a:t>
            </a:r>
            <a:r>
              <a:rPr lang="en-US" sz="1800" i="0" dirty="0" err="1"/>
              <a:t>Onnes</a:t>
            </a:r>
            <a:r>
              <a:rPr lang="en-US" sz="1800" i="0" dirty="0"/>
              <a:t> in 1913, J. Bardeen L. Cooper and R. Schrieffer (“BCS”) in 1972, I. Giaever and B. Josephson in 1973, J. Bednorz and A. Muller in 1987, A. </a:t>
            </a:r>
            <a:r>
              <a:rPr lang="en-US" sz="1800" i="0" dirty="0" err="1"/>
              <a:t>Abrikosov</a:t>
            </a:r>
            <a:r>
              <a:rPr lang="en-US" sz="1800" i="0" dirty="0"/>
              <a:t>, V.L. </a:t>
            </a:r>
            <a:r>
              <a:rPr lang="en-US" sz="1800" i="0" dirty="0" err="1"/>
              <a:t>Ginzburg</a:t>
            </a:r>
            <a:r>
              <a:rPr lang="en-US" sz="1800" i="0" dirty="0"/>
              <a:t> in 2003</a:t>
            </a:r>
            <a:r>
              <a:rPr lang="fr-FR" sz="1800" i="0" dirty="0"/>
              <a:t> </a:t>
            </a:r>
            <a:endParaRPr lang="en-US" sz="1800" i="0" dirty="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484438" y="152400"/>
            <a:ext cx="4032250" cy="2667000"/>
          </a:xfrm>
          <a:solidFill>
            <a:schemeClr val="bg1"/>
          </a:solidFill>
          <a:ln>
            <a:solidFill>
              <a:schemeClr val="tx1"/>
            </a:solidFill>
          </a:ln>
        </p:spPr>
        <p:txBody>
          <a:bodyPr/>
          <a:lstStyle/>
          <a:p>
            <a:pPr>
              <a:defRPr/>
            </a:pPr>
            <a:r>
              <a:rPr lang="fr-FR" sz="3600" b="1" dirty="0" err="1" smtClean="0">
                <a:solidFill>
                  <a:schemeClr val="tx1"/>
                </a:solidFill>
                <a:effectLst>
                  <a:outerShdw blurRad="38100" dist="38100" dir="2700000" algn="tl">
                    <a:srgbClr val="000000"/>
                  </a:outerShdw>
                </a:effectLst>
                <a:latin typeface="Times" charset="0"/>
                <a:ea typeface="ＭＳ Ｐゴシック" charset="0"/>
              </a:rPr>
              <a:t>anomalous</a:t>
            </a:r>
            <a:r>
              <a:rPr lang="fr-FR" sz="3600" b="1" dirty="0" smtClean="0">
                <a:solidFill>
                  <a:schemeClr val="tx1"/>
                </a:solidFill>
                <a:effectLst>
                  <a:outerShdw blurRad="38100" dist="38100" dir="2700000" algn="tl">
                    <a:srgbClr val="000000"/>
                  </a:outerShdw>
                </a:effectLst>
                <a:latin typeface="Times" charset="0"/>
                <a:ea typeface="ＭＳ Ｐゴシック" charset="0"/>
              </a:rPr>
              <a:t> rotation of </a:t>
            </a:r>
            <a:r>
              <a:rPr lang="fr-FR" sz="3600" b="1" dirty="0" err="1" smtClean="0">
                <a:solidFill>
                  <a:schemeClr val="tx1"/>
                </a:solidFill>
                <a:effectLst>
                  <a:outerShdw blurRad="38100" dist="38100" dir="2700000" algn="tl">
                    <a:srgbClr val="000000"/>
                  </a:outerShdw>
                </a:effectLst>
                <a:latin typeface="Times" charset="0"/>
                <a:ea typeface="ＭＳ Ｐゴシック" charset="0"/>
              </a:rPr>
              <a:t>superfluids</a:t>
            </a:r>
            <a:r>
              <a:rPr lang="fr-FR" sz="3600" b="1" dirty="0" smtClean="0">
                <a:solidFill>
                  <a:schemeClr val="tx1"/>
                </a:solidFill>
                <a:effectLst>
                  <a:outerShdw blurRad="38100" dist="38100" dir="2700000" algn="tl">
                    <a:srgbClr val="000000"/>
                  </a:outerShdw>
                </a:effectLst>
                <a:latin typeface="Times" charset="0"/>
                <a:ea typeface="ＭＳ Ｐゴシック" charset="0"/>
              </a:rPr>
              <a:t> :</a:t>
            </a:r>
            <a:r>
              <a:rPr lang="fr-FR" sz="3600" b="1" dirty="0">
                <a:solidFill>
                  <a:schemeClr val="tx1"/>
                </a:solidFill>
                <a:effectLst>
                  <a:outerShdw blurRad="38100" dist="38100" dir="2700000" algn="tl">
                    <a:srgbClr val="000000"/>
                  </a:outerShdw>
                </a:effectLst>
                <a:latin typeface="Times" charset="0"/>
                <a:ea typeface="ＭＳ Ｐゴシック" charset="0"/>
              </a:rPr>
              <a:t/>
            </a:r>
            <a:br>
              <a:rPr lang="fr-FR" sz="3600" b="1" dirty="0">
                <a:solidFill>
                  <a:schemeClr val="tx1"/>
                </a:solidFill>
                <a:effectLst>
                  <a:outerShdw blurRad="38100" dist="38100" dir="2700000" algn="tl">
                    <a:srgbClr val="000000"/>
                  </a:outerShdw>
                </a:effectLst>
                <a:latin typeface="Times" charset="0"/>
                <a:ea typeface="ＭＳ Ｐゴシック" charset="0"/>
              </a:rPr>
            </a:br>
            <a:r>
              <a:rPr lang="fr-FR" sz="3600" b="1" dirty="0" err="1" smtClean="0">
                <a:solidFill>
                  <a:schemeClr val="tx1"/>
                </a:solidFill>
                <a:effectLst>
                  <a:outerShdw blurRad="38100" dist="38100" dir="2700000" algn="tl">
                    <a:srgbClr val="000000"/>
                  </a:outerShdw>
                </a:effectLst>
                <a:latin typeface="Times" charset="0"/>
                <a:ea typeface="ＭＳ Ｐゴシック" charset="0"/>
              </a:rPr>
              <a:t>quantized</a:t>
            </a:r>
            <a:r>
              <a:rPr lang="fr-FR" sz="3600" b="1" dirty="0" smtClean="0">
                <a:solidFill>
                  <a:schemeClr val="tx1"/>
                </a:solidFill>
                <a:effectLst>
                  <a:outerShdw blurRad="38100" dist="38100" dir="2700000" algn="tl">
                    <a:srgbClr val="000000"/>
                  </a:outerShdw>
                </a:effectLst>
                <a:latin typeface="Times" charset="0"/>
                <a:ea typeface="ＭＳ Ｐゴシック" charset="0"/>
              </a:rPr>
              <a:t> </a:t>
            </a:r>
            <a:r>
              <a:rPr lang="fr-FR" sz="3600" b="1" dirty="0" err="1" smtClean="0">
                <a:solidFill>
                  <a:schemeClr val="tx1"/>
                </a:solidFill>
                <a:effectLst>
                  <a:outerShdw blurRad="38100" dist="38100" dir="2700000" algn="tl">
                    <a:srgbClr val="000000"/>
                  </a:outerShdw>
                </a:effectLst>
                <a:latin typeface="Times" charset="0"/>
                <a:ea typeface="ＭＳ Ｐゴシック" charset="0"/>
              </a:rPr>
              <a:t>vortices</a:t>
            </a:r>
            <a:endParaRPr lang="fr-FR" sz="3600" b="1" dirty="0">
              <a:solidFill>
                <a:schemeClr val="bg1"/>
              </a:solidFill>
              <a:effectLst>
                <a:outerShdw blurRad="38100" dist="38100" dir="2700000" algn="tl">
                  <a:srgbClr val="000000"/>
                </a:outerShdw>
              </a:effectLst>
              <a:latin typeface="Times" charset="0"/>
              <a:ea typeface="ＭＳ Ｐゴシック" charset="0"/>
            </a:endParaRPr>
          </a:p>
        </p:txBody>
      </p:sp>
      <p:pic>
        <p:nvPicPr>
          <p:cNvPr id="706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2286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42657" y="2132806"/>
            <a:ext cx="624840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6"/>
          <p:cNvSpPr txBox="1">
            <a:spLocks noChangeArrowheads="1"/>
          </p:cNvSpPr>
          <p:nvPr/>
        </p:nvSpPr>
        <p:spPr bwMode="auto">
          <a:xfrm>
            <a:off x="4648200" y="3413125"/>
            <a:ext cx="1905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spcBef>
                <a:spcPct val="50000"/>
              </a:spcBef>
            </a:pPr>
            <a:r>
              <a:rPr lang="fr-FR" sz="2000">
                <a:solidFill>
                  <a:schemeClr val="tx2"/>
                </a:solidFill>
              </a:rPr>
              <a:t>and in Rubidium gas</a:t>
            </a:r>
          </a:p>
          <a:p>
            <a:pPr algn="l">
              <a:spcBef>
                <a:spcPct val="50000"/>
              </a:spcBef>
            </a:pPr>
            <a:r>
              <a:rPr lang="fr-FR" sz="2000"/>
              <a:t>( KW Madison, F. Chevy, W. Wohlleben et J. Dalibard, 2000)</a:t>
            </a:r>
            <a:endParaRPr lang="fr-FR" sz="2000">
              <a:solidFill>
                <a:schemeClr val="tx2"/>
              </a:solidFill>
            </a:endParaRPr>
          </a:p>
        </p:txBody>
      </p:sp>
      <p:sp>
        <p:nvSpPr>
          <p:cNvPr id="70661" name="Text Box 3"/>
          <p:cNvSpPr txBox="1">
            <a:spLocks noChangeArrowheads="1"/>
          </p:cNvSpPr>
          <p:nvPr/>
        </p:nvSpPr>
        <p:spPr bwMode="auto">
          <a:xfrm>
            <a:off x="2362200" y="3429000"/>
            <a:ext cx="2133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spcBef>
                <a:spcPct val="50000"/>
              </a:spcBef>
            </a:pPr>
            <a:r>
              <a:rPr lang="fr-FR" sz="2000">
                <a:solidFill>
                  <a:schemeClr val="tx2"/>
                </a:solidFill>
              </a:rPr>
              <a:t> in liquid helium 4</a:t>
            </a:r>
          </a:p>
          <a:p>
            <a:pPr algn="l">
              <a:spcBef>
                <a:spcPct val="50000"/>
              </a:spcBef>
            </a:pPr>
            <a:r>
              <a:rPr lang="fr-FR" sz="2000"/>
              <a:t>(E.J. Yarmchuk, M.J.V. Gordon et R.E. Packard, 1979)</a:t>
            </a:r>
            <a:endParaRPr lang="fr-FR" sz="2000">
              <a:solidFill>
                <a:schemeClr val="tx2"/>
              </a:solidFill>
            </a:endParaRPr>
          </a:p>
        </p:txBody>
      </p:sp>
      <p:sp>
        <p:nvSpPr>
          <p:cNvPr id="70662" name="ZoneTexte 1"/>
          <p:cNvSpPr txBox="1">
            <a:spLocks noChangeArrowheads="1"/>
          </p:cNvSpPr>
          <p:nvPr/>
        </p:nvSpPr>
        <p:spPr bwMode="auto">
          <a:xfrm>
            <a:off x="2530475" y="5540375"/>
            <a:ext cx="377031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r>
              <a:rPr lang="fr-FR">
                <a:solidFill>
                  <a:srgbClr val="66FFFF"/>
                </a:solidFill>
              </a:rPr>
              <a:t>a consequence of macroscopic quantum coherence</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09600" y="228600"/>
            <a:ext cx="7924800" cy="990600"/>
          </a:xfrm>
          <a:ln>
            <a:solidFill>
              <a:schemeClr val="tx1"/>
            </a:solidFill>
            <a:miter lim="800000"/>
            <a:headEnd/>
            <a:tailEnd/>
          </a:ln>
        </p:spPr>
        <p:txBody>
          <a:bodyPr/>
          <a:lstStyle/>
          <a:p>
            <a:pPr>
              <a:defRPr/>
            </a:pPr>
            <a:r>
              <a:rPr lang="en-US" sz="3200" dirty="0" err="1" smtClean="0">
                <a:solidFill>
                  <a:schemeClr val="tx1"/>
                </a:solidFill>
                <a:cs typeface="+mj-cs"/>
              </a:rPr>
              <a:t>Superfluidity</a:t>
            </a:r>
            <a:r>
              <a:rPr lang="en-US" sz="3200" dirty="0" smtClean="0">
                <a:solidFill>
                  <a:schemeClr val="tx1"/>
                </a:solidFill>
                <a:cs typeface="+mj-cs"/>
              </a:rPr>
              <a:t> and superconductivity today</a:t>
            </a:r>
          </a:p>
        </p:txBody>
      </p:sp>
      <p:sp>
        <p:nvSpPr>
          <p:cNvPr id="4" name="Text Box 3"/>
          <p:cNvSpPr txBox="1">
            <a:spLocks noChangeArrowheads="1"/>
          </p:cNvSpPr>
          <p:nvPr/>
        </p:nvSpPr>
        <p:spPr bwMode="auto">
          <a:xfrm>
            <a:off x="238125" y="1412875"/>
            <a:ext cx="85248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fr-FR">
                <a:solidFill>
                  <a:schemeClr val="tx2"/>
                </a:solidFill>
              </a:rPr>
              <a:t>Superconductivity has important applications:</a:t>
            </a:r>
          </a:p>
          <a:p>
            <a:pPr algn="l"/>
            <a:endParaRPr lang="fr-FR"/>
          </a:p>
          <a:p>
            <a:pPr algn="l"/>
            <a:r>
              <a:rPr lang="fr-FR"/>
              <a:t> mainly for building high field electromagnets</a:t>
            </a:r>
          </a:p>
          <a:p>
            <a:pPr algn="l"/>
            <a:endParaRPr lang="fr-FR"/>
          </a:p>
          <a:p>
            <a:pPr algn="l"/>
            <a:r>
              <a:rPr lang="fr-FR"/>
              <a:t>MRI medical imaging uses superconducting wires  cooled down by liquid helium</a:t>
            </a:r>
          </a:p>
          <a:p>
            <a:pPr algn="l"/>
            <a:endParaRPr lang="fr-FR"/>
          </a:p>
          <a:p>
            <a:pPr algn="l"/>
            <a:r>
              <a:rPr lang="fr-FR"/>
              <a:t>The large particle accelerator LHC at CERN (Geneva) uses superconducting magnets in a 27 km long annulus filled with superfluid helium to understand the structure of elementary particles (The Higgs boson in 2012)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81000" y="228600"/>
            <a:ext cx="8458200" cy="1066800"/>
          </a:xfrm>
          <a:ln>
            <a:solidFill>
              <a:schemeClr val="tx1"/>
            </a:solidFill>
            <a:miter lim="800000"/>
            <a:headEnd/>
            <a:tailEnd/>
          </a:ln>
        </p:spPr>
        <p:txBody>
          <a:bodyPr/>
          <a:lstStyle/>
          <a:p>
            <a:pPr>
              <a:defRPr/>
            </a:pPr>
            <a:r>
              <a:rPr lang="fr-FR" dirty="0" smtClean="0">
                <a:solidFill>
                  <a:schemeClr val="tx1"/>
                </a:solidFill>
                <a:latin typeface="Times" charset="0"/>
                <a:ea typeface="ＭＳ Ｐゴシック" charset="0"/>
              </a:rPr>
              <a:t>the CERN </a:t>
            </a:r>
            <a:r>
              <a:rPr lang="fr-FR" dirty="0" err="1" smtClean="0">
                <a:solidFill>
                  <a:schemeClr val="tx1"/>
                </a:solidFill>
                <a:latin typeface="Times" charset="0"/>
                <a:ea typeface="ＭＳ Ｐゴシック" charset="0"/>
              </a:rPr>
              <a:t>annulus</a:t>
            </a:r>
            <a:r>
              <a:rPr lang="fr-FR" dirty="0" smtClean="0">
                <a:solidFill>
                  <a:schemeClr val="tx1"/>
                </a:solidFill>
                <a:latin typeface="Times" charset="0"/>
                <a:ea typeface="ＭＳ Ｐゴシック" charset="0"/>
              </a:rPr>
              <a:t> </a:t>
            </a:r>
            <a:r>
              <a:rPr lang="fr-FR" dirty="0" err="1" smtClean="0">
                <a:solidFill>
                  <a:schemeClr val="tx1"/>
                </a:solidFill>
                <a:latin typeface="Times" charset="0"/>
                <a:ea typeface="ＭＳ Ｐゴシック" charset="0"/>
              </a:rPr>
              <a:t>near</a:t>
            </a:r>
            <a:r>
              <a:rPr lang="fr-FR" dirty="0" smtClean="0">
                <a:solidFill>
                  <a:schemeClr val="tx1"/>
                </a:solidFill>
                <a:latin typeface="Times" charset="0"/>
                <a:ea typeface="ＭＳ Ｐゴシック" charset="0"/>
              </a:rPr>
              <a:t> Geneva</a:t>
            </a:r>
            <a:endParaRPr lang="fr-FR" dirty="0">
              <a:solidFill>
                <a:schemeClr val="tx1"/>
              </a:solidFill>
              <a:latin typeface="Times" charset="0"/>
              <a:ea typeface="ＭＳ Ｐゴシック" charset="0"/>
            </a:endParaRPr>
          </a:p>
        </p:txBody>
      </p:sp>
      <p:pic>
        <p:nvPicPr>
          <p:cNvPr id="74754" name="Picture 4" descr="0107014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09713"/>
            <a:ext cx="5676900"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81000" y="228600"/>
            <a:ext cx="8458200" cy="1371600"/>
          </a:xfrm>
          <a:ln>
            <a:solidFill>
              <a:schemeClr val="tx1"/>
            </a:solidFill>
            <a:miter lim="800000"/>
            <a:headEnd/>
            <a:tailEnd/>
          </a:ln>
        </p:spPr>
        <p:txBody>
          <a:bodyPr/>
          <a:lstStyle/>
          <a:p>
            <a:pPr>
              <a:defRPr/>
            </a:pPr>
            <a:r>
              <a:rPr lang="fr-FR" sz="3600" dirty="0" smtClean="0">
                <a:solidFill>
                  <a:schemeClr val="tx1"/>
                </a:solidFill>
                <a:latin typeface="Times" charset="0"/>
                <a:ea typeface="ＭＳ Ｐゴシック" charset="0"/>
              </a:rPr>
              <a:t>the </a:t>
            </a:r>
            <a:r>
              <a:rPr lang="fr-FR" sz="3600" dirty="0" err="1" smtClean="0">
                <a:solidFill>
                  <a:schemeClr val="tx1"/>
                </a:solidFill>
                <a:latin typeface="Times" charset="0"/>
                <a:ea typeface="ＭＳ Ｐゴシック" charset="0"/>
              </a:rPr>
              <a:t>magnets</a:t>
            </a:r>
            <a:r>
              <a:rPr lang="fr-FR" sz="3600" dirty="0" smtClean="0">
                <a:solidFill>
                  <a:schemeClr val="tx1"/>
                </a:solidFill>
                <a:latin typeface="Times" charset="0"/>
                <a:ea typeface="ＭＳ Ｐゴシック" charset="0"/>
              </a:rPr>
              <a:t> of the LHC are </a:t>
            </a:r>
            <a:r>
              <a:rPr lang="fr-FR" sz="3600" dirty="0" err="1" smtClean="0">
                <a:solidFill>
                  <a:schemeClr val="tx1"/>
                </a:solidFill>
                <a:latin typeface="Times" charset="0"/>
                <a:ea typeface="ＭＳ Ｐゴシック" charset="0"/>
              </a:rPr>
              <a:t>cooled</a:t>
            </a:r>
            <a:r>
              <a:rPr lang="fr-FR" sz="3600" dirty="0" smtClean="0">
                <a:solidFill>
                  <a:schemeClr val="tx1"/>
                </a:solidFill>
                <a:latin typeface="Times" charset="0"/>
                <a:ea typeface="ＭＳ Ｐゴシック" charset="0"/>
              </a:rPr>
              <a:t> </a:t>
            </a:r>
            <a:br>
              <a:rPr lang="fr-FR" sz="3600" dirty="0" smtClean="0">
                <a:solidFill>
                  <a:schemeClr val="tx1"/>
                </a:solidFill>
                <a:latin typeface="Times" charset="0"/>
                <a:ea typeface="ＭＳ Ｐゴシック" charset="0"/>
              </a:rPr>
            </a:br>
            <a:r>
              <a:rPr lang="fr-FR" sz="3600" dirty="0" smtClean="0">
                <a:solidFill>
                  <a:schemeClr val="tx1"/>
                </a:solidFill>
                <a:latin typeface="Times" charset="0"/>
                <a:ea typeface="ＭＳ Ｐゴシック" charset="0"/>
              </a:rPr>
              <a:t>down to 1.9K </a:t>
            </a:r>
            <a:r>
              <a:rPr lang="fr-FR" sz="3600" dirty="0" err="1" smtClean="0">
                <a:solidFill>
                  <a:schemeClr val="tx1"/>
                </a:solidFill>
                <a:latin typeface="Times" charset="0"/>
                <a:ea typeface="ＭＳ Ｐゴシック" charset="0"/>
              </a:rPr>
              <a:t>with</a:t>
            </a:r>
            <a:r>
              <a:rPr lang="fr-FR" sz="3600" dirty="0" smtClean="0">
                <a:solidFill>
                  <a:schemeClr val="tx1"/>
                </a:solidFill>
                <a:latin typeface="Times" charset="0"/>
                <a:ea typeface="ＭＳ Ｐゴシック" charset="0"/>
              </a:rPr>
              <a:t> </a:t>
            </a:r>
            <a:r>
              <a:rPr lang="fr-FR" sz="3600" dirty="0" err="1" smtClean="0">
                <a:solidFill>
                  <a:schemeClr val="tx1"/>
                </a:solidFill>
                <a:latin typeface="Times" charset="0"/>
                <a:ea typeface="ＭＳ Ｐゴシック" charset="0"/>
              </a:rPr>
              <a:t>superfluid</a:t>
            </a:r>
            <a:r>
              <a:rPr lang="fr-FR" sz="3600" dirty="0" smtClean="0">
                <a:solidFill>
                  <a:schemeClr val="tx1"/>
                </a:solidFill>
                <a:latin typeface="Times" charset="0"/>
                <a:ea typeface="ＭＳ Ｐゴシック" charset="0"/>
              </a:rPr>
              <a:t> </a:t>
            </a:r>
            <a:r>
              <a:rPr lang="fr-FR" sz="3600" dirty="0" err="1" smtClean="0">
                <a:solidFill>
                  <a:schemeClr val="tx1"/>
                </a:solidFill>
                <a:latin typeface="Times" charset="0"/>
                <a:ea typeface="ＭＳ Ｐゴシック" charset="0"/>
              </a:rPr>
              <a:t>helium</a:t>
            </a:r>
            <a:endParaRPr lang="fr-FR" sz="3600" dirty="0">
              <a:solidFill>
                <a:schemeClr val="tx1"/>
              </a:solidFill>
              <a:latin typeface="Times" charset="0"/>
              <a:ea typeface="ＭＳ Ｐゴシック" charset="0"/>
            </a:endParaRPr>
          </a:p>
        </p:txBody>
      </p:sp>
      <p:pic>
        <p:nvPicPr>
          <p:cNvPr id="76802" name="Picture 4" descr="0510029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7418388"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116013" y="5445125"/>
            <a:ext cx="6307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just">
              <a:defRPr/>
            </a:pPr>
            <a:r>
              <a:rPr lang="fr-FR" sz="2000" i="0" dirty="0" err="1">
                <a:solidFill>
                  <a:schemeClr val="tx2"/>
                </a:solidFill>
                <a:cs typeface="+mn-cs"/>
              </a:rPr>
              <a:t>follow</a:t>
            </a:r>
            <a:r>
              <a:rPr lang="fr-FR" sz="2000" i="0" dirty="0">
                <a:solidFill>
                  <a:schemeClr val="tx2"/>
                </a:solidFill>
                <a:cs typeface="+mn-cs"/>
              </a:rPr>
              <a:t> </a:t>
            </a:r>
            <a:r>
              <a:rPr lang="fr-FR" sz="2000" i="0" dirty="0" err="1">
                <a:solidFill>
                  <a:schemeClr val="tx2"/>
                </a:solidFill>
                <a:cs typeface="+mn-cs"/>
              </a:rPr>
              <a:t>their</a:t>
            </a:r>
            <a:r>
              <a:rPr lang="fr-FR" sz="2000" i="0" dirty="0">
                <a:solidFill>
                  <a:schemeClr val="tx2"/>
                </a:solidFill>
                <a:cs typeface="+mn-cs"/>
              </a:rPr>
              <a:t> </a:t>
            </a:r>
            <a:r>
              <a:rPr lang="fr-FR" sz="2000" i="0" dirty="0" err="1">
                <a:solidFill>
                  <a:schemeClr val="tx2"/>
                </a:solidFill>
                <a:cs typeface="+mn-cs"/>
              </a:rPr>
              <a:t>temperature</a:t>
            </a:r>
            <a:r>
              <a:rPr lang="fr-FR" sz="2000" i="0" dirty="0">
                <a:solidFill>
                  <a:schemeClr val="tx2"/>
                </a:solidFill>
                <a:cs typeface="+mn-cs"/>
              </a:rPr>
              <a:t> on</a:t>
            </a:r>
            <a:endParaRPr lang="fr-FR" sz="2000" i="0" dirty="0">
              <a:solidFill>
                <a:schemeClr val="bg2"/>
              </a:solidFill>
              <a:cs typeface="+mn-cs"/>
            </a:endParaRPr>
          </a:p>
          <a:p>
            <a:pPr algn="just">
              <a:defRPr/>
            </a:pPr>
            <a:r>
              <a:rPr lang="fr-FR" sz="2000" i="0" dirty="0">
                <a:solidFill>
                  <a:schemeClr val="tx2"/>
                </a:solidFill>
                <a:latin typeface="Times New Roman" charset="0"/>
                <a:cs typeface="+mn-cs"/>
                <a:hlinkClick r:id="rId4"/>
              </a:rPr>
              <a:t>http://hcc.web.cern.ch/hcc/cryogenics/cryo_magnets.php</a:t>
            </a:r>
            <a:endParaRPr lang="fr-FR" sz="2000" i="0" dirty="0">
              <a:solidFill>
                <a:schemeClr val="bg2"/>
              </a:solidFill>
              <a:latin typeface="Helvetica"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81000" y="228600"/>
            <a:ext cx="8458200" cy="1371600"/>
          </a:xfrm>
          <a:ln>
            <a:solidFill>
              <a:schemeClr val="tx1"/>
            </a:solidFill>
            <a:miter lim="800000"/>
            <a:headEnd/>
            <a:tailEnd/>
          </a:ln>
        </p:spPr>
        <p:txBody>
          <a:bodyPr/>
          <a:lstStyle/>
          <a:p>
            <a:pPr>
              <a:defRPr/>
            </a:pPr>
            <a:r>
              <a:rPr lang="fr-FR" sz="3600" dirty="0" smtClean="0">
                <a:solidFill>
                  <a:schemeClr val="tx1"/>
                </a:solidFill>
                <a:latin typeface="Times" charset="0"/>
                <a:ea typeface="ＭＳ Ｐゴシック" charset="0"/>
              </a:rPr>
              <a:t>MRI </a:t>
            </a:r>
            <a:r>
              <a:rPr lang="fr-FR" sz="3600" dirty="0" err="1" smtClean="0">
                <a:solidFill>
                  <a:schemeClr val="tx1"/>
                </a:solidFill>
                <a:latin typeface="Times" charset="0"/>
                <a:ea typeface="ＭＳ Ｐゴシック" charset="0"/>
              </a:rPr>
              <a:t>medical</a:t>
            </a:r>
            <a:r>
              <a:rPr lang="fr-FR" sz="3600" dirty="0" smtClean="0">
                <a:solidFill>
                  <a:schemeClr val="tx1"/>
                </a:solidFill>
                <a:latin typeface="Times" charset="0"/>
                <a:ea typeface="ＭＳ Ｐゴシック" charset="0"/>
              </a:rPr>
              <a:t> </a:t>
            </a:r>
            <a:r>
              <a:rPr lang="fr-FR" sz="3600" dirty="0" err="1" smtClean="0">
                <a:solidFill>
                  <a:schemeClr val="tx1"/>
                </a:solidFill>
                <a:latin typeface="Times" charset="0"/>
                <a:ea typeface="ＭＳ Ｐゴシック" charset="0"/>
              </a:rPr>
              <a:t>imaging</a:t>
            </a:r>
            <a:r>
              <a:rPr lang="fr-FR" sz="3600" dirty="0" smtClean="0">
                <a:solidFill>
                  <a:schemeClr val="tx1"/>
                </a:solidFill>
                <a:latin typeface="Times" charset="0"/>
                <a:ea typeface="ＭＳ Ｐゴシック" charset="0"/>
              </a:rPr>
              <a:t> uses </a:t>
            </a:r>
            <a:r>
              <a:rPr lang="fr-FR" sz="3600" dirty="0" err="1" smtClean="0">
                <a:solidFill>
                  <a:schemeClr val="tx1"/>
                </a:solidFill>
                <a:latin typeface="Times" charset="0"/>
                <a:ea typeface="ＭＳ Ｐゴシック" charset="0"/>
              </a:rPr>
              <a:t>superconducting</a:t>
            </a:r>
            <a:r>
              <a:rPr lang="fr-FR" sz="3600" dirty="0" smtClean="0">
                <a:solidFill>
                  <a:schemeClr val="tx1"/>
                </a:solidFill>
                <a:latin typeface="Times" charset="0"/>
                <a:ea typeface="ＭＳ Ｐゴシック" charset="0"/>
              </a:rPr>
              <a:t> </a:t>
            </a:r>
            <a:r>
              <a:rPr lang="fr-FR" sz="3600" dirty="0" err="1" smtClean="0">
                <a:solidFill>
                  <a:schemeClr val="tx1"/>
                </a:solidFill>
                <a:latin typeface="Times" charset="0"/>
                <a:ea typeface="ＭＳ Ｐゴシック" charset="0"/>
              </a:rPr>
              <a:t>magnets</a:t>
            </a:r>
            <a:r>
              <a:rPr lang="fr-FR" sz="3600" dirty="0" smtClean="0">
                <a:solidFill>
                  <a:schemeClr val="tx1"/>
                </a:solidFill>
                <a:latin typeface="Times" charset="0"/>
                <a:ea typeface="ＭＳ Ｐゴシック" charset="0"/>
              </a:rPr>
              <a:t> </a:t>
            </a:r>
            <a:r>
              <a:rPr lang="fr-FR" sz="3600" dirty="0" err="1" smtClean="0">
                <a:solidFill>
                  <a:schemeClr val="tx1"/>
                </a:solidFill>
                <a:latin typeface="Times" charset="0"/>
                <a:ea typeface="ＭＳ Ｐゴシック" charset="0"/>
              </a:rPr>
              <a:t>cooled</a:t>
            </a:r>
            <a:r>
              <a:rPr lang="fr-FR" sz="3600" dirty="0" smtClean="0">
                <a:solidFill>
                  <a:schemeClr val="tx1"/>
                </a:solidFill>
                <a:latin typeface="Times" charset="0"/>
                <a:ea typeface="ＭＳ Ｐゴシック" charset="0"/>
              </a:rPr>
              <a:t> down in </a:t>
            </a:r>
            <a:r>
              <a:rPr lang="fr-FR" sz="3600" dirty="0" err="1" smtClean="0">
                <a:solidFill>
                  <a:schemeClr val="tx1"/>
                </a:solidFill>
                <a:latin typeface="Times" charset="0"/>
                <a:ea typeface="ＭＳ Ｐゴシック" charset="0"/>
              </a:rPr>
              <a:t>liquid</a:t>
            </a:r>
            <a:r>
              <a:rPr lang="fr-FR" sz="3600" dirty="0" smtClean="0">
                <a:solidFill>
                  <a:schemeClr val="tx1"/>
                </a:solidFill>
                <a:latin typeface="Times" charset="0"/>
                <a:ea typeface="ＭＳ Ｐゴシック" charset="0"/>
              </a:rPr>
              <a:t> </a:t>
            </a:r>
            <a:r>
              <a:rPr lang="fr-FR" sz="3600" dirty="0" err="1" smtClean="0">
                <a:solidFill>
                  <a:schemeClr val="tx1"/>
                </a:solidFill>
                <a:latin typeface="Times" charset="0"/>
                <a:ea typeface="ＭＳ Ｐゴシック" charset="0"/>
              </a:rPr>
              <a:t>helium</a:t>
            </a:r>
            <a:endParaRPr lang="fr-FR" sz="3600" dirty="0">
              <a:solidFill>
                <a:schemeClr val="tx1"/>
              </a:solidFill>
              <a:latin typeface="Times" charset="0"/>
              <a:ea typeface="ＭＳ Ｐゴシック" charset="0"/>
            </a:endParaRPr>
          </a:p>
        </p:txBody>
      </p:sp>
      <p:pic>
        <p:nvPicPr>
          <p:cNvPr id="7885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349500"/>
            <a:ext cx="43942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2852738"/>
            <a:ext cx="2540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79388" y="188913"/>
            <a:ext cx="5045075" cy="1008062"/>
          </a:xfrm>
          <a:ln>
            <a:solidFill>
              <a:schemeClr val="tx1"/>
            </a:solidFill>
            <a:miter lim="800000"/>
            <a:headEnd/>
            <a:tailEnd/>
          </a:ln>
        </p:spPr>
        <p:txBody>
          <a:bodyPr/>
          <a:lstStyle/>
          <a:p>
            <a:pPr>
              <a:defRPr/>
            </a:pPr>
            <a:r>
              <a:rPr lang="fr-FR" sz="3200" dirty="0" smtClean="0">
                <a:solidFill>
                  <a:schemeClr val="tx1"/>
                </a:solidFill>
                <a:cs typeface="+mj-cs"/>
              </a:rPr>
              <a:t>… and </a:t>
            </a:r>
            <a:r>
              <a:rPr lang="fr-FR" sz="3200" dirty="0" err="1" smtClean="0">
                <a:solidFill>
                  <a:schemeClr val="tx1"/>
                </a:solidFill>
                <a:cs typeface="+mj-cs"/>
              </a:rPr>
              <a:t>supersolidity ?</a:t>
            </a:r>
            <a:endParaRPr lang="fr-FR" sz="3200" dirty="0" smtClean="0">
              <a:solidFill>
                <a:schemeClr val="tx1"/>
              </a:solidFill>
              <a:cs typeface="+mj-cs"/>
            </a:endParaRPr>
          </a:p>
        </p:txBody>
      </p:sp>
      <p:sp>
        <p:nvSpPr>
          <p:cNvPr id="194563" name="Rectangle 3"/>
          <p:cNvSpPr>
            <a:spLocks noChangeArrowheads="1"/>
          </p:cNvSpPr>
          <p:nvPr/>
        </p:nvSpPr>
        <p:spPr bwMode="auto">
          <a:xfrm>
            <a:off x="250824" y="1989138"/>
            <a:ext cx="8065591" cy="316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sz="2000" dirty="0">
                <a:cs typeface="+mn-cs"/>
              </a:rPr>
              <a:t>In 2004 </a:t>
            </a:r>
            <a:r>
              <a:rPr lang="fr-FR" sz="2000" dirty="0" err="1">
                <a:cs typeface="+mn-cs"/>
              </a:rPr>
              <a:t>at</a:t>
            </a:r>
            <a:r>
              <a:rPr lang="fr-FR" sz="2000" dirty="0">
                <a:cs typeface="+mn-cs"/>
              </a:rPr>
              <a:t> Penn State </a:t>
            </a:r>
            <a:r>
              <a:rPr lang="fr-FR" sz="2000" dirty="0" err="1">
                <a:cs typeface="+mn-cs"/>
              </a:rPr>
              <a:t>University</a:t>
            </a:r>
            <a:r>
              <a:rPr lang="fr-FR" sz="2000" dirty="0">
                <a:cs typeface="+mn-cs"/>
              </a:rPr>
              <a:t>, </a:t>
            </a:r>
          </a:p>
          <a:p>
            <a:pPr marL="342900" indent="-342900" algn="l">
              <a:spcBef>
                <a:spcPct val="20000"/>
              </a:spcBef>
              <a:defRPr/>
            </a:pPr>
            <a:r>
              <a:rPr lang="fr-FR" sz="2000" dirty="0" err="1">
                <a:solidFill>
                  <a:schemeClr val="tx2"/>
                </a:solidFill>
                <a:cs typeface="+mn-cs"/>
              </a:rPr>
              <a:t>Eunseong</a:t>
            </a:r>
            <a:r>
              <a:rPr lang="fr-FR" sz="2000" dirty="0">
                <a:solidFill>
                  <a:schemeClr val="tx2"/>
                </a:solidFill>
                <a:cs typeface="+mn-cs"/>
              </a:rPr>
              <a:t> Kim and Moses Chan </a:t>
            </a:r>
          </a:p>
          <a:p>
            <a:pPr marL="342900" indent="-342900" algn="l">
              <a:spcBef>
                <a:spcPct val="20000"/>
              </a:spcBef>
              <a:defRPr/>
            </a:pPr>
            <a:r>
              <a:rPr lang="fr-FR" sz="2000" dirty="0" err="1">
                <a:solidFill>
                  <a:schemeClr val="tx2"/>
                </a:solidFill>
                <a:cs typeface="+mn-cs"/>
              </a:rPr>
              <a:t>build a « torsional oscillator » </a:t>
            </a:r>
          </a:p>
          <a:p>
            <a:pPr marL="342900" indent="-342900" algn="l">
              <a:spcBef>
                <a:spcPct val="20000"/>
              </a:spcBef>
              <a:defRPr/>
            </a:pPr>
            <a:r>
              <a:rPr lang="fr-FR" sz="2000" dirty="0" err="1">
                <a:solidFill>
                  <a:schemeClr val="tx2"/>
                </a:solidFill>
                <a:cs typeface="+mn-cs"/>
              </a:rPr>
              <a:t>to measure superfluidity</a:t>
            </a:r>
            <a:endParaRPr lang="fr-FR" sz="2000" dirty="0">
              <a:solidFill>
                <a:schemeClr val="tx2"/>
              </a:solidFill>
              <a:cs typeface="+mn-cs"/>
            </a:endParaRPr>
          </a:p>
          <a:p>
            <a:pPr marL="342900" indent="-342900" algn="l">
              <a:spcBef>
                <a:spcPct val="20000"/>
              </a:spcBef>
              <a:defRPr/>
            </a:pPr>
            <a:endParaRPr lang="fr-FR" sz="2000" dirty="0">
              <a:solidFill>
                <a:schemeClr val="tx2"/>
              </a:solidFill>
              <a:cs typeface="+mn-cs"/>
            </a:endParaRPr>
          </a:p>
          <a:p>
            <a:pPr marL="342900" indent="-342900" algn="l">
              <a:spcBef>
                <a:spcPct val="20000"/>
              </a:spcBef>
              <a:defRPr/>
            </a:pPr>
            <a:endParaRPr lang="fr-FR" sz="2000" dirty="0">
              <a:solidFill>
                <a:schemeClr val="tx2"/>
              </a:solidFill>
              <a:cs typeface="+mn-cs"/>
            </a:endParaRPr>
          </a:p>
          <a:p>
            <a:pPr marL="342900" indent="-342900" algn="l">
              <a:spcBef>
                <a:spcPct val="20000"/>
              </a:spcBef>
              <a:defRPr/>
            </a:pPr>
            <a:r>
              <a:rPr lang="fr-FR" sz="2000" dirty="0"/>
              <a:t>liquid helium </a:t>
            </a:r>
            <a:r>
              <a:rPr lang="fr-FR" sz="2000" dirty="0">
                <a:solidFill>
                  <a:srgbClr val="66FFFF"/>
                </a:solidFill>
              </a:rPr>
              <a:t>in the green box</a:t>
            </a:r>
          </a:p>
          <a:p>
            <a:pPr marL="342900" indent="-342900" algn="l">
              <a:spcBef>
                <a:spcPct val="20000"/>
              </a:spcBef>
              <a:defRPr/>
            </a:pPr>
            <a:r>
              <a:rPr lang="fr-FR" sz="2000" dirty="0">
                <a:solidFill>
                  <a:srgbClr val="66FFFF"/>
                </a:solidFill>
              </a:rPr>
              <a:t>at the superfluid transition, the liquid stops rotating with the box walls</a:t>
            </a:r>
          </a:p>
          <a:p>
            <a:pPr marL="342900" indent="-342900" algn="l">
              <a:spcBef>
                <a:spcPct val="20000"/>
              </a:spcBef>
              <a:defRPr/>
            </a:pPr>
            <a:r>
              <a:rPr lang="fr-FR" sz="2000" dirty="0">
                <a:solidFill>
                  <a:srgbClr val="66FFFF"/>
                </a:solidFill>
              </a:rPr>
              <a:t>the inertia momentum decreases</a:t>
            </a:r>
          </a:p>
          <a:p>
            <a:pPr marL="342900" indent="-342900" algn="l">
              <a:spcBef>
                <a:spcPct val="20000"/>
              </a:spcBef>
              <a:defRPr/>
            </a:pPr>
            <a:endParaRPr lang="fr-FR" sz="2000" dirty="0">
              <a:solidFill>
                <a:schemeClr val="tx2"/>
              </a:solidFill>
              <a:cs typeface="+mn-cs"/>
            </a:endParaRPr>
          </a:p>
          <a:p>
            <a:pPr marL="342900" indent="-342900" algn="l">
              <a:spcBef>
                <a:spcPct val="20000"/>
              </a:spcBef>
              <a:defRPr/>
            </a:pPr>
            <a:endParaRPr lang="fr-FR" sz="2000" dirty="0">
              <a:cs typeface="+mn-cs"/>
            </a:endParaRPr>
          </a:p>
        </p:txBody>
      </p:sp>
      <p:sp>
        <p:nvSpPr>
          <p:cNvPr id="194565" name="Rectangle 5"/>
          <p:cNvSpPr>
            <a:spLocks noChangeArrowheads="1"/>
          </p:cNvSpPr>
          <p:nvPr/>
        </p:nvSpPr>
        <p:spPr bwMode="auto">
          <a:xfrm>
            <a:off x="323850" y="5373215"/>
            <a:ext cx="8534400" cy="12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endParaRPr lang="fr-FR" sz="2000" dirty="0">
              <a:solidFill>
                <a:srgbClr val="FFFF00"/>
              </a:solidFill>
              <a:cs typeface="+mn-cs"/>
            </a:endParaRPr>
          </a:p>
          <a:p>
            <a:pPr marL="342900" indent="-342900" algn="l">
              <a:spcBef>
                <a:spcPct val="20000"/>
              </a:spcBef>
              <a:defRPr/>
            </a:pPr>
            <a:r>
              <a:rPr lang="fr-FR" sz="2000" dirty="0">
                <a:solidFill>
                  <a:srgbClr val="FFFFFF"/>
                </a:solidFill>
                <a:cs typeface="+mn-cs"/>
              </a:rPr>
              <a:t>solid helium </a:t>
            </a:r>
            <a:r>
              <a:rPr lang="fr-FR" sz="2000" dirty="0">
                <a:solidFill>
                  <a:srgbClr val="66FFFF"/>
                </a:solidFill>
                <a:cs typeface="+mn-cs"/>
              </a:rPr>
              <a:t>apparently behaves the same! </a:t>
            </a:r>
          </a:p>
          <a:p>
            <a:pPr marL="342900" indent="-342900" algn="l">
              <a:spcBef>
                <a:spcPct val="20000"/>
              </a:spcBef>
              <a:defRPr/>
            </a:pPr>
            <a:r>
              <a:rPr lang="fr-FR" sz="2000" dirty="0">
                <a:solidFill>
                  <a:srgbClr val="66FFFF"/>
                </a:solidFill>
                <a:cs typeface="+mn-cs"/>
              </a:rPr>
              <a:t>could solid helium be superfluid at T &lt; 0.1K ??</a:t>
            </a:r>
          </a:p>
        </p:txBody>
      </p:sp>
      <p:sp>
        <p:nvSpPr>
          <p:cNvPr id="6" name="Text Box 7"/>
          <p:cNvSpPr txBox="1">
            <a:spLocks noChangeArrowheads="1"/>
          </p:cNvSpPr>
          <p:nvPr/>
        </p:nvSpPr>
        <p:spPr bwMode="auto">
          <a:xfrm>
            <a:off x="5910263" y="1460500"/>
            <a:ext cx="1425575" cy="708025"/>
          </a:xfrm>
          <a:prstGeom prst="rect">
            <a:avLst/>
          </a:prstGeom>
          <a:noFill/>
          <a:ln w="9525">
            <a:noFill/>
            <a:miter lim="800000"/>
            <a:headEnd/>
            <a:tailEnd/>
          </a:ln>
        </p:spPr>
        <p:txBody>
          <a:bodyPr>
            <a:spAutoFit/>
          </a:bodyPr>
          <a:lstStyle/>
          <a:p>
            <a:pPr algn="l" eaLnBrk="1" hangingPunct="1">
              <a:defRPr/>
            </a:pPr>
            <a:r>
              <a:rPr lang="en-US" sz="2000" dirty="0">
                <a:solidFill>
                  <a:schemeClr val="accent6">
                    <a:lumMod val="75000"/>
                  </a:schemeClr>
                </a:solidFill>
                <a:latin typeface="Times New Roman"/>
                <a:cs typeface="Times New Roman"/>
              </a:rPr>
              <a:t>rigid axis</a:t>
            </a:r>
            <a:r>
              <a:rPr lang="en-US" altLang="ko-KR" sz="2000" dirty="0">
                <a:solidFill>
                  <a:schemeClr val="accent6">
                    <a:lumMod val="75000"/>
                  </a:schemeClr>
                </a:solidFill>
                <a:latin typeface="Times New Roman"/>
                <a:ea typeface="굴림" pitchFamily="28" charset="-127"/>
                <a:cs typeface="Times New Roman"/>
              </a:rPr>
              <a:t> </a:t>
            </a:r>
          </a:p>
          <a:p>
            <a:pPr algn="l" eaLnBrk="1" hangingPunct="1">
              <a:defRPr/>
            </a:pPr>
            <a:r>
              <a:rPr lang="en-US" altLang="ko-KR" sz="2000" dirty="0">
                <a:solidFill>
                  <a:schemeClr val="accent6">
                    <a:lumMod val="75000"/>
                  </a:schemeClr>
                </a:solidFill>
                <a:latin typeface="Times New Roman"/>
                <a:ea typeface="굴림" pitchFamily="28" charset="-127"/>
                <a:cs typeface="Times New Roman"/>
              </a:rPr>
              <a:t>( Be-Cu) </a:t>
            </a:r>
            <a:endParaRPr lang="en-US" sz="2000" dirty="0">
              <a:solidFill>
                <a:schemeClr val="accent6">
                  <a:lumMod val="75000"/>
                </a:schemeClr>
              </a:solidFill>
              <a:latin typeface="Times New Roman"/>
              <a:ea typeface="굴림" pitchFamily="28" charset="-127"/>
              <a:cs typeface="Times New Roman"/>
            </a:endParaRPr>
          </a:p>
        </p:txBody>
      </p:sp>
      <p:sp>
        <p:nvSpPr>
          <p:cNvPr id="80901" name="Text Box 8"/>
          <p:cNvSpPr txBox="1">
            <a:spLocks noChangeArrowheads="1"/>
          </p:cNvSpPr>
          <p:nvPr/>
        </p:nvSpPr>
        <p:spPr bwMode="auto">
          <a:xfrm>
            <a:off x="5364163" y="2728913"/>
            <a:ext cx="2420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eaLnBrk="1" hangingPunct="1"/>
            <a:r>
              <a:rPr lang="en-US" altLang="ko-KR" sz="2000">
                <a:solidFill>
                  <a:srgbClr val="00C200"/>
                </a:solidFill>
                <a:latin typeface="Times New Roman" charset="0"/>
                <a:cs typeface="Times New Roman" charset="0"/>
              </a:rPr>
              <a:t>solid He</a:t>
            </a:r>
          </a:p>
          <a:p>
            <a:pPr algn="l" eaLnBrk="1" hangingPunct="1"/>
            <a:r>
              <a:rPr lang="en-US" altLang="ko-KR" sz="2000">
                <a:solidFill>
                  <a:srgbClr val="00C200"/>
                </a:solidFill>
                <a:latin typeface="Times New Roman" charset="0"/>
                <a:cs typeface="Times New Roman" charset="0"/>
              </a:rPr>
              <a:t>in a box</a:t>
            </a:r>
          </a:p>
        </p:txBody>
      </p:sp>
      <p:sp>
        <p:nvSpPr>
          <p:cNvPr id="80902" name="Line 9"/>
          <p:cNvSpPr>
            <a:spLocks noChangeShapeType="1"/>
          </p:cNvSpPr>
          <p:nvPr/>
        </p:nvSpPr>
        <p:spPr bwMode="auto">
          <a:xfrm flipV="1">
            <a:off x="7712075" y="3557588"/>
            <a:ext cx="346075" cy="12065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 name="Oval 10"/>
          <p:cNvSpPr>
            <a:spLocks noChangeArrowheads="1"/>
          </p:cNvSpPr>
          <p:nvPr/>
        </p:nvSpPr>
        <p:spPr bwMode="auto">
          <a:xfrm>
            <a:off x="7221538" y="3594100"/>
            <a:ext cx="349250" cy="463550"/>
          </a:xfrm>
          <a:prstGeom prst="ellipse">
            <a:avLst/>
          </a:prstGeom>
          <a:solidFill>
            <a:srgbClr val="99CCFF"/>
          </a:solidFill>
          <a:ln w="9525">
            <a:round/>
            <a:headEnd/>
            <a:tailEnd/>
          </a:ln>
          <a:effectLst/>
          <a:scene3d>
            <a:camera prst="legacyObliqueTopLeft">
              <a:rot lat="900000" lon="3900000" rev="0"/>
            </a:camera>
            <a:lightRig rig="legacyFlat4" dir="b"/>
          </a:scene3d>
          <a:sp3d extrusionH="544500" prstMaterial="legacyMatte">
            <a:bevelT w="13500" h="13500" prst="angle"/>
            <a:bevelB w="13500" h="13500" prst="angle"/>
            <a:extrusionClr>
              <a:srgbClr val="99CCFF"/>
            </a:extrusionClr>
          </a:sp3d>
        </p:spPr>
        <p:txBody>
          <a:bodyPr wrap="none" anchor="ctr">
            <a:flatTx/>
          </a:bodyPr>
          <a:lstStyle/>
          <a:p>
            <a:pPr>
              <a:defRPr/>
            </a:pPr>
            <a:endParaRPr lang="fr-FR">
              <a:effectLst>
                <a:outerShdw blurRad="38100" dist="38100" dir="2700000" algn="tl">
                  <a:srgbClr val="000000"/>
                </a:outerShdw>
              </a:effectLst>
              <a:latin typeface="Times" pitchFamily="-111" charset="0"/>
            </a:endParaRPr>
          </a:p>
        </p:txBody>
      </p:sp>
      <p:sp>
        <p:nvSpPr>
          <p:cNvPr id="10" name="Rectangle 11"/>
          <p:cNvSpPr>
            <a:spLocks noChangeArrowheads="1"/>
          </p:cNvSpPr>
          <p:nvPr/>
        </p:nvSpPr>
        <p:spPr bwMode="auto">
          <a:xfrm>
            <a:off x="6802438" y="3238500"/>
            <a:ext cx="557212" cy="960438"/>
          </a:xfrm>
          <a:prstGeom prst="rect">
            <a:avLst/>
          </a:prstGeom>
          <a:solidFill>
            <a:srgbClr val="EAEAEA"/>
          </a:solidFill>
          <a:ln w="9525">
            <a:miter lim="800000"/>
            <a:headEnd/>
            <a:tailEnd/>
          </a:ln>
          <a:effectLst/>
          <a:scene3d>
            <a:camera prst="legacyObliqueTopRight">
              <a:rot lat="0" lon="1800000" rev="0"/>
            </a:camera>
            <a:lightRig rig="legacyFlat4" dir="t"/>
          </a:scene3d>
          <a:sp3d extrusionH="125400" prstMaterial="legacyMatte">
            <a:bevelT w="13500" h="13500" prst="angle"/>
            <a:bevelB w="13500" h="13500" prst="angle"/>
            <a:extrusionClr>
              <a:srgbClr val="EAEAEA"/>
            </a:extrusionClr>
          </a:sp3d>
        </p:spPr>
        <p:txBody>
          <a:bodyPr wrap="none" anchor="ctr">
            <a:flatTx/>
          </a:bodyPr>
          <a:lstStyle/>
          <a:p>
            <a:pPr>
              <a:defRPr/>
            </a:pPr>
            <a:endParaRPr lang="fr-FR">
              <a:effectLst>
                <a:outerShdw blurRad="38100" dist="38100" dir="2700000" algn="tl">
                  <a:srgbClr val="000000"/>
                </a:outerShdw>
              </a:effectLst>
              <a:latin typeface="Times" pitchFamily="-111" charset="0"/>
            </a:endParaRPr>
          </a:p>
        </p:txBody>
      </p:sp>
      <p:sp>
        <p:nvSpPr>
          <p:cNvPr id="11" name="Oval 12"/>
          <p:cNvSpPr>
            <a:spLocks noChangeArrowheads="1"/>
          </p:cNvSpPr>
          <p:nvPr/>
        </p:nvSpPr>
        <p:spPr bwMode="auto">
          <a:xfrm>
            <a:off x="6310313" y="3748088"/>
            <a:ext cx="365125" cy="528637"/>
          </a:xfrm>
          <a:prstGeom prst="ellipse">
            <a:avLst/>
          </a:prstGeom>
          <a:solidFill>
            <a:srgbClr val="99CCFF"/>
          </a:solidFill>
          <a:ln w="9525">
            <a:round/>
            <a:headEnd/>
            <a:tailEnd/>
          </a:ln>
          <a:effectLst/>
          <a:scene3d>
            <a:camera prst="legacyObliqueTopLeft">
              <a:rot lat="1200000" lon="3900000" rev="0"/>
            </a:camera>
            <a:lightRig rig="legacyFlat4" dir="b"/>
          </a:scene3d>
          <a:sp3d extrusionH="544500" prstMaterial="legacyMatte">
            <a:bevelT w="13500" h="13500" prst="angle"/>
            <a:bevelB w="13500" h="13500" prst="angle"/>
            <a:extrusionClr>
              <a:srgbClr val="99CCFF"/>
            </a:extrusionClr>
          </a:sp3d>
        </p:spPr>
        <p:txBody>
          <a:bodyPr wrap="none" anchor="ctr">
            <a:flatTx/>
          </a:bodyPr>
          <a:lstStyle/>
          <a:p>
            <a:pPr>
              <a:defRPr/>
            </a:pPr>
            <a:endParaRPr lang="fr-FR">
              <a:effectLst>
                <a:outerShdw blurRad="38100" dist="38100" dir="2700000" algn="tl">
                  <a:srgbClr val="000000"/>
                </a:outerShdw>
              </a:effectLst>
              <a:latin typeface="Times" pitchFamily="-111" charset="0"/>
            </a:endParaRPr>
          </a:p>
        </p:txBody>
      </p:sp>
      <p:sp>
        <p:nvSpPr>
          <p:cNvPr id="12" name="Oval 13"/>
          <p:cNvSpPr>
            <a:spLocks noChangeArrowheads="1"/>
          </p:cNvSpPr>
          <p:nvPr/>
        </p:nvSpPr>
        <p:spPr bwMode="auto">
          <a:xfrm>
            <a:off x="6615113" y="2366963"/>
            <a:ext cx="1085850" cy="1060450"/>
          </a:xfrm>
          <a:prstGeom prst="ellipse">
            <a:avLst/>
          </a:prstGeom>
          <a:solidFill>
            <a:srgbClr val="99CC00"/>
          </a:solidFill>
          <a:ln w="9525">
            <a:round/>
            <a:headEnd/>
            <a:tailEnd/>
          </a:ln>
          <a:effectLst/>
          <a:scene3d>
            <a:camera prst="legacyPerspectiveFront">
              <a:rot lat="16800000" lon="0" rev="0"/>
            </a:camera>
            <a:lightRig rig="legacyFlat4" dir="b"/>
          </a:scene3d>
          <a:sp3d extrusionH="354000" prstMaterial="legacyMatte">
            <a:bevelT w="13500" h="13500" prst="angle"/>
            <a:bevelB w="13500" h="13500" prst="angle"/>
            <a:extrusionClr>
              <a:srgbClr val="99CC00"/>
            </a:extrusionClr>
          </a:sp3d>
        </p:spPr>
        <p:txBody>
          <a:bodyPr wrap="none" anchor="ctr">
            <a:flatTx/>
          </a:bodyPr>
          <a:lstStyle/>
          <a:p>
            <a:pPr>
              <a:defRPr/>
            </a:pPr>
            <a:endParaRPr lang="fr-FR">
              <a:effectLst>
                <a:outerShdw blurRad="38100" dist="38100" dir="2700000" algn="tl">
                  <a:srgbClr val="000000"/>
                </a:outerShdw>
              </a:effectLst>
              <a:latin typeface="Times" pitchFamily="-111" charset="0"/>
            </a:endParaRPr>
          </a:p>
        </p:txBody>
      </p:sp>
      <p:sp>
        <p:nvSpPr>
          <p:cNvPr id="13" name="Freeform 14"/>
          <p:cNvSpPr>
            <a:spLocks/>
          </p:cNvSpPr>
          <p:nvPr/>
        </p:nvSpPr>
        <p:spPr bwMode="auto">
          <a:xfrm>
            <a:off x="6451600" y="3051175"/>
            <a:ext cx="277813" cy="165100"/>
          </a:xfrm>
          <a:custGeom>
            <a:avLst/>
            <a:gdLst/>
            <a:ahLst/>
            <a:cxnLst>
              <a:cxn ang="0">
                <a:pos x="181" y="90"/>
              </a:cxn>
              <a:cxn ang="0">
                <a:pos x="90" y="90"/>
              </a:cxn>
              <a:cxn ang="0">
                <a:pos x="0" y="45"/>
              </a:cxn>
              <a:cxn ang="0">
                <a:pos x="90" y="0"/>
              </a:cxn>
            </a:cxnLst>
            <a:rect l="0" t="0" r="r" b="b"/>
            <a:pathLst>
              <a:path w="181" h="97">
                <a:moveTo>
                  <a:pt x="181" y="90"/>
                </a:moveTo>
                <a:cubicBezTo>
                  <a:pt x="150" y="93"/>
                  <a:pt x="120" y="97"/>
                  <a:pt x="90" y="90"/>
                </a:cubicBezTo>
                <a:cubicBezTo>
                  <a:pt x="60" y="83"/>
                  <a:pt x="0" y="60"/>
                  <a:pt x="0" y="45"/>
                </a:cubicBezTo>
                <a:cubicBezTo>
                  <a:pt x="0" y="30"/>
                  <a:pt x="75" y="7"/>
                  <a:pt x="90" y="0"/>
                </a:cubicBezTo>
              </a:path>
            </a:pathLst>
          </a:custGeom>
          <a:noFill/>
          <a:ln w="25400">
            <a:solidFill>
              <a:srgbClr val="008000"/>
            </a:solidFill>
            <a:round/>
            <a:headEnd type="arrow" w="med" len="med"/>
            <a:tailEnd type="arrow" w="med" len="med"/>
          </a:ln>
          <a:effectLst/>
        </p:spPr>
        <p:txBody>
          <a:bodyPr/>
          <a:lstStyle/>
          <a:p>
            <a:pPr>
              <a:defRPr/>
            </a:pPr>
            <a:endParaRPr lang="fr-FR">
              <a:effectLst>
                <a:outerShdw blurRad="38100" dist="38100" dir="2700000" algn="tl">
                  <a:srgbClr val="000000"/>
                </a:outerShdw>
              </a:effectLst>
              <a:latin typeface="Times" pitchFamily="-111" charset="0"/>
            </a:endParaRPr>
          </a:p>
        </p:txBody>
      </p:sp>
      <p:sp>
        <p:nvSpPr>
          <p:cNvPr id="14" name="Freeform 15"/>
          <p:cNvSpPr>
            <a:spLocks/>
          </p:cNvSpPr>
          <p:nvPr/>
        </p:nvSpPr>
        <p:spPr bwMode="auto">
          <a:xfrm>
            <a:off x="7499350" y="3005138"/>
            <a:ext cx="371475" cy="153987"/>
          </a:xfrm>
          <a:custGeom>
            <a:avLst/>
            <a:gdLst/>
            <a:ahLst/>
            <a:cxnLst>
              <a:cxn ang="0">
                <a:pos x="0" y="226"/>
              </a:cxn>
              <a:cxn ang="0">
                <a:pos x="363" y="181"/>
              </a:cxn>
              <a:cxn ang="0">
                <a:pos x="499" y="45"/>
              </a:cxn>
              <a:cxn ang="0">
                <a:pos x="273" y="0"/>
              </a:cxn>
            </a:cxnLst>
            <a:rect l="0" t="0" r="r" b="b"/>
            <a:pathLst>
              <a:path w="514" h="226">
                <a:moveTo>
                  <a:pt x="0" y="226"/>
                </a:moveTo>
                <a:cubicBezTo>
                  <a:pt x="140" y="218"/>
                  <a:pt x="280" y="211"/>
                  <a:pt x="363" y="181"/>
                </a:cubicBezTo>
                <a:cubicBezTo>
                  <a:pt x="446" y="151"/>
                  <a:pt x="514" y="75"/>
                  <a:pt x="499" y="45"/>
                </a:cubicBezTo>
                <a:cubicBezTo>
                  <a:pt x="484" y="15"/>
                  <a:pt x="311" y="8"/>
                  <a:pt x="273" y="0"/>
                </a:cubicBezTo>
              </a:path>
            </a:pathLst>
          </a:custGeom>
          <a:noFill/>
          <a:ln w="25400">
            <a:solidFill>
              <a:srgbClr val="008000"/>
            </a:solidFill>
            <a:round/>
            <a:headEnd type="arrow" w="med" len="med"/>
            <a:tailEnd type="arrow" w="med" len="med"/>
          </a:ln>
          <a:effectLst/>
        </p:spPr>
        <p:txBody>
          <a:bodyPr/>
          <a:lstStyle/>
          <a:p>
            <a:pPr>
              <a:defRPr/>
            </a:pPr>
            <a:endParaRPr lang="fr-FR">
              <a:effectLst>
                <a:outerShdw blurRad="38100" dist="38100" dir="2700000" algn="tl">
                  <a:srgbClr val="000000"/>
                </a:outerShdw>
              </a:effectLst>
              <a:latin typeface="Times" pitchFamily="-111" charset="0"/>
            </a:endParaRPr>
          </a:p>
        </p:txBody>
      </p:sp>
      <p:sp>
        <p:nvSpPr>
          <p:cNvPr id="80909" name="Text Box 16"/>
          <p:cNvSpPr txBox="1">
            <a:spLocks noChangeArrowheads="1"/>
          </p:cNvSpPr>
          <p:nvPr/>
        </p:nvSpPr>
        <p:spPr bwMode="auto">
          <a:xfrm>
            <a:off x="5389563" y="3735388"/>
            <a:ext cx="1252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eaLnBrk="1" hangingPunct="1"/>
            <a:r>
              <a:rPr lang="en-US" altLang="ko-KR" sz="2000">
                <a:latin typeface="Times New Roman" charset="0"/>
                <a:cs typeface="Times New Roman" charset="0"/>
              </a:rPr>
              <a:t>excitation</a:t>
            </a:r>
            <a:endParaRPr lang="en-US" sz="2000">
              <a:latin typeface="Times New Roman" charset="0"/>
              <a:cs typeface="Times New Roman" charset="0"/>
            </a:endParaRPr>
          </a:p>
        </p:txBody>
      </p:sp>
      <p:sp>
        <p:nvSpPr>
          <p:cNvPr id="16" name="Oval 17"/>
          <p:cNvSpPr>
            <a:spLocks noChangeArrowheads="1"/>
          </p:cNvSpPr>
          <p:nvPr/>
        </p:nvSpPr>
        <p:spPr bwMode="auto">
          <a:xfrm>
            <a:off x="7065963" y="2741613"/>
            <a:ext cx="141287" cy="230187"/>
          </a:xfrm>
          <a:prstGeom prst="ellipse">
            <a:avLst/>
          </a:prstGeom>
          <a:solidFill>
            <a:srgbClr val="FFCC00"/>
          </a:solidFill>
          <a:ln w="9525">
            <a:round/>
            <a:headEnd/>
            <a:tailEnd/>
          </a:ln>
          <a:effectLst/>
          <a:scene3d>
            <a:camera prst="legacyObliqueTop">
              <a:rot lat="3600000" lon="0" rev="0"/>
            </a:camera>
            <a:lightRig rig="legacyFlat4" dir="b"/>
          </a:scene3d>
          <a:sp3d extrusionH="1268400" prstMaterial="legacyMatte">
            <a:bevelT w="13500" h="13500" prst="angle"/>
            <a:bevelB w="13500" h="13500" prst="angle"/>
            <a:extrusionClr>
              <a:srgbClr val="FFCC00"/>
            </a:extrusionClr>
          </a:sp3d>
        </p:spPr>
        <p:txBody>
          <a:bodyPr wrap="none" anchor="ctr">
            <a:flatTx/>
          </a:bodyPr>
          <a:lstStyle/>
          <a:p>
            <a:pPr>
              <a:defRPr/>
            </a:pPr>
            <a:endParaRPr lang="fr-FR">
              <a:effectLst>
                <a:outerShdw blurRad="38100" dist="38100" dir="2700000" algn="tl">
                  <a:srgbClr val="000000"/>
                </a:outerShdw>
              </a:effectLst>
              <a:latin typeface="Times" pitchFamily="-111" charset="0"/>
            </a:endParaRPr>
          </a:p>
        </p:txBody>
      </p:sp>
      <p:sp>
        <p:nvSpPr>
          <p:cNvPr id="80911" name="Line 19"/>
          <p:cNvSpPr>
            <a:spLocks noChangeShapeType="1"/>
          </p:cNvSpPr>
          <p:nvPr/>
        </p:nvSpPr>
        <p:spPr bwMode="auto">
          <a:xfrm flipH="1">
            <a:off x="6170613" y="4067175"/>
            <a:ext cx="287337" cy="128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0912" name="Line 20"/>
          <p:cNvSpPr>
            <a:spLocks noChangeShapeType="1"/>
          </p:cNvSpPr>
          <p:nvPr/>
        </p:nvSpPr>
        <p:spPr bwMode="auto">
          <a:xfrm>
            <a:off x="5999163" y="4195763"/>
            <a:ext cx="1714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80913" name="Line 21"/>
          <p:cNvSpPr>
            <a:spLocks noChangeShapeType="1"/>
          </p:cNvSpPr>
          <p:nvPr/>
        </p:nvSpPr>
        <p:spPr bwMode="auto">
          <a:xfrm>
            <a:off x="8058150" y="3557588"/>
            <a:ext cx="11271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 name="Oval 24"/>
          <p:cNvSpPr>
            <a:spLocks noChangeArrowheads="1"/>
          </p:cNvSpPr>
          <p:nvPr/>
        </p:nvSpPr>
        <p:spPr bwMode="auto">
          <a:xfrm>
            <a:off x="7085013" y="1052513"/>
            <a:ext cx="46037" cy="19050"/>
          </a:xfrm>
          <a:prstGeom prst="ellipse">
            <a:avLst/>
          </a:prstGeom>
          <a:solidFill>
            <a:srgbClr val="FFFFFF"/>
          </a:solidFill>
          <a:ln w="25400">
            <a:solidFill>
              <a:schemeClr val="tx1"/>
            </a:solidFill>
            <a:round/>
            <a:headEnd/>
            <a:tailEnd/>
          </a:ln>
          <a:effectLst/>
        </p:spPr>
        <p:txBody>
          <a:bodyPr wrap="none" anchor="ctr"/>
          <a:lstStyle/>
          <a:p>
            <a:pPr>
              <a:defRPr/>
            </a:pPr>
            <a:endParaRPr lang="fr-FR">
              <a:effectLst>
                <a:outerShdw blurRad="38100" dist="38100" dir="2700000" algn="tl">
                  <a:srgbClr val="DDDDDD"/>
                </a:outerShdw>
              </a:effectLst>
              <a:latin typeface="Times" pitchFamily="-111" charset="0"/>
            </a:endParaRPr>
          </a:p>
        </p:txBody>
      </p:sp>
      <p:sp>
        <p:nvSpPr>
          <p:cNvPr id="22" name="Oval 18"/>
          <p:cNvSpPr>
            <a:spLocks noChangeArrowheads="1"/>
          </p:cNvSpPr>
          <p:nvPr/>
        </p:nvSpPr>
        <p:spPr bwMode="auto">
          <a:xfrm>
            <a:off x="6300788" y="549275"/>
            <a:ext cx="1679575" cy="1138238"/>
          </a:xfrm>
          <a:prstGeom prst="ellipse">
            <a:avLst/>
          </a:prstGeom>
          <a:solidFill>
            <a:srgbClr val="FFCC00"/>
          </a:solidFill>
          <a:ln w="9525">
            <a:round/>
            <a:headEnd/>
            <a:tailEnd/>
          </a:ln>
          <a:effectLst/>
          <a:scene3d>
            <a:camera prst="legacyPerspectiveFront">
              <a:rot lat="16800000" lon="0" rev="0"/>
            </a:camera>
            <a:lightRig rig="legacyFlat4" dir="b"/>
          </a:scene3d>
          <a:sp3d extrusionH="201600" prstMaterial="legacyMatte">
            <a:bevelT w="13500" h="13500" prst="angle"/>
            <a:bevelB w="13500" h="13500" prst="angle"/>
            <a:extrusionClr>
              <a:srgbClr val="FFCC00"/>
            </a:extrusionClr>
          </a:sp3d>
        </p:spPr>
        <p:txBody>
          <a:bodyPr wrap="none" anchor="ctr">
            <a:flatTx/>
          </a:bodyPr>
          <a:lstStyle/>
          <a:p>
            <a:pPr>
              <a:defRPr/>
            </a:pPr>
            <a:endParaRPr lang="fr-FR">
              <a:effectLst>
                <a:outerShdw blurRad="38100" dist="38100" dir="2700000" algn="tl">
                  <a:srgbClr val="000000"/>
                </a:outerShdw>
              </a:effectLst>
              <a:latin typeface="Times" pitchFamily="-111" charset="0"/>
            </a:endParaRPr>
          </a:p>
        </p:txBody>
      </p:sp>
      <p:sp>
        <p:nvSpPr>
          <p:cNvPr id="23" name="Oval 24"/>
          <p:cNvSpPr>
            <a:spLocks noChangeArrowheads="1"/>
          </p:cNvSpPr>
          <p:nvPr/>
        </p:nvSpPr>
        <p:spPr bwMode="auto">
          <a:xfrm>
            <a:off x="7075488" y="1106488"/>
            <a:ext cx="46037" cy="19050"/>
          </a:xfrm>
          <a:prstGeom prst="ellipse">
            <a:avLst/>
          </a:prstGeom>
          <a:solidFill>
            <a:srgbClr val="FFFFFF"/>
          </a:solidFill>
          <a:ln w="25400">
            <a:solidFill>
              <a:schemeClr val="tx1"/>
            </a:solidFill>
            <a:round/>
            <a:headEnd/>
            <a:tailEnd/>
          </a:ln>
          <a:effectLst/>
        </p:spPr>
        <p:txBody>
          <a:bodyPr wrap="none" anchor="ctr"/>
          <a:lstStyle/>
          <a:p>
            <a:pPr>
              <a:defRPr/>
            </a:pPr>
            <a:endParaRPr lang="fr-FR">
              <a:effectLst>
                <a:outerShdw blurRad="38100" dist="38100" dir="2700000" algn="tl">
                  <a:srgbClr val="DDDDDD"/>
                </a:outerShdw>
              </a:effectLst>
              <a:latin typeface="Times" pitchFamily="-111"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p:bldP spid="19456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ZoneTexte 1"/>
          <p:cNvSpPr txBox="1">
            <a:spLocks noChangeArrowheads="1"/>
          </p:cNvSpPr>
          <p:nvPr/>
        </p:nvSpPr>
        <p:spPr bwMode="auto">
          <a:xfrm>
            <a:off x="222250" y="304800"/>
            <a:ext cx="8494713"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r>
              <a:rPr lang="fr-FR"/>
              <a:t>helium crystals @ENS Paris</a:t>
            </a:r>
          </a:p>
        </p:txBody>
      </p:sp>
      <p:pic>
        <p:nvPicPr>
          <p:cNvPr id="3" name="He4court.mpg" descr="/Users/balibar/Desktop/Sebastien/films récents/He4court.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54038" y="930275"/>
            <a:ext cx="7904162"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7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79388" y="188913"/>
            <a:ext cx="8137028" cy="1008062"/>
          </a:xfrm>
          <a:ln>
            <a:solidFill>
              <a:schemeClr val="tx1"/>
            </a:solidFill>
            <a:miter lim="800000"/>
            <a:headEnd/>
            <a:tailEnd/>
          </a:ln>
        </p:spPr>
        <p:txBody>
          <a:bodyPr/>
          <a:lstStyle/>
          <a:p>
            <a:pPr>
              <a:defRPr/>
            </a:pPr>
            <a:r>
              <a:rPr lang="fr-FR" sz="3200" dirty="0" err="1" smtClean="0">
                <a:solidFill>
                  <a:schemeClr val="tx1"/>
                </a:solidFill>
                <a:cs typeface="+mj-cs"/>
              </a:rPr>
              <a:t>supersolidity?</a:t>
            </a:r>
            <a:endParaRPr lang="fr-FR" sz="3200" dirty="0" smtClean="0">
              <a:solidFill>
                <a:schemeClr val="tx1"/>
              </a:solidFill>
              <a:cs typeface="+mj-cs"/>
            </a:endParaRPr>
          </a:p>
        </p:txBody>
      </p:sp>
      <p:sp>
        <p:nvSpPr>
          <p:cNvPr id="194563" name="Rectangle 3"/>
          <p:cNvSpPr>
            <a:spLocks noChangeArrowheads="1"/>
          </p:cNvSpPr>
          <p:nvPr/>
        </p:nvSpPr>
        <p:spPr bwMode="auto">
          <a:xfrm>
            <a:off x="394841" y="1412776"/>
            <a:ext cx="8425631" cy="151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sz="2000" dirty="0">
                <a:solidFill>
                  <a:srgbClr val="FFFF00"/>
                </a:solidFill>
              </a:rPr>
              <a:t>Is </a:t>
            </a:r>
            <a:r>
              <a:rPr lang="fr-FR" sz="2000" dirty="0" err="1">
                <a:solidFill>
                  <a:srgbClr val="FFFF00"/>
                </a:solidFill>
              </a:rPr>
              <a:t>it</a:t>
            </a:r>
            <a:r>
              <a:rPr lang="fr-FR" sz="2000" dirty="0">
                <a:solidFill>
                  <a:srgbClr val="FFFF00"/>
                </a:solidFill>
              </a:rPr>
              <a:t> </a:t>
            </a:r>
            <a:r>
              <a:rPr lang="fr-FR" sz="2000" dirty="0" err="1">
                <a:solidFill>
                  <a:srgbClr val="FFFF00"/>
                </a:solidFill>
              </a:rPr>
              <a:t>really</a:t>
            </a:r>
            <a:r>
              <a:rPr lang="fr-FR" sz="2000" dirty="0">
                <a:solidFill>
                  <a:srgbClr val="FFFF00"/>
                </a:solidFill>
              </a:rPr>
              <a:t> possible </a:t>
            </a:r>
            <a:r>
              <a:rPr lang="fr-FR" sz="2000" dirty="0" err="1">
                <a:solidFill>
                  <a:srgbClr val="FFFF00"/>
                </a:solidFill>
              </a:rPr>
              <a:t>that</a:t>
            </a:r>
            <a:r>
              <a:rPr lang="fr-FR" sz="2000" dirty="0">
                <a:solidFill>
                  <a:srgbClr val="FFFF00"/>
                </a:solidFill>
              </a:rPr>
              <a:t> a </a:t>
            </a:r>
            <a:r>
              <a:rPr lang="fr-FR" sz="2000" dirty="0" err="1">
                <a:solidFill>
                  <a:srgbClr val="FFFF00"/>
                </a:solidFill>
              </a:rPr>
              <a:t>solid</a:t>
            </a:r>
            <a:r>
              <a:rPr lang="fr-FR" sz="2000" dirty="0">
                <a:solidFill>
                  <a:srgbClr val="FFFF00"/>
                </a:solidFill>
              </a:rPr>
              <a:t> </a:t>
            </a:r>
            <a:r>
              <a:rPr lang="fr-FR" sz="2000" dirty="0" err="1">
                <a:solidFill>
                  <a:srgbClr val="FFFF00"/>
                </a:solidFill>
              </a:rPr>
              <a:t>is</a:t>
            </a:r>
            <a:r>
              <a:rPr lang="fr-FR" sz="2000" dirty="0">
                <a:solidFill>
                  <a:srgbClr val="FFFF00"/>
                </a:solidFill>
              </a:rPr>
              <a:t> </a:t>
            </a:r>
            <a:r>
              <a:rPr lang="fr-FR" sz="2000" dirty="0" err="1">
                <a:solidFill>
                  <a:srgbClr val="FFFF00"/>
                </a:solidFill>
              </a:rPr>
              <a:t>superfluid</a:t>
            </a:r>
            <a:r>
              <a:rPr lang="fr-FR" sz="2000" dirty="0">
                <a:solidFill>
                  <a:srgbClr val="FFFF00"/>
                </a:solidFill>
              </a:rPr>
              <a:t> ?</a:t>
            </a:r>
          </a:p>
          <a:p>
            <a:pPr marL="342900" indent="-342900" algn="l">
              <a:spcBef>
                <a:spcPct val="20000"/>
              </a:spcBef>
              <a:defRPr/>
            </a:pPr>
            <a:r>
              <a:rPr lang="fr-FR" sz="2000" dirty="0">
                <a:solidFill>
                  <a:srgbClr val="FFFF00"/>
                </a:solidFill>
              </a:rPr>
              <a:t> A </a:t>
            </a:r>
            <a:r>
              <a:rPr lang="fr-FR" sz="2000" dirty="0" err="1">
                <a:solidFill>
                  <a:srgbClr val="FFFF00"/>
                </a:solidFill>
              </a:rPr>
              <a:t>quite</a:t>
            </a:r>
            <a:r>
              <a:rPr lang="fr-FR" sz="2000" dirty="0">
                <a:solidFill>
                  <a:srgbClr val="FFFF00"/>
                </a:solidFill>
              </a:rPr>
              <a:t> </a:t>
            </a:r>
            <a:r>
              <a:rPr lang="fr-FR" sz="2000" dirty="0" err="1">
                <a:solidFill>
                  <a:srgbClr val="FFFF00"/>
                </a:solidFill>
              </a:rPr>
              <a:t>astonishing</a:t>
            </a:r>
            <a:r>
              <a:rPr lang="fr-FR" sz="2000" dirty="0">
                <a:solidFill>
                  <a:srgbClr val="FFFF00"/>
                </a:solidFill>
              </a:rPr>
              <a:t> </a:t>
            </a:r>
            <a:r>
              <a:rPr lang="fr-FR" sz="2000" dirty="0" err="1">
                <a:solidFill>
                  <a:srgbClr val="FFFF00"/>
                </a:solidFill>
              </a:rPr>
              <a:t>property</a:t>
            </a:r>
            <a:r>
              <a:rPr lang="fr-FR" sz="2000" dirty="0">
                <a:solidFill>
                  <a:srgbClr val="FFFF00"/>
                </a:solidFill>
              </a:rPr>
              <a:t>. </a:t>
            </a:r>
          </a:p>
          <a:p>
            <a:pPr marL="342900" indent="-342900" algn="l">
              <a:spcBef>
                <a:spcPct val="20000"/>
              </a:spcBef>
              <a:defRPr/>
            </a:pPr>
            <a:r>
              <a:rPr lang="fr-FR" sz="2000" dirty="0">
                <a:solidFill>
                  <a:srgbClr val="FFFF00"/>
                </a:solidFill>
              </a:rPr>
              <a:t>A </a:t>
            </a:r>
            <a:r>
              <a:rPr lang="fr-FR" sz="2000" dirty="0" err="1">
                <a:solidFill>
                  <a:srgbClr val="FFFF00"/>
                </a:solidFill>
              </a:rPr>
              <a:t>supersolid</a:t>
            </a:r>
            <a:r>
              <a:rPr lang="fr-FR" sz="2000" dirty="0">
                <a:solidFill>
                  <a:srgbClr val="FFFF00"/>
                </a:solidFill>
              </a:rPr>
              <a:t> </a:t>
            </a:r>
            <a:r>
              <a:rPr lang="fr-FR" sz="2000" dirty="0" err="1">
                <a:solidFill>
                  <a:srgbClr val="FFFF00"/>
                </a:solidFill>
              </a:rPr>
              <a:t>would</a:t>
            </a:r>
            <a:r>
              <a:rPr lang="fr-FR" sz="2000" dirty="0">
                <a:solidFill>
                  <a:srgbClr val="FFFF00"/>
                </a:solidFill>
              </a:rPr>
              <a:t> </a:t>
            </a:r>
            <a:r>
              <a:rPr lang="fr-FR" sz="2000" dirty="0" err="1">
                <a:solidFill>
                  <a:srgbClr val="FFFF00"/>
                </a:solidFill>
              </a:rPr>
              <a:t>be</a:t>
            </a:r>
            <a:r>
              <a:rPr lang="fr-FR" sz="2000" dirty="0">
                <a:solidFill>
                  <a:srgbClr val="FFFF00"/>
                </a:solidFill>
              </a:rPr>
              <a:t> </a:t>
            </a:r>
            <a:r>
              <a:rPr lang="fr-FR" sz="2000" dirty="0" err="1">
                <a:solidFill>
                  <a:srgbClr val="FFFF00"/>
                </a:solidFill>
              </a:rPr>
              <a:t>elastic</a:t>
            </a:r>
            <a:r>
              <a:rPr lang="fr-FR" sz="2000" dirty="0">
                <a:solidFill>
                  <a:srgbClr val="FFFF00"/>
                </a:solidFill>
              </a:rPr>
              <a:t> </a:t>
            </a:r>
            <a:r>
              <a:rPr lang="fr-FR" sz="2000" dirty="0" err="1">
                <a:solidFill>
                  <a:srgbClr val="FFFF00"/>
                </a:solidFill>
              </a:rPr>
              <a:t>like</a:t>
            </a:r>
            <a:r>
              <a:rPr lang="fr-FR" sz="2000" dirty="0">
                <a:solidFill>
                  <a:srgbClr val="FFFF00"/>
                </a:solidFill>
              </a:rPr>
              <a:t> a </a:t>
            </a:r>
            <a:r>
              <a:rPr lang="fr-FR" sz="2000" dirty="0" err="1">
                <a:solidFill>
                  <a:srgbClr val="FFFF00"/>
                </a:solidFill>
              </a:rPr>
              <a:t>solid</a:t>
            </a:r>
            <a:r>
              <a:rPr lang="fr-FR" sz="2000" dirty="0">
                <a:solidFill>
                  <a:srgbClr val="FFFF00"/>
                </a:solidFill>
              </a:rPr>
              <a:t> but a fraction of </a:t>
            </a:r>
            <a:r>
              <a:rPr lang="fr-FR" sz="2000" dirty="0" err="1">
                <a:solidFill>
                  <a:srgbClr val="FFFF00"/>
                </a:solidFill>
              </a:rPr>
              <a:t>it</a:t>
            </a:r>
            <a:r>
              <a:rPr lang="fr-FR" sz="2000" dirty="0">
                <a:solidFill>
                  <a:srgbClr val="FFFF00"/>
                </a:solidFill>
              </a:rPr>
              <a:t> </a:t>
            </a:r>
            <a:r>
              <a:rPr lang="fr-FR" sz="2000" dirty="0" err="1">
                <a:solidFill>
                  <a:srgbClr val="FFFF00"/>
                </a:solidFill>
              </a:rPr>
              <a:t>would</a:t>
            </a:r>
            <a:r>
              <a:rPr lang="fr-FR" sz="2000" dirty="0">
                <a:solidFill>
                  <a:srgbClr val="FFFF00"/>
                </a:solidFill>
              </a:rPr>
              <a:t> flow </a:t>
            </a:r>
            <a:r>
              <a:rPr lang="fr-FR" sz="2000" dirty="0" err="1">
                <a:solidFill>
                  <a:srgbClr val="FFFF00"/>
                </a:solidFill>
              </a:rPr>
              <a:t>without</a:t>
            </a:r>
          </a:p>
          <a:p>
            <a:pPr marL="342900" indent="-342900" algn="l">
              <a:spcBef>
                <a:spcPct val="20000"/>
              </a:spcBef>
              <a:defRPr/>
            </a:pPr>
            <a:r>
              <a:rPr lang="fr-FR" sz="2000" dirty="0" err="1">
                <a:solidFill>
                  <a:srgbClr val="FFFF00"/>
                </a:solidFill>
              </a:rPr>
              <a:t>any</a:t>
            </a:r>
            <a:r>
              <a:rPr lang="fr-FR" sz="2000" dirty="0">
                <a:solidFill>
                  <a:srgbClr val="FFFF00"/>
                </a:solidFill>
              </a:rPr>
              <a:t> </a:t>
            </a:r>
            <a:r>
              <a:rPr lang="fr-FR" sz="2000" dirty="0" err="1">
                <a:solidFill>
                  <a:srgbClr val="FFFF00"/>
                </a:solidFill>
              </a:rPr>
              <a:t>resistance</a:t>
            </a:r>
            <a:r>
              <a:rPr lang="fr-FR" sz="2000" dirty="0">
                <a:solidFill>
                  <a:srgbClr val="FFFF00"/>
                </a:solidFill>
              </a:rPr>
              <a:t> </a:t>
            </a:r>
            <a:r>
              <a:rPr lang="fr-FR" sz="2000" dirty="0" err="1">
                <a:solidFill>
                  <a:srgbClr val="FFFF00"/>
                </a:solidFill>
              </a:rPr>
              <a:t>through</a:t>
            </a:r>
            <a:r>
              <a:rPr lang="fr-FR" sz="2000" dirty="0">
                <a:solidFill>
                  <a:srgbClr val="FFFF00"/>
                </a:solidFill>
              </a:rPr>
              <a:t> the </a:t>
            </a:r>
            <a:r>
              <a:rPr lang="fr-FR" sz="2000" dirty="0" err="1">
                <a:solidFill>
                  <a:srgbClr val="FFFF00"/>
                </a:solidFill>
              </a:rPr>
              <a:t>rest</a:t>
            </a:r>
            <a:r>
              <a:rPr lang="fr-FR" sz="2000" dirty="0">
                <a:solidFill>
                  <a:srgbClr val="FFFF00"/>
                </a:solidFill>
              </a:rPr>
              <a:t>.</a:t>
            </a:r>
          </a:p>
          <a:p>
            <a:pPr marL="342900" indent="-342900" algn="l">
              <a:spcBef>
                <a:spcPct val="20000"/>
              </a:spcBef>
              <a:defRPr/>
            </a:pPr>
            <a:endParaRPr lang="fr-FR" sz="2000" dirty="0">
              <a:cs typeface="+mn-cs"/>
            </a:endParaRPr>
          </a:p>
        </p:txBody>
      </p:sp>
    </p:spTree>
    <p:extLst>
      <p:ext uri="{BB962C8B-B14F-4D97-AF65-F5344CB8AC3E}">
        <p14:creationId xmlns:p14="http://schemas.microsoft.com/office/powerpoint/2010/main" val="4562333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4" name="Grouper 73"/>
          <p:cNvGrpSpPr/>
          <p:nvPr/>
        </p:nvGrpSpPr>
        <p:grpSpPr>
          <a:xfrm>
            <a:off x="4233863" y="1079823"/>
            <a:ext cx="4757737" cy="4614891"/>
            <a:chOff x="4233863" y="1079823"/>
            <a:chExt cx="4757737" cy="4614891"/>
          </a:xfrm>
        </p:grpSpPr>
        <p:grpSp>
          <p:nvGrpSpPr>
            <p:cNvPr id="73" name="Grouper 72"/>
            <p:cNvGrpSpPr/>
            <p:nvPr/>
          </p:nvGrpSpPr>
          <p:grpSpPr>
            <a:xfrm>
              <a:off x="4233863" y="1079823"/>
              <a:ext cx="4757737" cy="4614891"/>
              <a:chOff x="4233863" y="1079823"/>
              <a:chExt cx="4757737" cy="4614891"/>
            </a:xfrm>
          </p:grpSpPr>
          <p:grpSp>
            <p:nvGrpSpPr>
              <p:cNvPr id="72" name="Grouper 71"/>
              <p:cNvGrpSpPr/>
              <p:nvPr/>
            </p:nvGrpSpPr>
            <p:grpSpPr>
              <a:xfrm>
                <a:off x="4233863" y="1079823"/>
                <a:ext cx="4757737" cy="4614891"/>
                <a:chOff x="4233863" y="1444593"/>
                <a:chExt cx="4757737" cy="4614891"/>
              </a:xfrm>
            </p:grpSpPr>
            <p:grpSp>
              <p:nvGrpSpPr>
                <p:cNvPr id="2" name="Grouper 69"/>
                <p:cNvGrpSpPr>
                  <a:grpSpLocks/>
                </p:cNvGrpSpPr>
                <p:nvPr/>
              </p:nvGrpSpPr>
              <p:grpSpPr bwMode="auto">
                <a:xfrm>
                  <a:off x="4233863" y="1444593"/>
                  <a:ext cx="4757737" cy="3862387"/>
                  <a:chOff x="4233863" y="1447800"/>
                  <a:chExt cx="4757737" cy="3863178"/>
                </a:xfrm>
              </p:grpSpPr>
              <p:grpSp>
                <p:nvGrpSpPr>
                  <p:cNvPr id="3" name="Grouper 41"/>
                  <p:cNvGrpSpPr>
                    <a:grpSpLocks/>
                  </p:cNvGrpSpPr>
                  <p:nvPr/>
                </p:nvGrpSpPr>
                <p:grpSpPr bwMode="auto">
                  <a:xfrm>
                    <a:off x="4233863" y="3693315"/>
                    <a:ext cx="4757737" cy="1617663"/>
                    <a:chOff x="1781577" y="3999536"/>
                    <a:chExt cx="5788710" cy="2057541"/>
                  </a:xfrm>
                  <a:solidFill>
                    <a:srgbClr val="0000CC"/>
                  </a:solidFill>
                </p:grpSpPr>
                <p:sp>
                  <p:nvSpPr>
                    <p:cNvPr id="90" name="Ellipse 89"/>
                    <p:cNvSpPr/>
                    <p:nvPr/>
                  </p:nvSpPr>
                  <p:spPr>
                    <a:xfrm>
                      <a:off x="5512746"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91" name="Ellipse 90"/>
                    <p:cNvSpPr/>
                    <p:nvPr/>
                  </p:nvSpPr>
                  <p:spPr>
                    <a:xfrm>
                      <a:off x="4579953"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92" name="Ellipse 91"/>
                    <p:cNvSpPr/>
                    <p:nvPr/>
                  </p:nvSpPr>
                  <p:spPr>
                    <a:xfrm>
                      <a:off x="3647161"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93" name="Ellipse 92"/>
                    <p:cNvSpPr/>
                    <p:nvPr/>
                  </p:nvSpPr>
                  <p:spPr>
                    <a:xfrm>
                      <a:off x="2714369"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94" name="Ellipse 93"/>
                    <p:cNvSpPr/>
                    <p:nvPr/>
                  </p:nvSpPr>
                  <p:spPr>
                    <a:xfrm>
                      <a:off x="1781577"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grpSp>
              <p:grpSp>
                <p:nvGrpSpPr>
                  <p:cNvPr id="4" name="Grouper 47"/>
                  <p:cNvGrpSpPr>
                    <a:grpSpLocks/>
                  </p:cNvGrpSpPr>
                  <p:nvPr/>
                </p:nvGrpSpPr>
                <p:grpSpPr bwMode="auto">
                  <a:xfrm>
                    <a:off x="4233863" y="2944810"/>
                    <a:ext cx="4757737" cy="1617663"/>
                    <a:chOff x="1781577" y="3999536"/>
                    <a:chExt cx="5788710" cy="2057541"/>
                  </a:xfrm>
                  <a:solidFill>
                    <a:srgbClr val="0000CC"/>
                  </a:solidFill>
                </p:grpSpPr>
                <p:sp>
                  <p:nvSpPr>
                    <p:cNvPr id="85" name="Ellipse 84"/>
                    <p:cNvSpPr/>
                    <p:nvPr/>
                  </p:nvSpPr>
                  <p:spPr>
                    <a:xfrm>
                      <a:off x="5512746"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86" name="Ellipse 85"/>
                    <p:cNvSpPr/>
                    <p:nvPr/>
                  </p:nvSpPr>
                  <p:spPr>
                    <a:xfrm>
                      <a:off x="4579953"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87" name="Ellipse 86"/>
                    <p:cNvSpPr/>
                    <p:nvPr/>
                  </p:nvSpPr>
                  <p:spPr>
                    <a:xfrm>
                      <a:off x="3647161"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88" name="Ellipse 87"/>
                    <p:cNvSpPr/>
                    <p:nvPr/>
                  </p:nvSpPr>
                  <p:spPr>
                    <a:xfrm>
                      <a:off x="2714369"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89" name="Ellipse 88"/>
                    <p:cNvSpPr/>
                    <p:nvPr/>
                  </p:nvSpPr>
                  <p:spPr>
                    <a:xfrm>
                      <a:off x="1781577"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grpSp>
              <p:grpSp>
                <p:nvGrpSpPr>
                  <p:cNvPr id="5" name="Grouper 53"/>
                  <p:cNvGrpSpPr>
                    <a:grpSpLocks/>
                  </p:cNvGrpSpPr>
                  <p:nvPr/>
                </p:nvGrpSpPr>
                <p:grpSpPr bwMode="auto">
                  <a:xfrm>
                    <a:off x="4233863" y="2196305"/>
                    <a:ext cx="4757737" cy="1617663"/>
                    <a:chOff x="1781577" y="3999536"/>
                    <a:chExt cx="5788710" cy="2057541"/>
                  </a:xfrm>
                  <a:solidFill>
                    <a:srgbClr val="0000CC"/>
                  </a:solidFill>
                </p:grpSpPr>
                <p:sp>
                  <p:nvSpPr>
                    <p:cNvPr id="80" name="Ellipse 79"/>
                    <p:cNvSpPr/>
                    <p:nvPr/>
                  </p:nvSpPr>
                  <p:spPr>
                    <a:xfrm>
                      <a:off x="5512746"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81" name="Ellipse 80"/>
                    <p:cNvSpPr/>
                    <p:nvPr/>
                  </p:nvSpPr>
                  <p:spPr>
                    <a:xfrm>
                      <a:off x="4579953"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82" name="Ellipse 81"/>
                    <p:cNvSpPr/>
                    <p:nvPr/>
                  </p:nvSpPr>
                  <p:spPr>
                    <a:xfrm>
                      <a:off x="3647161"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83" name="Ellipse 82"/>
                    <p:cNvSpPr/>
                    <p:nvPr/>
                  </p:nvSpPr>
                  <p:spPr>
                    <a:xfrm>
                      <a:off x="2714369"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84" name="Ellipse 83"/>
                    <p:cNvSpPr/>
                    <p:nvPr/>
                  </p:nvSpPr>
                  <p:spPr>
                    <a:xfrm>
                      <a:off x="1781577"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grpSp>
              <p:sp>
                <p:nvSpPr>
                  <p:cNvPr id="75" name="Ellipse 74"/>
                  <p:cNvSpPr/>
                  <p:nvPr/>
                </p:nvSpPr>
                <p:spPr bwMode="auto">
                  <a:xfrm>
                    <a:off x="7300508" y="1447800"/>
                    <a:ext cx="1691092" cy="1617663"/>
                  </a:xfrm>
                  <a:prstGeom prst="ellipse">
                    <a:avLst/>
                  </a:prstGeom>
                  <a:solidFill>
                    <a:srgbClr val="0000CC"/>
                  </a:solid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76" name="Ellipse 75"/>
                  <p:cNvSpPr/>
                  <p:nvPr/>
                </p:nvSpPr>
                <p:spPr bwMode="auto">
                  <a:xfrm>
                    <a:off x="6533846" y="1447800"/>
                    <a:ext cx="1691092" cy="1617663"/>
                  </a:xfrm>
                  <a:prstGeom prst="ellipse">
                    <a:avLst/>
                  </a:prstGeom>
                  <a:solidFill>
                    <a:schemeClr val="bg1"/>
                  </a:solid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77" name="Ellipse 76"/>
                  <p:cNvSpPr/>
                  <p:nvPr/>
                </p:nvSpPr>
                <p:spPr bwMode="auto">
                  <a:xfrm>
                    <a:off x="5767185" y="1447800"/>
                    <a:ext cx="1691092" cy="1617663"/>
                  </a:xfrm>
                  <a:prstGeom prst="ellipse">
                    <a:avLst/>
                  </a:prstGeom>
                  <a:solidFill>
                    <a:srgbClr val="0000CC"/>
                  </a:solid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79" name="Ellipse 78"/>
                  <p:cNvSpPr/>
                  <p:nvPr/>
                </p:nvSpPr>
                <p:spPr bwMode="auto">
                  <a:xfrm>
                    <a:off x="4233863" y="1447800"/>
                    <a:ext cx="1691092" cy="1617663"/>
                  </a:xfrm>
                  <a:prstGeom prst="ellipse">
                    <a:avLst/>
                  </a:prstGeom>
                  <a:solidFill>
                    <a:srgbClr val="0000CC"/>
                  </a:solid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grpSp>
            <p:grpSp>
              <p:nvGrpSpPr>
                <p:cNvPr id="6" name="Grouper 40"/>
                <p:cNvGrpSpPr>
                  <a:grpSpLocks/>
                </p:cNvGrpSpPr>
                <p:nvPr/>
              </p:nvGrpSpPr>
              <p:grpSpPr bwMode="auto">
                <a:xfrm>
                  <a:off x="4233863" y="4441821"/>
                  <a:ext cx="4757737" cy="1617663"/>
                  <a:chOff x="1781577" y="3999536"/>
                  <a:chExt cx="5788710" cy="2057541"/>
                </a:xfrm>
                <a:solidFill>
                  <a:srgbClr val="0000CC"/>
                </a:solidFill>
              </p:grpSpPr>
              <p:sp>
                <p:nvSpPr>
                  <p:cNvPr id="95" name="Ellipse 94"/>
                  <p:cNvSpPr/>
                  <p:nvPr/>
                </p:nvSpPr>
                <p:spPr>
                  <a:xfrm>
                    <a:off x="5512746"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96" name="Ellipse 95"/>
                  <p:cNvSpPr/>
                  <p:nvPr/>
                </p:nvSpPr>
                <p:spPr>
                  <a:xfrm>
                    <a:off x="4579953"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97" name="Ellipse 96"/>
                  <p:cNvSpPr/>
                  <p:nvPr/>
                </p:nvSpPr>
                <p:spPr>
                  <a:xfrm>
                    <a:off x="3647161"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98" name="Ellipse 97"/>
                  <p:cNvSpPr/>
                  <p:nvPr/>
                </p:nvSpPr>
                <p:spPr>
                  <a:xfrm>
                    <a:off x="2714369"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sp>
                <p:nvSpPr>
                  <p:cNvPr id="99" name="Ellipse 98"/>
                  <p:cNvSpPr/>
                  <p:nvPr/>
                </p:nvSpPr>
                <p:spPr>
                  <a:xfrm>
                    <a:off x="1781577" y="3999536"/>
                    <a:ext cx="2057541" cy="2057541"/>
                  </a:xfrm>
                  <a:prstGeom prst="ellipse">
                    <a:avLst/>
                  </a:prstGeom>
                  <a:grp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grpSp>
            <p:sp>
              <p:nvSpPr>
                <p:cNvPr id="59" name="Oval 111"/>
                <p:cNvSpPr>
                  <a:spLocks noChangeArrowheads="1"/>
                </p:cNvSpPr>
                <p:nvPr/>
              </p:nvSpPr>
              <p:spPr bwMode="auto">
                <a:xfrm>
                  <a:off x="6413500" y="2746375"/>
                  <a:ext cx="463550" cy="493713"/>
                </a:xfrm>
                <a:prstGeom prst="ellipse">
                  <a:avLst/>
                </a:prstGeom>
                <a:noFill/>
                <a:ln w="28575">
                  <a:solidFill>
                    <a:srgbClr val="FF3300"/>
                  </a:solidFill>
                  <a:round/>
                  <a:headEnd/>
                  <a:tailEnd/>
                </a:ln>
              </p:spPr>
              <p:txBody>
                <a:bodyPr wrap="none" anchor="ctr"/>
                <a:lstStyle/>
                <a:p>
                  <a:pPr>
                    <a:defRPr/>
                  </a:pPr>
                  <a:endParaRPr lang="en-US">
                    <a:latin typeface="Times" pitchFamily="-111" charset="0"/>
                  </a:endParaRPr>
                </a:p>
              </p:txBody>
            </p:sp>
            <p:sp>
              <p:nvSpPr>
                <p:cNvPr id="60" name="Freeform 113"/>
                <p:cNvSpPr>
                  <a:spLocks/>
                </p:cNvSpPr>
                <p:nvPr/>
              </p:nvSpPr>
              <p:spPr bwMode="auto">
                <a:xfrm>
                  <a:off x="6642100" y="3230563"/>
                  <a:ext cx="669925" cy="268287"/>
                </a:xfrm>
                <a:custGeom>
                  <a:avLst/>
                  <a:gdLst>
                    <a:gd name="T0" fmla="*/ 0 w 422"/>
                    <a:gd name="T1" fmla="*/ 0 h 169"/>
                    <a:gd name="T2" fmla="*/ 208 w 422"/>
                    <a:gd name="T3" fmla="*/ 168 h 169"/>
                    <a:gd name="T4" fmla="*/ 422 w 422"/>
                    <a:gd name="T5" fmla="*/ 7 h 169"/>
                    <a:gd name="T6" fmla="*/ 0 60000 65536"/>
                    <a:gd name="T7" fmla="*/ 0 60000 65536"/>
                    <a:gd name="T8" fmla="*/ 0 60000 65536"/>
                    <a:gd name="T9" fmla="*/ 0 w 422"/>
                    <a:gd name="T10" fmla="*/ 0 h 169"/>
                    <a:gd name="T11" fmla="*/ 422 w 422"/>
                    <a:gd name="T12" fmla="*/ 169 h 169"/>
                  </a:gdLst>
                  <a:ahLst/>
                  <a:cxnLst>
                    <a:cxn ang="T6">
                      <a:pos x="T0" y="T1"/>
                    </a:cxn>
                    <a:cxn ang="T7">
                      <a:pos x="T2" y="T3"/>
                    </a:cxn>
                    <a:cxn ang="T8">
                      <a:pos x="T4" y="T5"/>
                    </a:cxn>
                  </a:cxnLst>
                  <a:rect l="T9" t="T10" r="T11" b="T12"/>
                  <a:pathLst>
                    <a:path w="422" h="169">
                      <a:moveTo>
                        <a:pt x="0" y="0"/>
                      </a:moveTo>
                      <a:cubicBezTo>
                        <a:pt x="69" y="83"/>
                        <a:pt x="138" y="167"/>
                        <a:pt x="208" y="168"/>
                      </a:cubicBezTo>
                      <a:cubicBezTo>
                        <a:pt x="278" y="169"/>
                        <a:pt x="350" y="88"/>
                        <a:pt x="422" y="7"/>
                      </a:cubicBezTo>
                    </a:path>
                  </a:pathLst>
                </a:custGeom>
                <a:noFill/>
                <a:ln w="38100" cap="rnd">
                  <a:solidFill>
                    <a:srgbClr val="FF3300"/>
                  </a:solidFill>
                  <a:prstDash val="sysDot"/>
                  <a:round/>
                  <a:headEnd type="triangle" w="med" len="med"/>
                  <a:tailEnd type="triangle" w="med" len="med"/>
                </a:ln>
              </p:spPr>
              <p:txBody>
                <a:bodyPr/>
                <a:lstStyle/>
                <a:p>
                  <a:pPr>
                    <a:defRPr/>
                  </a:pPr>
                  <a:endParaRPr lang="en-US">
                    <a:latin typeface="Times" pitchFamily="-111" charset="0"/>
                  </a:endParaRPr>
                </a:p>
              </p:txBody>
            </p:sp>
            <p:sp>
              <p:nvSpPr>
                <p:cNvPr id="62" name="Freeform 115"/>
                <p:cNvSpPr>
                  <a:spLocks/>
                </p:cNvSpPr>
                <p:nvPr/>
              </p:nvSpPr>
              <p:spPr bwMode="auto">
                <a:xfrm>
                  <a:off x="5922963" y="4743450"/>
                  <a:ext cx="669925" cy="268288"/>
                </a:xfrm>
                <a:custGeom>
                  <a:avLst/>
                  <a:gdLst>
                    <a:gd name="T0" fmla="*/ 0 w 422"/>
                    <a:gd name="T1" fmla="*/ 0 h 169"/>
                    <a:gd name="T2" fmla="*/ 208 w 422"/>
                    <a:gd name="T3" fmla="*/ 168 h 169"/>
                    <a:gd name="T4" fmla="*/ 422 w 422"/>
                    <a:gd name="T5" fmla="*/ 7 h 169"/>
                    <a:gd name="T6" fmla="*/ 0 60000 65536"/>
                    <a:gd name="T7" fmla="*/ 0 60000 65536"/>
                    <a:gd name="T8" fmla="*/ 0 60000 65536"/>
                    <a:gd name="T9" fmla="*/ 0 w 422"/>
                    <a:gd name="T10" fmla="*/ 0 h 169"/>
                    <a:gd name="T11" fmla="*/ 422 w 422"/>
                    <a:gd name="T12" fmla="*/ 169 h 169"/>
                  </a:gdLst>
                  <a:ahLst/>
                  <a:cxnLst>
                    <a:cxn ang="T6">
                      <a:pos x="T0" y="T1"/>
                    </a:cxn>
                    <a:cxn ang="T7">
                      <a:pos x="T2" y="T3"/>
                    </a:cxn>
                    <a:cxn ang="T8">
                      <a:pos x="T4" y="T5"/>
                    </a:cxn>
                  </a:cxnLst>
                  <a:rect l="T9" t="T10" r="T11" b="T12"/>
                  <a:pathLst>
                    <a:path w="422" h="169">
                      <a:moveTo>
                        <a:pt x="0" y="0"/>
                      </a:moveTo>
                      <a:cubicBezTo>
                        <a:pt x="69" y="83"/>
                        <a:pt x="138" y="167"/>
                        <a:pt x="208" y="168"/>
                      </a:cubicBezTo>
                      <a:cubicBezTo>
                        <a:pt x="278" y="169"/>
                        <a:pt x="350" y="88"/>
                        <a:pt x="422" y="7"/>
                      </a:cubicBezTo>
                    </a:path>
                  </a:pathLst>
                </a:custGeom>
                <a:noFill/>
                <a:ln w="38100" cap="rnd">
                  <a:solidFill>
                    <a:srgbClr val="FF3300"/>
                  </a:solidFill>
                  <a:prstDash val="sysDot"/>
                  <a:round/>
                  <a:headEnd type="triangle" w="med" len="med"/>
                  <a:tailEnd type="triangle" w="med" len="med"/>
                </a:ln>
              </p:spPr>
              <p:txBody>
                <a:bodyPr/>
                <a:lstStyle/>
                <a:p>
                  <a:pPr>
                    <a:defRPr/>
                  </a:pPr>
                  <a:endParaRPr lang="en-US">
                    <a:latin typeface="Times" pitchFamily="-111" charset="0"/>
                  </a:endParaRPr>
                </a:p>
              </p:txBody>
            </p:sp>
            <p:sp>
              <p:nvSpPr>
                <p:cNvPr id="63" name="Oval 116"/>
                <p:cNvSpPr>
                  <a:spLocks noChangeArrowheads="1"/>
                </p:cNvSpPr>
                <p:nvPr/>
              </p:nvSpPr>
              <p:spPr bwMode="auto">
                <a:xfrm>
                  <a:off x="7151688" y="5046663"/>
                  <a:ext cx="463550" cy="493712"/>
                </a:xfrm>
                <a:prstGeom prst="ellipse">
                  <a:avLst/>
                </a:prstGeom>
                <a:noFill/>
                <a:ln w="28575">
                  <a:solidFill>
                    <a:srgbClr val="FF3300"/>
                  </a:solidFill>
                  <a:round/>
                  <a:headEnd/>
                  <a:tailEnd/>
                </a:ln>
              </p:spPr>
              <p:txBody>
                <a:bodyPr wrap="none" anchor="ctr"/>
                <a:lstStyle/>
                <a:p>
                  <a:pPr>
                    <a:defRPr/>
                  </a:pPr>
                  <a:endParaRPr lang="en-US">
                    <a:latin typeface="Times" pitchFamily="-111" charset="0"/>
                  </a:endParaRPr>
                </a:p>
              </p:txBody>
            </p:sp>
            <p:sp>
              <p:nvSpPr>
                <p:cNvPr id="64" name="Freeform 117"/>
                <p:cNvSpPr>
                  <a:spLocks/>
                </p:cNvSpPr>
                <p:nvPr/>
              </p:nvSpPr>
              <p:spPr bwMode="auto">
                <a:xfrm>
                  <a:off x="7464425" y="5545138"/>
                  <a:ext cx="669925" cy="268287"/>
                </a:xfrm>
                <a:custGeom>
                  <a:avLst/>
                  <a:gdLst>
                    <a:gd name="T0" fmla="*/ 0 w 422"/>
                    <a:gd name="T1" fmla="*/ 0 h 169"/>
                    <a:gd name="T2" fmla="*/ 208 w 422"/>
                    <a:gd name="T3" fmla="*/ 168 h 169"/>
                    <a:gd name="T4" fmla="*/ 422 w 422"/>
                    <a:gd name="T5" fmla="*/ 7 h 169"/>
                    <a:gd name="T6" fmla="*/ 0 60000 65536"/>
                    <a:gd name="T7" fmla="*/ 0 60000 65536"/>
                    <a:gd name="T8" fmla="*/ 0 60000 65536"/>
                    <a:gd name="T9" fmla="*/ 0 w 422"/>
                    <a:gd name="T10" fmla="*/ 0 h 169"/>
                    <a:gd name="T11" fmla="*/ 422 w 422"/>
                    <a:gd name="T12" fmla="*/ 169 h 169"/>
                  </a:gdLst>
                  <a:ahLst/>
                  <a:cxnLst>
                    <a:cxn ang="T6">
                      <a:pos x="T0" y="T1"/>
                    </a:cxn>
                    <a:cxn ang="T7">
                      <a:pos x="T2" y="T3"/>
                    </a:cxn>
                    <a:cxn ang="T8">
                      <a:pos x="T4" y="T5"/>
                    </a:cxn>
                  </a:cxnLst>
                  <a:rect l="T9" t="T10" r="T11" b="T12"/>
                  <a:pathLst>
                    <a:path w="422" h="169">
                      <a:moveTo>
                        <a:pt x="0" y="0"/>
                      </a:moveTo>
                      <a:cubicBezTo>
                        <a:pt x="69" y="83"/>
                        <a:pt x="138" y="167"/>
                        <a:pt x="208" y="168"/>
                      </a:cubicBezTo>
                      <a:cubicBezTo>
                        <a:pt x="278" y="169"/>
                        <a:pt x="350" y="88"/>
                        <a:pt x="422" y="7"/>
                      </a:cubicBezTo>
                    </a:path>
                  </a:pathLst>
                </a:custGeom>
                <a:noFill/>
                <a:ln w="38100" cap="rnd">
                  <a:solidFill>
                    <a:srgbClr val="FF3300"/>
                  </a:solidFill>
                  <a:prstDash val="sysDot"/>
                  <a:round/>
                  <a:headEnd type="triangle" w="med" len="med"/>
                  <a:tailEnd type="triangle" w="med" len="med"/>
                </a:ln>
              </p:spPr>
              <p:txBody>
                <a:bodyPr/>
                <a:lstStyle/>
                <a:p>
                  <a:pPr>
                    <a:defRPr/>
                  </a:pPr>
                  <a:endParaRPr lang="en-US">
                    <a:latin typeface="Times" pitchFamily="-111" charset="0"/>
                  </a:endParaRPr>
                </a:p>
              </p:txBody>
            </p:sp>
            <p:sp>
              <p:nvSpPr>
                <p:cNvPr id="65" name="Freeform 113"/>
                <p:cNvSpPr>
                  <a:spLocks/>
                </p:cNvSpPr>
                <p:nvPr/>
              </p:nvSpPr>
              <p:spPr bwMode="auto">
                <a:xfrm>
                  <a:off x="5097463" y="3267075"/>
                  <a:ext cx="669925" cy="268288"/>
                </a:xfrm>
                <a:custGeom>
                  <a:avLst/>
                  <a:gdLst>
                    <a:gd name="T0" fmla="*/ 0 w 422"/>
                    <a:gd name="T1" fmla="*/ 0 h 169"/>
                    <a:gd name="T2" fmla="*/ 208 w 422"/>
                    <a:gd name="T3" fmla="*/ 168 h 169"/>
                    <a:gd name="T4" fmla="*/ 422 w 422"/>
                    <a:gd name="T5" fmla="*/ 7 h 169"/>
                    <a:gd name="T6" fmla="*/ 0 60000 65536"/>
                    <a:gd name="T7" fmla="*/ 0 60000 65536"/>
                    <a:gd name="T8" fmla="*/ 0 60000 65536"/>
                    <a:gd name="T9" fmla="*/ 0 w 422"/>
                    <a:gd name="T10" fmla="*/ 0 h 169"/>
                    <a:gd name="T11" fmla="*/ 422 w 422"/>
                    <a:gd name="T12" fmla="*/ 169 h 169"/>
                  </a:gdLst>
                  <a:ahLst/>
                  <a:cxnLst>
                    <a:cxn ang="T6">
                      <a:pos x="T0" y="T1"/>
                    </a:cxn>
                    <a:cxn ang="T7">
                      <a:pos x="T2" y="T3"/>
                    </a:cxn>
                    <a:cxn ang="T8">
                      <a:pos x="T4" y="T5"/>
                    </a:cxn>
                  </a:cxnLst>
                  <a:rect l="T9" t="T10" r="T11" b="T12"/>
                  <a:pathLst>
                    <a:path w="422" h="169">
                      <a:moveTo>
                        <a:pt x="0" y="0"/>
                      </a:moveTo>
                      <a:cubicBezTo>
                        <a:pt x="69" y="83"/>
                        <a:pt x="138" y="167"/>
                        <a:pt x="208" y="168"/>
                      </a:cubicBezTo>
                      <a:cubicBezTo>
                        <a:pt x="278" y="169"/>
                        <a:pt x="350" y="88"/>
                        <a:pt x="422" y="7"/>
                      </a:cubicBezTo>
                    </a:path>
                  </a:pathLst>
                </a:custGeom>
                <a:noFill/>
                <a:ln w="38100" cap="rnd">
                  <a:solidFill>
                    <a:srgbClr val="FF3300"/>
                  </a:solidFill>
                  <a:prstDash val="sysDot"/>
                  <a:round/>
                  <a:headEnd type="triangle" w="med" len="med"/>
                  <a:tailEnd type="triangle" w="med" len="med"/>
                </a:ln>
              </p:spPr>
              <p:txBody>
                <a:bodyPr/>
                <a:lstStyle/>
                <a:p>
                  <a:pPr>
                    <a:defRPr/>
                  </a:pPr>
                  <a:endParaRPr lang="en-US">
                    <a:latin typeface="Times" pitchFamily="-111" charset="0"/>
                  </a:endParaRPr>
                </a:p>
              </p:txBody>
            </p:sp>
            <p:sp>
              <p:nvSpPr>
                <p:cNvPr id="66" name="Freeform 113"/>
                <p:cNvSpPr>
                  <a:spLocks/>
                </p:cNvSpPr>
                <p:nvPr/>
              </p:nvSpPr>
              <p:spPr bwMode="auto">
                <a:xfrm rot="16200000">
                  <a:off x="6639719" y="2401094"/>
                  <a:ext cx="669925" cy="268287"/>
                </a:xfrm>
                <a:custGeom>
                  <a:avLst/>
                  <a:gdLst>
                    <a:gd name="T0" fmla="*/ 0 w 422"/>
                    <a:gd name="T1" fmla="*/ 0 h 169"/>
                    <a:gd name="T2" fmla="*/ 208 w 422"/>
                    <a:gd name="T3" fmla="*/ 168 h 169"/>
                    <a:gd name="T4" fmla="*/ 422 w 422"/>
                    <a:gd name="T5" fmla="*/ 7 h 169"/>
                    <a:gd name="T6" fmla="*/ 0 60000 65536"/>
                    <a:gd name="T7" fmla="*/ 0 60000 65536"/>
                    <a:gd name="T8" fmla="*/ 0 60000 65536"/>
                    <a:gd name="T9" fmla="*/ 0 w 422"/>
                    <a:gd name="T10" fmla="*/ 0 h 169"/>
                    <a:gd name="T11" fmla="*/ 422 w 422"/>
                    <a:gd name="T12" fmla="*/ 169 h 169"/>
                  </a:gdLst>
                  <a:ahLst/>
                  <a:cxnLst>
                    <a:cxn ang="T6">
                      <a:pos x="T0" y="T1"/>
                    </a:cxn>
                    <a:cxn ang="T7">
                      <a:pos x="T2" y="T3"/>
                    </a:cxn>
                    <a:cxn ang="T8">
                      <a:pos x="T4" y="T5"/>
                    </a:cxn>
                  </a:cxnLst>
                  <a:rect l="T9" t="T10" r="T11" b="T12"/>
                  <a:pathLst>
                    <a:path w="422" h="169">
                      <a:moveTo>
                        <a:pt x="0" y="0"/>
                      </a:moveTo>
                      <a:cubicBezTo>
                        <a:pt x="69" y="83"/>
                        <a:pt x="138" y="167"/>
                        <a:pt x="208" y="168"/>
                      </a:cubicBezTo>
                      <a:cubicBezTo>
                        <a:pt x="278" y="169"/>
                        <a:pt x="350" y="88"/>
                        <a:pt x="422" y="7"/>
                      </a:cubicBezTo>
                    </a:path>
                  </a:pathLst>
                </a:custGeom>
                <a:noFill/>
                <a:ln w="38100" cap="rnd">
                  <a:solidFill>
                    <a:srgbClr val="FF3300"/>
                  </a:solidFill>
                  <a:prstDash val="sysDot"/>
                  <a:round/>
                  <a:headEnd type="triangle" w="med" len="med"/>
                  <a:tailEnd type="triangle" w="med" len="med"/>
                </a:ln>
              </p:spPr>
              <p:txBody>
                <a:bodyPr/>
                <a:lstStyle/>
                <a:p>
                  <a:pPr>
                    <a:defRPr/>
                  </a:pPr>
                  <a:endParaRPr lang="en-US">
                    <a:latin typeface="Times" pitchFamily="-111" charset="0"/>
                  </a:endParaRPr>
                </a:p>
              </p:txBody>
            </p:sp>
            <p:sp>
              <p:nvSpPr>
                <p:cNvPr id="67" name="Freeform 113"/>
                <p:cNvSpPr>
                  <a:spLocks/>
                </p:cNvSpPr>
                <p:nvPr/>
              </p:nvSpPr>
              <p:spPr bwMode="auto">
                <a:xfrm>
                  <a:off x="5899150" y="3263900"/>
                  <a:ext cx="669925" cy="268288"/>
                </a:xfrm>
                <a:custGeom>
                  <a:avLst/>
                  <a:gdLst>
                    <a:gd name="T0" fmla="*/ 0 w 422"/>
                    <a:gd name="T1" fmla="*/ 0 h 169"/>
                    <a:gd name="T2" fmla="*/ 208 w 422"/>
                    <a:gd name="T3" fmla="*/ 168 h 169"/>
                    <a:gd name="T4" fmla="*/ 422 w 422"/>
                    <a:gd name="T5" fmla="*/ 7 h 169"/>
                    <a:gd name="T6" fmla="*/ 0 60000 65536"/>
                    <a:gd name="T7" fmla="*/ 0 60000 65536"/>
                    <a:gd name="T8" fmla="*/ 0 60000 65536"/>
                    <a:gd name="T9" fmla="*/ 0 w 422"/>
                    <a:gd name="T10" fmla="*/ 0 h 169"/>
                    <a:gd name="T11" fmla="*/ 422 w 422"/>
                    <a:gd name="T12" fmla="*/ 169 h 169"/>
                  </a:gdLst>
                  <a:ahLst/>
                  <a:cxnLst>
                    <a:cxn ang="T6">
                      <a:pos x="T0" y="T1"/>
                    </a:cxn>
                    <a:cxn ang="T7">
                      <a:pos x="T2" y="T3"/>
                    </a:cxn>
                    <a:cxn ang="T8">
                      <a:pos x="T4" y="T5"/>
                    </a:cxn>
                  </a:cxnLst>
                  <a:rect l="T9" t="T10" r="T11" b="T12"/>
                  <a:pathLst>
                    <a:path w="422" h="169">
                      <a:moveTo>
                        <a:pt x="0" y="0"/>
                      </a:moveTo>
                      <a:cubicBezTo>
                        <a:pt x="69" y="83"/>
                        <a:pt x="138" y="167"/>
                        <a:pt x="208" y="168"/>
                      </a:cubicBezTo>
                      <a:cubicBezTo>
                        <a:pt x="278" y="169"/>
                        <a:pt x="350" y="88"/>
                        <a:pt x="422" y="7"/>
                      </a:cubicBezTo>
                    </a:path>
                  </a:pathLst>
                </a:custGeom>
                <a:noFill/>
                <a:ln w="38100" cap="rnd">
                  <a:solidFill>
                    <a:srgbClr val="FF3300"/>
                  </a:solidFill>
                  <a:prstDash val="sysDot"/>
                  <a:round/>
                  <a:headEnd type="triangle" w="med" len="med"/>
                  <a:tailEnd type="triangle" w="med" len="med"/>
                </a:ln>
              </p:spPr>
              <p:txBody>
                <a:bodyPr/>
                <a:lstStyle/>
                <a:p>
                  <a:pPr>
                    <a:defRPr/>
                  </a:pPr>
                  <a:endParaRPr lang="en-US">
                    <a:latin typeface="Times" pitchFamily="-111" charset="0"/>
                  </a:endParaRPr>
                </a:p>
              </p:txBody>
            </p:sp>
            <p:sp>
              <p:nvSpPr>
                <p:cNvPr id="68" name="Freeform 117"/>
                <p:cNvSpPr>
                  <a:spLocks/>
                </p:cNvSpPr>
                <p:nvPr/>
              </p:nvSpPr>
              <p:spPr bwMode="auto">
                <a:xfrm rot="16200000">
                  <a:off x="7433469" y="4069557"/>
                  <a:ext cx="669925" cy="268287"/>
                </a:xfrm>
                <a:custGeom>
                  <a:avLst/>
                  <a:gdLst>
                    <a:gd name="T0" fmla="*/ 0 w 422"/>
                    <a:gd name="T1" fmla="*/ 0 h 169"/>
                    <a:gd name="T2" fmla="*/ 208 w 422"/>
                    <a:gd name="T3" fmla="*/ 168 h 169"/>
                    <a:gd name="T4" fmla="*/ 422 w 422"/>
                    <a:gd name="T5" fmla="*/ 7 h 169"/>
                    <a:gd name="T6" fmla="*/ 0 60000 65536"/>
                    <a:gd name="T7" fmla="*/ 0 60000 65536"/>
                    <a:gd name="T8" fmla="*/ 0 60000 65536"/>
                    <a:gd name="T9" fmla="*/ 0 w 422"/>
                    <a:gd name="T10" fmla="*/ 0 h 169"/>
                    <a:gd name="T11" fmla="*/ 422 w 422"/>
                    <a:gd name="T12" fmla="*/ 169 h 169"/>
                  </a:gdLst>
                  <a:ahLst/>
                  <a:cxnLst>
                    <a:cxn ang="T6">
                      <a:pos x="T0" y="T1"/>
                    </a:cxn>
                    <a:cxn ang="T7">
                      <a:pos x="T2" y="T3"/>
                    </a:cxn>
                    <a:cxn ang="T8">
                      <a:pos x="T4" y="T5"/>
                    </a:cxn>
                  </a:cxnLst>
                  <a:rect l="T9" t="T10" r="T11" b="T12"/>
                  <a:pathLst>
                    <a:path w="422" h="169">
                      <a:moveTo>
                        <a:pt x="0" y="0"/>
                      </a:moveTo>
                      <a:cubicBezTo>
                        <a:pt x="69" y="83"/>
                        <a:pt x="138" y="167"/>
                        <a:pt x="208" y="168"/>
                      </a:cubicBezTo>
                      <a:cubicBezTo>
                        <a:pt x="278" y="169"/>
                        <a:pt x="350" y="88"/>
                        <a:pt x="422" y="7"/>
                      </a:cubicBezTo>
                    </a:path>
                  </a:pathLst>
                </a:custGeom>
                <a:noFill/>
                <a:ln w="38100" cap="rnd">
                  <a:solidFill>
                    <a:srgbClr val="FF3300"/>
                  </a:solidFill>
                  <a:prstDash val="sysDot"/>
                  <a:round/>
                  <a:headEnd type="triangle" w="med" len="med"/>
                  <a:tailEnd type="triangle" w="med" len="med"/>
                </a:ln>
              </p:spPr>
              <p:txBody>
                <a:bodyPr/>
                <a:lstStyle/>
                <a:p>
                  <a:pPr>
                    <a:defRPr/>
                  </a:pPr>
                  <a:endParaRPr lang="en-US">
                    <a:latin typeface="Times" pitchFamily="-111" charset="0"/>
                  </a:endParaRPr>
                </a:p>
              </p:txBody>
            </p:sp>
            <p:sp>
              <p:nvSpPr>
                <p:cNvPr id="69" name="Freeform 117"/>
                <p:cNvSpPr>
                  <a:spLocks/>
                </p:cNvSpPr>
                <p:nvPr/>
              </p:nvSpPr>
              <p:spPr bwMode="auto">
                <a:xfrm rot="16200000">
                  <a:off x="7462044" y="4777582"/>
                  <a:ext cx="669925" cy="268287"/>
                </a:xfrm>
                <a:custGeom>
                  <a:avLst/>
                  <a:gdLst>
                    <a:gd name="T0" fmla="*/ 0 w 422"/>
                    <a:gd name="T1" fmla="*/ 0 h 169"/>
                    <a:gd name="T2" fmla="*/ 208 w 422"/>
                    <a:gd name="T3" fmla="*/ 168 h 169"/>
                    <a:gd name="T4" fmla="*/ 422 w 422"/>
                    <a:gd name="T5" fmla="*/ 7 h 169"/>
                    <a:gd name="T6" fmla="*/ 0 60000 65536"/>
                    <a:gd name="T7" fmla="*/ 0 60000 65536"/>
                    <a:gd name="T8" fmla="*/ 0 60000 65536"/>
                    <a:gd name="T9" fmla="*/ 0 w 422"/>
                    <a:gd name="T10" fmla="*/ 0 h 169"/>
                    <a:gd name="T11" fmla="*/ 422 w 422"/>
                    <a:gd name="T12" fmla="*/ 169 h 169"/>
                  </a:gdLst>
                  <a:ahLst/>
                  <a:cxnLst>
                    <a:cxn ang="T6">
                      <a:pos x="T0" y="T1"/>
                    </a:cxn>
                    <a:cxn ang="T7">
                      <a:pos x="T2" y="T3"/>
                    </a:cxn>
                    <a:cxn ang="T8">
                      <a:pos x="T4" y="T5"/>
                    </a:cxn>
                  </a:cxnLst>
                  <a:rect l="T9" t="T10" r="T11" b="T12"/>
                  <a:pathLst>
                    <a:path w="422" h="169">
                      <a:moveTo>
                        <a:pt x="0" y="0"/>
                      </a:moveTo>
                      <a:cubicBezTo>
                        <a:pt x="69" y="83"/>
                        <a:pt x="138" y="167"/>
                        <a:pt x="208" y="168"/>
                      </a:cubicBezTo>
                      <a:cubicBezTo>
                        <a:pt x="278" y="169"/>
                        <a:pt x="350" y="88"/>
                        <a:pt x="422" y="7"/>
                      </a:cubicBezTo>
                    </a:path>
                  </a:pathLst>
                </a:custGeom>
                <a:noFill/>
                <a:ln w="38100" cap="rnd">
                  <a:solidFill>
                    <a:srgbClr val="FF3300"/>
                  </a:solidFill>
                  <a:prstDash val="sysDot"/>
                  <a:round/>
                  <a:headEnd type="triangle" w="med" len="med"/>
                  <a:tailEnd type="triangle" w="med" len="med"/>
                </a:ln>
              </p:spPr>
              <p:txBody>
                <a:bodyPr/>
                <a:lstStyle/>
                <a:p>
                  <a:pPr>
                    <a:defRPr/>
                  </a:pPr>
                  <a:endParaRPr lang="en-US">
                    <a:latin typeface="Times" pitchFamily="-111" charset="0"/>
                  </a:endParaRPr>
                </a:p>
              </p:txBody>
            </p:sp>
          </p:grpSp>
          <p:sp>
            <p:nvSpPr>
              <p:cNvPr id="78" name="Ellipse 77"/>
              <p:cNvSpPr/>
              <p:nvPr/>
            </p:nvSpPr>
            <p:spPr bwMode="auto">
              <a:xfrm>
                <a:off x="5000524" y="1096540"/>
                <a:ext cx="1691092" cy="1617663"/>
              </a:xfrm>
              <a:prstGeom prst="ellipse">
                <a:avLst/>
              </a:prstGeom>
              <a:solidFill>
                <a:srgbClr val="0000CC"/>
              </a:solidFill>
              <a:ln w="9525"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softEdge rad="5969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fr-FR"/>
              </a:p>
            </p:txBody>
          </p:sp>
        </p:grpSp>
        <p:sp>
          <p:nvSpPr>
            <p:cNvPr id="61" name="Oval 114"/>
            <p:cNvSpPr>
              <a:spLocks noChangeArrowheads="1"/>
            </p:cNvSpPr>
            <p:nvPr/>
          </p:nvSpPr>
          <p:spPr bwMode="auto">
            <a:xfrm>
              <a:off x="5606311" y="3862678"/>
              <a:ext cx="463550" cy="493712"/>
            </a:xfrm>
            <a:prstGeom prst="ellipse">
              <a:avLst/>
            </a:prstGeom>
            <a:noFill/>
            <a:ln w="28575">
              <a:solidFill>
                <a:srgbClr val="FF3300"/>
              </a:solidFill>
              <a:round/>
              <a:headEnd/>
              <a:tailEnd/>
            </a:ln>
          </p:spPr>
          <p:txBody>
            <a:bodyPr wrap="none" anchor="ctr"/>
            <a:lstStyle/>
            <a:p>
              <a:pPr>
                <a:defRPr/>
              </a:pPr>
              <a:endParaRPr lang="en-US">
                <a:latin typeface="Times" pitchFamily="-111" charset="0"/>
              </a:endParaRPr>
            </a:p>
          </p:txBody>
        </p:sp>
      </p:grpSp>
      <p:sp>
        <p:nvSpPr>
          <p:cNvPr id="595970" name="Rectangle 2"/>
          <p:cNvSpPr>
            <a:spLocks noGrp="1" noChangeArrowheads="1"/>
          </p:cNvSpPr>
          <p:nvPr>
            <p:ph type="title"/>
          </p:nvPr>
        </p:nvSpPr>
        <p:spPr>
          <a:xfrm>
            <a:off x="251520" y="116632"/>
            <a:ext cx="8496944" cy="1008111"/>
          </a:xfrm>
          <a:ln>
            <a:solidFill>
              <a:schemeClr val="bg2"/>
            </a:solidFill>
          </a:ln>
        </p:spPr>
        <p:txBody>
          <a:bodyPr>
            <a:normAutofit fontScale="90000"/>
          </a:bodyPr>
          <a:lstStyle/>
          <a:p>
            <a:pPr>
              <a:defRPr/>
            </a:pPr>
            <a:r>
              <a:rPr lang="fr-FR" sz="3600" b="1" dirty="0" smtClean="0">
                <a:solidFill>
                  <a:schemeClr val="bg2"/>
                </a:solidFill>
                <a:latin typeface="Times New Roman"/>
                <a:ea typeface="ＭＳ Ｐゴシック" pitchFamily="-112" charset="-128"/>
                <a:cs typeface="Times New Roman"/>
              </a:rPr>
              <a:t>The 1969  </a:t>
            </a:r>
            <a:r>
              <a:rPr lang="fr-FR" sz="3600" b="1" dirty="0" err="1">
                <a:solidFill>
                  <a:schemeClr val="bg2"/>
                </a:solidFill>
                <a:latin typeface="Times New Roman"/>
                <a:ea typeface="ＭＳ Ｐゴシック" pitchFamily="-112" charset="-128"/>
                <a:cs typeface="Times New Roman"/>
              </a:rPr>
              <a:t>historical</a:t>
            </a:r>
            <a:r>
              <a:rPr lang="fr-FR" sz="3600" b="1" dirty="0">
                <a:solidFill>
                  <a:schemeClr val="bg2"/>
                </a:solidFill>
                <a:latin typeface="Times New Roman"/>
                <a:ea typeface="ＭＳ Ｐゴシック" pitchFamily="-112" charset="-128"/>
                <a:cs typeface="Times New Roman"/>
              </a:rPr>
              <a:t> model of superfluid vacancies in a quantum crystal</a:t>
            </a:r>
          </a:p>
        </p:txBody>
      </p:sp>
      <p:sp>
        <p:nvSpPr>
          <p:cNvPr id="14" name="Text Box 5"/>
          <p:cNvSpPr txBox="1">
            <a:spLocks noChangeArrowheads="1"/>
          </p:cNvSpPr>
          <p:nvPr/>
        </p:nvSpPr>
        <p:spPr bwMode="auto">
          <a:xfrm>
            <a:off x="147527" y="1321350"/>
            <a:ext cx="4189705" cy="1200328"/>
          </a:xfrm>
          <a:prstGeom prst="rect">
            <a:avLst/>
          </a:prstGeom>
          <a:noFill/>
          <a:ln w="9525">
            <a:noFill/>
            <a:miter lim="800000"/>
            <a:headEnd/>
            <a:tailEnd/>
          </a:ln>
          <a:effectLst/>
        </p:spPr>
        <p:txBody>
          <a:bodyPr wrap="square">
            <a:prstTxWarp prst="textNoShape">
              <a:avLst/>
            </a:prstTxWarp>
            <a:spAutoFit/>
          </a:bodyPr>
          <a:lstStyle/>
          <a:p>
            <a:pPr algn="l">
              <a:defRPr/>
            </a:pPr>
            <a:r>
              <a:rPr lang="fr-FR" b="1" i="1">
                <a:solidFill>
                  <a:srgbClr val="000090"/>
                </a:solidFill>
                <a:latin typeface="Times" pitchFamily="-111" charset="0"/>
              </a:rPr>
              <a:t>Thouless, </a:t>
            </a:r>
          </a:p>
          <a:p>
            <a:pPr algn="l">
              <a:defRPr/>
            </a:pPr>
            <a:r>
              <a:rPr lang="en-US" b="1" i="1">
                <a:solidFill>
                  <a:srgbClr val="000090"/>
                </a:solidFill>
                <a:latin typeface="Times" pitchFamily="-111" charset="0"/>
              </a:rPr>
              <a:t>Andreev and Lifshitz : </a:t>
            </a:r>
          </a:p>
          <a:p>
            <a:pPr algn="l">
              <a:defRPr/>
            </a:pPr>
            <a:r>
              <a:rPr lang="en-US" b="1" i="1">
                <a:solidFill>
                  <a:srgbClr val="000090"/>
                </a:solidFill>
                <a:latin typeface="Times" pitchFamily="-111" charset="0"/>
              </a:rPr>
              <a:t>delocalized vacancies at T = 0 ?</a:t>
            </a:r>
          </a:p>
        </p:txBody>
      </p:sp>
      <p:sp>
        <p:nvSpPr>
          <p:cNvPr id="70" name="ZoneTexte 69"/>
          <p:cNvSpPr txBox="1"/>
          <p:nvPr/>
        </p:nvSpPr>
        <p:spPr>
          <a:xfrm>
            <a:off x="147527" y="2492896"/>
            <a:ext cx="3810000" cy="2677656"/>
          </a:xfrm>
          <a:prstGeom prst="rect">
            <a:avLst/>
          </a:prstGeom>
          <a:noFill/>
        </p:spPr>
        <p:txBody>
          <a:bodyPr>
            <a:spAutoFit/>
          </a:bodyPr>
          <a:lstStyle/>
          <a:p>
            <a:pPr algn="l">
              <a:defRPr/>
            </a:pPr>
            <a:r>
              <a:rPr lang="en-US" b="1" i="1" dirty="0">
                <a:solidFill>
                  <a:srgbClr val="000090"/>
                </a:solidFill>
                <a:latin typeface="Times" pitchFamily="-111" charset="0"/>
              </a:rPr>
              <a:t>( the crystal would be « incommensurate ») </a:t>
            </a:r>
          </a:p>
          <a:p>
            <a:pPr algn="l">
              <a:defRPr/>
            </a:pPr>
            <a:r>
              <a:rPr lang="en-US" b="1" i="1" dirty="0">
                <a:solidFill>
                  <a:srgbClr val="000090"/>
                </a:solidFill>
                <a:latin typeface="Times" pitchFamily="-111" charset="0"/>
              </a:rPr>
              <a:t>BEC =&gt; superfluid flow of mass</a:t>
            </a:r>
          </a:p>
          <a:p>
            <a:pPr algn="l">
              <a:defRPr/>
            </a:pPr>
            <a:r>
              <a:rPr lang="en-US" b="1" i="1" dirty="0">
                <a:solidFill>
                  <a:srgbClr val="000090"/>
                </a:solidFill>
                <a:latin typeface="Times" pitchFamily="-111" charset="0"/>
              </a:rPr>
              <a:t>coexistence of non-zero shear modulus and mass </a:t>
            </a:r>
            <a:r>
              <a:rPr lang="en-US" b="1" i="1" dirty="0" err="1">
                <a:solidFill>
                  <a:srgbClr val="000090"/>
                </a:solidFill>
                <a:latin typeface="Times" pitchFamily="-111" charset="0"/>
              </a:rPr>
              <a:t>superflow</a:t>
            </a:r>
            <a:endParaRPr lang="fr-FR" dirty="0">
              <a:solidFill>
                <a:srgbClr val="000090"/>
              </a:solidFill>
              <a:latin typeface="Times" pitchFamily="-111" charset="0"/>
            </a:endParaRPr>
          </a:p>
        </p:txBody>
      </p:sp>
      <p:sp>
        <p:nvSpPr>
          <p:cNvPr id="71" name="ZoneTexte 70"/>
          <p:cNvSpPr txBox="1"/>
          <p:nvPr/>
        </p:nvSpPr>
        <p:spPr>
          <a:xfrm>
            <a:off x="147527" y="5301208"/>
            <a:ext cx="8627684" cy="400110"/>
          </a:xfrm>
          <a:prstGeom prst="rect">
            <a:avLst/>
          </a:prstGeom>
          <a:noFill/>
        </p:spPr>
        <p:txBody>
          <a:bodyPr wrap="none">
            <a:spAutoFit/>
          </a:bodyPr>
          <a:lstStyle/>
          <a:p>
            <a:pPr>
              <a:defRPr/>
            </a:pPr>
            <a:r>
              <a:rPr lang="fr-FR" sz="2000" b="1" i="1" dirty="0">
                <a:solidFill>
                  <a:srgbClr val="000090"/>
                </a:solidFill>
                <a:latin typeface="Times" pitchFamily="-105" charset="0"/>
              </a:rPr>
              <a:t>A.J. </a:t>
            </a:r>
            <a:r>
              <a:rPr lang="fr-FR" sz="2000" b="1" i="1" dirty="0" err="1">
                <a:solidFill>
                  <a:srgbClr val="000090"/>
                </a:solidFill>
                <a:latin typeface="Times" pitchFamily="-105" charset="0"/>
              </a:rPr>
              <a:t>Leggett</a:t>
            </a:r>
            <a:r>
              <a:rPr lang="fr-FR" sz="2000" b="1" i="1" dirty="0">
                <a:solidFill>
                  <a:srgbClr val="000090"/>
                </a:solidFill>
                <a:latin typeface="Times" pitchFamily="-105" charset="0"/>
              </a:rPr>
              <a:t> (1970): non-</a:t>
            </a:r>
            <a:r>
              <a:rPr lang="fr-FR" sz="2000" b="1" i="1" dirty="0" err="1">
                <a:solidFill>
                  <a:srgbClr val="000090"/>
                </a:solidFill>
                <a:latin typeface="Times" pitchFamily="-105" charset="0"/>
              </a:rPr>
              <a:t>classical</a:t>
            </a:r>
            <a:r>
              <a:rPr lang="fr-FR" sz="2000" b="1" i="1" dirty="0">
                <a:solidFill>
                  <a:srgbClr val="000090"/>
                </a:solidFill>
                <a:latin typeface="Times" pitchFamily="-105" charset="0"/>
              </a:rPr>
              <a:t> rotation + </a:t>
            </a:r>
            <a:r>
              <a:rPr lang="fr-FR" sz="2000" b="1" i="1" dirty="0" err="1">
                <a:solidFill>
                  <a:srgbClr val="000090"/>
                </a:solidFill>
                <a:latin typeface="Times" pitchFamily="-105" charset="0"/>
              </a:rPr>
              <a:t>bounds</a:t>
            </a:r>
            <a:r>
              <a:rPr lang="fr-FR" sz="2000" b="1" i="1" dirty="0">
                <a:solidFill>
                  <a:srgbClr val="000090"/>
                </a:solidFill>
                <a:latin typeface="Times" pitchFamily="-105" charset="0"/>
              </a:rPr>
              <a:t> for the </a:t>
            </a:r>
            <a:r>
              <a:rPr lang="fr-FR" sz="2000" b="1" i="1" dirty="0" err="1">
                <a:solidFill>
                  <a:srgbClr val="000090"/>
                </a:solidFill>
                <a:latin typeface="Times" pitchFamily="-105" charset="0"/>
              </a:rPr>
              <a:t>superfluid</a:t>
            </a:r>
            <a:r>
              <a:rPr lang="fr-FR" sz="2000" b="1" i="1" dirty="0">
                <a:solidFill>
                  <a:srgbClr val="000090"/>
                </a:solidFill>
                <a:latin typeface="Times" pitchFamily="-105" charset="0"/>
              </a:rPr>
              <a:t> fraction</a:t>
            </a:r>
          </a:p>
        </p:txBody>
      </p:sp>
      <p:sp>
        <p:nvSpPr>
          <p:cNvPr id="100" name="ZoneTexte 99"/>
          <p:cNvSpPr txBox="1"/>
          <p:nvPr/>
        </p:nvSpPr>
        <p:spPr>
          <a:xfrm>
            <a:off x="147527" y="5661248"/>
            <a:ext cx="8309588" cy="400110"/>
          </a:xfrm>
          <a:prstGeom prst="rect">
            <a:avLst/>
          </a:prstGeom>
          <a:noFill/>
        </p:spPr>
        <p:txBody>
          <a:bodyPr wrap="none">
            <a:spAutoFit/>
          </a:bodyPr>
          <a:lstStyle/>
          <a:p>
            <a:pPr>
              <a:defRPr/>
            </a:pPr>
            <a:r>
              <a:rPr lang="fr-FR" sz="2000" b="1" i="1" dirty="0">
                <a:solidFill>
                  <a:srgbClr val="000090"/>
                </a:solidFill>
                <a:latin typeface="Times" pitchFamily="-105" charset="0"/>
              </a:rPr>
              <a:t>But </a:t>
            </a:r>
            <a:r>
              <a:rPr lang="fr-FR" sz="2000" b="1" i="1" dirty="0" err="1">
                <a:solidFill>
                  <a:srgbClr val="000090"/>
                </a:solidFill>
                <a:latin typeface="Times" pitchFamily="-105" charset="0"/>
              </a:rPr>
              <a:t> creating vacancies cost an energy E ~</a:t>
            </a:r>
            <a:r>
              <a:rPr lang="fr-FR" sz="2000" b="1" i="1" dirty="0">
                <a:solidFill>
                  <a:srgbClr val="000090"/>
                </a:solidFill>
                <a:latin typeface="Times" pitchFamily="-105" charset="0"/>
              </a:rPr>
              <a:t> 13K (Clark and </a:t>
            </a:r>
            <a:r>
              <a:rPr lang="fr-FR" sz="2000" b="1" i="1" dirty="0" err="1">
                <a:solidFill>
                  <a:srgbClr val="000090"/>
                </a:solidFill>
                <a:latin typeface="Times" pitchFamily="-105" charset="0"/>
              </a:rPr>
              <a:t>Ceperley</a:t>
            </a:r>
            <a:r>
              <a:rPr lang="fr-FR" sz="2000" b="1" i="1" dirty="0">
                <a:solidFill>
                  <a:srgbClr val="000090"/>
                </a:solidFill>
                <a:latin typeface="Times" pitchFamily="-105" charset="0"/>
              </a:rPr>
              <a:t> 2008)</a:t>
            </a:r>
          </a:p>
        </p:txBody>
      </p:sp>
      <p:sp>
        <p:nvSpPr>
          <p:cNvPr id="101" name="ZoneTexte 100"/>
          <p:cNvSpPr txBox="1"/>
          <p:nvPr/>
        </p:nvSpPr>
        <p:spPr>
          <a:xfrm>
            <a:off x="251521" y="6093296"/>
            <a:ext cx="8892480" cy="707886"/>
          </a:xfrm>
          <a:prstGeom prst="rect">
            <a:avLst/>
          </a:prstGeom>
          <a:noFill/>
        </p:spPr>
        <p:txBody>
          <a:bodyPr wrap="square">
            <a:spAutoFit/>
          </a:bodyPr>
          <a:lstStyle/>
          <a:p>
            <a:pPr algn="l">
              <a:defRPr/>
            </a:pPr>
            <a:r>
              <a:rPr lang="fr-FR" sz="2000" b="1" i="1" dirty="0" smtClean="0">
                <a:solidFill>
                  <a:srgbClr val="000090"/>
                </a:solidFill>
                <a:latin typeface="Times" pitchFamily="-105" charset="0"/>
              </a:rPr>
              <a:t>could </a:t>
            </a:r>
            <a:r>
              <a:rPr lang="fr-FR" sz="2000" b="1" i="1" dirty="0" err="1" smtClean="0">
                <a:solidFill>
                  <a:srgbClr val="000090"/>
                </a:solidFill>
                <a:latin typeface="Times" pitchFamily="-105" charset="0"/>
              </a:rPr>
              <a:t>supersolidity be allowed by disorder</a:t>
            </a:r>
            <a:r>
              <a:rPr lang="fr-FR" sz="2000" b="1" i="1" dirty="0" smtClean="0">
                <a:solidFill>
                  <a:srgbClr val="000090"/>
                </a:solidFill>
                <a:latin typeface="Times" pitchFamily="-105" charset="0"/>
              </a:rPr>
              <a:t> ? (Boninsegni, Pollet, Svistunov, Prokofev, 2006-2008)</a:t>
            </a:r>
            <a:endParaRPr lang="fr-FR" sz="2000" b="1" i="1" dirty="0">
              <a:solidFill>
                <a:srgbClr val="000090"/>
              </a:solidFill>
              <a:latin typeface="Times" pitchFamily="-105" charset="0"/>
            </a:endParaRPr>
          </a:p>
        </p:txBody>
      </p:sp>
    </p:spTree>
    <p:extLst>
      <p:ext uri="{BB962C8B-B14F-4D97-AF65-F5344CB8AC3E}">
        <p14:creationId xmlns:p14="http://schemas.microsoft.com/office/powerpoint/2010/main" val="3537466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115888"/>
            <a:ext cx="7391400" cy="752475"/>
          </a:xfrm>
          <a:ln>
            <a:solidFill>
              <a:schemeClr val="tx1"/>
            </a:solidFill>
            <a:miter lim="800000"/>
            <a:headEnd/>
            <a:tailEnd/>
          </a:ln>
        </p:spPr>
        <p:txBody>
          <a:bodyPr/>
          <a:lstStyle/>
          <a:p>
            <a:pPr>
              <a:defRPr/>
            </a:pPr>
            <a:r>
              <a:rPr lang="fr-FR" sz="2800" b="1" dirty="0" err="1" smtClean="0">
                <a:solidFill>
                  <a:schemeClr val="tx1"/>
                </a:solidFill>
                <a:latin typeface="Times" charset="0"/>
                <a:ea typeface="ＭＳ Ｐゴシック" charset="0"/>
              </a:rPr>
              <a:t>Décember</a:t>
            </a:r>
            <a:r>
              <a:rPr lang="fr-FR" sz="2800" b="1" dirty="0" smtClean="0">
                <a:solidFill>
                  <a:schemeClr val="tx1"/>
                </a:solidFill>
                <a:latin typeface="Times" charset="0"/>
                <a:ea typeface="ＭＳ Ｐゴシック" charset="0"/>
              </a:rPr>
              <a:t> 1937: 2 </a:t>
            </a:r>
            <a:r>
              <a:rPr lang="fr-FR" sz="2800" b="1" dirty="0" err="1" smtClean="0">
                <a:solidFill>
                  <a:schemeClr val="tx1"/>
                </a:solidFill>
                <a:latin typeface="Times" charset="0"/>
                <a:ea typeface="ＭＳ Ｐゴシック" charset="0"/>
              </a:rPr>
              <a:t>simultaneous</a:t>
            </a:r>
            <a:r>
              <a:rPr lang="fr-FR" sz="2800" b="1" dirty="0" smtClean="0">
                <a:solidFill>
                  <a:schemeClr val="tx1"/>
                </a:solidFill>
                <a:latin typeface="Times" charset="0"/>
                <a:ea typeface="ＭＳ Ｐゴシック" charset="0"/>
              </a:rPr>
              <a:t> </a:t>
            </a:r>
            <a:r>
              <a:rPr lang="fr-FR" sz="2800" b="1" dirty="0" err="1" smtClean="0">
                <a:solidFill>
                  <a:schemeClr val="tx1"/>
                </a:solidFill>
                <a:latin typeface="Times" charset="0"/>
                <a:ea typeface="ＭＳ Ｐゴシック" charset="0"/>
              </a:rPr>
              <a:t>discoveries</a:t>
            </a:r>
            <a:endParaRPr lang="fr-FR" sz="2800" b="1" dirty="0" smtClean="0">
              <a:solidFill>
                <a:schemeClr val="tx1"/>
              </a:solidFill>
              <a:latin typeface="Times" charset="0"/>
              <a:ea typeface="ＭＳ Ｐゴシック" charset="0"/>
            </a:endParaRPr>
          </a:p>
        </p:txBody>
      </p:sp>
      <p:sp>
        <p:nvSpPr>
          <p:cNvPr id="83971" name="Rectangle 3"/>
          <p:cNvSpPr>
            <a:spLocks noGrp="1" noChangeArrowheads="1"/>
          </p:cNvSpPr>
          <p:nvPr>
            <p:ph type="body" idx="1"/>
          </p:nvPr>
        </p:nvSpPr>
        <p:spPr>
          <a:xfrm>
            <a:off x="3708400" y="4868863"/>
            <a:ext cx="5256213" cy="1652587"/>
          </a:xfrm>
          <a:effectLst>
            <a:outerShdw blurRad="50800" dist="38100" dir="2700000">
              <a:srgbClr val="000000">
                <a:alpha val="43000"/>
              </a:srgbClr>
            </a:outerShdw>
          </a:effectLst>
        </p:spPr>
        <p:txBody>
          <a:bodyPr/>
          <a:lstStyle/>
          <a:p>
            <a:pPr marL="0" indent="0">
              <a:spcBef>
                <a:spcPct val="0"/>
              </a:spcBef>
              <a:buFontTx/>
              <a:buNone/>
              <a:defRPr/>
            </a:pPr>
            <a:r>
              <a:rPr lang="fr-FR" sz="2000" b="1" i="1" dirty="0" smtClean="0">
                <a:solidFill>
                  <a:srgbClr val="00C200"/>
                </a:solidFill>
                <a:latin typeface="Times" charset="0"/>
                <a:ea typeface="ＭＳ Ｐゴシック" charset="0"/>
              </a:rPr>
              <a:t>Jack Allen et Don </a:t>
            </a:r>
            <a:r>
              <a:rPr lang="fr-FR" sz="2000" b="1" i="1" dirty="0" err="1" smtClean="0">
                <a:solidFill>
                  <a:srgbClr val="00C200"/>
                </a:solidFill>
                <a:latin typeface="Times" charset="0"/>
                <a:ea typeface="ＭＳ Ｐゴシック" charset="0"/>
              </a:rPr>
              <a:t>Misener</a:t>
            </a:r>
            <a:r>
              <a:rPr lang="fr-FR" sz="2000" b="1" i="1" dirty="0" smtClean="0">
                <a:solidFill>
                  <a:srgbClr val="00C200"/>
                </a:solidFill>
                <a:latin typeface="Times" charset="0"/>
                <a:ea typeface="ＭＳ Ｐゴシック" charset="0"/>
              </a:rPr>
              <a:t> (Cambridge, UK) </a:t>
            </a:r>
            <a:r>
              <a:rPr lang="fr-FR" sz="2000" b="1" i="1" dirty="0" smtClean="0">
                <a:latin typeface="Times" charset="0"/>
                <a:ea typeface="ＭＳ Ｐゴシック" charset="0"/>
              </a:rPr>
              <a:t>: </a:t>
            </a:r>
            <a:r>
              <a:rPr lang="fr-FR" sz="2000" b="1" i="1" dirty="0" err="1" smtClean="0">
                <a:latin typeface="Times" charset="0"/>
                <a:ea typeface="ＭＳ Ｐゴシック" charset="0"/>
              </a:rPr>
              <a:t>along</a:t>
            </a:r>
            <a:r>
              <a:rPr lang="fr-FR" sz="2000" b="1" i="1" dirty="0" smtClean="0">
                <a:latin typeface="Times" charset="0"/>
                <a:ea typeface="ＭＳ Ｐゴシック" charset="0"/>
              </a:rPr>
              <a:t> </a:t>
            </a:r>
            <a:r>
              <a:rPr lang="fr-FR" sz="2000" b="1" i="1" dirty="0" err="1" smtClean="0">
                <a:latin typeface="Times" charset="0"/>
                <a:ea typeface="ＭＳ Ｐゴシック" charset="0"/>
              </a:rPr>
              <a:t>thin</a:t>
            </a:r>
            <a:r>
              <a:rPr lang="fr-FR" sz="2000" b="1" i="1" dirty="0" smtClean="0">
                <a:latin typeface="Times" charset="0"/>
                <a:ea typeface="ＭＳ Ｐゴシック" charset="0"/>
              </a:rPr>
              <a:t> </a:t>
            </a:r>
            <a:r>
              <a:rPr lang="fr-FR" sz="2000" b="1" i="1" dirty="0" err="1" smtClean="0">
                <a:latin typeface="Times" charset="0"/>
                <a:ea typeface="ＭＳ Ｐゴシック" charset="0"/>
              </a:rPr>
              <a:t>capillaries</a:t>
            </a:r>
            <a:r>
              <a:rPr lang="fr-FR" sz="2000" b="1" i="1" dirty="0" smtClean="0">
                <a:latin typeface="Times" charset="0"/>
                <a:ea typeface="ＭＳ Ｐゴシック" charset="0"/>
              </a:rPr>
              <a:t> and </a:t>
            </a:r>
            <a:r>
              <a:rPr lang="fr-FR" sz="2000" b="1" i="1" dirty="0" err="1" smtClean="0">
                <a:latin typeface="Times" charset="0"/>
                <a:ea typeface="ＭＳ Ｐゴシック" charset="0"/>
              </a:rPr>
              <a:t>below</a:t>
            </a:r>
            <a:r>
              <a:rPr lang="fr-FR" sz="2000" b="1" i="1" dirty="0" smtClean="0">
                <a:latin typeface="Times" charset="0"/>
                <a:ea typeface="ＭＳ Ｐゴシック" charset="0"/>
              </a:rPr>
              <a:t> 2.2K, </a:t>
            </a:r>
          </a:p>
          <a:p>
            <a:pPr marL="0" indent="0">
              <a:spcBef>
                <a:spcPct val="0"/>
              </a:spcBef>
              <a:buFontTx/>
              <a:buNone/>
              <a:defRPr/>
            </a:pPr>
            <a:r>
              <a:rPr lang="fr-FR" sz="2000" b="1" i="1" dirty="0" smtClean="0">
                <a:latin typeface="Times" charset="0"/>
                <a:ea typeface="ＭＳ Ｐゴシック" charset="0"/>
              </a:rPr>
              <a:t>the flow </a:t>
            </a:r>
            <a:r>
              <a:rPr lang="fr-FR" sz="2000" b="1" i="1" dirty="0" err="1" smtClean="0">
                <a:latin typeface="Times" charset="0"/>
                <a:ea typeface="ＭＳ Ｐゴシック" charset="0"/>
              </a:rPr>
              <a:t>is</a:t>
            </a:r>
            <a:r>
              <a:rPr lang="fr-FR" sz="2000" b="1" i="1" dirty="0" smtClean="0">
                <a:latin typeface="Times" charset="0"/>
                <a:ea typeface="ＭＳ Ｐゴシック" charset="0"/>
              </a:rPr>
              <a:t> </a:t>
            </a:r>
            <a:r>
              <a:rPr lang="fr-FR" sz="2000" b="1" i="1" dirty="0" err="1" smtClean="0">
                <a:latin typeface="Times" charset="0"/>
                <a:ea typeface="ＭＳ Ｐゴシック" charset="0"/>
              </a:rPr>
              <a:t>independent</a:t>
            </a:r>
            <a:r>
              <a:rPr lang="fr-FR" sz="2000" b="1" i="1" dirty="0" smtClean="0">
                <a:latin typeface="Times" charset="0"/>
                <a:ea typeface="ＭＳ Ｐゴシック" charset="0"/>
              </a:rPr>
              <a:t> of the </a:t>
            </a:r>
            <a:r>
              <a:rPr lang="fr-FR" sz="2000" b="1" i="1" dirty="0" err="1" smtClean="0">
                <a:latin typeface="Times" charset="0"/>
                <a:ea typeface="ＭＳ Ｐゴシック" charset="0"/>
              </a:rPr>
              <a:t>applied</a:t>
            </a:r>
            <a:r>
              <a:rPr lang="fr-FR" sz="2000" b="1" i="1" dirty="0" smtClean="0">
                <a:latin typeface="Times" charset="0"/>
                <a:ea typeface="ＭＳ Ｐゴシック" charset="0"/>
              </a:rPr>
              <a:t> pressure, </a:t>
            </a:r>
            <a:r>
              <a:rPr lang="fr-FR" sz="2000" b="1" i="1" dirty="0" err="1" smtClean="0">
                <a:latin typeface="Times" charset="0"/>
                <a:ea typeface="ＭＳ Ｐゴシック" charset="0"/>
              </a:rPr>
              <a:t>even</a:t>
            </a:r>
            <a:r>
              <a:rPr lang="fr-FR" sz="2000" b="1" i="1" dirty="0" smtClean="0">
                <a:latin typeface="Times" charset="0"/>
                <a:ea typeface="ＭＳ Ｐゴシック" charset="0"/>
              </a:rPr>
              <a:t> of the </a:t>
            </a:r>
            <a:r>
              <a:rPr lang="fr-FR" sz="2000" b="1" i="1" dirty="0" err="1" smtClean="0">
                <a:latin typeface="Times" charset="0"/>
                <a:ea typeface="ＭＳ Ｐゴシック" charset="0"/>
              </a:rPr>
              <a:t>diameter</a:t>
            </a:r>
            <a:r>
              <a:rPr lang="fr-FR" sz="2000" b="1" i="1" dirty="0" smtClean="0">
                <a:latin typeface="Times" charset="0"/>
                <a:ea typeface="ＭＳ Ｐゴシック" charset="0"/>
              </a:rPr>
              <a:t> of the </a:t>
            </a:r>
            <a:r>
              <a:rPr lang="fr-FR" sz="2000" b="1" i="1" dirty="0" err="1" smtClean="0">
                <a:latin typeface="Times" charset="0"/>
                <a:ea typeface="ＭＳ Ｐゴシック" charset="0"/>
              </a:rPr>
              <a:t>capillary</a:t>
            </a:r>
            <a:r>
              <a:rPr lang="fr-FR" sz="2000" b="1" i="1" dirty="0" smtClean="0">
                <a:latin typeface="Times" charset="0"/>
                <a:ea typeface="ＭＳ Ｐゴシック" charset="0"/>
              </a:rPr>
              <a:t> </a:t>
            </a:r>
          </a:p>
          <a:p>
            <a:pPr marL="0" indent="0">
              <a:spcBef>
                <a:spcPct val="0"/>
              </a:spcBef>
              <a:buFontTx/>
              <a:buNone/>
              <a:defRPr/>
            </a:pPr>
            <a:r>
              <a:rPr lang="fr-FR" sz="2000" b="1" i="1" dirty="0" smtClean="0">
                <a:latin typeface="Times" charset="0"/>
                <a:ea typeface="ＭＳ Ｐゴシック" charset="0"/>
              </a:rPr>
              <a:t>(</a:t>
            </a:r>
            <a:r>
              <a:rPr lang="fr-FR" sz="2000" b="1" i="1" dirty="0" err="1" smtClean="0">
                <a:latin typeface="Times" charset="0"/>
                <a:ea typeface="ＭＳ Ｐゴシック" charset="0"/>
              </a:rPr>
              <a:t>from</a:t>
            </a:r>
            <a:r>
              <a:rPr lang="fr-FR" sz="2000" b="1" i="1" dirty="0" smtClean="0">
                <a:latin typeface="Times" charset="0"/>
                <a:ea typeface="ＭＳ Ｐゴシック" charset="0"/>
              </a:rPr>
              <a:t> </a:t>
            </a:r>
            <a:r>
              <a:rPr lang="fr-FR" altLang="ja-JP" sz="2000" b="1" i="1" dirty="0" smtClean="0">
                <a:latin typeface="Times" charset="0"/>
                <a:ea typeface="ＭＳ Ｐゴシック" charset="0"/>
              </a:rPr>
              <a:t>10 </a:t>
            </a:r>
            <a:r>
              <a:rPr lang="fr-FR" altLang="ja-JP" sz="2000" b="1" i="1" dirty="0" smtClean="0">
                <a:latin typeface="Symbol" charset="2"/>
                <a:ea typeface="ＭＳ Ｐゴシック" charset="0"/>
                <a:cs typeface="Symbol" charset="2"/>
              </a:rPr>
              <a:t>m</a:t>
            </a:r>
            <a:r>
              <a:rPr lang="fr-FR" altLang="ja-JP" sz="2000" b="1" i="1" dirty="0" smtClean="0">
                <a:latin typeface="Times" charset="0"/>
                <a:ea typeface="ＭＳ Ｐゴシック" charset="0"/>
              </a:rPr>
              <a:t>m to 1 mm)</a:t>
            </a:r>
            <a:endParaRPr lang="fr-FR" sz="2000" b="1" i="1" dirty="0" smtClean="0">
              <a:latin typeface="Times" charset="0"/>
              <a:ea typeface="ＭＳ Ｐゴシック" charset="0"/>
            </a:endParaRPr>
          </a:p>
        </p:txBody>
      </p:sp>
      <p:grpSp>
        <p:nvGrpSpPr>
          <p:cNvPr id="5" name="Grouper 4"/>
          <p:cNvGrpSpPr>
            <a:grpSpLocks/>
          </p:cNvGrpSpPr>
          <p:nvPr/>
        </p:nvGrpSpPr>
        <p:grpSpPr bwMode="auto">
          <a:xfrm>
            <a:off x="34925" y="4527550"/>
            <a:ext cx="3459163" cy="2286000"/>
            <a:chOff x="152400" y="4419600"/>
            <a:chExt cx="3459163" cy="2286000"/>
          </a:xfrm>
        </p:grpSpPr>
        <p:pic>
          <p:nvPicPr>
            <p:cNvPr id="194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419600"/>
              <a:ext cx="1706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19600"/>
              <a:ext cx="1663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r 3"/>
          <p:cNvGrpSpPr>
            <a:grpSpLocks/>
          </p:cNvGrpSpPr>
          <p:nvPr/>
        </p:nvGrpSpPr>
        <p:grpSpPr bwMode="auto">
          <a:xfrm>
            <a:off x="34925" y="2214563"/>
            <a:ext cx="9026525" cy="2259012"/>
            <a:chOff x="152400" y="2106450"/>
            <a:chExt cx="9025068" cy="2258654"/>
          </a:xfrm>
        </p:grpSpPr>
        <p:sp>
          <p:nvSpPr>
            <p:cNvPr id="83976" name="Text Box 8"/>
            <p:cNvSpPr txBox="1">
              <a:spLocks noChangeArrowheads="1"/>
            </p:cNvSpPr>
            <p:nvPr/>
          </p:nvSpPr>
          <p:spPr bwMode="auto">
            <a:xfrm>
              <a:off x="3752269" y="2385806"/>
              <a:ext cx="5425199" cy="1507886"/>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spcBef>
                  <a:spcPct val="20000"/>
                </a:spcBef>
                <a:defRPr/>
              </a:pPr>
              <a:r>
                <a:rPr lang="fr-FR" sz="2000" dirty="0" smtClean="0">
                  <a:solidFill>
                    <a:schemeClr val="tx2"/>
                  </a:solidFill>
                </a:rPr>
                <a:t>Piotr </a:t>
              </a:r>
              <a:r>
                <a:rPr lang="fr-FR" sz="2000" dirty="0" err="1" smtClean="0">
                  <a:solidFill>
                    <a:schemeClr val="tx2"/>
                  </a:solidFill>
                </a:rPr>
                <a:t>Kapitza</a:t>
              </a:r>
              <a:r>
                <a:rPr lang="fr-FR" sz="2000" dirty="0" smtClean="0">
                  <a:solidFill>
                    <a:schemeClr val="tx2"/>
                  </a:solidFill>
                </a:rPr>
                <a:t> (Moscow): </a:t>
              </a:r>
              <a:r>
                <a:rPr lang="fr-FR" sz="2000" dirty="0" err="1" smtClean="0">
                  <a:solidFill>
                    <a:srgbClr val="FFFFFF"/>
                  </a:solidFill>
                </a:rPr>
                <a:t>below</a:t>
              </a:r>
              <a:r>
                <a:rPr lang="fr-FR" sz="2000" dirty="0" smtClean="0">
                  <a:solidFill>
                    <a:srgbClr val="FFFFFF"/>
                  </a:solidFill>
                </a:rPr>
                <a:t> 2.2 K</a:t>
              </a:r>
            </a:p>
            <a:p>
              <a:pPr algn="l">
                <a:spcBef>
                  <a:spcPct val="20000"/>
                </a:spcBef>
                <a:defRPr/>
              </a:pPr>
              <a:r>
                <a:rPr lang="fr-FR" sz="2000" dirty="0" err="1" smtClean="0">
                  <a:solidFill>
                    <a:srgbClr val="FFFFFF"/>
                  </a:solidFill>
                </a:rPr>
                <a:t>very</a:t>
              </a:r>
              <a:r>
                <a:rPr lang="fr-FR" sz="2000" dirty="0" smtClean="0">
                  <a:solidFill>
                    <a:srgbClr val="FFFFFF"/>
                  </a:solidFill>
                </a:rPr>
                <a:t> </a:t>
              </a:r>
              <a:r>
                <a:rPr lang="fr-FR" sz="2000" dirty="0" err="1" smtClean="0">
                  <a:solidFill>
                    <a:srgbClr val="FFFFFF"/>
                  </a:solidFill>
                </a:rPr>
                <a:t>fast</a:t>
              </a:r>
              <a:r>
                <a:rPr lang="fr-FR" sz="2000" dirty="0" smtClean="0">
                  <a:solidFill>
                    <a:srgbClr val="FFFFFF"/>
                  </a:solidFill>
                </a:rPr>
                <a:t> flow </a:t>
              </a:r>
              <a:r>
                <a:rPr lang="fr-FR" sz="2000" dirty="0" err="1" smtClean="0">
                  <a:solidFill>
                    <a:srgbClr val="FFFFFF"/>
                  </a:solidFill>
                </a:rPr>
                <a:t>through</a:t>
              </a:r>
              <a:r>
                <a:rPr lang="fr-FR" sz="2000" dirty="0" smtClean="0">
                  <a:solidFill>
                    <a:srgbClr val="FFFFFF"/>
                  </a:solidFill>
                </a:rPr>
                <a:t> a </a:t>
              </a:r>
              <a:r>
                <a:rPr lang="fr-FR" sz="2000" dirty="0" err="1" smtClean="0">
                  <a:solidFill>
                    <a:srgbClr val="FFFFFF"/>
                  </a:solidFill>
                </a:rPr>
                <a:t>slit</a:t>
              </a:r>
              <a:r>
                <a:rPr lang="fr-FR" sz="2000" dirty="0" smtClean="0">
                  <a:solidFill>
                    <a:srgbClr val="FFFFFF"/>
                  </a:solidFill>
                </a:rPr>
                <a:t> </a:t>
              </a:r>
              <a:r>
                <a:rPr lang="fr-FR" sz="2000" dirty="0" err="1" smtClean="0">
                  <a:solidFill>
                    <a:srgbClr val="FFFFFF"/>
                  </a:solidFill>
                </a:rPr>
                <a:t>only</a:t>
              </a:r>
              <a:r>
                <a:rPr lang="fr-FR" sz="2000" dirty="0" smtClean="0">
                  <a:solidFill>
                    <a:srgbClr val="FFFFFF"/>
                  </a:solidFill>
                </a:rPr>
                <a:t> </a:t>
              </a:r>
            </a:p>
            <a:p>
              <a:pPr algn="l">
                <a:spcBef>
                  <a:spcPct val="20000"/>
                </a:spcBef>
                <a:defRPr/>
              </a:pPr>
              <a:r>
                <a:rPr lang="fr-FR" sz="2000" dirty="0" smtClean="0">
                  <a:solidFill>
                    <a:srgbClr val="FFFFFF"/>
                  </a:solidFill>
                </a:rPr>
                <a:t>0.5 </a:t>
              </a:r>
              <a:r>
                <a:rPr lang="fr-FR" sz="2000" dirty="0" err="1" smtClean="0">
                  <a:solidFill>
                    <a:srgbClr val="FFFFFF"/>
                  </a:solidFill>
                </a:rPr>
                <a:t>micrometers</a:t>
              </a:r>
              <a:r>
                <a:rPr lang="fr-FR" sz="2000" dirty="0" smtClean="0">
                  <a:solidFill>
                    <a:srgbClr val="FFFFFF"/>
                  </a:solidFill>
                </a:rPr>
                <a:t> </a:t>
              </a:r>
              <a:r>
                <a:rPr lang="fr-FR" sz="2000" dirty="0" err="1" smtClean="0">
                  <a:solidFill>
                    <a:srgbClr val="FFFFFF"/>
                  </a:solidFill>
                </a:rPr>
                <a:t>thick</a:t>
              </a:r>
              <a:r>
                <a:rPr lang="fr-FR" sz="2000" dirty="0" smtClean="0">
                  <a:solidFill>
                    <a:srgbClr val="FFFFFF"/>
                  </a:solidFill>
                </a:rPr>
                <a:t>, </a:t>
              </a:r>
              <a:r>
                <a:rPr lang="fr-FR" sz="2000" dirty="0" err="1" smtClean="0">
                  <a:solidFill>
                    <a:srgbClr val="FFFFFF"/>
                  </a:solidFill>
                </a:rPr>
                <a:t>between</a:t>
              </a:r>
              <a:r>
                <a:rPr lang="fr-FR" sz="2000" dirty="0" smtClean="0">
                  <a:solidFill>
                    <a:srgbClr val="FFFFFF"/>
                  </a:solidFill>
                </a:rPr>
                <a:t> 2 </a:t>
              </a:r>
              <a:r>
                <a:rPr lang="fr-FR" sz="2000" dirty="0" err="1" smtClean="0">
                  <a:solidFill>
                    <a:srgbClr val="FFFFFF"/>
                  </a:solidFill>
                </a:rPr>
                <a:t>polished</a:t>
              </a:r>
              <a:r>
                <a:rPr lang="fr-FR" sz="2000" dirty="0" smtClean="0">
                  <a:solidFill>
                    <a:srgbClr val="FFFFFF"/>
                  </a:solidFill>
                </a:rPr>
                <a:t> </a:t>
              </a:r>
              <a:r>
                <a:rPr lang="fr-FR" sz="2000" dirty="0" err="1" smtClean="0">
                  <a:solidFill>
                    <a:srgbClr val="FFFFFF"/>
                  </a:solidFill>
                </a:rPr>
                <a:t>disks</a:t>
              </a:r>
              <a:endParaRPr lang="fr-FR" sz="2000" dirty="0" smtClean="0">
                <a:solidFill>
                  <a:srgbClr val="FFFFFF"/>
                </a:solidFill>
              </a:endParaRPr>
            </a:p>
            <a:p>
              <a:pPr algn="l">
                <a:spcBef>
                  <a:spcPct val="20000"/>
                </a:spcBef>
                <a:defRPr/>
              </a:pPr>
              <a:r>
                <a:rPr lang="fr-FR" sz="2000" dirty="0" err="1" smtClean="0">
                  <a:solidFill>
                    <a:srgbClr val="FFFFFF"/>
                  </a:solidFill>
                </a:rPr>
                <a:t>he</a:t>
              </a:r>
              <a:r>
                <a:rPr lang="fr-FR" sz="2000" dirty="0" smtClean="0">
                  <a:solidFill>
                    <a:srgbClr val="FFFFFF"/>
                  </a:solidFill>
                </a:rPr>
                <a:t> calls </a:t>
              </a:r>
              <a:r>
                <a:rPr lang="fr-FR" sz="2000" dirty="0" err="1" smtClean="0">
                  <a:solidFill>
                    <a:srgbClr val="FFFFFF"/>
                  </a:solidFill>
                </a:rPr>
                <a:t>liquid</a:t>
              </a:r>
              <a:r>
                <a:rPr lang="fr-FR" sz="2000" dirty="0" smtClean="0">
                  <a:solidFill>
                    <a:srgbClr val="FFFFFF"/>
                  </a:solidFill>
                </a:rPr>
                <a:t> </a:t>
              </a:r>
              <a:r>
                <a:rPr lang="fr-FR" sz="2000" dirty="0" err="1" smtClean="0">
                  <a:solidFill>
                    <a:srgbClr val="FFFFFF"/>
                  </a:solidFill>
                </a:rPr>
                <a:t>helium</a:t>
              </a:r>
              <a:r>
                <a:rPr lang="fr-FR" sz="2000" dirty="0" smtClean="0">
                  <a:solidFill>
                    <a:srgbClr val="FFFFFF"/>
                  </a:solidFill>
                </a:rPr>
                <a:t>  « </a:t>
              </a:r>
              <a:r>
                <a:rPr lang="fr-FR" sz="2000" dirty="0" err="1" smtClean="0">
                  <a:solidFill>
                    <a:srgbClr val="FFFFFF"/>
                  </a:solidFill>
                </a:rPr>
                <a:t>superfluid</a:t>
              </a:r>
              <a:r>
                <a:rPr lang="fr-FR" sz="2000" dirty="0" smtClean="0">
                  <a:solidFill>
                    <a:srgbClr val="FFFFFF"/>
                  </a:solidFill>
                </a:rPr>
                <a:t> » </a:t>
              </a:r>
              <a:r>
                <a:rPr lang="fr-FR" sz="2000" dirty="0" err="1" smtClean="0">
                  <a:solidFill>
                    <a:srgbClr val="FFFFFF"/>
                  </a:solidFill>
                </a:rPr>
                <a:t>below</a:t>
              </a:r>
              <a:r>
                <a:rPr lang="fr-FR" sz="2000" dirty="0" smtClean="0">
                  <a:solidFill>
                    <a:srgbClr val="FFFFFF"/>
                  </a:solidFill>
                </a:rPr>
                <a:t> 2.2 K</a:t>
              </a:r>
              <a:endParaRPr lang="fr-FR" sz="2000" dirty="0" smtClean="0">
                <a:solidFill>
                  <a:srgbClr val="FFFFFF"/>
                </a:solidFill>
                <a:effectLst>
                  <a:outerShdw blurRad="38100" dist="38100" dir="2700000" algn="tl">
                    <a:srgbClr val="000000"/>
                  </a:outerShdw>
                </a:effectLst>
              </a:endParaRPr>
            </a:p>
          </p:txBody>
        </p:sp>
        <p:pic>
          <p:nvPicPr>
            <p:cNvPr id="19463" name="Picture 17" descr="kapitz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106450"/>
              <a:ext cx="3456384" cy="225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86" name="Text Box 18"/>
          <p:cNvSpPr txBox="1">
            <a:spLocks noChangeArrowheads="1"/>
          </p:cNvSpPr>
          <p:nvPr/>
        </p:nvSpPr>
        <p:spPr bwMode="auto">
          <a:xfrm>
            <a:off x="250825" y="1052513"/>
            <a:ext cx="8642350" cy="1016000"/>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2000" dirty="0" err="1" smtClean="0">
                <a:solidFill>
                  <a:srgbClr val="66FFFF"/>
                </a:solidFill>
              </a:rPr>
              <a:t>below</a:t>
            </a:r>
            <a:r>
              <a:rPr lang="fr-FR" sz="2000" dirty="0" smtClean="0">
                <a:solidFill>
                  <a:srgbClr val="66FFFF"/>
                </a:solidFill>
              </a:rPr>
              <a:t> 2.2 Kelvin (2.2K = -271 °C), </a:t>
            </a:r>
            <a:r>
              <a:rPr lang="fr-FR" sz="2000" dirty="0" err="1" smtClean="0">
                <a:solidFill>
                  <a:srgbClr val="66FFFF"/>
                </a:solidFill>
              </a:rPr>
              <a:t>that</a:t>
            </a:r>
            <a:r>
              <a:rPr lang="fr-FR" sz="2000" dirty="0" smtClean="0">
                <a:solidFill>
                  <a:srgbClr val="66FFFF"/>
                </a:solidFill>
              </a:rPr>
              <a:t> </a:t>
            </a:r>
            <a:r>
              <a:rPr lang="fr-FR" sz="2000" dirty="0" err="1" smtClean="0">
                <a:solidFill>
                  <a:srgbClr val="66FFFF"/>
                </a:solidFill>
              </a:rPr>
              <a:t>is</a:t>
            </a:r>
            <a:r>
              <a:rPr lang="fr-FR" sz="2000" dirty="0" smtClean="0">
                <a:solidFill>
                  <a:srgbClr val="66FFFF"/>
                </a:solidFill>
              </a:rPr>
              <a:t> </a:t>
            </a:r>
            <a:r>
              <a:rPr lang="fr-FR" sz="2000" dirty="0" err="1" smtClean="0">
                <a:solidFill>
                  <a:srgbClr val="66FFFF"/>
                </a:solidFill>
              </a:rPr>
              <a:t>near</a:t>
            </a:r>
            <a:r>
              <a:rPr lang="fr-FR" sz="2000" dirty="0" smtClean="0">
                <a:solidFill>
                  <a:srgbClr val="66FFFF"/>
                </a:solidFill>
              </a:rPr>
              <a:t> the </a:t>
            </a:r>
            <a:r>
              <a:rPr lang="fr-FR" sz="2000" dirty="0" err="1" smtClean="0">
                <a:solidFill>
                  <a:srgbClr val="66FFFF"/>
                </a:solidFill>
              </a:rPr>
              <a:t>absolute</a:t>
            </a:r>
            <a:r>
              <a:rPr lang="fr-FR" sz="2000" dirty="0" smtClean="0">
                <a:solidFill>
                  <a:srgbClr val="66FFFF"/>
                </a:solidFill>
              </a:rPr>
              <a:t> </a:t>
            </a:r>
            <a:r>
              <a:rPr lang="fr-FR" sz="2000" dirty="0" err="1" smtClean="0">
                <a:solidFill>
                  <a:srgbClr val="66FFFF"/>
                </a:solidFill>
              </a:rPr>
              <a:t>zero</a:t>
            </a:r>
            <a:r>
              <a:rPr lang="fr-FR" sz="2000" dirty="0" smtClean="0">
                <a:solidFill>
                  <a:srgbClr val="66FFFF"/>
                </a:solidFill>
              </a:rPr>
              <a:t> (0 Kelvin = -273.15 °C)  </a:t>
            </a:r>
            <a:r>
              <a:rPr lang="fr-FR" sz="2000" dirty="0" err="1" smtClean="0">
                <a:solidFill>
                  <a:srgbClr val="66FFFF"/>
                </a:solidFill>
              </a:rPr>
              <a:t>where</a:t>
            </a:r>
            <a:r>
              <a:rPr lang="fr-FR" sz="2000" dirty="0" smtClean="0">
                <a:solidFill>
                  <a:srgbClr val="66FFFF"/>
                </a:solidFill>
              </a:rPr>
              <a:t> the thermal agitation stops in </a:t>
            </a:r>
            <a:r>
              <a:rPr lang="fr-FR" sz="2000" dirty="0" err="1" smtClean="0">
                <a:solidFill>
                  <a:srgbClr val="66FFFF"/>
                </a:solidFill>
              </a:rPr>
              <a:t>matter</a:t>
            </a:r>
            <a:r>
              <a:rPr lang="fr-FR" altLang="ja-JP" sz="2000" dirty="0" smtClean="0">
                <a:solidFill>
                  <a:srgbClr val="66FFFF"/>
                </a:solidFill>
              </a:rPr>
              <a:t>, </a:t>
            </a:r>
            <a:r>
              <a:rPr lang="fr-FR" sz="2000" dirty="0" smtClean="0">
                <a:solidFill>
                  <a:srgbClr val="66FFFF"/>
                </a:solidFill>
              </a:rPr>
              <a:t> </a:t>
            </a:r>
          </a:p>
          <a:p>
            <a:pPr algn="l">
              <a:defRPr/>
            </a:pPr>
            <a:r>
              <a:rPr lang="fr-FR" sz="2000" dirty="0" smtClean="0">
                <a:solidFill>
                  <a:srgbClr val="FFFFFF"/>
                </a:solidFill>
              </a:rPr>
              <a:t>2 </a:t>
            </a:r>
            <a:r>
              <a:rPr lang="fr-FR" sz="2000" dirty="0" err="1" smtClean="0">
                <a:solidFill>
                  <a:srgbClr val="FFFFFF"/>
                </a:solidFill>
              </a:rPr>
              <a:t>different</a:t>
            </a:r>
            <a:r>
              <a:rPr lang="fr-FR" sz="2000" dirty="0" smtClean="0">
                <a:solidFill>
                  <a:srgbClr val="FFFFFF"/>
                </a:solidFill>
              </a:rPr>
              <a:t> </a:t>
            </a:r>
            <a:r>
              <a:rPr lang="fr-FR" sz="2000" dirty="0" err="1" smtClean="0">
                <a:solidFill>
                  <a:srgbClr val="FFFFFF"/>
                </a:solidFill>
              </a:rPr>
              <a:t>research</a:t>
            </a:r>
            <a:r>
              <a:rPr lang="fr-FR" sz="2000" dirty="0" smtClean="0">
                <a:solidFill>
                  <a:srgbClr val="FFFFFF"/>
                </a:solidFill>
              </a:rPr>
              <a:t> groups </a:t>
            </a:r>
            <a:r>
              <a:rPr lang="fr-FR" sz="2000" dirty="0" err="1" smtClean="0">
                <a:solidFill>
                  <a:srgbClr val="FFFFFF"/>
                </a:solidFill>
              </a:rPr>
              <a:t>study</a:t>
            </a:r>
            <a:r>
              <a:rPr lang="fr-FR" sz="2000" dirty="0" smtClean="0">
                <a:solidFill>
                  <a:srgbClr val="FFFFFF"/>
                </a:solidFill>
              </a:rPr>
              <a:t> the flow of </a:t>
            </a:r>
            <a:r>
              <a:rPr lang="fr-FR" sz="2000" dirty="0" err="1" smtClean="0">
                <a:solidFill>
                  <a:srgbClr val="FFFFFF"/>
                </a:solidFill>
              </a:rPr>
              <a:t>liquid</a:t>
            </a:r>
            <a:r>
              <a:rPr lang="fr-FR" sz="2000" dirty="0" smtClean="0">
                <a:solidFill>
                  <a:srgbClr val="FFFFFF"/>
                </a:solidFill>
              </a:rPr>
              <a:t> </a:t>
            </a:r>
            <a:r>
              <a:rPr lang="fr-FR" sz="2000" dirty="0" err="1" smtClean="0">
                <a:solidFill>
                  <a:srgbClr val="FFFFFF"/>
                </a:solidFill>
              </a:rPr>
              <a:t>helium</a:t>
            </a:r>
            <a:endParaRPr lang="fr-FR" sz="3200" dirty="0" smtClean="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971">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8398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395536" y="188640"/>
            <a:ext cx="8137028" cy="1008062"/>
          </a:xfrm>
          <a:ln>
            <a:solidFill>
              <a:schemeClr val="tx1"/>
            </a:solidFill>
            <a:miter lim="800000"/>
            <a:headEnd/>
            <a:tailEnd/>
          </a:ln>
        </p:spPr>
        <p:txBody>
          <a:bodyPr/>
          <a:lstStyle/>
          <a:p>
            <a:pPr>
              <a:defRPr/>
            </a:pPr>
            <a:r>
              <a:rPr lang="fr-FR" sz="3600" dirty="0" err="1" smtClean="0">
                <a:solidFill>
                  <a:schemeClr val="tx1"/>
                </a:solidFill>
                <a:cs typeface="+mj-cs"/>
              </a:rPr>
              <a:t>supersolidity or giant plasticity ?</a:t>
            </a:r>
            <a:endParaRPr lang="fr-FR" sz="3600" dirty="0" smtClean="0">
              <a:solidFill>
                <a:schemeClr val="tx1"/>
              </a:solidFill>
              <a:cs typeface="+mj-cs"/>
            </a:endParaRPr>
          </a:p>
        </p:txBody>
      </p:sp>
      <p:sp>
        <p:nvSpPr>
          <p:cNvPr id="194563" name="Rectangle 3"/>
          <p:cNvSpPr>
            <a:spLocks noChangeArrowheads="1"/>
          </p:cNvSpPr>
          <p:nvPr/>
        </p:nvSpPr>
        <p:spPr bwMode="auto">
          <a:xfrm>
            <a:off x="250824" y="1989139"/>
            <a:ext cx="8425631" cy="151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sz="2000" dirty="0">
                <a:solidFill>
                  <a:srgbClr val="FFFF00"/>
                </a:solidFill>
              </a:rPr>
              <a:t>Is </a:t>
            </a:r>
            <a:r>
              <a:rPr lang="fr-FR" sz="2000" dirty="0" err="1">
                <a:solidFill>
                  <a:srgbClr val="FFFF00"/>
                </a:solidFill>
              </a:rPr>
              <a:t>it</a:t>
            </a:r>
            <a:r>
              <a:rPr lang="fr-FR" sz="2000" dirty="0">
                <a:solidFill>
                  <a:srgbClr val="FFFF00"/>
                </a:solidFill>
              </a:rPr>
              <a:t> </a:t>
            </a:r>
            <a:r>
              <a:rPr lang="fr-FR" sz="2000" dirty="0" err="1">
                <a:solidFill>
                  <a:srgbClr val="FFFF00"/>
                </a:solidFill>
              </a:rPr>
              <a:t>really</a:t>
            </a:r>
            <a:r>
              <a:rPr lang="fr-FR" sz="2000" dirty="0">
                <a:solidFill>
                  <a:srgbClr val="FFFF00"/>
                </a:solidFill>
              </a:rPr>
              <a:t> possible </a:t>
            </a:r>
            <a:r>
              <a:rPr lang="fr-FR" sz="2000" dirty="0" err="1">
                <a:solidFill>
                  <a:srgbClr val="FFFF00"/>
                </a:solidFill>
              </a:rPr>
              <a:t>that</a:t>
            </a:r>
            <a:r>
              <a:rPr lang="fr-FR" sz="2000" dirty="0">
                <a:solidFill>
                  <a:srgbClr val="FFFF00"/>
                </a:solidFill>
              </a:rPr>
              <a:t> a </a:t>
            </a:r>
            <a:r>
              <a:rPr lang="fr-FR" sz="2000" dirty="0" err="1">
                <a:solidFill>
                  <a:srgbClr val="FFFF00"/>
                </a:solidFill>
              </a:rPr>
              <a:t>solid</a:t>
            </a:r>
            <a:r>
              <a:rPr lang="fr-FR" sz="2000" dirty="0">
                <a:solidFill>
                  <a:srgbClr val="FFFF00"/>
                </a:solidFill>
              </a:rPr>
              <a:t> </a:t>
            </a:r>
            <a:r>
              <a:rPr lang="fr-FR" sz="2000" dirty="0" err="1">
                <a:solidFill>
                  <a:srgbClr val="FFFF00"/>
                </a:solidFill>
              </a:rPr>
              <a:t>is</a:t>
            </a:r>
            <a:r>
              <a:rPr lang="fr-FR" sz="2000" dirty="0">
                <a:solidFill>
                  <a:srgbClr val="FFFF00"/>
                </a:solidFill>
              </a:rPr>
              <a:t> </a:t>
            </a:r>
            <a:r>
              <a:rPr lang="fr-FR" sz="2000" dirty="0" err="1">
                <a:solidFill>
                  <a:srgbClr val="FFFF00"/>
                </a:solidFill>
              </a:rPr>
              <a:t>superfluid</a:t>
            </a:r>
            <a:r>
              <a:rPr lang="fr-FR" sz="2000" dirty="0">
                <a:solidFill>
                  <a:srgbClr val="FFFF00"/>
                </a:solidFill>
              </a:rPr>
              <a:t> ?</a:t>
            </a:r>
          </a:p>
          <a:p>
            <a:pPr marL="342900" indent="-342900" algn="l">
              <a:spcBef>
                <a:spcPct val="20000"/>
              </a:spcBef>
              <a:defRPr/>
            </a:pPr>
            <a:r>
              <a:rPr lang="fr-FR" sz="2000" dirty="0">
                <a:solidFill>
                  <a:srgbClr val="FFFF00"/>
                </a:solidFill>
              </a:rPr>
              <a:t> A </a:t>
            </a:r>
            <a:r>
              <a:rPr lang="fr-FR" sz="2000" dirty="0" err="1">
                <a:solidFill>
                  <a:srgbClr val="FFFF00"/>
                </a:solidFill>
              </a:rPr>
              <a:t>quite</a:t>
            </a:r>
            <a:r>
              <a:rPr lang="fr-FR" sz="2000" dirty="0">
                <a:solidFill>
                  <a:srgbClr val="FFFF00"/>
                </a:solidFill>
              </a:rPr>
              <a:t> </a:t>
            </a:r>
            <a:r>
              <a:rPr lang="fr-FR" sz="2000" dirty="0" err="1">
                <a:solidFill>
                  <a:srgbClr val="FFFF00"/>
                </a:solidFill>
              </a:rPr>
              <a:t>astonishing</a:t>
            </a:r>
            <a:r>
              <a:rPr lang="fr-FR" sz="2000" dirty="0">
                <a:solidFill>
                  <a:srgbClr val="FFFF00"/>
                </a:solidFill>
              </a:rPr>
              <a:t> </a:t>
            </a:r>
            <a:r>
              <a:rPr lang="fr-FR" sz="2000" dirty="0" err="1">
                <a:solidFill>
                  <a:srgbClr val="FFFF00"/>
                </a:solidFill>
              </a:rPr>
              <a:t>property</a:t>
            </a:r>
            <a:r>
              <a:rPr lang="fr-FR" sz="2000" dirty="0">
                <a:solidFill>
                  <a:srgbClr val="FFFF00"/>
                </a:solidFill>
              </a:rPr>
              <a:t>. </a:t>
            </a:r>
          </a:p>
          <a:p>
            <a:pPr marL="342900" indent="-342900" algn="l">
              <a:spcBef>
                <a:spcPct val="20000"/>
              </a:spcBef>
              <a:defRPr/>
            </a:pPr>
            <a:r>
              <a:rPr lang="fr-FR" sz="2000" dirty="0">
                <a:solidFill>
                  <a:srgbClr val="FFFF00"/>
                </a:solidFill>
              </a:rPr>
              <a:t>A </a:t>
            </a:r>
            <a:r>
              <a:rPr lang="fr-FR" sz="2000" dirty="0" err="1">
                <a:solidFill>
                  <a:srgbClr val="FFFF00"/>
                </a:solidFill>
              </a:rPr>
              <a:t>supersolid</a:t>
            </a:r>
            <a:r>
              <a:rPr lang="fr-FR" sz="2000" dirty="0">
                <a:solidFill>
                  <a:srgbClr val="FFFF00"/>
                </a:solidFill>
              </a:rPr>
              <a:t> </a:t>
            </a:r>
            <a:r>
              <a:rPr lang="fr-FR" sz="2000" dirty="0" err="1">
                <a:solidFill>
                  <a:srgbClr val="FFFF00"/>
                </a:solidFill>
              </a:rPr>
              <a:t>would</a:t>
            </a:r>
            <a:r>
              <a:rPr lang="fr-FR" sz="2000" dirty="0">
                <a:solidFill>
                  <a:srgbClr val="FFFF00"/>
                </a:solidFill>
              </a:rPr>
              <a:t> </a:t>
            </a:r>
            <a:r>
              <a:rPr lang="fr-FR" sz="2000" dirty="0" err="1">
                <a:solidFill>
                  <a:srgbClr val="FFFF00"/>
                </a:solidFill>
              </a:rPr>
              <a:t>be</a:t>
            </a:r>
            <a:r>
              <a:rPr lang="fr-FR" sz="2000" dirty="0">
                <a:solidFill>
                  <a:srgbClr val="FFFF00"/>
                </a:solidFill>
              </a:rPr>
              <a:t> </a:t>
            </a:r>
            <a:r>
              <a:rPr lang="fr-FR" sz="2000" dirty="0" err="1">
                <a:solidFill>
                  <a:srgbClr val="FFFF00"/>
                </a:solidFill>
              </a:rPr>
              <a:t>elastic</a:t>
            </a:r>
            <a:r>
              <a:rPr lang="fr-FR" sz="2000" dirty="0">
                <a:solidFill>
                  <a:srgbClr val="FFFF00"/>
                </a:solidFill>
              </a:rPr>
              <a:t> </a:t>
            </a:r>
            <a:r>
              <a:rPr lang="fr-FR" sz="2000" dirty="0" err="1">
                <a:solidFill>
                  <a:srgbClr val="FFFF00"/>
                </a:solidFill>
              </a:rPr>
              <a:t>like</a:t>
            </a:r>
            <a:r>
              <a:rPr lang="fr-FR" sz="2000" dirty="0">
                <a:solidFill>
                  <a:srgbClr val="FFFF00"/>
                </a:solidFill>
              </a:rPr>
              <a:t> a </a:t>
            </a:r>
            <a:r>
              <a:rPr lang="fr-FR" sz="2000" dirty="0" err="1">
                <a:solidFill>
                  <a:srgbClr val="FFFF00"/>
                </a:solidFill>
              </a:rPr>
              <a:t>solid</a:t>
            </a:r>
            <a:r>
              <a:rPr lang="fr-FR" sz="2000" dirty="0">
                <a:solidFill>
                  <a:srgbClr val="FFFF00"/>
                </a:solidFill>
              </a:rPr>
              <a:t> but a fraction of </a:t>
            </a:r>
            <a:r>
              <a:rPr lang="fr-FR" sz="2000" dirty="0" err="1">
                <a:solidFill>
                  <a:srgbClr val="FFFF00"/>
                </a:solidFill>
              </a:rPr>
              <a:t>it</a:t>
            </a:r>
            <a:r>
              <a:rPr lang="fr-FR" sz="2000" dirty="0">
                <a:solidFill>
                  <a:srgbClr val="FFFF00"/>
                </a:solidFill>
              </a:rPr>
              <a:t> </a:t>
            </a:r>
            <a:r>
              <a:rPr lang="fr-FR" sz="2000" dirty="0" err="1">
                <a:solidFill>
                  <a:srgbClr val="FFFF00"/>
                </a:solidFill>
              </a:rPr>
              <a:t>would</a:t>
            </a:r>
            <a:r>
              <a:rPr lang="fr-FR" sz="2000" dirty="0">
                <a:solidFill>
                  <a:srgbClr val="FFFF00"/>
                </a:solidFill>
              </a:rPr>
              <a:t> flow </a:t>
            </a:r>
            <a:r>
              <a:rPr lang="fr-FR" sz="2000" dirty="0" err="1">
                <a:solidFill>
                  <a:srgbClr val="FFFF00"/>
                </a:solidFill>
              </a:rPr>
              <a:t>without</a:t>
            </a:r>
          </a:p>
          <a:p>
            <a:pPr marL="342900" indent="-342900" algn="l">
              <a:spcBef>
                <a:spcPct val="20000"/>
              </a:spcBef>
              <a:defRPr/>
            </a:pPr>
            <a:r>
              <a:rPr lang="fr-FR" sz="2000" dirty="0" err="1">
                <a:solidFill>
                  <a:srgbClr val="FFFF00"/>
                </a:solidFill>
              </a:rPr>
              <a:t>any</a:t>
            </a:r>
            <a:r>
              <a:rPr lang="fr-FR" sz="2000" dirty="0">
                <a:solidFill>
                  <a:srgbClr val="FFFF00"/>
                </a:solidFill>
              </a:rPr>
              <a:t> </a:t>
            </a:r>
            <a:r>
              <a:rPr lang="fr-FR" sz="2000" dirty="0" err="1">
                <a:solidFill>
                  <a:srgbClr val="FFFF00"/>
                </a:solidFill>
              </a:rPr>
              <a:t>resistance</a:t>
            </a:r>
            <a:r>
              <a:rPr lang="fr-FR" sz="2000" dirty="0">
                <a:solidFill>
                  <a:srgbClr val="FFFF00"/>
                </a:solidFill>
              </a:rPr>
              <a:t> </a:t>
            </a:r>
            <a:r>
              <a:rPr lang="fr-FR" sz="2000" dirty="0" err="1">
                <a:solidFill>
                  <a:srgbClr val="FFFF00"/>
                </a:solidFill>
              </a:rPr>
              <a:t>through</a:t>
            </a:r>
            <a:r>
              <a:rPr lang="fr-FR" sz="2000" dirty="0">
                <a:solidFill>
                  <a:srgbClr val="FFFF00"/>
                </a:solidFill>
              </a:rPr>
              <a:t> the </a:t>
            </a:r>
            <a:r>
              <a:rPr lang="fr-FR" sz="2000" dirty="0" err="1">
                <a:solidFill>
                  <a:srgbClr val="FFFF00"/>
                </a:solidFill>
              </a:rPr>
              <a:t>rest</a:t>
            </a:r>
            <a:r>
              <a:rPr lang="fr-FR" sz="2000" dirty="0">
                <a:solidFill>
                  <a:srgbClr val="FFFF00"/>
                </a:solidFill>
              </a:rPr>
              <a:t>.</a:t>
            </a:r>
          </a:p>
          <a:p>
            <a:pPr marL="342900" indent="-342900" algn="l">
              <a:spcBef>
                <a:spcPct val="20000"/>
              </a:spcBef>
              <a:defRPr/>
            </a:pPr>
            <a:endParaRPr lang="fr-FR" sz="2000" dirty="0">
              <a:cs typeface="+mn-cs"/>
            </a:endParaRPr>
          </a:p>
        </p:txBody>
      </p:sp>
      <p:sp>
        <p:nvSpPr>
          <p:cNvPr id="194565" name="Rectangle 5"/>
          <p:cNvSpPr>
            <a:spLocks noChangeArrowheads="1"/>
          </p:cNvSpPr>
          <p:nvPr/>
        </p:nvSpPr>
        <p:spPr bwMode="auto">
          <a:xfrm>
            <a:off x="251520" y="3789041"/>
            <a:ext cx="8534400"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sz="2000" dirty="0" err="1">
                <a:cs typeface="+mn-cs"/>
              </a:rPr>
              <a:t>Some</a:t>
            </a:r>
            <a:r>
              <a:rPr lang="fr-FR" sz="2000" dirty="0">
                <a:cs typeface="+mn-cs"/>
              </a:rPr>
              <a:t> more Nobel </a:t>
            </a:r>
            <a:r>
              <a:rPr lang="fr-FR" sz="2000" dirty="0" err="1">
                <a:cs typeface="+mn-cs"/>
              </a:rPr>
              <a:t>prizes</a:t>
            </a:r>
            <a:r>
              <a:rPr lang="fr-FR" sz="2000" dirty="0">
                <a:cs typeface="+mn-cs"/>
              </a:rPr>
              <a:t> to come ?  probably not for « supersolidity », but…</a:t>
            </a:r>
          </a:p>
        </p:txBody>
      </p:sp>
      <p:pic>
        <p:nvPicPr>
          <p:cNvPr id="2" name="Image 1" descr="Giant-plasitic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437112"/>
            <a:ext cx="8532440" cy="2065749"/>
          </a:xfrm>
          <a:prstGeom prst="rect">
            <a:avLst/>
          </a:prstGeom>
        </p:spPr>
      </p:pic>
    </p:spTree>
    <p:extLst>
      <p:ext uri="{BB962C8B-B14F-4D97-AF65-F5344CB8AC3E}">
        <p14:creationId xmlns:p14="http://schemas.microsoft.com/office/powerpoint/2010/main" val="1820350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p:bldP spid="19456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8458200" cy="1184176"/>
          </a:xfrm>
        </p:spPr>
        <p:txBody>
          <a:bodyPr/>
          <a:lstStyle/>
          <a:p>
            <a:r>
              <a:rPr lang="fr-FR" sz="3600">
                <a:solidFill>
                  <a:srgbClr val="FFFFFF"/>
                </a:solidFill>
              </a:rPr>
              <a:t>a fruitful collaboration with J. Beamish</a:t>
            </a:r>
            <a:br>
              <a:rPr lang="fr-FR" sz="3600">
                <a:solidFill>
                  <a:srgbClr val="FFFFFF"/>
                </a:solidFill>
              </a:rPr>
            </a:br>
            <a:r>
              <a:rPr lang="fr-FR" sz="3600">
                <a:solidFill>
                  <a:srgbClr val="FFFFFF"/>
                </a:solidFill>
              </a:rPr>
              <a:t>(Paris  2012)</a:t>
            </a:r>
          </a:p>
        </p:txBody>
      </p:sp>
      <p:pic>
        <p:nvPicPr>
          <p:cNvPr id="4" name="Image 3" descr="group2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7141"/>
            <a:ext cx="9144000" cy="4038203"/>
          </a:xfrm>
          <a:prstGeom prst="rect">
            <a:avLst/>
          </a:prstGeom>
        </p:spPr>
      </p:pic>
      <p:sp>
        <p:nvSpPr>
          <p:cNvPr id="5" name="ZoneTexte 4"/>
          <p:cNvSpPr txBox="1"/>
          <p:nvPr/>
        </p:nvSpPr>
        <p:spPr>
          <a:xfrm>
            <a:off x="333287" y="5589240"/>
            <a:ext cx="1317279" cy="830997"/>
          </a:xfrm>
          <a:prstGeom prst="rect">
            <a:avLst/>
          </a:prstGeom>
          <a:noFill/>
        </p:spPr>
        <p:txBody>
          <a:bodyPr wrap="none" rtlCol="0">
            <a:spAutoFit/>
          </a:bodyPr>
          <a:lstStyle/>
          <a:p>
            <a:r>
              <a:rPr lang="fr-FR"/>
              <a:t>Etienne</a:t>
            </a:r>
          </a:p>
          <a:p>
            <a:r>
              <a:rPr lang="fr-FR"/>
              <a:t>Rolley</a:t>
            </a:r>
          </a:p>
        </p:txBody>
      </p:sp>
      <p:sp>
        <p:nvSpPr>
          <p:cNvPr id="6" name="ZoneTexte 5"/>
          <p:cNvSpPr txBox="1"/>
          <p:nvPr/>
        </p:nvSpPr>
        <p:spPr>
          <a:xfrm>
            <a:off x="2195736" y="5877272"/>
            <a:ext cx="701877" cy="461665"/>
          </a:xfrm>
          <a:prstGeom prst="rect">
            <a:avLst/>
          </a:prstGeom>
          <a:noFill/>
        </p:spPr>
        <p:txBody>
          <a:bodyPr wrap="none" rtlCol="0">
            <a:spAutoFit/>
          </a:bodyPr>
          <a:lstStyle/>
          <a:p>
            <a:r>
              <a:rPr lang="fr-FR"/>
              <a:t>SB</a:t>
            </a:r>
          </a:p>
        </p:txBody>
      </p:sp>
      <p:sp>
        <p:nvSpPr>
          <p:cNvPr id="7" name="ZoneTexte 6"/>
          <p:cNvSpPr txBox="1"/>
          <p:nvPr/>
        </p:nvSpPr>
        <p:spPr>
          <a:xfrm>
            <a:off x="2987824" y="5661248"/>
            <a:ext cx="1437054" cy="830997"/>
          </a:xfrm>
          <a:prstGeom prst="rect">
            <a:avLst/>
          </a:prstGeom>
          <a:noFill/>
        </p:spPr>
        <p:txBody>
          <a:bodyPr wrap="none" rtlCol="0">
            <a:spAutoFit/>
          </a:bodyPr>
          <a:lstStyle/>
          <a:p>
            <a:r>
              <a:rPr lang="fr-FR"/>
              <a:t>John</a:t>
            </a:r>
          </a:p>
          <a:p>
            <a:r>
              <a:rPr lang="fr-FR"/>
              <a:t>Beamish</a:t>
            </a:r>
          </a:p>
        </p:txBody>
      </p:sp>
      <p:sp>
        <p:nvSpPr>
          <p:cNvPr id="8" name="ZoneTexte 7"/>
          <p:cNvSpPr txBox="1"/>
          <p:nvPr/>
        </p:nvSpPr>
        <p:spPr>
          <a:xfrm>
            <a:off x="4242762" y="5589240"/>
            <a:ext cx="1687723" cy="830997"/>
          </a:xfrm>
          <a:prstGeom prst="rect">
            <a:avLst/>
          </a:prstGeom>
          <a:noFill/>
        </p:spPr>
        <p:txBody>
          <a:bodyPr wrap="none" rtlCol="0">
            <a:spAutoFit/>
          </a:bodyPr>
          <a:lstStyle/>
          <a:p>
            <a:r>
              <a:rPr lang="fr-FR"/>
              <a:t>Andrew</a:t>
            </a:r>
          </a:p>
          <a:p>
            <a:r>
              <a:rPr lang="fr-FR"/>
              <a:t>Fefferman</a:t>
            </a:r>
          </a:p>
        </p:txBody>
      </p:sp>
      <p:sp>
        <p:nvSpPr>
          <p:cNvPr id="9" name="ZoneTexte 8"/>
          <p:cNvSpPr txBox="1"/>
          <p:nvPr/>
        </p:nvSpPr>
        <p:spPr>
          <a:xfrm>
            <a:off x="5490822" y="5301208"/>
            <a:ext cx="1351844" cy="830997"/>
          </a:xfrm>
          <a:prstGeom prst="rect">
            <a:avLst/>
          </a:prstGeom>
          <a:noFill/>
        </p:spPr>
        <p:txBody>
          <a:bodyPr wrap="none" rtlCol="0">
            <a:spAutoFit/>
          </a:bodyPr>
          <a:lstStyle/>
          <a:p>
            <a:r>
              <a:rPr lang="fr-FR"/>
              <a:t>Kristina</a:t>
            </a:r>
          </a:p>
          <a:p>
            <a:r>
              <a:rPr lang="fr-FR"/>
              <a:t>Davitt</a:t>
            </a:r>
          </a:p>
        </p:txBody>
      </p:sp>
      <p:sp>
        <p:nvSpPr>
          <p:cNvPr id="10" name="ZoneTexte 9"/>
          <p:cNvSpPr txBox="1"/>
          <p:nvPr/>
        </p:nvSpPr>
        <p:spPr>
          <a:xfrm>
            <a:off x="7812360" y="5445224"/>
            <a:ext cx="1163091" cy="830997"/>
          </a:xfrm>
          <a:prstGeom prst="rect">
            <a:avLst/>
          </a:prstGeom>
          <a:noFill/>
        </p:spPr>
        <p:txBody>
          <a:bodyPr wrap="none" rtlCol="0">
            <a:spAutoFit/>
          </a:bodyPr>
          <a:lstStyle/>
          <a:p>
            <a:r>
              <a:rPr lang="fr-FR"/>
              <a:t>Xavier</a:t>
            </a:r>
          </a:p>
          <a:p>
            <a:r>
              <a:rPr lang="fr-FR"/>
              <a:t>Rojas</a:t>
            </a:r>
          </a:p>
        </p:txBody>
      </p:sp>
      <p:sp>
        <p:nvSpPr>
          <p:cNvPr id="11" name="ZoneTexte 10"/>
          <p:cNvSpPr txBox="1"/>
          <p:nvPr/>
        </p:nvSpPr>
        <p:spPr>
          <a:xfrm>
            <a:off x="6593161" y="5661248"/>
            <a:ext cx="1163391" cy="830997"/>
          </a:xfrm>
          <a:prstGeom prst="rect">
            <a:avLst/>
          </a:prstGeom>
          <a:noFill/>
        </p:spPr>
        <p:txBody>
          <a:bodyPr wrap="none" rtlCol="0">
            <a:spAutoFit/>
          </a:bodyPr>
          <a:lstStyle/>
          <a:p>
            <a:r>
              <a:rPr lang="fr-FR"/>
              <a:t>Ariel</a:t>
            </a:r>
          </a:p>
          <a:p>
            <a:r>
              <a:rPr lang="fr-FR"/>
              <a:t>Haziot</a:t>
            </a:r>
          </a:p>
        </p:txBody>
      </p:sp>
    </p:spTree>
    <p:extLst>
      <p:ext uri="{BB962C8B-B14F-4D97-AF65-F5344CB8AC3E}">
        <p14:creationId xmlns:p14="http://schemas.microsoft.com/office/powerpoint/2010/main" val="13702056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solidFill>
                  <a:schemeClr val="tx1"/>
                </a:solidFill>
              </a:rPr>
              <a:t>I aknowledge support from</a:t>
            </a:r>
          </a:p>
        </p:txBody>
      </p:sp>
      <p:pic>
        <p:nvPicPr>
          <p:cNvPr id="4" name="Image 3" descr="erc.jpg"/>
          <p:cNvPicPr>
            <a:picLocks noChangeAspect="1"/>
          </p:cNvPicPr>
          <p:nvPr/>
        </p:nvPicPr>
        <p:blipFill>
          <a:blip r:embed="rId2"/>
          <a:srcRect/>
          <a:stretch>
            <a:fillRect/>
          </a:stretch>
        </p:blipFill>
        <p:spPr bwMode="auto">
          <a:xfrm>
            <a:off x="539551" y="2060848"/>
            <a:ext cx="1285629" cy="1298129"/>
          </a:xfrm>
          <a:prstGeom prst="rect">
            <a:avLst/>
          </a:prstGeom>
          <a:noFill/>
          <a:ln w="9525">
            <a:noFill/>
            <a:miter lim="800000"/>
            <a:headEnd/>
            <a:tailEnd/>
          </a:ln>
        </p:spPr>
      </p:pic>
      <p:pic>
        <p:nvPicPr>
          <p:cNvPr id="5" name="Image 4"/>
          <p:cNvPicPr>
            <a:picLocks noChangeAspect="1"/>
          </p:cNvPicPr>
          <p:nvPr/>
        </p:nvPicPr>
        <p:blipFill>
          <a:blip r:embed="rId3"/>
          <a:stretch>
            <a:fillRect/>
          </a:stretch>
        </p:blipFill>
        <p:spPr>
          <a:xfrm>
            <a:off x="611560" y="4797152"/>
            <a:ext cx="1512168" cy="790795"/>
          </a:xfrm>
          <a:prstGeom prst="rect">
            <a:avLst/>
          </a:prstGeom>
        </p:spPr>
      </p:pic>
      <p:pic>
        <p:nvPicPr>
          <p:cNvPr id="6" name="Image 5"/>
          <p:cNvPicPr>
            <a:picLocks noChangeAspect="1"/>
          </p:cNvPicPr>
          <p:nvPr/>
        </p:nvPicPr>
        <p:blipFill>
          <a:blip r:embed="rId4"/>
          <a:stretch>
            <a:fillRect/>
          </a:stretch>
        </p:blipFill>
        <p:spPr>
          <a:xfrm>
            <a:off x="3491880" y="4797152"/>
            <a:ext cx="1955773" cy="792088"/>
          </a:xfrm>
          <a:prstGeom prst="rect">
            <a:avLst/>
          </a:prstGeom>
        </p:spPr>
      </p:pic>
      <p:pic>
        <p:nvPicPr>
          <p:cNvPr id="7" name="Image 6" descr="cnrs.jpg"/>
          <p:cNvPicPr>
            <a:picLocks noChangeAspect="1"/>
          </p:cNvPicPr>
          <p:nvPr/>
        </p:nvPicPr>
        <p:blipFill>
          <a:blip r:embed="rId5"/>
          <a:srcRect/>
          <a:stretch>
            <a:fillRect/>
          </a:stretch>
        </p:blipFill>
        <p:spPr bwMode="auto">
          <a:xfrm>
            <a:off x="3707904" y="2060848"/>
            <a:ext cx="1301750" cy="1295400"/>
          </a:xfrm>
          <a:prstGeom prst="rect">
            <a:avLst/>
          </a:prstGeom>
          <a:noFill/>
          <a:ln w="9525">
            <a:noFill/>
            <a:miter lim="800000"/>
            <a:headEnd/>
            <a:tailEnd/>
          </a:ln>
        </p:spPr>
      </p:pic>
      <p:pic>
        <p:nvPicPr>
          <p:cNvPr id="8" name="Picture 8"/>
          <p:cNvPicPr>
            <a:picLocks noChangeAspect="1" noChangeArrowheads="1"/>
          </p:cNvPicPr>
          <p:nvPr/>
        </p:nvPicPr>
        <p:blipFill>
          <a:blip r:embed="rId6"/>
          <a:srcRect/>
          <a:stretch>
            <a:fillRect/>
          </a:stretch>
        </p:blipFill>
        <p:spPr bwMode="auto">
          <a:xfrm>
            <a:off x="6948264" y="4797152"/>
            <a:ext cx="1362075" cy="935038"/>
          </a:xfrm>
          <a:prstGeom prst="rect">
            <a:avLst/>
          </a:prstGeom>
          <a:noFill/>
          <a:ln w="9525">
            <a:noFill/>
            <a:miter lim="800000"/>
            <a:headEnd/>
            <a:tailEnd/>
          </a:ln>
          <a:effectLst/>
        </p:spPr>
      </p:pic>
      <p:pic>
        <p:nvPicPr>
          <p:cNvPr id="9" name="Image 8" descr="ens.jpg"/>
          <p:cNvPicPr>
            <a:picLocks noChangeAspect="1"/>
          </p:cNvPicPr>
          <p:nvPr/>
        </p:nvPicPr>
        <p:blipFill>
          <a:blip r:embed="rId7"/>
          <a:srcRect/>
          <a:stretch>
            <a:fillRect/>
          </a:stretch>
        </p:blipFill>
        <p:spPr bwMode="auto">
          <a:xfrm>
            <a:off x="6588224" y="2060848"/>
            <a:ext cx="1600200" cy="1298575"/>
          </a:xfrm>
          <a:prstGeom prst="rect">
            <a:avLst/>
          </a:prstGeom>
          <a:noFill/>
          <a:ln w="9525">
            <a:noFill/>
            <a:miter lim="800000"/>
            <a:headEnd/>
            <a:tailEnd/>
          </a:ln>
        </p:spPr>
      </p:pic>
    </p:spTree>
    <p:extLst>
      <p:ext uri="{BB962C8B-B14F-4D97-AF65-F5344CB8AC3E}">
        <p14:creationId xmlns:p14="http://schemas.microsoft.com/office/powerpoint/2010/main" val="28326651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381000" y="152400"/>
            <a:ext cx="8382000" cy="1219200"/>
          </a:xfrm>
          <a:ln>
            <a:solidFill>
              <a:schemeClr val="tx1"/>
            </a:solidFill>
            <a:miter lim="800000"/>
            <a:headEnd/>
            <a:tailEnd/>
          </a:ln>
        </p:spPr>
        <p:txBody>
          <a:bodyPr/>
          <a:lstStyle/>
          <a:p>
            <a:pPr>
              <a:defRPr/>
            </a:pPr>
            <a:r>
              <a:rPr lang="fr-FR" sz="3200" dirty="0" err="1" smtClean="0">
                <a:solidFill>
                  <a:schemeClr val="tx1"/>
                </a:solidFill>
                <a:cs typeface="+mj-cs"/>
              </a:rPr>
              <a:t>prehistory</a:t>
            </a:r>
            <a:r>
              <a:rPr lang="fr-FR" sz="3200" dirty="0" smtClean="0">
                <a:solidFill>
                  <a:schemeClr val="tx1"/>
                </a:solidFill>
                <a:cs typeface="+mj-cs"/>
              </a:rPr>
              <a:t> of the </a:t>
            </a:r>
            <a:r>
              <a:rPr lang="fr-FR" sz="3200" dirty="0" err="1" smtClean="0">
                <a:solidFill>
                  <a:schemeClr val="tx1"/>
                </a:solidFill>
                <a:cs typeface="+mj-cs"/>
              </a:rPr>
              <a:t>discovery</a:t>
            </a:r>
            <a:r>
              <a:rPr lang="fr-FR" sz="3200" dirty="0" smtClean="0">
                <a:solidFill>
                  <a:schemeClr val="tx1"/>
                </a:solidFill>
                <a:cs typeface="+mj-cs"/>
              </a:rPr>
              <a:t> of </a:t>
            </a:r>
            <a:r>
              <a:rPr lang="fr-FR" sz="3200" dirty="0" err="1" smtClean="0">
                <a:solidFill>
                  <a:schemeClr val="tx1"/>
                </a:solidFill>
                <a:cs typeface="+mj-cs"/>
              </a:rPr>
              <a:t>superfluidity</a:t>
            </a:r>
            <a:r>
              <a:rPr lang="fr-FR" sz="3200" dirty="0" smtClean="0">
                <a:solidFill>
                  <a:schemeClr val="tx1"/>
                </a:solidFill>
                <a:cs typeface="+mj-cs"/>
              </a:rPr>
              <a:t> </a:t>
            </a:r>
            <a:br>
              <a:rPr lang="fr-FR" sz="3200" dirty="0" smtClean="0">
                <a:solidFill>
                  <a:schemeClr val="tx1"/>
                </a:solidFill>
                <a:cs typeface="+mj-cs"/>
              </a:rPr>
            </a:br>
            <a:r>
              <a:rPr lang="fr-FR" sz="3200" dirty="0" smtClean="0">
                <a:solidFill>
                  <a:schemeClr val="tx1"/>
                </a:solidFill>
                <a:cs typeface="+mj-cs"/>
              </a:rPr>
              <a:t>1927 – 1937</a:t>
            </a:r>
          </a:p>
        </p:txBody>
      </p:sp>
      <p:sp>
        <p:nvSpPr>
          <p:cNvPr id="178180" name="Rectangle 4"/>
          <p:cNvSpPr>
            <a:spLocks noChangeArrowheads="1"/>
          </p:cNvSpPr>
          <p:nvPr/>
        </p:nvSpPr>
        <p:spPr bwMode="auto">
          <a:xfrm>
            <a:off x="381000" y="2819400"/>
            <a:ext cx="853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defRPr/>
            </a:pPr>
            <a:endParaRPr lang="fr-FR">
              <a:cs typeface="+mn-cs"/>
            </a:endParaRPr>
          </a:p>
        </p:txBody>
      </p:sp>
      <p:sp>
        <p:nvSpPr>
          <p:cNvPr id="178181" name="Rectangle 5"/>
          <p:cNvSpPr>
            <a:spLocks noChangeArrowheads="1"/>
          </p:cNvSpPr>
          <p:nvPr/>
        </p:nvSpPr>
        <p:spPr bwMode="auto">
          <a:xfrm>
            <a:off x="228600" y="4149725"/>
            <a:ext cx="85915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defRPr/>
            </a:pPr>
            <a:r>
              <a:rPr lang="fr-FR" sz="2000" dirty="0">
                <a:solidFill>
                  <a:srgbClr val="00C200"/>
                </a:solidFill>
                <a:cs typeface="+mn-cs"/>
              </a:rPr>
              <a:t>1930: W.H. Keesom and J.N. van der Ende (</a:t>
            </a:r>
            <a:r>
              <a:rPr lang="fr-FR" sz="2000" dirty="0" err="1">
                <a:solidFill>
                  <a:srgbClr val="00C200"/>
                </a:solidFill>
                <a:cs typeface="+mn-cs"/>
              </a:rPr>
              <a:t>Leiden</a:t>
            </a:r>
            <a:r>
              <a:rPr lang="fr-FR" sz="2000" dirty="0">
                <a:solidFill>
                  <a:srgbClr val="00C200"/>
                </a:solidFill>
                <a:cs typeface="+mn-cs"/>
              </a:rPr>
              <a:t>)</a:t>
            </a:r>
            <a:r>
              <a:rPr lang="fr-FR" sz="2000" dirty="0">
                <a:solidFill>
                  <a:srgbClr val="FFFFFF"/>
                </a:solidFill>
                <a:cs typeface="+mn-cs"/>
              </a:rPr>
              <a:t>:  </a:t>
            </a:r>
            <a:r>
              <a:rPr lang="fr-FR" sz="2000" dirty="0" err="1">
                <a:solidFill>
                  <a:srgbClr val="FFFFFF"/>
                </a:solidFill>
                <a:cs typeface="+mn-cs"/>
              </a:rPr>
              <a:t>liquid</a:t>
            </a:r>
            <a:r>
              <a:rPr lang="fr-FR" sz="2000" dirty="0">
                <a:solidFill>
                  <a:srgbClr val="FFFFFF"/>
                </a:solidFill>
                <a:cs typeface="+mn-cs"/>
              </a:rPr>
              <a:t> He II </a:t>
            </a:r>
            <a:r>
              <a:rPr lang="fr-FR" sz="2000" dirty="0" err="1">
                <a:solidFill>
                  <a:srgbClr val="FFFFFF"/>
                </a:solidFill>
                <a:cs typeface="+mn-cs"/>
              </a:rPr>
              <a:t>flows</a:t>
            </a:r>
            <a:r>
              <a:rPr lang="fr-FR" sz="2000" dirty="0">
                <a:solidFill>
                  <a:srgbClr val="FFFFFF"/>
                </a:solidFill>
                <a:cs typeface="+mn-cs"/>
              </a:rPr>
              <a:t> </a:t>
            </a:r>
            <a:r>
              <a:rPr lang="fr-FR" sz="2000" dirty="0" err="1">
                <a:solidFill>
                  <a:srgbClr val="FFFFFF"/>
                </a:solidFill>
                <a:cs typeface="+mn-cs"/>
              </a:rPr>
              <a:t>very</a:t>
            </a:r>
            <a:r>
              <a:rPr lang="fr-FR" sz="2000" dirty="0">
                <a:solidFill>
                  <a:srgbClr val="FFFFFF"/>
                </a:solidFill>
                <a:cs typeface="+mn-cs"/>
              </a:rPr>
              <a:t> </a:t>
            </a:r>
            <a:r>
              <a:rPr lang="fr-FR" sz="2000" dirty="0" err="1">
                <a:solidFill>
                  <a:srgbClr val="FFFFFF"/>
                </a:solidFill>
                <a:cs typeface="+mn-cs"/>
              </a:rPr>
              <a:t>easily</a:t>
            </a:r>
            <a:r>
              <a:rPr lang="fr-FR" sz="2000" dirty="0">
                <a:solidFill>
                  <a:srgbClr val="FFFFFF"/>
                </a:solidFill>
                <a:cs typeface="+mn-cs"/>
              </a:rPr>
              <a:t> </a:t>
            </a:r>
            <a:r>
              <a:rPr lang="fr-FR" sz="2000" dirty="0" err="1">
                <a:solidFill>
                  <a:srgbClr val="FFFFFF"/>
                </a:solidFill>
                <a:cs typeface="+mn-cs"/>
              </a:rPr>
              <a:t>through</a:t>
            </a:r>
            <a:r>
              <a:rPr lang="fr-FR" sz="2000" dirty="0">
                <a:solidFill>
                  <a:srgbClr val="FFFFFF"/>
                </a:solidFill>
                <a:cs typeface="+mn-cs"/>
              </a:rPr>
              <a:t> </a:t>
            </a:r>
            <a:r>
              <a:rPr lang="fr-FR" sz="2000" dirty="0" err="1">
                <a:solidFill>
                  <a:srgbClr val="FFFFFF"/>
                </a:solidFill>
                <a:cs typeface="+mn-cs"/>
              </a:rPr>
              <a:t>narrow</a:t>
            </a:r>
            <a:r>
              <a:rPr lang="fr-FR" sz="2000" dirty="0">
                <a:solidFill>
                  <a:srgbClr val="FFFFFF"/>
                </a:solidFill>
                <a:cs typeface="+mn-cs"/>
              </a:rPr>
              <a:t> </a:t>
            </a:r>
            <a:r>
              <a:rPr lang="fr-FR" sz="2000" dirty="0" err="1">
                <a:solidFill>
                  <a:srgbClr val="FFFFFF"/>
                </a:solidFill>
                <a:cs typeface="+mn-cs"/>
              </a:rPr>
              <a:t>slits</a:t>
            </a:r>
            <a:r>
              <a:rPr lang="fr-FR" sz="2000" dirty="0">
                <a:solidFill>
                  <a:srgbClr val="FFFFFF"/>
                </a:solidFill>
                <a:cs typeface="+mn-cs"/>
              </a:rPr>
              <a:t> (</a:t>
            </a:r>
            <a:r>
              <a:rPr lang="fr-FR" sz="2000" dirty="0" err="1">
                <a:solidFill>
                  <a:srgbClr val="FFFFFF"/>
                </a:solidFill>
                <a:cs typeface="+mn-cs"/>
              </a:rPr>
              <a:t>superleaks</a:t>
            </a:r>
            <a:r>
              <a:rPr lang="fr-FR" sz="2000" dirty="0">
                <a:solidFill>
                  <a:srgbClr val="FFFFFF"/>
                </a:solidFill>
                <a:cs typeface="+mn-cs"/>
              </a:rPr>
              <a:t>)</a:t>
            </a:r>
          </a:p>
        </p:txBody>
      </p:sp>
      <p:sp>
        <p:nvSpPr>
          <p:cNvPr id="178183" name="Rectangle 7"/>
          <p:cNvSpPr>
            <a:spLocks noChangeArrowheads="1"/>
          </p:cNvSpPr>
          <p:nvPr/>
        </p:nvSpPr>
        <p:spPr bwMode="auto">
          <a:xfrm>
            <a:off x="304800" y="5013325"/>
            <a:ext cx="8534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defRPr/>
            </a:pPr>
            <a:r>
              <a:rPr lang="fr-FR" sz="2000" dirty="0">
                <a:solidFill>
                  <a:schemeClr val="tx2"/>
                </a:solidFill>
                <a:cs typeface="+mn-cs"/>
              </a:rPr>
              <a:t>1932: </a:t>
            </a:r>
            <a:r>
              <a:rPr lang="fr-FR" sz="2000" dirty="0" err="1">
                <a:solidFill>
                  <a:schemeClr val="tx2"/>
                </a:solidFill>
                <a:cs typeface="+mn-cs"/>
              </a:rPr>
              <a:t>McLennan</a:t>
            </a:r>
            <a:r>
              <a:rPr lang="fr-FR" sz="2000" dirty="0">
                <a:solidFill>
                  <a:schemeClr val="tx2"/>
                </a:solidFill>
                <a:cs typeface="+mn-cs"/>
              </a:rPr>
              <a:t> et al. (Toronto)</a:t>
            </a:r>
            <a:r>
              <a:rPr lang="fr-FR" sz="2000" dirty="0">
                <a:solidFill>
                  <a:srgbClr val="FFFFFF"/>
                </a:solidFill>
                <a:cs typeface="+mn-cs"/>
              </a:rPr>
              <a:t>:  </a:t>
            </a:r>
            <a:r>
              <a:rPr lang="fr-FR" sz="2000" dirty="0" err="1">
                <a:solidFill>
                  <a:srgbClr val="FFFFFF"/>
                </a:solidFill>
                <a:cs typeface="+mn-cs"/>
              </a:rPr>
              <a:t>liquid</a:t>
            </a:r>
            <a:r>
              <a:rPr lang="fr-FR" sz="2000" dirty="0">
                <a:solidFill>
                  <a:srgbClr val="FFFFFF"/>
                </a:solidFill>
                <a:cs typeface="+mn-cs"/>
              </a:rPr>
              <a:t> He stops </a:t>
            </a:r>
            <a:r>
              <a:rPr lang="fr-FR" sz="2000" dirty="0" err="1">
                <a:solidFill>
                  <a:srgbClr val="FFFFFF"/>
                </a:solidFill>
                <a:cs typeface="+mn-cs"/>
              </a:rPr>
              <a:t>boiling</a:t>
            </a:r>
            <a:r>
              <a:rPr lang="fr-FR" sz="2000" dirty="0">
                <a:solidFill>
                  <a:srgbClr val="FFFFFF"/>
                </a:solidFill>
                <a:cs typeface="+mn-cs"/>
              </a:rPr>
              <a:t> </a:t>
            </a:r>
            <a:r>
              <a:rPr lang="fr-FR" sz="2000" dirty="0" err="1">
                <a:solidFill>
                  <a:srgbClr val="FFFFFF"/>
                </a:solidFill>
                <a:cs typeface="+mn-cs"/>
              </a:rPr>
              <a:t>below</a:t>
            </a:r>
            <a:r>
              <a:rPr lang="fr-FR" sz="2000" dirty="0">
                <a:solidFill>
                  <a:srgbClr val="FFFFFF"/>
                </a:solidFill>
                <a:cs typeface="+mn-cs"/>
              </a:rPr>
              <a:t> 2.2K</a:t>
            </a:r>
          </a:p>
        </p:txBody>
      </p:sp>
      <p:grpSp>
        <p:nvGrpSpPr>
          <p:cNvPr id="2" name="Grouper 1"/>
          <p:cNvGrpSpPr>
            <a:grpSpLocks/>
          </p:cNvGrpSpPr>
          <p:nvPr/>
        </p:nvGrpSpPr>
        <p:grpSpPr bwMode="auto">
          <a:xfrm>
            <a:off x="250825" y="1484313"/>
            <a:ext cx="8816975" cy="2581275"/>
            <a:chOff x="251520" y="1484784"/>
            <a:chExt cx="8816280" cy="2580630"/>
          </a:xfrm>
        </p:grpSpPr>
        <p:sp>
          <p:nvSpPr>
            <p:cNvPr id="178179" name="Rectangle 3"/>
            <p:cNvSpPr>
              <a:spLocks noChangeArrowheads="1"/>
            </p:cNvSpPr>
            <p:nvPr/>
          </p:nvSpPr>
          <p:spPr bwMode="auto">
            <a:xfrm>
              <a:off x="251520" y="1556203"/>
              <a:ext cx="5255799" cy="244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defRPr/>
              </a:pPr>
              <a:r>
                <a:rPr lang="fr-FR" sz="2000" dirty="0" err="1">
                  <a:cs typeface="+mn-cs"/>
                </a:rPr>
                <a:t>Several</a:t>
              </a:r>
              <a:r>
                <a:rPr lang="fr-FR" sz="2000" dirty="0">
                  <a:cs typeface="+mn-cs"/>
                </a:rPr>
                <a:t> </a:t>
              </a:r>
              <a:r>
                <a:rPr lang="fr-FR" sz="2000" dirty="0" err="1">
                  <a:cs typeface="+mn-cs"/>
                </a:rPr>
                <a:t>steps</a:t>
              </a:r>
              <a:r>
                <a:rPr lang="fr-FR" sz="2000" dirty="0">
                  <a:cs typeface="+mn-cs"/>
                </a:rPr>
                <a:t> :</a:t>
              </a:r>
              <a:endParaRPr lang="fr-FR" sz="2000" dirty="0">
                <a:solidFill>
                  <a:schemeClr val="tx2"/>
                </a:solidFill>
                <a:cs typeface="+mn-cs"/>
              </a:endParaRPr>
            </a:p>
            <a:p>
              <a:pPr marL="342900" indent="-342900" algn="l">
                <a:defRPr/>
              </a:pPr>
              <a:r>
                <a:rPr lang="fr-FR" sz="2000" dirty="0">
                  <a:solidFill>
                    <a:schemeClr val="tx2"/>
                  </a:solidFill>
                  <a:cs typeface="+mn-cs"/>
                </a:rPr>
                <a:t>1927-32: W.H. Keesom, M. </a:t>
              </a:r>
              <a:r>
                <a:rPr lang="fr-FR" sz="2000" dirty="0" err="1">
                  <a:solidFill>
                    <a:schemeClr val="tx2"/>
                  </a:solidFill>
                  <a:cs typeface="+mn-cs"/>
                </a:rPr>
                <a:t>Wolfke</a:t>
              </a:r>
              <a:r>
                <a:rPr lang="fr-FR" sz="2000" dirty="0">
                  <a:solidFill>
                    <a:schemeClr val="tx2"/>
                  </a:solidFill>
                  <a:cs typeface="+mn-cs"/>
                </a:rPr>
                <a:t> and K. </a:t>
              </a:r>
              <a:r>
                <a:rPr lang="fr-FR" sz="2000" dirty="0" err="1">
                  <a:solidFill>
                    <a:schemeClr val="tx2"/>
                  </a:solidFill>
                  <a:cs typeface="+mn-cs"/>
                </a:rPr>
                <a:t>Clusius</a:t>
              </a:r>
              <a:r>
                <a:rPr lang="fr-FR" sz="2000" dirty="0">
                  <a:solidFill>
                    <a:schemeClr val="tx2"/>
                  </a:solidFill>
                  <a:cs typeface="+mn-cs"/>
                </a:rPr>
                <a:t> (</a:t>
              </a:r>
              <a:r>
                <a:rPr lang="fr-FR" sz="2000" dirty="0" err="1">
                  <a:solidFill>
                    <a:schemeClr val="tx2"/>
                  </a:solidFill>
                  <a:cs typeface="+mn-cs"/>
                </a:rPr>
                <a:t>Leiden</a:t>
              </a:r>
              <a:r>
                <a:rPr lang="fr-FR" sz="2000" dirty="0">
                  <a:solidFill>
                    <a:schemeClr val="tx2"/>
                  </a:solidFill>
                  <a:cs typeface="+mn-cs"/>
                </a:rPr>
                <a:t>):</a:t>
              </a:r>
            </a:p>
            <a:p>
              <a:pPr marL="342900" indent="-342900" algn="l">
                <a:defRPr/>
              </a:pPr>
              <a:r>
                <a:rPr lang="fr-FR" sz="2000" dirty="0">
                  <a:solidFill>
                    <a:schemeClr val="tx2"/>
                  </a:solidFill>
                  <a:cs typeface="+mn-cs"/>
                </a:rPr>
                <a:t> </a:t>
              </a:r>
              <a:r>
                <a:rPr lang="fr-FR" sz="2000" dirty="0" err="1">
                  <a:cs typeface="+mn-cs"/>
                </a:rPr>
                <a:t>liquid</a:t>
              </a:r>
              <a:r>
                <a:rPr lang="fr-FR" sz="2000" dirty="0">
                  <a:cs typeface="+mn-cs"/>
                </a:rPr>
                <a:t> He has </a:t>
              </a:r>
              <a:r>
                <a:rPr lang="fr-FR" sz="2000" dirty="0" err="1">
                  <a:cs typeface="+mn-cs"/>
                </a:rPr>
                <a:t>two</a:t>
              </a:r>
              <a:r>
                <a:rPr lang="fr-FR" sz="2000" dirty="0">
                  <a:cs typeface="+mn-cs"/>
                </a:rPr>
                <a:t> </a:t>
              </a:r>
              <a:r>
                <a:rPr lang="fr-FR" sz="2000" dirty="0" err="1">
                  <a:cs typeface="+mn-cs"/>
                </a:rPr>
                <a:t>different</a:t>
              </a:r>
              <a:r>
                <a:rPr lang="fr-FR" sz="2000" dirty="0">
                  <a:cs typeface="+mn-cs"/>
                </a:rPr>
                <a:t> states </a:t>
              </a:r>
              <a:r>
                <a:rPr lang="fr-FR" sz="2000" dirty="0" err="1">
                  <a:cs typeface="+mn-cs"/>
                </a:rPr>
                <a:t>which</a:t>
              </a:r>
              <a:r>
                <a:rPr lang="fr-FR" sz="2000" dirty="0">
                  <a:cs typeface="+mn-cs"/>
                </a:rPr>
                <a:t> </a:t>
              </a:r>
              <a:r>
                <a:rPr lang="fr-FR" sz="2000" dirty="0" err="1">
                  <a:cs typeface="+mn-cs"/>
                </a:rPr>
                <a:t>they</a:t>
              </a:r>
              <a:r>
                <a:rPr lang="fr-FR" sz="2000" dirty="0">
                  <a:cs typeface="+mn-cs"/>
                </a:rPr>
                <a:t> call « </a:t>
              </a:r>
              <a:r>
                <a:rPr lang="fr-FR" sz="2000" dirty="0" err="1">
                  <a:cs typeface="+mn-cs"/>
                </a:rPr>
                <a:t>helium</a:t>
              </a:r>
              <a:r>
                <a:rPr lang="fr-FR" sz="2000" dirty="0">
                  <a:cs typeface="+mn-cs"/>
                </a:rPr>
                <a:t> I » </a:t>
              </a:r>
              <a:r>
                <a:rPr lang="fr-FR" sz="2000" dirty="0" err="1">
                  <a:cs typeface="+mn-cs"/>
                </a:rPr>
                <a:t>above</a:t>
              </a:r>
              <a:r>
                <a:rPr lang="fr-FR" sz="2000" dirty="0">
                  <a:cs typeface="+mn-cs"/>
                </a:rPr>
                <a:t> 2.2K and « </a:t>
              </a:r>
              <a:r>
                <a:rPr lang="fr-FR" sz="2000" dirty="0" err="1">
                  <a:cs typeface="+mn-cs"/>
                </a:rPr>
                <a:t>helium</a:t>
              </a:r>
              <a:r>
                <a:rPr lang="fr-FR" sz="2000" dirty="0">
                  <a:cs typeface="+mn-cs"/>
                </a:rPr>
                <a:t> II » </a:t>
              </a:r>
              <a:r>
                <a:rPr lang="fr-FR" sz="2000" dirty="0" err="1">
                  <a:cs typeface="+mn-cs"/>
                </a:rPr>
                <a:t>below</a:t>
              </a:r>
              <a:r>
                <a:rPr lang="fr-FR" sz="2000" dirty="0">
                  <a:cs typeface="+mn-cs"/>
                </a:rPr>
                <a:t> 2.2K. A </a:t>
              </a:r>
              <a:r>
                <a:rPr lang="fr-FR" sz="2000" dirty="0" err="1">
                  <a:cs typeface="+mn-cs"/>
                </a:rPr>
                <a:t>singularity</a:t>
              </a:r>
              <a:r>
                <a:rPr lang="fr-FR" sz="2000" dirty="0">
                  <a:cs typeface="+mn-cs"/>
                </a:rPr>
                <a:t> in the </a:t>
              </a:r>
              <a:r>
                <a:rPr lang="fr-FR" sz="2000" dirty="0" err="1">
                  <a:cs typeface="+mn-cs"/>
                </a:rPr>
                <a:t>specific</a:t>
              </a:r>
              <a:r>
                <a:rPr lang="fr-FR" sz="2000" dirty="0">
                  <a:cs typeface="+mn-cs"/>
                </a:rPr>
                <a:t> </a:t>
              </a:r>
              <a:r>
                <a:rPr lang="fr-FR" sz="2000" dirty="0" err="1">
                  <a:cs typeface="+mn-cs"/>
                </a:rPr>
                <a:t>heat</a:t>
              </a:r>
              <a:r>
                <a:rPr lang="fr-FR" sz="2000" dirty="0">
                  <a:cs typeface="+mn-cs"/>
                </a:rPr>
                <a:t> </a:t>
              </a:r>
              <a:r>
                <a:rPr lang="fr-FR" sz="2000" dirty="0" err="1">
                  <a:cs typeface="+mn-cs"/>
                </a:rPr>
                <a:t>at</a:t>
              </a:r>
              <a:r>
                <a:rPr lang="fr-FR" sz="2000" dirty="0">
                  <a:cs typeface="+mn-cs"/>
                </a:rPr>
                <a:t> 2.2 K (the « lambda point »)</a:t>
              </a:r>
            </a:p>
          </p:txBody>
        </p:sp>
        <p:pic>
          <p:nvPicPr>
            <p:cNvPr id="215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085443" y="1083057"/>
              <a:ext cx="2580630" cy="338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1029"/>
          <p:cNvSpPr>
            <a:spLocks noChangeArrowheads="1"/>
          </p:cNvSpPr>
          <p:nvPr/>
        </p:nvSpPr>
        <p:spPr bwMode="auto">
          <a:xfrm>
            <a:off x="395288" y="5516563"/>
            <a:ext cx="861060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sz="2000" dirty="0">
                <a:solidFill>
                  <a:srgbClr val="66FFFF"/>
                </a:solidFill>
                <a:cs typeface="+mn-cs"/>
              </a:rPr>
              <a:t>B.V. Rollin (Oxford, 1935), W.H. Keesom and A. Keesom (</a:t>
            </a:r>
            <a:r>
              <a:rPr lang="fr-FR" sz="2000" dirty="0" err="1">
                <a:solidFill>
                  <a:srgbClr val="66FFFF"/>
                </a:solidFill>
                <a:cs typeface="+mn-cs"/>
              </a:rPr>
              <a:t>Leiden</a:t>
            </a:r>
            <a:r>
              <a:rPr lang="fr-FR" sz="2000" dirty="0">
                <a:solidFill>
                  <a:srgbClr val="66FFFF"/>
                </a:solidFill>
                <a:cs typeface="+mn-cs"/>
              </a:rPr>
              <a:t>, 1936)</a:t>
            </a:r>
          </a:p>
          <a:p>
            <a:pPr marL="342900" indent="-342900" algn="l">
              <a:spcBef>
                <a:spcPct val="20000"/>
              </a:spcBef>
              <a:defRPr/>
            </a:pPr>
            <a:r>
              <a:rPr lang="fr-FR" sz="2000" dirty="0">
                <a:solidFill>
                  <a:srgbClr val="66FFFF"/>
                </a:solidFill>
                <a:cs typeface="+mn-cs"/>
              </a:rPr>
              <a:t>J.F. Allen R. </a:t>
            </a:r>
            <a:r>
              <a:rPr lang="fr-FR" sz="2000" dirty="0" err="1">
                <a:solidFill>
                  <a:srgbClr val="66FFFF"/>
                </a:solidFill>
                <a:cs typeface="+mn-cs"/>
              </a:rPr>
              <a:t>Peierls</a:t>
            </a:r>
            <a:r>
              <a:rPr lang="fr-FR" sz="2000" dirty="0">
                <a:solidFill>
                  <a:srgbClr val="66FFFF"/>
                </a:solidFill>
                <a:cs typeface="+mn-cs"/>
              </a:rPr>
              <a:t> and M.Z. </a:t>
            </a:r>
            <a:r>
              <a:rPr lang="fr-FR" sz="2000" dirty="0" err="1">
                <a:solidFill>
                  <a:srgbClr val="66FFFF"/>
                </a:solidFill>
                <a:cs typeface="+mn-cs"/>
              </a:rPr>
              <a:t>Uddin</a:t>
            </a:r>
            <a:r>
              <a:rPr lang="fr-FR" sz="2000" dirty="0">
                <a:solidFill>
                  <a:srgbClr val="66FFFF"/>
                </a:solidFill>
                <a:cs typeface="+mn-cs"/>
              </a:rPr>
              <a:t> (Cambridge, 1937) :</a:t>
            </a:r>
          </a:p>
          <a:p>
            <a:pPr marL="342900" indent="-342900" algn="l">
              <a:spcBef>
                <a:spcPct val="20000"/>
              </a:spcBef>
              <a:defRPr/>
            </a:pPr>
            <a:r>
              <a:rPr lang="fr-FR" sz="2000" dirty="0" err="1">
                <a:cs typeface="+mn-cs"/>
              </a:rPr>
              <a:t>helium</a:t>
            </a:r>
            <a:r>
              <a:rPr lang="fr-FR" sz="2000" dirty="0">
                <a:cs typeface="+mn-cs"/>
              </a:rPr>
              <a:t> II </a:t>
            </a:r>
            <a:r>
              <a:rPr lang="fr-FR" sz="2000" dirty="0" err="1">
                <a:cs typeface="+mn-cs"/>
              </a:rPr>
              <a:t>is</a:t>
            </a:r>
            <a:r>
              <a:rPr lang="fr-FR" sz="2000" dirty="0">
                <a:cs typeface="+mn-cs"/>
              </a:rPr>
              <a:t> a </a:t>
            </a:r>
            <a:r>
              <a:rPr lang="fr-FR" sz="2000" dirty="0" err="1">
                <a:cs typeface="+mn-cs"/>
              </a:rPr>
              <a:t>very</a:t>
            </a:r>
            <a:r>
              <a:rPr lang="fr-FR" sz="2000" dirty="0">
                <a:cs typeface="+mn-cs"/>
              </a:rPr>
              <a:t> good thermal </a:t>
            </a:r>
            <a:r>
              <a:rPr lang="fr-FR" sz="2000" dirty="0" err="1">
                <a:cs typeface="+mn-cs"/>
              </a:rPr>
              <a:t>conductor</a:t>
            </a:r>
            <a:endParaRPr lang="fr-FR" sz="2000" dirty="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1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18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1" grpId="0"/>
      <p:bldP spid="17818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Allen-boiling" descr="/Users/balibar/Desktop/Sebastien/films/Allen-boilin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Rectangle 7"/>
          <p:cNvSpPr>
            <a:spLocks noGrp="1" noChangeArrowheads="1"/>
          </p:cNvSpPr>
          <p:nvPr>
            <p:ph type="title"/>
          </p:nvPr>
        </p:nvSpPr>
        <p:spPr/>
        <p:txBody>
          <a:bodyPr/>
          <a:lstStyle/>
          <a:p>
            <a:pPr>
              <a:defRPr/>
            </a:pPr>
            <a:r>
              <a:rPr lang="fr-FR" sz="4000" b="1" i="1" dirty="0" smtClean="0">
                <a:solidFill>
                  <a:schemeClr val="tx1"/>
                </a:solidFill>
                <a:latin typeface="Times" charset="0"/>
                <a:ea typeface="ＭＳ Ｐゴシック" charset="0"/>
              </a:rPr>
              <a:t>the film by J.F. Allen and J. </a:t>
            </a:r>
            <a:r>
              <a:rPr lang="fr-FR" sz="4000" b="1" i="1" dirty="0" err="1" smtClean="0">
                <a:solidFill>
                  <a:schemeClr val="tx1"/>
                </a:solidFill>
                <a:latin typeface="Times" charset="0"/>
                <a:ea typeface="ＭＳ Ｐゴシック" charset="0"/>
              </a:rPr>
              <a:t>Armitage</a:t>
            </a:r>
            <a:r>
              <a:rPr lang="fr-FR" sz="4000" b="1" i="1" dirty="0" smtClean="0">
                <a:solidFill>
                  <a:schemeClr val="tx1"/>
                </a:solidFill>
                <a:latin typeface="Times" charset="0"/>
                <a:ea typeface="ＭＳ Ｐゴシック" charset="0"/>
              </a:rPr>
              <a:t/>
            </a:r>
            <a:br>
              <a:rPr lang="fr-FR" sz="4000" b="1" i="1" dirty="0" smtClean="0">
                <a:solidFill>
                  <a:schemeClr val="tx1"/>
                </a:solidFill>
                <a:latin typeface="Times" charset="0"/>
                <a:ea typeface="ＭＳ Ｐゴシック" charset="0"/>
              </a:rPr>
            </a:br>
            <a:r>
              <a:rPr lang="fr-FR" sz="4000" b="1" i="1" dirty="0" smtClean="0">
                <a:solidFill>
                  <a:schemeClr val="tx1"/>
                </a:solidFill>
                <a:latin typeface="Times" charset="0"/>
                <a:ea typeface="ＭＳ Ｐゴシック" charset="0"/>
              </a:rPr>
              <a:t>(St Andrews, Scotland, 1972 - 82)</a:t>
            </a:r>
            <a:endParaRPr lang="fr-FR" sz="4000" dirty="0" smtClean="0">
              <a:latin typeface="Times"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62471"/>
                                        </p:tgtEl>
                                        <p:attrNameLst>
                                          <p:attrName>style.visibility</p:attrName>
                                        </p:attrNameLst>
                                      </p:cBhvr>
                                      <p:to>
                                        <p:strVal val="hidden"/>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92720" fill="hold"/>
                                        <p:tgtEl>
                                          <p:spTgt spid="225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2530"/>
                </p:tgtEl>
              </p:cMediaNode>
            </p:video>
            <p:seq concurrent="1" nextAc="seek">
              <p:cTn id="11" restart="whenNotActive" fill="hold" evtFilter="cancelBubble" nodeType="interactiveSeq">
                <p:stCondLst>
                  <p:cond evt="onClick" delay="0">
                    <p:tgtEl>
                      <p:spTgt spid="2253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22530"/>
                                        </p:tgtEl>
                                      </p:cBhvr>
                                    </p:cmd>
                                  </p:childTnLst>
                                </p:cTn>
                              </p:par>
                            </p:childTnLst>
                          </p:cTn>
                        </p:par>
                      </p:childTnLst>
                    </p:cTn>
                  </p:par>
                </p:childTnLst>
              </p:cTn>
              <p:nextCondLst>
                <p:cond evt="onClick" delay="0">
                  <p:tgtEl>
                    <p:spTgt spid="22530"/>
                  </p:tgtEl>
                </p:cond>
              </p:nextCondLst>
            </p:seq>
          </p:childTnLst>
        </p:cTn>
      </p:par>
    </p:tnLst>
    <p:bldLst>
      <p:bldP spid="6247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0" y="228600"/>
            <a:ext cx="6096000" cy="1066800"/>
          </a:xfrm>
          <a:ln>
            <a:solidFill>
              <a:schemeClr val="tx1"/>
            </a:solidFill>
            <a:miter lim="800000"/>
            <a:headEnd/>
            <a:tailEnd/>
          </a:ln>
        </p:spPr>
        <p:txBody>
          <a:bodyPr/>
          <a:lstStyle/>
          <a:p>
            <a:pPr>
              <a:defRPr/>
            </a:pPr>
            <a:r>
              <a:rPr lang="en-US" sz="3600" b="1" dirty="0" smtClean="0">
                <a:solidFill>
                  <a:schemeClr val="tx1"/>
                </a:solidFill>
                <a:latin typeface="Times" charset="0"/>
                <a:ea typeface="ＭＳ Ｐゴシック" charset="0"/>
              </a:rPr>
              <a:t>a very fluid liquid</a:t>
            </a:r>
          </a:p>
        </p:txBody>
      </p:sp>
      <p:sp>
        <p:nvSpPr>
          <p:cNvPr id="86020" name="Text Box 4"/>
          <p:cNvSpPr txBox="1">
            <a:spLocks noChangeArrowheads="1"/>
          </p:cNvSpPr>
          <p:nvPr/>
        </p:nvSpPr>
        <p:spPr bwMode="auto">
          <a:xfrm>
            <a:off x="457200" y="2635250"/>
            <a:ext cx="838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en-US" sz="1800">
                <a:solidFill>
                  <a:schemeClr val="tx2"/>
                </a:solidFill>
              </a:rPr>
              <a:t>Wilhelm, Misener, et Clark (Toronto 1935): helium II  is much less viscous than helium I (using a “torsional oscillator”).</a:t>
            </a:r>
          </a:p>
        </p:txBody>
      </p:sp>
      <p:sp>
        <p:nvSpPr>
          <p:cNvPr id="86021" name="Text Box 5"/>
          <p:cNvSpPr txBox="1">
            <a:spLocks noChangeArrowheads="1"/>
          </p:cNvSpPr>
          <p:nvPr/>
        </p:nvSpPr>
        <p:spPr bwMode="auto">
          <a:xfrm>
            <a:off x="457200" y="4233863"/>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en-US" sz="1800">
                <a:solidFill>
                  <a:schemeClr val="tx2"/>
                </a:solidFill>
              </a:rPr>
              <a:t>Near the end of 1937 in Moscow as in Cambridge: could the large thermal conductivity be due to some kind of convection because the viscosity is small ?</a:t>
            </a:r>
          </a:p>
          <a:p>
            <a:pPr algn="l"/>
            <a:r>
              <a:rPr lang="en-US" sz="1800">
                <a:solidFill>
                  <a:schemeClr val="tx2"/>
                </a:solidFill>
              </a:rPr>
              <a:t>It was known that helium II flows easily through tiny  pores</a:t>
            </a:r>
          </a:p>
        </p:txBody>
      </p:sp>
      <p:sp>
        <p:nvSpPr>
          <p:cNvPr id="86022" name="Text Box 6"/>
          <p:cNvSpPr txBox="1">
            <a:spLocks noChangeArrowheads="1"/>
          </p:cNvSpPr>
          <p:nvPr/>
        </p:nvSpPr>
        <p:spPr bwMode="auto">
          <a:xfrm>
            <a:off x="457200" y="3440113"/>
            <a:ext cx="838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tx1"/>
                </a:solidFill>
                <a:latin typeface="Times" charset="0"/>
                <a:ea typeface="ＭＳ Ｐゴシック" charset="0"/>
                <a:cs typeface="ＭＳ Ｐゴシック" charset="0"/>
              </a:defRPr>
            </a:lvl1pPr>
            <a:lvl2pPr marL="742950" indent="-285750">
              <a:defRPr sz="2400" b="1" i="1">
                <a:solidFill>
                  <a:schemeClr val="tx1"/>
                </a:solidFill>
                <a:latin typeface="Times" charset="0"/>
                <a:ea typeface="ＭＳ Ｐゴシック" charset="0"/>
              </a:defRPr>
            </a:lvl2pPr>
            <a:lvl3pPr marL="1143000" indent="-228600">
              <a:defRPr sz="2400" b="1" i="1">
                <a:solidFill>
                  <a:schemeClr val="tx1"/>
                </a:solidFill>
                <a:latin typeface="Times" charset="0"/>
                <a:ea typeface="ＭＳ Ｐゴシック" charset="0"/>
              </a:defRPr>
            </a:lvl3pPr>
            <a:lvl4pPr marL="1600200" indent="-228600">
              <a:defRPr sz="2400" b="1" i="1">
                <a:solidFill>
                  <a:schemeClr val="tx1"/>
                </a:solidFill>
                <a:latin typeface="Times" charset="0"/>
                <a:ea typeface="ＭＳ Ｐゴシック" charset="0"/>
              </a:defRPr>
            </a:lvl4pPr>
            <a:lvl5pPr marL="2057400" indent="-228600">
              <a:defRPr sz="2400" b="1" i="1">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b="1" i="1">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b="1" i="1">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b="1" i="1">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b="1" i="1">
                <a:solidFill>
                  <a:schemeClr val="tx1"/>
                </a:solidFill>
                <a:latin typeface="Times" charset="0"/>
                <a:ea typeface="ＭＳ Ｐゴシック" charset="0"/>
              </a:defRPr>
            </a:lvl9pPr>
          </a:lstStyle>
          <a:p>
            <a:pPr algn="l"/>
            <a:r>
              <a:rPr lang="en-US" sz="1800">
                <a:solidFill>
                  <a:schemeClr val="accent2"/>
                </a:solidFill>
              </a:rPr>
              <a:t>Rollin (Oxford 1936):  in a beaker, liquid helium II goes up along the sides, around the top rim and escapes spontaneously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1" grpId="0"/>
      <p:bldP spid="860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Allen-superflow" descr="/Users/balibar/Desktop/Sebastien/films/Allen-superflow">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Grp="1" noChangeArrowheads="1"/>
          </p:cNvSpPr>
          <p:nvPr>
            <p:ph type="title"/>
          </p:nvPr>
        </p:nvSpPr>
        <p:spPr>
          <a:xfrm>
            <a:off x="838200" y="304800"/>
            <a:ext cx="7391400" cy="914400"/>
          </a:xfrm>
          <a:extLst>
            <a:ext uri="{909E8E84-426E-40dd-AFC4-6F175D3DCCD1}">
              <a14:hiddenFill xmlns:a14="http://schemas.microsoft.com/office/drawing/2010/main">
                <a:solidFill>
                  <a:schemeClr val="bg1"/>
                </a:solidFill>
              </a14:hiddenFill>
            </a:ext>
          </a:extLst>
        </p:spPr>
        <p:txBody>
          <a:bodyPr/>
          <a:lstStyle/>
          <a:p>
            <a:pPr>
              <a:defRPr/>
            </a:pPr>
            <a:r>
              <a:rPr lang="fr-FR" b="1" i="1" smtClean="0">
                <a:solidFill>
                  <a:schemeClr val="tx1"/>
                </a:solidFill>
                <a:effectLst>
                  <a:outerShdw blurRad="38100" dist="38100" dir="2700000" algn="tl">
                    <a:srgbClr val="000000"/>
                  </a:outerShdw>
                </a:effectLst>
                <a:cs typeface="+mj-cs"/>
              </a:rPr>
              <a:t>the flow of a superfluid</a:t>
            </a:r>
            <a:endParaRPr lang="fr-FR" b="1" i="1" smtClean="0">
              <a:solidFill>
                <a:schemeClr val="bg1"/>
              </a:solidFill>
              <a:effectLst>
                <a:outerShdw blurRad="38100" dist="38100" dir="2700000" algn="tl">
                  <a:srgbClr val="000000"/>
                </a:outerShdw>
              </a:effectLst>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48130"/>
                                        </p:tgtEl>
                                        <p:attrNameLst>
                                          <p:attrName>style.visibility</p:attrName>
                                        </p:attrNameLst>
                                      </p:cBhvr>
                                      <p:to>
                                        <p:strVal val="hidden"/>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361279" fill="hold"/>
                                        <p:tgtEl>
                                          <p:spTgt spid="481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48132"/>
                </p:tgtEl>
              </p:cMediaNode>
            </p:video>
            <p:seq concurrent="1" nextAc="seek">
              <p:cTn id="11" restart="whenNotActive" fill="hold" evtFilter="cancelBubble" nodeType="interactiveSeq">
                <p:stCondLst>
                  <p:cond evt="onClick" delay="0">
                    <p:tgtEl>
                      <p:spTgt spid="4813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8132"/>
                                        </p:tgtEl>
                                      </p:cBhvr>
                                    </p:cmd>
                                  </p:childTnLst>
                                </p:cTn>
                              </p:par>
                            </p:childTnLst>
                          </p:cTn>
                        </p:par>
                      </p:childTnLst>
                    </p:cTn>
                  </p:par>
                </p:childTnLst>
              </p:cTn>
              <p:nextCondLst>
                <p:cond evt="onClick" delay="0">
                  <p:tgtEl>
                    <p:spTgt spid="48132"/>
                  </p:tgtEl>
                </p:cond>
              </p:nextCondLst>
            </p:seq>
          </p:childTnLst>
        </p:cTn>
      </p:par>
    </p:tnLst>
    <p:bldLst>
      <p:bldP spid="4813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228600"/>
            <a:ext cx="8458200" cy="685800"/>
          </a:xfrm>
          <a:ln>
            <a:solidFill>
              <a:schemeClr val="tx1"/>
            </a:solidFill>
            <a:miter lim="800000"/>
            <a:headEnd/>
            <a:tailEnd/>
          </a:ln>
        </p:spPr>
        <p:txBody>
          <a:bodyPr/>
          <a:lstStyle/>
          <a:p>
            <a:pPr>
              <a:defRPr/>
            </a:pPr>
            <a:r>
              <a:rPr lang="fr-FR" sz="4000" dirty="0" err="1" smtClean="0">
                <a:solidFill>
                  <a:schemeClr val="tx1"/>
                </a:solidFill>
                <a:latin typeface="Times" charset="0"/>
                <a:ea typeface="ＭＳ Ｐゴシック" charset="0"/>
              </a:rPr>
              <a:t>two</a:t>
            </a:r>
            <a:r>
              <a:rPr lang="fr-FR" sz="4000" dirty="0" smtClean="0">
                <a:solidFill>
                  <a:schemeClr val="tx1"/>
                </a:solidFill>
                <a:latin typeface="Times" charset="0"/>
                <a:ea typeface="ＭＳ Ｐゴシック" charset="0"/>
              </a:rPr>
              <a:t>  </a:t>
            </a:r>
            <a:r>
              <a:rPr lang="fr-FR" sz="4000" dirty="0">
                <a:solidFill>
                  <a:schemeClr val="tx1"/>
                </a:solidFill>
                <a:latin typeface="Times" charset="0"/>
                <a:ea typeface="ＭＳ Ｐゴシック" charset="0"/>
              </a:rPr>
              <a:t>articles </a:t>
            </a:r>
            <a:r>
              <a:rPr lang="fr-FR" sz="4000" dirty="0" err="1" smtClean="0">
                <a:solidFill>
                  <a:schemeClr val="tx1"/>
                </a:solidFill>
                <a:latin typeface="Times" charset="0"/>
                <a:ea typeface="ＭＳ Ｐゴシック" charset="0"/>
              </a:rPr>
              <a:t>side</a:t>
            </a:r>
            <a:r>
              <a:rPr lang="fr-FR" sz="4000" dirty="0" smtClean="0">
                <a:solidFill>
                  <a:schemeClr val="tx1"/>
                </a:solidFill>
                <a:latin typeface="Times" charset="0"/>
                <a:ea typeface="ＭＳ Ｐゴシック" charset="0"/>
              </a:rPr>
              <a:t> by </a:t>
            </a:r>
            <a:r>
              <a:rPr lang="fr-FR" sz="4000" dirty="0" err="1" smtClean="0">
                <a:solidFill>
                  <a:schemeClr val="tx1"/>
                </a:solidFill>
                <a:latin typeface="Times" charset="0"/>
                <a:ea typeface="ＭＳ Ｐゴシック" charset="0"/>
              </a:rPr>
              <a:t>side</a:t>
            </a:r>
            <a:endParaRPr lang="fr-FR" sz="4000" dirty="0">
              <a:solidFill>
                <a:schemeClr val="tx1"/>
              </a:solidFill>
              <a:latin typeface="Times" charset="0"/>
              <a:ea typeface="ＭＳ Ｐゴシック" charset="0"/>
            </a:endParaRPr>
          </a:p>
        </p:txBody>
      </p:sp>
      <p:sp>
        <p:nvSpPr>
          <p:cNvPr id="87043" name="Rectangle 3"/>
          <p:cNvSpPr>
            <a:spLocks noGrp="1" noChangeArrowheads="1"/>
          </p:cNvSpPr>
          <p:nvPr>
            <p:ph type="body" idx="1"/>
          </p:nvPr>
        </p:nvSpPr>
        <p:spPr>
          <a:xfrm>
            <a:off x="381000" y="1066800"/>
            <a:ext cx="7772400" cy="1371600"/>
          </a:xfrm>
        </p:spPr>
        <p:txBody>
          <a:bodyPr/>
          <a:lstStyle/>
          <a:p>
            <a:pPr>
              <a:lnSpc>
                <a:spcPct val="90000"/>
              </a:lnSpc>
              <a:buFontTx/>
              <a:buNone/>
              <a:defRPr/>
            </a:pPr>
            <a:r>
              <a:rPr lang="fr-FR" sz="2000" b="1" i="1" dirty="0">
                <a:solidFill>
                  <a:schemeClr val="tx2"/>
                </a:solidFill>
                <a:latin typeface="Times" charset="0"/>
                <a:ea typeface="ＭＳ Ｐゴシック" charset="0"/>
              </a:rPr>
              <a:t>Nature n°141 </a:t>
            </a:r>
            <a:r>
              <a:rPr lang="fr-FR" sz="2000" b="1" i="1" dirty="0" smtClean="0">
                <a:solidFill>
                  <a:schemeClr val="tx2"/>
                </a:solidFill>
                <a:latin typeface="Times" charset="0"/>
                <a:ea typeface="ＭＳ Ｐゴシック" charset="0"/>
              </a:rPr>
              <a:t>(</a:t>
            </a:r>
            <a:r>
              <a:rPr lang="fr-FR" sz="2000" b="1" i="1" dirty="0" err="1" smtClean="0">
                <a:solidFill>
                  <a:schemeClr val="tx2"/>
                </a:solidFill>
                <a:latin typeface="Times" charset="0"/>
                <a:ea typeface="ＭＳ Ｐゴシック" charset="0"/>
              </a:rPr>
              <a:t>January</a:t>
            </a:r>
            <a:r>
              <a:rPr lang="fr-FR" sz="2000" b="1" i="1" dirty="0" smtClean="0">
                <a:solidFill>
                  <a:schemeClr val="tx2"/>
                </a:solidFill>
                <a:latin typeface="Times" charset="0"/>
                <a:ea typeface="ＭＳ Ｐゴシック" charset="0"/>
              </a:rPr>
              <a:t> </a:t>
            </a:r>
            <a:r>
              <a:rPr lang="fr-FR" sz="2000" b="1" i="1" dirty="0">
                <a:solidFill>
                  <a:schemeClr val="tx2"/>
                </a:solidFill>
                <a:latin typeface="Times" charset="0"/>
                <a:ea typeface="ＭＳ Ｐゴシック" charset="0"/>
              </a:rPr>
              <a:t>1938), page 74 (</a:t>
            </a:r>
            <a:r>
              <a:rPr lang="fr-FR" sz="2000" b="1" i="1" dirty="0" err="1">
                <a:solidFill>
                  <a:schemeClr val="tx2"/>
                </a:solidFill>
                <a:latin typeface="Times" charset="0"/>
                <a:ea typeface="ＭＳ Ｐゴシック" charset="0"/>
              </a:rPr>
              <a:t>received</a:t>
            </a:r>
            <a:r>
              <a:rPr lang="fr-FR" sz="2000" b="1" i="1" dirty="0">
                <a:solidFill>
                  <a:schemeClr val="tx2"/>
                </a:solidFill>
                <a:latin typeface="Times" charset="0"/>
                <a:ea typeface="ＭＳ Ｐゴシック" charset="0"/>
              </a:rPr>
              <a:t> </a:t>
            </a:r>
            <a:r>
              <a:rPr lang="fr-FR" sz="2000" b="1" i="1" dirty="0" err="1">
                <a:solidFill>
                  <a:schemeClr val="tx2"/>
                </a:solidFill>
                <a:latin typeface="Times" charset="0"/>
                <a:ea typeface="ＭＳ Ｐゴシック" charset="0"/>
              </a:rPr>
              <a:t>December</a:t>
            </a:r>
            <a:r>
              <a:rPr lang="fr-FR" sz="2000" b="1" i="1" dirty="0">
                <a:solidFill>
                  <a:schemeClr val="tx2"/>
                </a:solidFill>
                <a:latin typeface="Times" charset="0"/>
                <a:ea typeface="ＭＳ Ｐゴシック" charset="0"/>
              </a:rPr>
              <a:t> 3, 1937) :</a:t>
            </a:r>
          </a:p>
          <a:p>
            <a:pPr>
              <a:lnSpc>
                <a:spcPct val="90000"/>
              </a:lnSpc>
              <a:buFontTx/>
              <a:buNone/>
              <a:defRPr/>
            </a:pPr>
            <a:r>
              <a:rPr lang="fr-FR" sz="2000" b="1" i="1" dirty="0">
                <a:solidFill>
                  <a:schemeClr val="tx2"/>
                </a:solidFill>
                <a:latin typeface="Times" charset="0"/>
                <a:ea typeface="ＭＳ Ｐゴシック" charset="0"/>
              </a:rPr>
              <a:t>P. </a:t>
            </a:r>
            <a:r>
              <a:rPr lang="fr-FR" sz="2000" b="1" i="1" dirty="0" err="1">
                <a:solidFill>
                  <a:schemeClr val="tx2"/>
                </a:solidFill>
                <a:latin typeface="Times" charset="0"/>
                <a:ea typeface="ＭＳ Ｐゴシック" charset="0"/>
              </a:rPr>
              <a:t>Kapitza</a:t>
            </a:r>
            <a:r>
              <a:rPr lang="fr-FR" sz="2000" b="1" i="1" dirty="0">
                <a:solidFill>
                  <a:schemeClr val="tx2"/>
                </a:solidFill>
                <a:latin typeface="Times" charset="0"/>
                <a:ea typeface="ＭＳ Ｐゴシック" charset="0"/>
              </a:rPr>
              <a:t>, « </a:t>
            </a:r>
            <a:r>
              <a:rPr lang="fr-FR" sz="2000" b="1" i="1" dirty="0" err="1">
                <a:solidFill>
                  <a:schemeClr val="tx2"/>
                </a:solidFill>
                <a:latin typeface="Times" charset="0"/>
                <a:ea typeface="ＭＳ Ｐゴシック" charset="0"/>
              </a:rPr>
              <a:t>viscosity</a:t>
            </a:r>
            <a:r>
              <a:rPr lang="fr-FR" sz="2000" b="1" i="1" dirty="0">
                <a:solidFill>
                  <a:schemeClr val="tx2"/>
                </a:solidFill>
                <a:latin typeface="Times" charset="0"/>
                <a:ea typeface="ＭＳ Ｐゴシック" charset="0"/>
              </a:rPr>
              <a:t> of </a:t>
            </a:r>
            <a:r>
              <a:rPr lang="fr-FR" sz="2000" b="1" i="1" dirty="0" err="1">
                <a:solidFill>
                  <a:schemeClr val="tx2"/>
                </a:solidFill>
                <a:latin typeface="Times" charset="0"/>
                <a:ea typeface="ＭＳ Ｐゴシック" charset="0"/>
              </a:rPr>
              <a:t>liquid</a:t>
            </a:r>
            <a:r>
              <a:rPr lang="fr-FR" sz="2000" b="1" i="1" dirty="0">
                <a:solidFill>
                  <a:schemeClr val="tx2"/>
                </a:solidFill>
                <a:latin typeface="Times" charset="0"/>
                <a:ea typeface="ＭＳ Ｐゴシック" charset="0"/>
              </a:rPr>
              <a:t> </a:t>
            </a:r>
            <a:r>
              <a:rPr lang="fr-FR" sz="2000" b="1" i="1" dirty="0" err="1">
                <a:solidFill>
                  <a:schemeClr val="tx2"/>
                </a:solidFill>
                <a:latin typeface="Times" charset="0"/>
                <a:ea typeface="ＭＳ Ｐゴシック" charset="0"/>
              </a:rPr>
              <a:t>helium</a:t>
            </a:r>
            <a:r>
              <a:rPr lang="fr-FR" sz="2000" b="1" i="1" dirty="0">
                <a:solidFill>
                  <a:schemeClr val="tx2"/>
                </a:solidFill>
                <a:latin typeface="Times" charset="0"/>
                <a:ea typeface="ＭＳ Ｐゴシック" charset="0"/>
              </a:rPr>
              <a:t> </a:t>
            </a:r>
            <a:r>
              <a:rPr lang="fr-FR" sz="2000" b="1" i="1" dirty="0" err="1">
                <a:solidFill>
                  <a:schemeClr val="tx2"/>
                </a:solidFill>
                <a:latin typeface="Times" charset="0"/>
                <a:ea typeface="ＭＳ Ｐゴシック" charset="0"/>
              </a:rPr>
              <a:t>below</a:t>
            </a:r>
            <a:r>
              <a:rPr lang="fr-FR" sz="2000" b="1" i="1" dirty="0">
                <a:solidFill>
                  <a:schemeClr val="tx2"/>
                </a:solidFill>
                <a:latin typeface="Times" charset="0"/>
                <a:ea typeface="ＭＳ Ｐゴシック" charset="0"/>
              </a:rPr>
              <a:t> the lambda point »</a:t>
            </a:r>
          </a:p>
          <a:p>
            <a:pPr>
              <a:lnSpc>
                <a:spcPct val="90000"/>
              </a:lnSpc>
              <a:buFontTx/>
              <a:buNone/>
              <a:defRPr/>
            </a:pPr>
            <a:r>
              <a:rPr lang="fr-FR" sz="2000" b="1" i="1" dirty="0" smtClean="0">
                <a:solidFill>
                  <a:schemeClr val="tx2"/>
                </a:solidFill>
                <a:latin typeface="Times" charset="0"/>
                <a:ea typeface="ＭＳ Ｐゴシック" charset="0"/>
              </a:rPr>
              <a:t>and page 75 </a:t>
            </a:r>
            <a:r>
              <a:rPr lang="fr-FR" sz="2000" b="1" i="1" dirty="0">
                <a:solidFill>
                  <a:schemeClr val="tx2"/>
                </a:solidFill>
                <a:latin typeface="Times" charset="0"/>
                <a:ea typeface="ＭＳ Ｐゴシック" charset="0"/>
              </a:rPr>
              <a:t>(</a:t>
            </a:r>
            <a:r>
              <a:rPr lang="fr-FR" sz="2000" b="1" i="1" dirty="0" err="1">
                <a:solidFill>
                  <a:schemeClr val="tx2"/>
                </a:solidFill>
                <a:latin typeface="Times" charset="0"/>
                <a:ea typeface="ＭＳ Ｐゴシック" charset="0"/>
              </a:rPr>
              <a:t>received</a:t>
            </a:r>
            <a:r>
              <a:rPr lang="fr-FR" sz="2000" b="1" i="1" dirty="0">
                <a:solidFill>
                  <a:schemeClr val="tx2"/>
                </a:solidFill>
                <a:latin typeface="Times" charset="0"/>
                <a:ea typeface="ＭＳ Ｐゴシック" charset="0"/>
              </a:rPr>
              <a:t> </a:t>
            </a:r>
            <a:r>
              <a:rPr lang="fr-FR" sz="2000" b="1" i="1" dirty="0" err="1">
                <a:solidFill>
                  <a:schemeClr val="tx2"/>
                </a:solidFill>
                <a:latin typeface="Times" charset="0"/>
                <a:ea typeface="ＭＳ Ｐゴシック" charset="0"/>
              </a:rPr>
              <a:t>December</a:t>
            </a:r>
            <a:r>
              <a:rPr lang="fr-FR" sz="2000" b="1" i="1" dirty="0">
                <a:solidFill>
                  <a:schemeClr val="tx2"/>
                </a:solidFill>
                <a:latin typeface="Times" charset="0"/>
                <a:ea typeface="ＭＳ Ｐゴシック" charset="0"/>
              </a:rPr>
              <a:t> 22. 1937) :</a:t>
            </a:r>
          </a:p>
          <a:p>
            <a:pPr>
              <a:lnSpc>
                <a:spcPct val="90000"/>
              </a:lnSpc>
              <a:buFontTx/>
              <a:buNone/>
              <a:defRPr/>
            </a:pPr>
            <a:r>
              <a:rPr lang="fr-FR" sz="2000" b="1" i="1" dirty="0">
                <a:solidFill>
                  <a:schemeClr val="tx2"/>
                </a:solidFill>
                <a:latin typeface="Times" charset="0"/>
                <a:ea typeface="ＭＳ Ｐゴシック" charset="0"/>
              </a:rPr>
              <a:t>JF Allen et A.D. </a:t>
            </a:r>
            <a:r>
              <a:rPr lang="fr-FR" sz="2000" b="1" i="1" dirty="0" err="1">
                <a:solidFill>
                  <a:schemeClr val="tx2"/>
                </a:solidFill>
                <a:latin typeface="Times" charset="0"/>
                <a:ea typeface="ＭＳ Ｐゴシック" charset="0"/>
              </a:rPr>
              <a:t>Misener</a:t>
            </a:r>
            <a:r>
              <a:rPr lang="fr-FR" sz="2000" b="1" i="1" dirty="0">
                <a:solidFill>
                  <a:schemeClr val="tx2"/>
                </a:solidFill>
                <a:latin typeface="Times" charset="0"/>
                <a:ea typeface="ＭＳ Ｐゴシック" charset="0"/>
              </a:rPr>
              <a:t>: « Flow of </a:t>
            </a:r>
            <a:r>
              <a:rPr lang="fr-FR" sz="2000" b="1" i="1" dirty="0" err="1">
                <a:solidFill>
                  <a:schemeClr val="tx2"/>
                </a:solidFill>
                <a:latin typeface="Times" charset="0"/>
                <a:ea typeface="ＭＳ Ｐゴシック" charset="0"/>
              </a:rPr>
              <a:t>liquid</a:t>
            </a:r>
            <a:r>
              <a:rPr lang="fr-FR" sz="2000" b="1" i="1" dirty="0">
                <a:solidFill>
                  <a:schemeClr val="tx2"/>
                </a:solidFill>
                <a:latin typeface="Times" charset="0"/>
                <a:ea typeface="ＭＳ Ｐゴシック" charset="0"/>
              </a:rPr>
              <a:t> </a:t>
            </a:r>
            <a:r>
              <a:rPr lang="fr-FR" sz="2000" b="1" i="1" dirty="0" err="1">
                <a:solidFill>
                  <a:schemeClr val="tx2"/>
                </a:solidFill>
                <a:latin typeface="Times" charset="0"/>
                <a:ea typeface="ＭＳ Ｐゴシック" charset="0"/>
              </a:rPr>
              <a:t>helium</a:t>
            </a:r>
            <a:r>
              <a:rPr lang="fr-FR" sz="2000" b="1" i="1" dirty="0">
                <a:solidFill>
                  <a:schemeClr val="tx2"/>
                </a:solidFill>
                <a:latin typeface="Times" charset="0"/>
                <a:ea typeface="ＭＳ Ｐゴシック" charset="0"/>
              </a:rPr>
              <a:t> II »</a:t>
            </a:r>
          </a:p>
        </p:txBody>
      </p:sp>
      <p:sp>
        <p:nvSpPr>
          <p:cNvPr id="87044" name="Rectangle 4"/>
          <p:cNvSpPr>
            <a:spLocks noChangeArrowheads="1"/>
          </p:cNvSpPr>
          <p:nvPr/>
        </p:nvSpPr>
        <p:spPr bwMode="auto">
          <a:xfrm>
            <a:off x="304800" y="2819400"/>
            <a:ext cx="8443913"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pPr>
            <a:r>
              <a:rPr lang="fr-FR" sz="1800">
                <a:solidFill>
                  <a:schemeClr val="accent2"/>
                </a:solidFill>
              </a:rPr>
              <a:t>But who found first ? Piotr Kapitza ? </a:t>
            </a:r>
          </a:p>
          <a:p>
            <a:pPr marL="342900" indent="-342900" algn="l">
              <a:lnSpc>
                <a:spcPct val="90000"/>
              </a:lnSpc>
              <a:spcBef>
                <a:spcPct val="20000"/>
              </a:spcBef>
            </a:pPr>
            <a:r>
              <a:rPr lang="fr-FR" sz="1800">
                <a:solidFill>
                  <a:srgbClr val="FFFF00"/>
                </a:solidFill>
              </a:rPr>
              <a:t>Allen et Misener cite their competitor Kapitza: </a:t>
            </a:r>
          </a:p>
          <a:p>
            <a:pPr marL="342900" indent="-342900" algn="l">
              <a:lnSpc>
                <a:spcPct val="90000"/>
              </a:lnSpc>
              <a:spcBef>
                <a:spcPct val="20000"/>
              </a:spcBef>
            </a:pPr>
            <a:r>
              <a:rPr lang="fr-FR" sz="1800"/>
              <a:t>« A survey of the various properties of liquid helium II has prompted us to investigate its viscosity more carefully. One of us had previously deduced au upper limit of 10</a:t>
            </a:r>
            <a:r>
              <a:rPr lang="fr-FR" sz="1800" baseline="30000"/>
              <a:t>-5</a:t>
            </a:r>
            <a:r>
              <a:rPr lang="fr-FR" sz="1800"/>
              <a:t> cgs units for the viscosity of helium II by measuring the damping of an oscillating cyclinder. </a:t>
            </a:r>
            <a:r>
              <a:rPr lang="fr-FR" sz="1800">
                <a:solidFill>
                  <a:srgbClr val="FFFF00"/>
                </a:solidFill>
              </a:rPr>
              <a:t>We had reached the same conclusion as Kapitza </a:t>
            </a:r>
            <a:r>
              <a:rPr lang="fr-FR" sz="1800"/>
              <a:t>in the letter above ; namely that, due to the high Reynolds number involved, the measurements probably represent non-laminar flow ». </a:t>
            </a:r>
          </a:p>
          <a:p>
            <a:pPr marL="342900" indent="-342900" algn="l">
              <a:lnSpc>
                <a:spcPct val="90000"/>
              </a:lnSpc>
              <a:spcBef>
                <a:spcPct val="20000"/>
              </a:spcBef>
            </a:pPr>
            <a:r>
              <a:rPr lang="fr-FR" sz="1800">
                <a:solidFill>
                  <a:srgbClr val="FFFF00"/>
                </a:solidFill>
              </a:rPr>
              <a:t>19 days later</a:t>
            </a:r>
            <a:r>
              <a:rPr lang="fr-FR" altLang="ja-JP" sz="1800">
                <a:solidFill>
                  <a:srgbClr val="FFFF00"/>
                </a:solidFill>
              </a:rPr>
              <a:t>: did they simply reproduce the work of Kapitza ?</a:t>
            </a:r>
          </a:p>
          <a:p>
            <a:pPr marL="342900" indent="-342900" algn="l">
              <a:lnSpc>
                <a:spcPct val="90000"/>
              </a:lnSpc>
              <a:spcBef>
                <a:spcPct val="20000"/>
              </a:spcBef>
            </a:pPr>
            <a:r>
              <a:rPr lang="fr-FR" altLang="ja-JP" sz="1800">
                <a:solidFill>
                  <a:schemeClr val="accent2"/>
                </a:solidFill>
              </a:rPr>
              <a:t>Kapitza  received the Nobel prize in 1978 (not Allen nor Misener)</a:t>
            </a:r>
          </a:p>
          <a:p>
            <a:pPr marL="342900" indent="-342900" algn="l">
              <a:lnSpc>
                <a:spcPct val="90000"/>
              </a:lnSpc>
              <a:spcBef>
                <a:spcPct val="20000"/>
              </a:spcBef>
            </a:pPr>
            <a:r>
              <a:rPr lang="fr-FR" altLang="ja-JP" sz="1800">
                <a:solidFill>
                  <a:schemeClr val="accent2"/>
                </a:solidFill>
              </a:rPr>
              <a:t>Kapitza invented the word « superfluid » to qualify heliumII,  this strange liquid:</a:t>
            </a:r>
          </a:p>
          <a:p>
            <a:pPr marL="342900" indent="-342900" algn="l">
              <a:lnSpc>
                <a:spcPct val="90000"/>
              </a:lnSpc>
              <a:spcBef>
                <a:spcPct val="20000"/>
              </a:spcBef>
            </a:pPr>
            <a:r>
              <a:rPr lang="fr-FR" sz="1800">
                <a:solidFill>
                  <a:schemeClr val="accent2"/>
                </a:solidFill>
              </a:rPr>
              <a:t>« by analogy with superconductors, the helium below the lambda-point enters a special state which might be called superfluid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Lst>
  </p:timing>
</p:sld>
</file>

<file path=ppt/theme/theme1.xml><?xml version="1.0" encoding="utf-8"?>
<a:theme xmlns:a="http://schemas.openxmlformats.org/drawingml/2006/main" name="Nouvelle présentation">
  <a:themeElements>
    <a:clrScheme name="">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fontScheme name="Nouvelle présentation">
      <a:majorFont>
        <a:latin typeface="Times"/>
        <a:ea typeface="ＭＳ Ｐゴシック"/>
        <a:cs typeface=""/>
      </a:majorFont>
      <a:minorFont>
        <a:latin typeface="Time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500" b="1" i="1" u="none" strike="noStrike" cap="none" normalizeH="0" baseline="0">
            <a:ln>
              <a:noFill/>
            </a:ln>
            <a:solidFill>
              <a:srgbClr val="FFFFFF"/>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500" b="1" i="1" u="none" strike="noStrike" cap="none" normalizeH="0" baseline="0">
            <a:ln>
              <a:noFill/>
            </a:ln>
            <a:solidFill>
              <a:srgbClr val="FFFFFF"/>
            </a:solidFill>
            <a:effectLst/>
            <a:latin typeface="Times" charset="0"/>
            <a:ea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2001:Modèles:Présentations:Modèles:StyleMac</Template>
  <TotalTime>7867</TotalTime>
  <Words>2881</Words>
  <Application>Microsoft Macintosh PowerPoint</Application>
  <PresentationFormat>Présentation à l'écran (4:3)</PresentationFormat>
  <Paragraphs>356</Paragraphs>
  <Slides>42</Slides>
  <Notes>37</Notes>
  <HiddenSlides>0</HiddenSlides>
  <MMClips>4</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Nouvelle présentation</vt:lpstr>
      <vt:lpstr>When matter waves become visible  from superfluidity to supersolidity</vt:lpstr>
      <vt:lpstr>Outline</vt:lpstr>
      <vt:lpstr>the flow of an ordinary liquid</vt:lpstr>
      <vt:lpstr>Décember 1937: 2 simultaneous discoveries</vt:lpstr>
      <vt:lpstr>prehistory of the discovery of superfluidity  1927 – 1937</vt:lpstr>
      <vt:lpstr>the film by J.F. Allen and J. Armitage (St Andrews, Scotland, 1972 - 82)</vt:lpstr>
      <vt:lpstr>a very fluid liquid</vt:lpstr>
      <vt:lpstr>the flow of a superfluid</vt:lpstr>
      <vt:lpstr>two  articles side by side</vt:lpstr>
      <vt:lpstr>Piotr Kapitza, an outstanding physicist</vt:lpstr>
      <vt:lpstr>Allen and Misener: two Canadian immigrants in Cambridge</vt:lpstr>
      <vt:lpstr>J.F. Allen</vt:lpstr>
      <vt:lpstr>Any contacts between Moscow and Cambridge ? </vt:lpstr>
      <vt:lpstr>Indépendent, but not equivalent</vt:lpstr>
      <vt:lpstr>February 5th, 1938 : the fountain effect</vt:lpstr>
      <vt:lpstr>the fountain effect</vt:lpstr>
      <vt:lpstr>Fritz London, 5 March 1938, Institut Henri Poincaré :</vt:lpstr>
      <vt:lpstr>The « Bose-Einstein condensation »</vt:lpstr>
      <vt:lpstr>Présentation PowerPoint</vt:lpstr>
      <vt:lpstr>Fritz London</vt:lpstr>
      <vt:lpstr>visible matter waves: Quantum mechanics jumps to the macroscopic scale</vt:lpstr>
      <vt:lpstr>one month later (April 38): Laszlo Tisza invents the « two-fluid model »</vt:lpstr>
      <vt:lpstr>the « 2-fluid model » by L. Tisza</vt:lpstr>
      <vt:lpstr>a crucial test</vt:lpstr>
      <vt:lpstr>April 1939:  Landau escapes from Stalin’s jails</vt:lpstr>
      <vt:lpstr>Landau’s school</vt:lpstr>
      <vt:lpstr>Landau’s article in 1941</vt:lpstr>
      <vt:lpstr>Two different theoretical approaches</vt:lpstr>
      <vt:lpstr>What happened after the war?</vt:lpstr>
      <vt:lpstr>more recently</vt:lpstr>
      <vt:lpstr>anomalous rotation of superfluids : quantized vortices</vt:lpstr>
      <vt:lpstr>Superfluidity and superconductivity today</vt:lpstr>
      <vt:lpstr>the CERN annulus near Geneva</vt:lpstr>
      <vt:lpstr>the magnets of the LHC are cooled  down to 1.9K with superfluid helium</vt:lpstr>
      <vt:lpstr>MRI medical imaging uses superconducting magnets cooled down in liquid helium</vt:lpstr>
      <vt:lpstr>… and supersolidity ?</vt:lpstr>
      <vt:lpstr>Présentation PowerPoint</vt:lpstr>
      <vt:lpstr>supersolidity?</vt:lpstr>
      <vt:lpstr>The 1969  historical model of superfluid vacancies in a quantum crystal</vt:lpstr>
      <vt:lpstr>supersolidity or giant plasticity ?</vt:lpstr>
      <vt:lpstr>a fruitful collaboration with J. Beamish (Paris  2012)</vt:lpstr>
      <vt:lpstr>I aknowledge support from</vt:lpstr>
    </vt:vector>
  </TitlesOfParts>
  <Company>LPS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Casimir effect and wetting by helium mixtures</dc:title>
  <dc:creator>Balibar</dc:creator>
  <cp:lastModifiedBy>Balibar Sebastien</cp:lastModifiedBy>
  <cp:revision>812</cp:revision>
  <cp:lastPrinted>2002-09-12T17:27:16Z</cp:lastPrinted>
  <dcterms:created xsi:type="dcterms:W3CDTF">2002-09-11T08:39:17Z</dcterms:created>
  <dcterms:modified xsi:type="dcterms:W3CDTF">2013-02-12T18:20:07Z</dcterms:modified>
</cp:coreProperties>
</file>