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tif" ContentType="image/tiff"/>
  <Default Extension="wmf" ContentType="image/x-wmf"/>
  <Default Extension="rels" ContentType="application/vnd.openxmlformats-package.relationships+xml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404" r:id="rId3"/>
    <p:sldId id="405" r:id="rId4"/>
    <p:sldId id="441" r:id="rId5"/>
    <p:sldId id="407" r:id="rId6"/>
    <p:sldId id="283" r:id="rId7"/>
    <p:sldId id="442" r:id="rId8"/>
    <p:sldId id="439" r:id="rId9"/>
    <p:sldId id="432" r:id="rId10"/>
    <p:sldId id="311" r:id="rId11"/>
    <p:sldId id="361" r:id="rId12"/>
    <p:sldId id="305" r:id="rId13"/>
    <p:sldId id="362" r:id="rId14"/>
    <p:sldId id="364" r:id="rId15"/>
    <p:sldId id="365" r:id="rId16"/>
    <p:sldId id="366" r:id="rId17"/>
    <p:sldId id="403" r:id="rId18"/>
    <p:sldId id="368" r:id="rId19"/>
    <p:sldId id="369" r:id="rId20"/>
    <p:sldId id="370" r:id="rId21"/>
    <p:sldId id="426" r:id="rId22"/>
    <p:sldId id="427" r:id="rId23"/>
    <p:sldId id="428" r:id="rId24"/>
    <p:sldId id="380" r:id="rId25"/>
    <p:sldId id="400" r:id="rId26"/>
    <p:sldId id="392" r:id="rId27"/>
    <p:sldId id="433" r:id="rId28"/>
    <p:sldId id="381" r:id="rId29"/>
    <p:sldId id="382" r:id="rId30"/>
    <p:sldId id="443" r:id="rId31"/>
    <p:sldId id="387" r:id="rId32"/>
    <p:sldId id="413" r:id="rId33"/>
    <p:sldId id="414" r:id="rId34"/>
    <p:sldId id="417" r:id="rId35"/>
    <p:sldId id="445" r:id="rId36"/>
    <p:sldId id="446" r:id="rId37"/>
    <p:sldId id="447" r:id="rId38"/>
    <p:sldId id="448" r:id="rId39"/>
    <p:sldId id="449" r:id="rId40"/>
    <p:sldId id="391" r:id="rId41"/>
    <p:sldId id="444" r:id="rId42"/>
    <p:sldId id="436" r:id="rId43"/>
    <p:sldId id="440" r:id="rId44"/>
    <p:sldId id="437" r:id="rId45"/>
    <p:sldId id="438" r:id="rId4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996633"/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54" autoAdjust="0"/>
  </p:normalViewPr>
  <p:slideViewPr>
    <p:cSldViewPr snapToGrid="0" snapToObjects="1">
      <p:cViewPr>
        <p:scale>
          <a:sx n="100" d="100"/>
          <a:sy n="100" d="100"/>
        </p:scale>
        <p:origin x="-100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5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29577" indent="-280607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242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139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0367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69337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1830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6727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624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571B7F3-2B31-7749-B4A8-E4F458C9B41B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74B86-563A-D94C-AC6A-E29F71704EBE}" type="slidenum">
              <a:rPr lang="en-US">
                <a:latin typeface="Arial" pitchFamily="28" charset="0"/>
              </a:rPr>
              <a:pPr/>
              <a:t>12</a:t>
            </a:fld>
            <a:endParaRPr lang="en-US">
              <a:latin typeface="Arial" pitchFamily="2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 smtClean="0"/>
              <a:t>On</a:t>
            </a:r>
            <a:r>
              <a:rPr lang="fr-FR" baseline="0" noProof="0" dirty="0" smtClean="0"/>
              <a:t> étudie donc la dissipation de plusieurs cristaux préparés dans des conditions différentes. Les différentes pentes indiquent bien que les caractéristiques du réseau de dislocations sont différentes pour ces cristaux.</a:t>
            </a:r>
          </a:p>
          <a:p>
            <a:r>
              <a:rPr lang="fr-FR" baseline="0" noProof="0" dirty="0" smtClean="0"/>
              <a:t>Les cristaux de meilleure qualité ont une dissipation plus élevée car leur dislocations plus longues se bougent beaucoup.</a:t>
            </a:r>
          </a:p>
          <a:p>
            <a:r>
              <a:rPr lang="fr-FR" baseline="0" noProof="0" dirty="0" smtClean="0"/>
              <a:t> </a:t>
            </a:r>
          </a:p>
          <a:p>
            <a:r>
              <a:rPr lang="fr-FR" baseline="0" noProof="0" dirty="0" smtClean="0"/>
              <a:t>À partir de notre modèle, Nous avons mesuré des densité entre…</a:t>
            </a:r>
          </a:p>
          <a:p>
            <a:r>
              <a:rPr lang="fr-FR" baseline="0" noProof="0" dirty="0" smtClean="0"/>
              <a:t>On remarque que les cristaux de meilleure qualités sont ceux préparés à basse température.</a:t>
            </a:r>
          </a:p>
          <a:p>
            <a:endParaRPr lang="fr-FR" baseline="0" noProof="0" dirty="0" smtClean="0"/>
          </a:p>
          <a:p>
            <a:r>
              <a:rPr lang="fr-FR" baseline="0" noProof="0" dirty="0" smtClean="0"/>
              <a:t>On peut aussi calculer le facteur lambdaL2 qui caractérisent la connectivité du réseau de dislocations. Ce facteur vaut 3 dans un réseau cubique de dislocations.</a:t>
            </a:r>
          </a:p>
          <a:p>
            <a:r>
              <a:rPr lang="fr-FR" baseline="0" noProof="0" dirty="0" smtClean="0"/>
              <a:t>Dans notre cas, nous trouvons de très grandes valeurs entre 17 et 60 ce qui indiquent que les dislocations sont très peu connectées et qu’elles s’</a:t>
            </a:r>
            <a:r>
              <a:rPr lang="fr-FR" baseline="0" noProof="0" dirty="0" err="1" smtClean="0"/>
              <a:t>evitent</a:t>
            </a:r>
            <a:r>
              <a:rPr lang="fr-FR" baseline="0" noProof="0" dirty="0" smtClean="0"/>
              <a:t> en se regroupant de façon parallèle les unes au dessus de autre dans en sous-joints </a:t>
            </a:r>
            <a:r>
              <a:rPr lang="fr-FR" baseline="0" noProof="0" dirty="0" err="1" smtClean="0"/>
              <a:t>cad</a:t>
            </a:r>
            <a:r>
              <a:rPr lang="fr-FR" baseline="0" noProof="0" dirty="0" smtClean="0"/>
              <a:t> des joints de grain de faible désorientation. </a:t>
            </a:r>
          </a:p>
          <a:p>
            <a:r>
              <a:rPr lang="fr-FR" baseline="0" noProof="0" dirty="0" smtClean="0"/>
              <a:t>Cela avait déjà été supposé dans des études </a:t>
            </a:r>
            <a:r>
              <a:rPr lang="fr-FR" baseline="0" noProof="0" dirty="0" err="1" smtClean="0"/>
              <a:t>anterieure</a:t>
            </a:r>
            <a:r>
              <a:rPr lang="fr-FR" baseline="0" noProof="0" dirty="0" smtClean="0"/>
              <a:t> puisque comme l’explique M. Friedel dans son livre, seule cette organisation du réseau de dislocations est à même de produire de grandes variation du module de cisaillement comme celles que nous observons. Cette hypothèse est vérifiée ici par ces grandes valeurs de lambdal2</a:t>
            </a:r>
          </a:p>
          <a:p>
            <a:endParaRPr lang="fr-FR" baseline="0" noProof="0" dirty="0" smtClean="0"/>
          </a:p>
          <a:p>
            <a:endParaRPr lang="fr-FR" baseline="0" noProof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noProof="0" dirty="0" smtClean="0"/>
              <a:t>Nos mesures relativement peu élevée de densité de dislocation permettent aussi de réfuter un autre model de la </a:t>
            </a:r>
            <a:r>
              <a:rPr lang="fr-FR" baseline="0" noProof="0" dirty="0" err="1" smtClean="0"/>
              <a:t>supersolidité</a:t>
            </a:r>
            <a:r>
              <a:rPr lang="fr-FR" baseline="0" noProof="0" dirty="0" smtClean="0"/>
              <a:t>. En effet le scénario de </a:t>
            </a:r>
            <a:r>
              <a:rPr lang="fr-FR" baseline="0" noProof="0" dirty="0" err="1" smtClean="0"/>
              <a:t>Shevchenko</a:t>
            </a:r>
            <a:r>
              <a:rPr lang="fr-FR" baseline="0" noProof="0" dirty="0" smtClean="0"/>
              <a:t> </a:t>
            </a:r>
            <a:r>
              <a:rPr lang="fr-FR" baseline="0" noProof="0" dirty="0" err="1" smtClean="0"/>
              <a:t>considére</a:t>
            </a:r>
            <a:r>
              <a:rPr lang="fr-FR" baseline="0" noProof="0" dirty="0" smtClean="0"/>
              <a:t> un réseau de dislocations dont le cœur serait superfluide, mais cela nécessiterait une densité de 1012 </a:t>
            </a:r>
            <a:r>
              <a:rPr lang="fr-FR" baseline="0" noProof="0" dirty="0" err="1" smtClean="0"/>
              <a:t>disloc</a:t>
            </a:r>
            <a:r>
              <a:rPr lang="fr-FR" baseline="0" noProof="0" dirty="0" smtClean="0"/>
              <a:t>./cm2 pour 1% de  !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noProof="0" dirty="0" smtClean="0"/>
              <a:t>Or nous mesurons des valeurs 6 ordre de grandeur en dessous.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4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measured the stiffening transition in the same crystal Y3 for</a:t>
            </a:r>
            <a:r>
              <a:rPr lang="en-GB" baseline="0" dirty="0" smtClean="0"/>
              <a:t> a wide range of frequencies and several different excitations. </a:t>
            </a:r>
          </a:p>
          <a:p>
            <a:r>
              <a:rPr lang="en-GB" baseline="0" dirty="0" smtClean="0"/>
              <a:t>As you can see the temperature of the transition is changing with these parameters. </a:t>
            </a:r>
          </a:p>
          <a:p>
            <a:r>
              <a:rPr lang="en-GB" baseline="0" dirty="0" smtClean="0"/>
              <a:t>For each run, we measured the temperature of the dissipation peak and we place it on an Arrhenius plot.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61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We have discovered two different regimes.</a:t>
            </a:r>
          </a:p>
          <a:p>
            <a:pPr marL="171450" indent="-171450" algn="just"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a regime where the stiffening temperature is </a:t>
            </a:r>
            <a:r>
              <a:rPr lang="en-GB" b="0" dirty="0" smtClean="0">
                <a:solidFill>
                  <a:schemeClr val="tx1"/>
                </a:solidFill>
              </a:rPr>
              <a:t>dependent on the frequency as described by Day and Beamish with a Debye model.</a:t>
            </a:r>
          </a:p>
          <a:p>
            <a:pPr marL="171450" marR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chemeClr val="tx1"/>
                </a:solidFill>
              </a:rPr>
              <a:t>a regime where the stiffening temperature is independent of the frequency as described by </a:t>
            </a:r>
            <a:r>
              <a:rPr lang="en-GB" b="0" dirty="0" err="1" smtClean="0">
                <a:solidFill>
                  <a:schemeClr val="tx1"/>
                </a:solidFill>
              </a:rPr>
              <a:t>Iwasa</a:t>
            </a:r>
            <a:r>
              <a:rPr lang="en-GB" b="0" dirty="0" smtClean="0">
                <a:solidFill>
                  <a:schemeClr val="tx1"/>
                </a:solidFill>
              </a:rPr>
              <a:t> with a pinning model.</a:t>
            </a:r>
          </a:p>
          <a:p>
            <a:pPr marL="171450" indent="-171450" algn="just">
              <a:buFontTx/>
              <a:buChar char="-"/>
            </a:pPr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6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Then,</a:t>
            </a:r>
            <a:r>
              <a:rPr lang="en-GB" baseline="0" dirty="0" smtClean="0"/>
              <a:t> we can plot the same data but instead of the frequency, we can plot the speed as a function of 1/T.</a:t>
            </a:r>
          </a:p>
          <a:p>
            <a:r>
              <a:rPr lang="en-GB" baseline="0" dirty="0" smtClean="0"/>
              <a:t>It appears that the transition between the two regimes occurs in the same speed region suggesting the existence of a critical speed. </a:t>
            </a:r>
          </a:p>
          <a:p>
            <a:r>
              <a:rPr lang="en-GB" baseline="0" dirty="0" smtClean="0"/>
              <a:t>We measured values for this critical speed between 40 and 100 micron/s.</a:t>
            </a:r>
          </a:p>
          <a:p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order to interpret</a:t>
            </a:r>
            <a:r>
              <a:rPr lang="en-GB" baseline="0" dirty="0" smtClean="0"/>
              <a:t> these results let’s see quickly what is the model in the classical case.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4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3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5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CFCEC-179D-5E4E-BFA8-9F9DD860D64B}" type="slidenum">
              <a:rPr lang="fr-FR">
                <a:latin typeface="Times New Roman" pitchFamily="28" charset="0"/>
              </a:rPr>
              <a:pPr/>
              <a:t>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0991-C6C2-1040-AC39-9E2D4E214685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9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10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22/10/13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22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23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24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25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26.emf"/><Relationship Id="rId29" Type="http://schemas.openxmlformats.org/officeDocument/2006/relationships/image" Target="../media/image28.jpg"/><Relationship Id="rId10" Type="http://schemas.openxmlformats.org/officeDocument/2006/relationships/image" Target="../media/image17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8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9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20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21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7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7" Type="http://schemas.microsoft.com/office/2007/relationships/hdphoto" Target="../media/hdphoto1.wdp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38.jpeg"/><Relationship Id="rId8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1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2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48.jpeg"/><Relationship Id="rId7" Type="http://schemas.openxmlformats.org/officeDocument/2006/relationships/image" Target="../media/image38.jpeg"/><Relationship Id="rId8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3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"/><Relationship Id="rId3" Type="http://schemas.openxmlformats.org/officeDocument/2006/relationships/image" Target="../media/image57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58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5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file://localhost/Users/balibar/Desktop/Sebastien/films%20re%CC%81cents/He4court.mpg" TargetMode="External"/><Relationship Id="rId2" Type="http://schemas.openxmlformats.org/officeDocument/2006/relationships/video" Target="file://localhost/Users/balibar/Desktop/Sebastien/films%20re%CC%81cents/He4court.m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77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78.wmf"/><Relationship Id="rId7" Type="http://schemas.openxmlformats.org/officeDocument/2006/relationships/image" Target="../media/image12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2594" y="1117601"/>
            <a:ext cx="4904724" cy="1549399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The giant plasticity of a quantum crystal</a:t>
            </a:r>
            <a:endParaRPr lang="fr-FR" sz="3200" b="1" dirty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32873" y="3623692"/>
            <a:ext cx="8665077" cy="25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</a:t>
            </a:r>
            <a:r>
              <a:rPr lang="fr-FR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Rojas, F. Souris</a:t>
            </a:r>
            <a:endParaRPr lang="fr-FR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and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the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Universities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Paris 6 &amp; 7, Paris (France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J. </a:t>
            </a:r>
            <a:r>
              <a:rPr lang="fr-FR" sz="2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(Edmonton, Canada)</a:t>
            </a:r>
            <a:endParaRPr lang="fr-FR" sz="20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other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collaborations: M.H.W. Chan and J. West (Penn State) 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H.J. Maris (Brown </a:t>
            </a:r>
            <a:r>
              <a:rPr lang="fr-FR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University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</a:t>
            </a:r>
            <a:endParaRPr lang="fr-F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3708400" y="6275169"/>
            <a:ext cx="5289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Konstanz Universität</a:t>
            </a: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, October 2013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sym typeface="Symbol" pitchFamily="-112" charset="2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74" y="2936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5779" y="1597025"/>
            <a:ext cx="1600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15240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7000" y="3039350"/>
            <a:ext cx="13620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628800"/>
            <a:ext cx="1512168" cy="7907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416" y="2756396"/>
            <a:ext cx="1482953" cy="6005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plasticity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of a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crystal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: dislocation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gliding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2" name="true-g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63" y="2193328"/>
            <a:ext cx="4107115" cy="32991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65580" y="2390304"/>
            <a:ext cx="4115851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under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larger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stress </a:t>
            </a:r>
            <a:r>
              <a:rPr lang="fr-FR" sz="20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r>
              <a:rPr lang="fr-FR" sz="2000" b="1" i="1" dirty="0" smtClean="0">
                <a:latin typeface="Times"/>
                <a:cs typeface="Times"/>
              </a:rPr>
              <a:t>the </a:t>
            </a:r>
            <a:r>
              <a:rPr lang="fr-FR" sz="2000" b="1" i="1" dirty="0" err="1" smtClean="0">
                <a:latin typeface="Times"/>
                <a:cs typeface="Times"/>
              </a:rPr>
              <a:t>strain</a:t>
            </a:r>
            <a:r>
              <a:rPr lang="fr-FR" sz="2000" b="1" i="1" dirty="0" smtClean="0">
                <a:latin typeface="Times"/>
                <a:cs typeface="Times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the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sum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of 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due to the </a:t>
            </a:r>
            <a:r>
              <a:rPr lang="fr-FR" sz="2000" b="1" i="1" dirty="0" err="1" smtClean="0">
                <a:latin typeface="Times"/>
                <a:cs typeface="Times"/>
              </a:rPr>
              <a:t>deformation</a:t>
            </a:r>
            <a:r>
              <a:rPr lang="fr-FR" sz="2000" b="1" i="1" dirty="0" smtClean="0">
                <a:latin typeface="Times"/>
                <a:cs typeface="Times"/>
              </a:rPr>
              <a:t> of the </a:t>
            </a:r>
            <a:r>
              <a:rPr lang="fr-FR" sz="2000" b="1" i="1" dirty="0" err="1" smtClean="0">
                <a:latin typeface="Times"/>
                <a:cs typeface="Times"/>
              </a:rPr>
              <a:t>lattice</a:t>
            </a:r>
            <a:r>
              <a:rPr lang="fr-FR" sz="2000" b="1" i="1" dirty="0"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and 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000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due to the </a:t>
            </a:r>
            <a:r>
              <a:rPr lang="fr-FR" sz="2000" b="1" i="1" dirty="0" err="1" smtClean="0">
                <a:latin typeface="Times"/>
                <a:cs typeface="Times"/>
              </a:rPr>
              <a:t>displacement</a:t>
            </a:r>
            <a:r>
              <a:rPr lang="fr-FR" sz="2000" b="1" i="1" dirty="0" smtClean="0">
                <a:latin typeface="Times"/>
                <a:cs typeface="Times"/>
              </a:rPr>
              <a:t> of dislocations</a:t>
            </a:r>
            <a:endParaRPr lang="fr-FR" sz="20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 algn="l">
              <a:buFont typeface="Symbol" charset="0"/>
              <a:buChar char="s"/>
            </a:pP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= </a:t>
            </a:r>
            <a:r>
              <a:rPr lang="fr-FR" sz="28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8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fr-FR" sz="28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8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 + </a:t>
            </a:r>
            <a:r>
              <a:rPr lang="fr-FR" sz="28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8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65580" y="5073484"/>
            <a:ext cx="4115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an effective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shear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modulus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  <a:p>
            <a:r>
              <a:rPr lang="fr-FR" sz="2000" b="1" i="1" dirty="0" smtClean="0">
                <a:latin typeface="Times"/>
                <a:cs typeface="Times"/>
              </a:rPr>
              <a:t>If </a:t>
            </a:r>
            <a:r>
              <a:rPr lang="fr-FR" sz="2000" b="1" i="1" dirty="0">
                <a:latin typeface="Times"/>
                <a:cs typeface="Times"/>
              </a:rPr>
              <a:t>dislocations move, </a:t>
            </a:r>
            <a:r>
              <a:rPr lang="fr-FR" sz="2000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000" b="1" i="1" dirty="0">
                <a:latin typeface="Times"/>
                <a:cs typeface="Times"/>
              </a:rPr>
              <a:t> is large</a:t>
            </a:r>
          </a:p>
          <a:p>
            <a:r>
              <a:rPr lang="fr-FR" sz="20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000" b="1" i="1" baseline="-25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reduced</a:t>
            </a:r>
            <a:endParaRPr lang="fr-FR" sz="2000" b="1" i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45753" y="1810336"/>
            <a:ext cx="160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</a:t>
            </a:r>
            <a:r>
              <a:rPr lang="fr-FR" sz="2000" dirty="0" err="1" smtClean="0"/>
              <a:t>shear</a:t>
            </a:r>
            <a:r>
              <a:rPr lang="fr-FR" sz="2000" dirty="0" smtClean="0"/>
              <a:t> stress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4865580" y="1177665"/>
            <a:ext cx="4115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under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small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stresses: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elastic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deformation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of the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lattice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determined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by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elastic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coefficients </a:t>
            </a:r>
            <a:endParaRPr lang="fr-FR" sz="2000" b="1" i="1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5563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7358063" cy="1071562"/>
          </a:xfrm>
        </p:spPr>
        <p:txBody>
          <a:bodyPr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shear modulus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measurements:</a:t>
            </a:r>
            <a:b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the method invented by Day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and Beamish (2007):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Line 1167"/>
          <p:cNvSpPr>
            <a:spLocks noChangeShapeType="1"/>
          </p:cNvSpPr>
          <p:nvPr/>
        </p:nvSpPr>
        <p:spPr bwMode="auto">
          <a:xfrm>
            <a:off x="2195513" y="5653088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1988" name="Rectangle 1074" descr="Blue tissue paper"/>
          <p:cNvSpPr>
            <a:spLocks noChangeArrowheads="1"/>
          </p:cNvSpPr>
          <p:nvPr/>
        </p:nvSpPr>
        <p:spPr bwMode="auto">
          <a:xfrm>
            <a:off x="1785938" y="2413000"/>
            <a:ext cx="2928937" cy="28082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89" name="Rectangle 7"/>
          <p:cNvSpPr>
            <a:spLocks noChangeAspect="1" noChangeArrowheads="1"/>
          </p:cNvSpPr>
          <p:nvPr/>
        </p:nvSpPr>
        <p:spPr bwMode="auto">
          <a:xfrm>
            <a:off x="1428750" y="2052638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0" name="Rectangle 8"/>
          <p:cNvSpPr>
            <a:spLocks noChangeAspect="1" noChangeArrowheads="1"/>
          </p:cNvSpPr>
          <p:nvPr/>
        </p:nvSpPr>
        <p:spPr bwMode="auto">
          <a:xfrm>
            <a:off x="1428750" y="5078413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1" name="Rectangle 9"/>
          <p:cNvSpPr>
            <a:spLocks noChangeAspect="1" noChangeArrowheads="1"/>
          </p:cNvSpPr>
          <p:nvPr/>
        </p:nvSpPr>
        <p:spPr bwMode="auto">
          <a:xfrm rot="-5400000">
            <a:off x="-84138" y="3565526"/>
            <a:ext cx="34575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2" name="Rectangle 41"/>
          <p:cNvSpPr>
            <a:spLocks noChangeAspect="1" noChangeArrowheads="1"/>
          </p:cNvSpPr>
          <p:nvPr/>
        </p:nvSpPr>
        <p:spPr bwMode="auto">
          <a:xfrm rot="-5400000">
            <a:off x="3128962" y="3565526"/>
            <a:ext cx="33115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3" name="Rectangle 44"/>
          <p:cNvSpPr>
            <a:spLocks noChangeAspect="1" noChangeArrowheads="1"/>
          </p:cNvSpPr>
          <p:nvPr/>
        </p:nvSpPr>
        <p:spPr bwMode="auto">
          <a:xfrm rot="-5400000">
            <a:off x="420687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4" name="Rectangle 45"/>
          <p:cNvSpPr>
            <a:spLocks noChangeAspect="1" noChangeArrowheads="1"/>
          </p:cNvSpPr>
          <p:nvPr/>
        </p:nvSpPr>
        <p:spPr bwMode="auto">
          <a:xfrm rot="-5400000">
            <a:off x="3560762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grpSp>
        <p:nvGrpSpPr>
          <p:cNvPr id="2" name="Group 758"/>
          <p:cNvGrpSpPr>
            <a:grpSpLocks/>
          </p:cNvGrpSpPr>
          <p:nvPr/>
        </p:nvGrpSpPr>
        <p:grpSpPr bwMode="auto">
          <a:xfrm>
            <a:off x="2559050" y="2695575"/>
            <a:ext cx="1295400" cy="2022475"/>
            <a:chOff x="295" y="2025"/>
            <a:chExt cx="816" cy="1274"/>
          </a:xfrm>
        </p:grpSpPr>
        <p:grpSp>
          <p:nvGrpSpPr>
            <p:cNvPr id="42315" name="Group 759"/>
            <p:cNvGrpSpPr>
              <a:grpSpLocks/>
            </p:cNvGrpSpPr>
            <p:nvPr/>
          </p:nvGrpSpPr>
          <p:grpSpPr bwMode="auto">
            <a:xfrm>
              <a:off x="295" y="2025"/>
              <a:ext cx="816" cy="1274"/>
              <a:chOff x="4150" y="2795"/>
              <a:chExt cx="816" cy="1274"/>
            </a:xfrm>
          </p:grpSpPr>
          <p:sp>
            <p:nvSpPr>
              <p:cNvPr id="42318" name="AutoShape 5"/>
              <p:cNvSpPr>
                <a:spLocks noChangeArrowheads="1"/>
              </p:cNvSpPr>
              <p:nvPr/>
            </p:nvSpPr>
            <p:spPr bwMode="auto">
              <a:xfrm rot="5400000">
                <a:off x="3644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19" name="AutoShape 6"/>
              <p:cNvSpPr>
                <a:spLocks noChangeArrowheads="1"/>
              </p:cNvSpPr>
              <p:nvPr/>
            </p:nvSpPr>
            <p:spPr bwMode="auto">
              <a:xfrm rot="16200000" flipH="1">
                <a:off x="4198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20" name="Line 7"/>
              <p:cNvSpPr>
                <a:spLocks noChangeShapeType="1"/>
              </p:cNvSpPr>
              <p:nvPr/>
            </p:nvSpPr>
            <p:spPr bwMode="auto">
              <a:xfrm>
                <a:off x="4441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1" name="Line 8"/>
              <p:cNvSpPr>
                <a:spLocks noChangeShapeType="1"/>
              </p:cNvSpPr>
              <p:nvPr/>
            </p:nvSpPr>
            <p:spPr bwMode="auto">
              <a:xfrm>
                <a:off x="4500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2" name="Line 9"/>
              <p:cNvSpPr>
                <a:spLocks noChangeShapeType="1"/>
              </p:cNvSpPr>
              <p:nvPr/>
            </p:nvSpPr>
            <p:spPr bwMode="auto">
              <a:xfrm>
                <a:off x="4558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3" name="Line 10"/>
              <p:cNvSpPr>
                <a:spLocks noChangeShapeType="1"/>
              </p:cNvSpPr>
              <p:nvPr/>
            </p:nvSpPr>
            <p:spPr bwMode="auto">
              <a:xfrm>
                <a:off x="4616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4" name="Line 11"/>
              <p:cNvSpPr>
                <a:spLocks noChangeShapeType="1"/>
              </p:cNvSpPr>
              <p:nvPr/>
            </p:nvSpPr>
            <p:spPr bwMode="auto">
              <a:xfrm>
                <a:off x="4675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5" name="Line 12"/>
              <p:cNvSpPr>
                <a:spLocks noChangeShapeType="1"/>
              </p:cNvSpPr>
              <p:nvPr/>
            </p:nvSpPr>
            <p:spPr bwMode="auto">
              <a:xfrm flipH="1">
                <a:off x="4412" y="280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6" name="Line 13"/>
              <p:cNvSpPr>
                <a:spLocks noChangeShapeType="1"/>
              </p:cNvSpPr>
              <p:nvPr/>
            </p:nvSpPr>
            <p:spPr bwMode="auto">
              <a:xfrm flipH="1">
                <a:off x="4412" y="2851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7" name="Line 14"/>
              <p:cNvSpPr>
                <a:spLocks noChangeShapeType="1"/>
              </p:cNvSpPr>
              <p:nvPr/>
            </p:nvSpPr>
            <p:spPr bwMode="auto">
              <a:xfrm flipH="1">
                <a:off x="4412" y="289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8" name="Line 15"/>
              <p:cNvSpPr>
                <a:spLocks noChangeShapeType="1"/>
              </p:cNvSpPr>
              <p:nvPr/>
            </p:nvSpPr>
            <p:spPr bwMode="auto">
              <a:xfrm flipH="1">
                <a:off x="4412" y="294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9" name="Line 16"/>
              <p:cNvSpPr>
                <a:spLocks noChangeShapeType="1"/>
              </p:cNvSpPr>
              <p:nvPr/>
            </p:nvSpPr>
            <p:spPr bwMode="auto">
              <a:xfrm flipH="1">
                <a:off x="4412" y="298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0" name="Line 17"/>
              <p:cNvSpPr>
                <a:spLocks noChangeShapeType="1"/>
              </p:cNvSpPr>
              <p:nvPr/>
            </p:nvSpPr>
            <p:spPr bwMode="auto">
              <a:xfrm flipH="1">
                <a:off x="4412" y="303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1" name="Line 18"/>
              <p:cNvSpPr>
                <a:spLocks noChangeShapeType="1"/>
              </p:cNvSpPr>
              <p:nvPr/>
            </p:nvSpPr>
            <p:spPr bwMode="auto">
              <a:xfrm flipH="1">
                <a:off x="4412" y="307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2" name="Line 19"/>
              <p:cNvSpPr>
                <a:spLocks noChangeShapeType="1"/>
              </p:cNvSpPr>
              <p:nvPr/>
            </p:nvSpPr>
            <p:spPr bwMode="auto">
              <a:xfrm flipH="1">
                <a:off x="4412" y="312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3" name="Line 20"/>
              <p:cNvSpPr>
                <a:spLocks noChangeShapeType="1"/>
              </p:cNvSpPr>
              <p:nvPr/>
            </p:nvSpPr>
            <p:spPr bwMode="auto">
              <a:xfrm flipH="1">
                <a:off x="4412" y="316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4" name="Line 21"/>
              <p:cNvSpPr>
                <a:spLocks noChangeShapeType="1"/>
              </p:cNvSpPr>
              <p:nvPr/>
            </p:nvSpPr>
            <p:spPr bwMode="auto">
              <a:xfrm flipH="1">
                <a:off x="4412" y="321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5" name="Line 22"/>
              <p:cNvSpPr>
                <a:spLocks noChangeShapeType="1"/>
              </p:cNvSpPr>
              <p:nvPr/>
            </p:nvSpPr>
            <p:spPr bwMode="auto">
              <a:xfrm flipH="1">
                <a:off x="4412" y="325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6" name="Line 23"/>
              <p:cNvSpPr>
                <a:spLocks noChangeShapeType="1"/>
              </p:cNvSpPr>
              <p:nvPr/>
            </p:nvSpPr>
            <p:spPr bwMode="auto">
              <a:xfrm flipH="1">
                <a:off x="4412" y="330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7" name="Line 24"/>
              <p:cNvSpPr>
                <a:spLocks noChangeShapeType="1"/>
              </p:cNvSpPr>
              <p:nvPr/>
            </p:nvSpPr>
            <p:spPr bwMode="auto">
              <a:xfrm flipH="1">
                <a:off x="4412" y="334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8" name="Line 25"/>
              <p:cNvSpPr>
                <a:spLocks noChangeShapeType="1"/>
              </p:cNvSpPr>
              <p:nvPr/>
            </p:nvSpPr>
            <p:spPr bwMode="auto">
              <a:xfrm flipH="1">
                <a:off x="4412" y="339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9" name="Line 26"/>
              <p:cNvSpPr>
                <a:spLocks noChangeShapeType="1"/>
              </p:cNvSpPr>
              <p:nvPr/>
            </p:nvSpPr>
            <p:spPr bwMode="auto">
              <a:xfrm flipH="1">
                <a:off x="4412" y="343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0" name="Line 27"/>
              <p:cNvSpPr>
                <a:spLocks noChangeShapeType="1"/>
              </p:cNvSpPr>
              <p:nvPr/>
            </p:nvSpPr>
            <p:spPr bwMode="auto">
              <a:xfrm flipH="1">
                <a:off x="4412" y="348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1" name="Line 28"/>
              <p:cNvSpPr>
                <a:spLocks noChangeShapeType="1"/>
              </p:cNvSpPr>
              <p:nvPr/>
            </p:nvSpPr>
            <p:spPr bwMode="auto">
              <a:xfrm flipH="1">
                <a:off x="4412" y="352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2" name="Line 29"/>
              <p:cNvSpPr>
                <a:spLocks noChangeShapeType="1"/>
              </p:cNvSpPr>
              <p:nvPr/>
            </p:nvSpPr>
            <p:spPr bwMode="auto">
              <a:xfrm flipH="1">
                <a:off x="4412" y="357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3" name="Line 30"/>
              <p:cNvSpPr>
                <a:spLocks noChangeShapeType="1"/>
              </p:cNvSpPr>
              <p:nvPr/>
            </p:nvSpPr>
            <p:spPr bwMode="auto">
              <a:xfrm flipH="1">
                <a:off x="4412" y="361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4" name="Line 31"/>
              <p:cNvSpPr>
                <a:spLocks noChangeShapeType="1"/>
              </p:cNvSpPr>
              <p:nvPr/>
            </p:nvSpPr>
            <p:spPr bwMode="auto">
              <a:xfrm flipH="1">
                <a:off x="4412" y="366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5" name="Line 32"/>
              <p:cNvSpPr>
                <a:spLocks noChangeShapeType="1"/>
              </p:cNvSpPr>
              <p:nvPr/>
            </p:nvSpPr>
            <p:spPr bwMode="auto">
              <a:xfrm flipH="1">
                <a:off x="4412" y="370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6" name="Line 33"/>
              <p:cNvSpPr>
                <a:spLocks noChangeShapeType="1"/>
              </p:cNvSpPr>
              <p:nvPr/>
            </p:nvSpPr>
            <p:spPr bwMode="auto">
              <a:xfrm flipH="1">
                <a:off x="4412" y="375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7" name="Line 34"/>
              <p:cNvSpPr>
                <a:spLocks noChangeShapeType="1"/>
              </p:cNvSpPr>
              <p:nvPr/>
            </p:nvSpPr>
            <p:spPr bwMode="auto">
              <a:xfrm flipH="1">
                <a:off x="4412" y="379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8" name="Line 35"/>
              <p:cNvSpPr>
                <a:spLocks noChangeShapeType="1"/>
              </p:cNvSpPr>
              <p:nvPr/>
            </p:nvSpPr>
            <p:spPr bwMode="auto">
              <a:xfrm flipH="1">
                <a:off x="4412" y="384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9" name="Line 36"/>
              <p:cNvSpPr>
                <a:spLocks noChangeShapeType="1"/>
              </p:cNvSpPr>
              <p:nvPr/>
            </p:nvSpPr>
            <p:spPr bwMode="auto">
              <a:xfrm flipH="1">
                <a:off x="4412" y="388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0" name="Line 37"/>
              <p:cNvSpPr>
                <a:spLocks noChangeShapeType="1"/>
              </p:cNvSpPr>
              <p:nvPr/>
            </p:nvSpPr>
            <p:spPr bwMode="auto">
              <a:xfrm flipH="1">
                <a:off x="4412" y="393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1" name="Line 38"/>
              <p:cNvSpPr>
                <a:spLocks noChangeShapeType="1"/>
              </p:cNvSpPr>
              <p:nvPr/>
            </p:nvSpPr>
            <p:spPr bwMode="auto">
              <a:xfrm flipH="1">
                <a:off x="4412" y="397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2" name="Line 39"/>
              <p:cNvSpPr>
                <a:spLocks noChangeShapeType="1"/>
              </p:cNvSpPr>
              <p:nvPr/>
            </p:nvSpPr>
            <p:spPr bwMode="auto">
              <a:xfrm flipH="1">
                <a:off x="4412" y="402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3" name="Line 40"/>
              <p:cNvSpPr>
                <a:spLocks noChangeShapeType="1"/>
              </p:cNvSpPr>
              <p:nvPr/>
            </p:nvSpPr>
            <p:spPr bwMode="auto">
              <a:xfrm flipH="1">
                <a:off x="4412" y="406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aphicFrame>
          <p:nvGraphicFramePr>
            <p:cNvPr id="42316" name="Object 12"/>
            <p:cNvGraphicFramePr>
              <a:graphicFrameLocks noChangeAspect="1"/>
            </p:cNvGraphicFramePr>
            <p:nvPr/>
          </p:nvGraphicFramePr>
          <p:xfrm>
            <a:off x="378" y="2387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" name="Equation" r:id="rId5" imgW="127000" imgH="139700" progId="">
                    <p:embed/>
                  </p:oleObj>
                </mc:Choice>
                <mc:Fallback>
                  <p:oleObj name="Equation" r:id="rId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" y="2387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317" name="Object 13"/>
            <p:cNvGraphicFramePr>
              <a:graphicFrameLocks noChangeAspect="1"/>
            </p:cNvGraphicFramePr>
            <p:nvPr/>
          </p:nvGraphicFramePr>
          <p:xfrm>
            <a:off x="936" y="2417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" name="Equation" r:id="rId7" imgW="152400" imgH="139700" progId="">
                    <p:embed/>
                  </p:oleObj>
                </mc:Choice>
                <mc:Fallback>
                  <p:oleObj name="Equation" r:id="rId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" y="2417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143"/>
          <p:cNvGrpSpPr>
            <a:grpSpLocks/>
          </p:cNvGrpSpPr>
          <p:nvPr/>
        </p:nvGrpSpPr>
        <p:grpSpPr bwMode="auto">
          <a:xfrm>
            <a:off x="2555875" y="2701925"/>
            <a:ext cx="1295400" cy="2057400"/>
            <a:chOff x="-23" y="1389"/>
            <a:chExt cx="816" cy="1296"/>
          </a:xfrm>
        </p:grpSpPr>
        <p:sp>
          <p:nvSpPr>
            <p:cNvPr id="42270" name="AutoShape 45"/>
            <p:cNvSpPr>
              <a:spLocks noChangeArrowheads="1"/>
            </p:cNvSpPr>
            <p:nvPr/>
          </p:nvSpPr>
          <p:spPr bwMode="auto">
            <a:xfrm rot="5400000">
              <a:off x="-540" y="1906"/>
              <a:ext cx="1296" cy="262"/>
            </a:xfrm>
            <a:prstGeom prst="parallelogram">
              <a:avLst>
                <a:gd name="adj" fmla="val 911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1" name="AutoShape 46"/>
            <p:cNvSpPr>
              <a:spLocks noChangeArrowheads="1"/>
            </p:cNvSpPr>
            <p:nvPr/>
          </p:nvSpPr>
          <p:spPr bwMode="auto">
            <a:xfrm rot="16200000" flipH="1">
              <a:off x="25" y="1895"/>
              <a:ext cx="1273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2" name="Line 47"/>
            <p:cNvSpPr>
              <a:spLocks noChangeShapeType="1"/>
            </p:cNvSpPr>
            <p:nvPr/>
          </p:nvSpPr>
          <p:spPr bwMode="auto">
            <a:xfrm>
              <a:off x="268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3" name="Line 48"/>
            <p:cNvSpPr>
              <a:spLocks noChangeShapeType="1"/>
            </p:cNvSpPr>
            <p:nvPr/>
          </p:nvSpPr>
          <p:spPr bwMode="auto">
            <a:xfrm>
              <a:off x="32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4" name="Line 49"/>
            <p:cNvSpPr>
              <a:spLocks noChangeShapeType="1"/>
            </p:cNvSpPr>
            <p:nvPr/>
          </p:nvSpPr>
          <p:spPr bwMode="auto">
            <a:xfrm>
              <a:off x="385" y="140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5" name="Line 50"/>
            <p:cNvSpPr>
              <a:spLocks noChangeShapeType="1"/>
            </p:cNvSpPr>
            <p:nvPr/>
          </p:nvSpPr>
          <p:spPr bwMode="auto">
            <a:xfrm>
              <a:off x="443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6" name="Line 51"/>
            <p:cNvSpPr>
              <a:spLocks noChangeShapeType="1"/>
            </p:cNvSpPr>
            <p:nvPr/>
          </p:nvSpPr>
          <p:spPr bwMode="auto">
            <a:xfrm>
              <a:off x="502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7" name="Line 52"/>
            <p:cNvSpPr>
              <a:spLocks noChangeShapeType="1"/>
            </p:cNvSpPr>
            <p:nvPr/>
          </p:nvSpPr>
          <p:spPr bwMode="auto">
            <a:xfrm flipH="1">
              <a:off x="239" y="140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8" name="Line 53"/>
            <p:cNvSpPr>
              <a:spLocks noChangeShapeType="1"/>
            </p:cNvSpPr>
            <p:nvPr/>
          </p:nvSpPr>
          <p:spPr bwMode="auto">
            <a:xfrm flipH="1">
              <a:off x="239" y="1445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9" name="Line 54"/>
            <p:cNvSpPr>
              <a:spLocks noChangeShapeType="1"/>
            </p:cNvSpPr>
            <p:nvPr/>
          </p:nvSpPr>
          <p:spPr bwMode="auto">
            <a:xfrm flipH="1">
              <a:off x="239" y="149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0" name="Line 55"/>
            <p:cNvSpPr>
              <a:spLocks noChangeShapeType="1"/>
            </p:cNvSpPr>
            <p:nvPr/>
          </p:nvSpPr>
          <p:spPr bwMode="auto">
            <a:xfrm flipH="1">
              <a:off x="239" y="153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1" name="Line 56"/>
            <p:cNvSpPr>
              <a:spLocks noChangeShapeType="1"/>
            </p:cNvSpPr>
            <p:nvPr/>
          </p:nvSpPr>
          <p:spPr bwMode="auto">
            <a:xfrm flipH="1">
              <a:off x="239" y="158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2" name="Line 57"/>
            <p:cNvSpPr>
              <a:spLocks noChangeShapeType="1"/>
            </p:cNvSpPr>
            <p:nvPr/>
          </p:nvSpPr>
          <p:spPr bwMode="auto">
            <a:xfrm flipH="1">
              <a:off x="239" y="162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3" name="Line 58"/>
            <p:cNvSpPr>
              <a:spLocks noChangeShapeType="1"/>
            </p:cNvSpPr>
            <p:nvPr/>
          </p:nvSpPr>
          <p:spPr bwMode="auto">
            <a:xfrm flipH="1">
              <a:off x="239" y="167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4" name="Line 59"/>
            <p:cNvSpPr>
              <a:spLocks noChangeShapeType="1"/>
            </p:cNvSpPr>
            <p:nvPr/>
          </p:nvSpPr>
          <p:spPr bwMode="auto">
            <a:xfrm flipH="1">
              <a:off x="239" y="171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5" name="Line 60"/>
            <p:cNvSpPr>
              <a:spLocks noChangeShapeType="1"/>
            </p:cNvSpPr>
            <p:nvPr/>
          </p:nvSpPr>
          <p:spPr bwMode="auto">
            <a:xfrm flipH="1">
              <a:off x="239" y="176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6" name="Line 61"/>
            <p:cNvSpPr>
              <a:spLocks noChangeShapeType="1"/>
            </p:cNvSpPr>
            <p:nvPr/>
          </p:nvSpPr>
          <p:spPr bwMode="auto">
            <a:xfrm flipH="1">
              <a:off x="239" y="180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7" name="Line 62"/>
            <p:cNvSpPr>
              <a:spLocks noChangeShapeType="1"/>
            </p:cNvSpPr>
            <p:nvPr/>
          </p:nvSpPr>
          <p:spPr bwMode="auto">
            <a:xfrm flipH="1">
              <a:off x="239" y="185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8" name="Line 63"/>
            <p:cNvSpPr>
              <a:spLocks noChangeShapeType="1"/>
            </p:cNvSpPr>
            <p:nvPr/>
          </p:nvSpPr>
          <p:spPr bwMode="auto">
            <a:xfrm flipH="1">
              <a:off x="239" y="189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9" name="Line 64"/>
            <p:cNvSpPr>
              <a:spLocks noChangeShapeType="1"/>
            </p:cNvSpPr>
            <p:nvPr/>
          </p:nvSpPr>
          <p:spPr bwMode="auto">
            <a:xfrm flipH="1">
              <a:off x="239" y="194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0" name="Line 65"/>
            <p:cNvSpPr>
              <a:spLocks noChangeShapeType="1"/>
            </p:cNvSpPr>
            <p:nvPr/>
          </p:nvSpPr>
          <p:spPr bwMode="auto">
            <a:xfrm flipH="1">
              <a:off x="239" y="198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1" name="Line 66"/>
            <p:cNvSpPr>
              <a:spLocks noChangeShapeType="1"/>
            </p:cNvSpPr>
            <p:nvPr/>
          </p:nvSpPr>
          <p:spPr bwMode="auto">
            <a:xfrm flipH="1">
              <a:off x="239" y="203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2" name="Line 67"/>
            <p:cNvSpPr>
              <a:spLocks noChangeShapeType="1"/>
            </p:cNvSpPr>
            <p:nvPr/>
          </p:nvSpPr>
          <p:spPr bwMode="auto">
            <a:xfrm flipH="1">
              <a:off x="239" y="207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3" name="Line 68"/>
            <p:cNvSpPr>
              <a:spLocks noChangeShapeType="1"/>
            </p:cNvSpPr>
            <p:nvPr/>
          </p:nvSpPr>
          <p:spPr bwMode="auto">
            <a:xfrm flipH="1">
              <a:off x="239" y="212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4" name="Line 69"/>
            <p:cNvSpPr>
              <a:spLocks noChangeShapeType="1"/>
            </p:cNvSpPr>
            <p:nvPr/>
          </p:nvSpPr>
          <p:spPr bwMode="auto">
            <a:xfrm flipH="1">
              <a:off x="239" y="216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5" name="Line 70"/>
            <p:cNvSpPr>
              <a:spLocks noChangeShapeType="1"/>
            </p:cNvSpPr>
            <p:nvPr/>
          </p:nvSpPr>
          <p:spPr bwMode="auto">
            <a:xfrm flipH="1">
              <a:off x="239" y="221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6" name="Line 71"/>
            <p:cNvSpPr>
              <a:spLocks noChangeShapeType="1"/>
            </p:cNvSpPr>
            <p:nvPr/>
          </p:nvSpPr>
          <p:spPr bwMode="auto">
            <a:xfrm flipH="1">
              <a:off x="239" y="225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7" name="Line 72"/>
            <p:cNvSpPr>
              <a:spLocks noChangeShapeType="1"/>
            </p:cNvSpPr>
            <p:nvPr/>
          </p:nvSpPr>
          <p:spPr bwMode="auto">
            <a:xfrm flipH="1">
              <a:off x="239" y="230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8" name="Line 73"/>
            <p:cNvSpPr>
              <a:spLocks noChangeShapeType="1"/>
            </p:cNvSpPr>
            <p:nvPr/>
          </p:nvSpPr>
          <p:spPr bwMode="auto">
            <a:xfrm flipH="1">
              <a:off x="239" y="234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9" name="Line 74"/>
            <p:cNvSpPr>
              <a:spLocks noChangeShapeType="1"/>
            </p:cNvSpPr>
            <p:nvPr/>
          </p:nvSpPr>
          <p:spPr bwMode="auto">
            <a:xfrm flipH="1">
              <a:off x="239" y="239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0" name="Line 75"/>
            <p:cNvSpPr>
              <a:spLocks noChangeShapeType="1"/>
            </p:cNvSpPr>
            <p:nvPr/>
          </p:nvSpPr>
          <p:spPr bwMode="auto">
            <a:xfrm flipH="1">
              <a:off x="239" y="243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1" name="Line 76"/>
            <p:cNvSpPr>
              <a:spLocks noChangeShapeType="1"/>
            </p:cNvSpPr>
            <p:nvPr/>
          </p:nvSpPr>
          <p:spPr bwMode="auto">
            <a:xfrm flipH="1">
              <a:off x="239" y="248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2" name="Line 77"/>
            <p:cNvSpPr>
              <a:spLocks noChangeShapeType="1"/>
            </p:cNvSpPr>
            <p:nvPr/>
          </p:nvSpPr>
          <p:spPr bwMode="auto">
            <a:xfrm flipH="1">
              <a:off x="239" y="252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3" name="Line 78"/>
            <p:cNvSpPr>
              <a:spLocks noChangeShapeType="1"/>
            </p:cNvSpPr>
            <p:nvPr/>
          </p:nvSpPr>
          <p:spPr bwMode="auto">
            <a:xfrm flipH="1">
              <a:off x="239" y="257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4" name="Line 82"/>
            <p:cNvSpPr>
              <a:spLocks noChangeShapeType="1"/>
            </p:cNvSpPr>
            <p:nvPr/>
          </p:nvSpPr>
          <p:spPr bwMode="auto">
            <a:xfrm>
              <a:off x="147" y="1935"/>
              <a:ext cx="0" cy="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5" name="Object 83"/>
            <p:cNvGraphicFramePr>
              <a:graphicFrameLocks noChangeAspect="1"/>
            </p:cNvGraphicFramePr>
            <p:nvPr/>
          </p:nvGraphicFramePr>
          <p:xfrm>
            <a:off x="60" y="1751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4" name="Equation" r:id="rId9" imgW="127000" imgH="139700" progId="">
                    <p:embed/>
                  </p:oleObj>
                </mc:Choice>
                <mc:Fallback>
                  <p:oleObj name="Equation" r:id="rId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" y="1751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6" name="Line 85"/>
            <p:cNvSpPr>
              <a:spLocks noChangeShapeType="1"/>
            </p:cNvSpPr>
            <p:nvPr/>
          </p:nvSpPr>
          <p:spPr bwMode="auto">
            <a:xfrm>
              <a:off x="691" y="1934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7" name="Object 86"/>
            <p:cNvGraphicFramePr>
              <a:graphicFrameLocks noChangeAspect="1"/>
            </p:cNvGraphicFramePr>
            <p:nvPr/>
          </p:nvGraphicFramePr>
          <p:xfrm>
            <a:off x="618" y="1780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" name="Equation" r:id="rId11" imgW="152400" imgH="139700" progId="">
                    <p:embed/>
                  </p:oleObj>
                </mc:Choice>
                <mc:Fallback>
                  <p:oleObj name="Equation" r:id="rId11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1780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8" name="AutoShape 88"/>
            <p:cNvSpPr>
              <a:spLocks noChangeArrowheads="1"/>
            </p:cNvSpPr>
            <p:nvPr/>
          </p:nvSpPr>
          <p:spPr bwMode="auto">
            <a:xfrm rot="5400000">
              <a:off x="568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09" name="AutoShape 89"/>
            <p:cNvSpPr>
              <a:spLocks noChangeArrowheads="1"/>
            </p:cNvSpPr>
            <p:nvPr/>
          </p:nvSpPr>
          <p:spPr bwMode="auto">
            <a:xfrm rot="5400000">
              <a:off x="568" y="1704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0" name="AutoShape 90"/>
            <p:cNvSpPr>
              <a:spLocks noChangeArrowheads="1"/>
            </p:cNvSpPr>
            <p:nvPr/>
          </p:nvSpPr>
          <p:spPr bwMode="auto">
            <a:xfrm rot="5400000">
              <a:off x="568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1" name="AutoShape 91"/>
            <p:cNvSpPr>
              <a:spLocks noChangeArrowheads="1"/>
            </p:cNvSpPr>
            <p:nvPr/>
          </p:nvSpPr>
          <p:spPr bwMode="auto">
            <a:xfrm rot="5400000">
              <a:off x="568" y="2255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2" name="AutoShape 92"/>
            <p:cNvSpPr>
              <a:spLocks noChangeArrowheads="1"/>
            </p:cNvSpPr>
            <p:nvPr/>
          </p:nvSpPr>
          <p:spPr bwMode="auto">
            <a:xfrm rot="5400000">
              <a:off x="568" y="25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3" name="Line 79"/>
            <p:cNvSpPr>
              <a:spLocks noChangeShapeType="1"/>
            </p:cNvSpPr>
            <p:nvPr/>
          </p:nvSpPr>
          <p:spPr bwMode="auto">
            <a:xfrm flipH="1">
              <a:off x="239" y="261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14" name="Line 80"/>
            <p:cNvSpPr>
              <a:spLocks noChangeShapeType="1"/>
            </p:cNvSpPr>
            <p:nvPr/>
          </p:nvSpPr>
          <p:spPr bwMode="auto">
            <a:xfrm flipH="1">
              <a:off x="229" y="2659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1144"/>
          <p:cNvGrpSpPr>
            <a:grpSpLocks/>
          </p:cNvGrpSpPr>
          <p:nvPr/>
        </p:nvGrpSpPr>
        <p:grpSpPr bwMode="auto">
          <a:xfrm>
            <a:off x="2555875" y="2701925"/>
            <a:ext cx="1295400" cy="2093913"/>
            <a:chOff x="2608" y="1389"/>
            <a:chExt cx="816" cy="1319"/>
          </a:xfrm>
        </p:grpSpPr>
        <p:sp>
          <p:nvSpPr>
            <p:cNvPr id="42222" name="AutoShape 97"/>
            <p:cNvSpPr>
              <a:spLocks noChangeArrowheads="1"/>
            </p:cNvSpPr>
            <p:nvPr/>
          </p:nvSpPr>
          <p:spPr bwMode="auto">
            <a:xfrm rot="5400000">
              <a:off x="2079" y="1918"/>
              <a:ext cx="1319" cy="262"/>
            </a:xfrm>
            <a:prstGeom prst="parallelogram">
              <a:avLst>
                <a:gd name="adj" fmla="val 18413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3" name="AutoShape 98"/>
            <p:cNvSpPr>
              <a:spLocks noChangeArrowheads="1"/>
            </p:cNvSpPr>
            <p:nvPr/>
          </p:nvSpPr>
          <p:spPr bwMode="auto">
            <a:xfrm rot="16200000" flipH="1">
              <a:off x="2656" y="1895"/>
              <a:ext cx="1274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4" name="Line 99"/>
            <p:cNvSpPr>
              <a:spLocks noChangeShapeType="1"/>
            </p:cNvSpPr>
            <p:nvPr/>
          </p:nvSpPr>
          <p:spPr bwMode="auto">
            <a:xfrm>
              <a:off x="2899" y="1437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5" name="Line 100"/>
            <p:cNvSpPr>
              <a:spLocks noChangeShapeType="1"/>
            </p:cNvSpPr>
            <p:nvPr/>
          </p:nvSpPr>
          <p:spPr bwMode="auto">
            <a:xfrm>
              <a:off x="2958" y="1428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6" name="Line 101"/>
            <p:cNvSpPr>
              <a:spLocks noChangeShapeType="1"/>
            </p:cNvSpPr>
            <p:nvPr/>
          </p:nvSpPr>
          <p:spPr bwMode="auto">
            <a:xfrm>
              <a:off x="3016" y="1419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7" name="Line 102"/>
            <p:cNvSpPr>
              <a:spLocks noChangeShapeType="1"/>
            </p:cNvSpPr>
            <p:nvPr/>
          </p:nvSpPr>
          <p:spPr bwMode="auto">
            <a:xfrm>
              <a:off x="3074" y="141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8" name="Line 103"/>
            <p:cNvSpPr>
              <a:spLocks noChangeShapeType="1"/>
            </p:cNvSpPr>
            <p:nvPr/>
          </p:nvSpPr>
          <p:spPr bwMode="auto">
            <a:xfrm>
              <a:off x="3133" y="140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9" name="Line 104"/>
            <p:cNvSpPr>
              <a:spLocks noChangeShapeType="1"/>
            </p:cNvSpPr>
            <p:nvPr/>
          </p:nvSpPr>
          <p:spPr bwMode="auto">
            <a:xfrm flipH="1">
              <a:off x="2870" y="1400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0" name="Line 105"/>
            <p:cNvSpPr>
              <a:spLocks noChangeShapeType="1"/>
            </p:cNvSpPr>
            <p:nvPr/>
          </p:nvSpPr>
          <p:spPr bwMode="auto">
            <a:xfrm flipH="1">
              <a:off x="2870" y="1445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1" name="Line 106"/>
            <p:cNvSpPr>
              <a:spLocks noChangeShapeType="1"/>
            </p:cNvSpPr>
            <p:nvPr/>
          </p:nvSpPr>
          <p:spPr bwMode="auto">
            <a:xfrm flipH="1">
              <a:off x="2870" y="1490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2" name="Line 107"/>
            <p:cNvSpPr>
              <a:spLocks noChangeShapeType="1"/>
            </p:cNvSpPr>
            <p:nvPr/>
          </p:nvSpPr>
          <p:spPr bwMode="auto">
            <a:xfrm flipH="1">
              <a:off x="2870" y="153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3" name="Line 108"/>
            <p:cNvSpPr>
              <a:spLocks noChangeShapeType="1"/>
            </p:cNvSpPr>
            <p:nvPr/>
          </p:nvSpPr>
          <p:spPr bwMode="auto">
            <a:xfrm flipH="1">
              <a:off x="2870" y="158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4" name="Line 109"/>
            <p:cNvSpPr>
              <a:spLocks noChangeShapeType="1"/>
            </p:cNvSpPr>
            <p:nvPr/>
          </p:nvSpPr>
          <p:spPr bwMode="auto">
            <a:xfrm flipH="1">
              <a:off x="2870" y="162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5" name="Line 110"/>
            <p:cNvSpPr>
              <a:spLocks noChangeShapeType="1"/>
            </p:cNvSpPr>
            <p:nvPr/>
          </p:nvSpPr>
          <p:spPr bwMode="auto">
            <a:xfrm flipH="1">
              <a:off x="2870" y="167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6" name="Line 111"/>
            <p:cNvSpPr>
              <a:spLocks noChangeShapeType="1"/>
            </p:cNvSpPr>
            <p:nvPr/>
          </p:nvSpPr>
          <p:spPr bwMode="auto">
            <a:xfrm flipH="1">
              <a:off x="2870" y="171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7" name="Line 112"/>
            <p:cNvSpPr>
              <a:spLocks noChangeShapeType="1"/>
            </p:cNvSpPr>
            <p:nvPr/>
          </p:nvSpPr>
          <p:spPr bwMode="auto">
            <a:xfrm flipH="1">
              <a:off x="2870" y="176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8" name="Line 113"/>
            <p:cNvSpPr>
              <a:spLocks noChangeShapeType="1"/>
            </p:cNvSpPr>
            <p:nvPr/>
          </p:nvSpPr>
          <p:spPr bwMode="auto">
            <a:xfrm flipH="1">
              <a:off x="2870" y="180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9" name="Line 114"/>
            <p:cNvSpPr>
              <a:spLocks noChangeShapeType="1"/>
            </p:cNvSpPr>
            <p:nvPr/>
          </p:nvSpPr>
          <p:spPr bwMode="auto">
            <a:xfrm flipH="1">
              <a:off x="2870" y="185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0" name="Line 115"/>
            <p:cNvSpPr>
              <a:spLocks noChangeShapeType="1"/>
            </p:cNvSpPr>
            <p:nvPr/>
          </p:nvSpPr>
          <p:spPr bwMode="auto">
            <a:xfrm flipH="1">
              <a:off x="2870" y="189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1" name="Line 116"/>
            <p:cNvSpPr>
              <a:spLocks noChangeShapeType="1"/>
            </p:cNvSpPr>
            <p:nvPr/>
          </p:nvSpPr>
          <p:spPr bwMode="auto">
            <a:xfrm flipH="1">
              <a:off x="2870" y="194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2" name="Line 117"/>
            <p:cNvSpPr>
              <a:spLocks noChangeShapeType="1"/>
            </p:cNvSpPr>
            <p:nvPr/>
          </p:nvSpPr>
          <p:spPr bwMode="auto">
            <a:xfrm flipH="1">
              <a:off x="2870" y="1986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3" name="Line 118"/>
            <p:cNvSpPr>
              <a:spLocks noChangeShapeType="1"/>
            </p:cNvSpPr>
            <p:nvPr/>
          </p:nvSpPr>
          <p:spPr bwMode="auto">
            <a:xfrm flipH="1">
              <a:off x="2870" y="203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4" name="Line 119"/>
            <p:cNvSpPr>
              <a:spLocks noChangeShapeType="1"/>
            </p:cNvSpPr>
            <p:nvPr/>
          </p:nvSpPr>
          <p:spPr bwMode="auto">
            <a:xfrm flipH="1">
              <a:off x="2870" y="207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5" name="Line 120"/>
            <p:cNvSpPr>
              <a:spLocks noChangeShapeType="1"/>
            </p:cNvSpPr>
            <p:nvPr/>
          </p:nvSpPr>
          <p:spPr bwMode="auto">
            <a:xfrm flipH="1">
              <a:off x="2870" y="212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6" name="Line 121"/>
            <p:cNvSpPr>
              <a:spLocks noChangeShapeType="1"/>
            </p:cNvSpPr>
            <p:nvPr/>
          </p:nvSpPr>
          <p:spPr bwMode="auto">
            <a:xfrm flipH="1">
              <a:off x="2870" y="216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7" name="Line 122"/>
            <p:cNvSpPr>
              <a:spLocks noChangeShapeType="1"/>
            </p:cNvSpPr>
            <p:nvPr/>
          </p:nvSpPr>
          <p:spPr bwMode="auto">
            <a:xfrm flipH="1">
              <a:off x="2870" y="221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8" name="Line 123"/>
            <p:cNvSpPr>
              <a:spLocks noChangeShapeType="1"/>
            </p:cNvSpPr>
            <p:nvPr/>
          </p:nvSpPr>
          <p:spPr bwMode="auto">
            <a:xfrm flipH="1">
              <a:off x="2870" y="225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9" name="Line 124"/>
            <p:cNvSpPr>
              <a:spLocks noChangeShapeType="1"/>
            </p:cNvSpPr>
            <p:nvPr/>
          </p:nvSpPr>
          <p:spPr bwMode="auto">
            <a:xfrm flipH="1">
              <a:off x="2870" y="230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0" name="Line 125"/>
            <p:cNvSpPr>
              <a:spLocks noChangeShapeType="1"/>
            </p:cNvSpPr>
            <p:nvPr/>
          </p:nvSpPr>
          <p:spPr bwMode="auto">
            <a:xfrm flipH="1">
              <a:off x="2870" y="234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1" name="Line 126"/>
            <p:cNvSpPr>
              <a:spLocks noChangeShapeType="1"/>
            </p:cNvSpPr>
            <p:nvPr/>
          </p:nvSpPr>
          <p:spPr bwMode="auto">
            <a:xfrm flipH="1">
              <a:off x="2870" y="239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2" name="Line 127"/>
            <p:cNvSpPr>
              <a:spLocks noChangeShapeType="1"/>
            </p:cNvSpPr>
            <p:nvPr/>
          </p:nvSpPr>
          <p:spPr bwMode="auto">
            <a:xfrm flipH="1">
              <a:off x="2870" y="2437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3" name="Line 128"/>
            <p:cNvSpPr>
              <a:spLocks noChangeShapeType="1"/>
            </p:cNvSpPr>
            <p:nvPr/>
          </p:nvSpPr>
          <p:spPr bwMode="auto">
            <a:xfrm flipH="1">
              <a:off x="2870" y="248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4" name="Line 129"/>
            <p:cNvSpPr>
              <a:spLocks noChangeShapeType="1"/>
            </p:cNvSpPr>
            <p:nvPr/>
          </p:nvSpPr>
          <p:spPr bwMode="auto">
            <a:xfrm flipH="1">
              <a:off x="2870" y="252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5" name="Line 130"/>
            <p:cNvSpPr>
              <a:spLocks noChangeShapeType="1"/>
            </p:cNvSpPr>
            <p:nvPr/>
          </p:nvSpPr>
          <p:spPr bwMode="auto">
            <a:xfrm flipH="1">
              <a:off x="2870" y="257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6" name="Line 131"/>
            <p:cNvSpPr>
              <a:spLocks noChangeShapeType="1"/>
            </p:cNvSpPr>
            <p:nvPr/>
          </p:nvSpPr>
          <p:spPr bwMode="auto">
            <a:xfrm flipH="1">
              <a:off x="2870" y="261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7" name="Line 132"/>
            <p:cNvSpPr>
              <a:spLocks noChangeShapeType="1"/>
            </p:cNvSpPr>
            <p:nvPr/>
          </p:nvSpPr>
          <p:spPr bwMode="auto">
            <a:xfrm flipH="1">
              <a:off x="2870" y="266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8" name="Line 134"/>
            <p:cNvSpPr>
              <a:spLocks noChangeShapeType="1"/>
            </p:cNvSpPr>
            <p:nvPr/>
          </p:nvSpPr>
          <p:spPr bwMode="auto">
            <a:xfrm>
              <a:off x="2783" y="1935"/>
              <a:ext cx="0" cy="1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59" name="Object 135"/>
            <p:cNvGraphicFramePr>
              <a:graphicFrameLocks noChangeAspect="1"/>
            </p:cNvGraphicFramePr>
            <p:nvPr/>
          </p:nvGraphicFramePr>
          <p:xfrm>
            <a:off x="2690" y="1752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" name="Equation" r:id="rId13" imgW="127000" imgH="139700" progId="">
                    <p:embed/>
                  </p:oleObj>
                </mc:Choice>
                <mc:Fallback>
                  <p:oleObj name="Equation" r:id="rId13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1752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0" name="Line 137"/>
            <p:cNvSpPr>
              <a:spLocks noChangeShapeType="1"/>
            </p:cNvSpPr>
            <p:nvPr/>
          </p:nvSpPr>
          <p:spPr bwMode="auto">
            <a:xfrm>
              <a:off x="3322" y="1935"/>
              <a:ext cx="0" cy="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61" name="Object 138"/>
            <p:cNvGraphicFramePr>
              <a:graphicFrameLocks noChangeAspect="1"/>
            </p:cNvGraphicFramePr>
            <p:nvPr/>
          </p:nvGraphicFramePr>
          <p:xfrm>
            <a:off x="3249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" name="Equation" r:id="rId15" imgW="152400" imgH="139700" progId="">
                    <p:embed/>
                  </p:oleObj>
                </mc:Choice>
                <mc:Fallback>
                  <p:oleObj name="Equation" r:id="rId15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9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2" name="AutoShape 140"/>
            <p:cNvSpPr>
              <a:spLocks noChangeArrowheads="1"/>
            </p:cNvSpPr>
            <p:nvPr/>
          </p:nvSpPr>
          <p:spPr bwMode="auto">
            <a:xfrm rot="5400000">
              <a:off x="3199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3" name="AutoShape 141"/>
            <p:cNvSpPr>
              <a:spLocks noChangeArrowheads="1"/>
            </p:cNvSpPr>
            <p:nvPr/>
          </p:nvSpPr>
          <p:spPr bwMode="auto">
            <a:xfrm rot="5400000">
              <a:off x="3199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4" name="AutoShape 142"/>
            <p:cNvSpPr>
              <a:spLocks noChangeArrowheads="1"/>
            </p:cNvSpPr>
            <p:nvPr/>
          </p:nvSpPr>
          <p:spPr bwMode="auto">
            <a:xfrm rot="5400000">
              <a:off x="3199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5" name="AutoShape 143"/>
            <p:cNvSpPr>
              <a:spLocks noChangeArrowheads="1"/>
            </p:cNvSpPr>
            <p:nvPr/>
          </p:nvSpPr>
          <p:spPr bwMode="auto">
            <a:xfrm rot="5400000">
              <a:off x="3199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6" name="AutoShape 144"/>
            <p:cNvSpPr>
              <a:spLocks noChangeArrowheads="1"/>
            </p:cNvSpPr>
            <p:nvPr/>
          </p:nvSpPr>
          <p:spPr bwMode="auto">
            <a:xfrm rot="5400000">
              <a:off x="3199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7" name="AutoShape 145"/>
            <p:cNvSpPr>
              <a:spLocks noChangeArrowheads="1"/>
            </p:cNvSpPr>
            <p:nvPr/>
          </p:nvSpPr>
          <p:spPr bwMode="auto">
            <a:xfrm rot="5400000">
              <a:off x="3199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8" name="AutoShape 146"/>
            <p:cNvSpPr>
              <a:spLocks noChangeArrowheads="1"/>
            </p:cNvSpPr>
            <p:nvPr/>
          </p:nvSpPr>
          <p:spPr bwMode="auto">
            <a:xfrm rot="5400000">
              <a:off x="3199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9" name="AutoShape 147"/>
            <p:cNvSpPr>
              <a:spLocks noChangeArrowheads="1"/>
            </p:cNvSpPr>
            <p:nvPr/>
          </p:nvSpPr>
          <p:spPr bwMode="auto">
            <a:xfrm rot="5400000">
              <a:off x="3199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6" name="Group 1145"/>
          <p:cNvGrpSpPr>
            <a:grpSpLocks/>
          </p:cNvGrpSpPr>
          <p:nvPr/>
        </p:nvGrpSpPr>
        <p:grpSpPr bwMode="auto">
          <a:xfrm>
            <a:off x="2555875" y="2701925"/>
            <a:ext cx="1295400" cy="2128838"/>
            <a:chOff x="3651" y="1389"/>
            <a:chExt cx="816" cy="1341"/>
          </a:xfrm>
        </p:grpSpPr>
        <p:sp>
          <p:nvSpPr>
            <p:cNvPr id="42171" name="AutoShape 150"/>
            <p:cNvSpPr>
              <a:spLocks noChangeArrowheads="1"/>
            </p:cNvSpPr>
            <p:nvPr/>
          </p:nvSpPr>
          <p:spPr bwMode="auto">
            <a:xfrm rot="16200000" flipH="1">
              <a:off x="3688" y="1906"/>
              <a:ext cx="1295" cy="262"/>
            </a:xfrm>
            <a:prstGeom prst="parallelogram">
              <a:avLst>
                <a:gd name="adj" fmla="val 6178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2" name="Line 152"/>
            <p:cNvSpPr>
              <a:spLocks noChangeShapeType="1"/>
            </p:cNvSpPr>
            <p:nvPr/>
          </p:nvSpPr>
          <p:spPr bwMode="auto">
            <a:xfrm>
              <a:off x="4366" y="1933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73" name="Object 153"/>
            <p:cNvGraphicFramePr>
              <a:graphicFrameLocks noChangeAspect="1"/>
            </p:cNvGraphicFramePr>
            <p:nvPr/>
          </p:nvGraphicFramePr>
          <p:xfrm>
            <a:off x="4292" y="1779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" name="Equation" r:id="rId17" imgW="152400" imgH="139700" progId="">
                    <p:embed/>
                  </p:oleObj>
                </mc:Choice>
                <mc:Fallback>
                  <p:oleObj name="Equation" r:id="rId1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" y="1779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74" name="AutoShape 154"/>
            <p:cNvSpPr>
              <a:spLocks noChangeArrowheads="1"/>
            </p:cNvSpPr>
            <p:nvPr/>
          </p:nvSpPr>
          <p:spPr bwMode="auto">
            <a:xfrm rot="5400000">
              <a:off x="3111" y="1929"/>
              <a:ext cx="1341" cy="262"/>
            </a:xfrm>
            <a:prstGeom prst="parallelogram">
              <a:avLst>
                <a:gd name="adj" fmla="val 2898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5" name="Line 155"/>
            <p:cNvSpPr>
              <a:spLocks noChangeShapeType="1"/>
            </p:cNvSpPr>
            <p:nvPr/>
          </p:nvSpPr>
          <p:spPr bwMode="auto">
            <a:xfrm>
              <a:off x="3942" y="145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6" name="Line 156"/>
            <p:cNvSpPr>
              <a:spLocks noChangeShapeType="1"/>
            </p:cNvSpPr>
            <p:nvPr/>
          </p:nvSpPr>
          <p:spPr bwMode="auto">
            <a:xfrm>
              <a:off x="4001" y="1441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7" name="Line 157"/>
            <p:cNvSpPr>
              <a:spLocks noChangeShapeType="1"/>
            </p:cNvSpPr>
            <p:nvPr/>
          </p:nvSpPr>
          <p:spPr bwMode="auto">
            <a:xfrm>
              <a:off x="4059" y="1437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8" name="Line 158"/>
            <p:cNvSpPr>
              <a:spLocks noChangeShapeType="1"/>
            </p:cNvSpPr>
            <p:nvPr/>
          </p:nvSpPr>
          <p:spPr bwMode="auto">
            <a:xfrm>
              <a:off x="411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9" name="Line 159"/>
            <p:cNvSpPr>
              <a:spLocks noChangeShapeType="1"/>
            </p:cNvSpPr>
            <p:nvPr/>
          </p:nvSpPr>
          <p:spPr bwMode="auto">
            <a:xfrm>
              <a:off x="4176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0" name="Line 160"/>
            <p:cNvSpPr>
              <a:spLocks noChangeShapeType="1"/>
            </p:cNvSpPr>
            <p:nvPr/>
          </p:nvSpPr>
          <p:spPr bwMode="auto">
            <a:xfrm flipH="1">
              <a:off x="3913" y="140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1" name="Line 161"/>
            <p:cNvSpPr>
              <a:spLocks noChangeShapeType="1"/>
            </p:cNvSpPr>
            <p:nvPr/>
          </p:nvSpPr>
          <p:spPr bwMode="auto">
            <a:xfrm flipH="1">
              <a:off x="3913" y="144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2" name="Line 162"/>
            <p:cNvSpPr>
              <a:spLocks noChangeShapeType="1"/>
            </p:cNvSpPr>
            <p:nvPr/>
          </p:nvSpPr>
          <p:spPr bwMode="auto">
            <a:xfrm flipH="1">
              <a:off x="3913" y="149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3" name="Line 163"/>
            <p:cNvSpPr>
              <a:spLocks noChangeShapeType="1"/>
            </p:cNvSpPr>
            <p:nvPr/>
          </p:nvSpPr>
          <p:spPr bwMode="auto">
            <a:xfrm flipH="1">
              <a:off x="3913" y="153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4" name="Line 164"/>
            <p:cNvSpPr>
              <a:spLocks noChangeShapeType="1"/>
            </p:cNvSpPr>
            <p:nvPr/>
          </p:nvSpPr>
          <p:spPr bwMode="auto">
            <a:xfrm flipH="1">
              <a:off x="3913" y="158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5" name="Line 165"/>
            <p:cNvSpPr>
              <a:spLocks noChangeShapeType="1"/>
            </p:cNvSpPr>
            <p:nvPr/>
          </p:nvSpPr>
          <p:spPr bwMode="auto">
            <a:xfrm flipH="1">
              <a:off x="3913" y="162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6" name="Line 166"/>
            <p:cNvSpPr>
              <a:spLocks noChangeShapeType="1"/>
            </p:cNvSpPr>
            <p:nvPr/>
          </p:nvSpPr>
          <p:spPr bwMode="auto">
            <a:xfrm flipH="1">
              <a:off x="3913" y="167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7" name="Line 167"/>
            <p:cNvSpPr>
              <a:spLocks noChangeShapeType="1"/>
            </p:cNvSpPr>
            <p:nvPr/>
          </p:nvSpPr>
          <p:spPr bwMode="auto">
            <a:xfrm flipH="1">
              <a:off x="3913" y="171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8" name="Line 168"/>
            <p:cNvSpPr>
              <a:spLocks noChangeShapeType="1"/>
            </p:cNvSpPr>
            <p:nvPr/>
          </p:nvSpPr>
          <p:spPr bwMode="auto">
            <a:xfrm flipH="1">
              <a:off x="3913" y="176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9" name="Line 169"/>
            <p:cNvSpPr>
              <a:spLocks noChangeShapeType="1"/>
            </p:cNvSpPr>
            <p:nvPr/>
          </p:nvSpPr>
          <p:spPr bwMode="auto">
            <a:xfrm flipH="1">
              <a:off x="3913" y="180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0" name="Line 170"/>
            <p:cNvSpPr>
              <a:spLocks noChangeShapeType="1"/>
            </p:cNvSpPr>
            <p:nvPr/>
          </p:nvSpPr>
          <p:spPr bwMode="auto">
            <a:xfrm flipH="1">
              <a:off x="3913" y="185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1" name="Line 171"/>
            <p:cNvSpPr>
              <a:spLocks noChangeShapeType="1"/>
            </p:cNvSpPr>
            <p:nvPr/>
          </p:nvSpPr>
          <p:spPr bwMode="auto">
            <a:xfrm flipH="1">
              <a:off x="3913" y="189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2" name="Line 172"/>
            <p:cNvSpPr>
              <a:spLocks noChangeShapeType="1"/>
            </p:cNvSpPr>
            <p:nvPr/>
          </p:nvSpPr>
          <p:spPr bwMode="auto">
            <a:xfrm flipH="1">
              <a:off x="3913" y="194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3" name="Line 173"/>
            <p:cNvSpPr>
              <a:spLocks noChangeShapeType="1"/>
            </p:cNvSpPr>
            <p:nvPr/>
          </p:nvSpPr>
          <p:spPr bwMode="auto">
            <a:xfrm flipH="1">
              <a:off x="3913" y="198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4" name="Line 174"/>
            <p:cNvSpPr>
              <a:spLocks noChangeShapeType="1"/>
            </p:cNvSpPr>
            <p:nvPr/>
          </p:nvSpPr>
          <p:spPr bwMode="auto">
            <a:xfrm flipH="1">
              <a:off x="3913" y="203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5" name="Line 175"/>
            <p:cNvSpPr>
              <a:spLocks noChangeShapeType="1"/>
            </p:cNvSpPr>
            <p:nvPr/>
          </p:nvSpPr>
          <p:spPr bwMode="auto">
            <a:xfrm flipH="1">
              <a:off x="3913" y="207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6" name="Line 176"/>
            <p:cNvSpPr>
              <a:spLocks noChangeShapeType="1"/>
            </p:cNvSpPr>
            <p:nvPr/>
          </p:nvSpPr>
          <p:spPr bwMode="auto">
            <a:xfrm flipH="1">
              <a:off x="3913" y="212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7" name="Line 177"/>
            <p:cNvSpPr>
              <a:spLocks noChangeShapeType="1"/>
            </p:cNvSpPr>
            <p:nvPr/>
          </p:nvSpPr>
          <p:spPr bwMode="auto">
            <a:xfrm flipH="1">
              <a:off x="3913" y="216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8" name="Line 178"/>
            <p:cNvSpPr>
              <a:spLocks noChangeShapeType="1"/>
            </p:cNvSpPr>
            <p:nvPr/>
          </p:nvSpPr>
          <p:spPr bwMode="auto">
            <a:xfrm flipH="1">
              <a:off x="3913" y="221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9" name="Line 179"/>
            <p:cNvSpPr>
              <a:spLocks noChangeShapeType="1"/>
            </p:cNvSpPr>
            <p:nvPr/>
          </p:nvSpPr>
          <p:spPr bwMode="auto">
            <a:xfrm flipH="1">
              <a:off x="3913" y="225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0" name="Line 180"/>
            <p:cNvSpPr>
              <a:spLocks noChangeShapeType="1"/>
            </p:cNvSpPr>
            <p:nvPr/>
          </p:nvSpPr>
          <p:spPr bwMode="auto">
            <a:xfrm flipH="1">
              <a:off x="3913" y="230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1" name="Line 181"/>
            <p:cNvSpPr>
              <a:spLocks noChangeShapeType="1"/>
            </p:cNvSpPr>
            <p:nvPr/>
          </p:nvSpPr>
          <p:spPr bwMode="auto">
            <a:xfrm flipH="1">
              <a:off x="3913" y="234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2" name="Line 182"/>
            <p:cNvSpPr>
              <a:spLocks noChangeShapeType="1"/>
            </p:cNvSpPr>
            <p:nvPr/>
          </p:nvSpPr>
          <p:spPr bwMode="auto">
            <a:xfrm flipH="1">
              <a:off x="3913" y="239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3" name="Line 183"/>
            <p:cNvSpPr>
              <a:spLocks noChangeShapeType="1"/>
            </p:cNvSpPr>
            <p:nvPr/>
          </p:nvSpPr>
          <p:spPr bwMode="auto">
            <a:xfrm flipH="1">
              <a:off x="3913" y="243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4" name="Line 184"/>
            <p:cNvSpPr>
              <a:spLocks noChangeShapeType="1"/>
            </p:cNvSpPr>
            <p:nvPr/>
          </p:nvSpPr>
          <p:spPr bwMode="auto">
            <a:xfrm flipH="1">
              <a:off x="3913" y="248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5" name="Line 185"/>
            <p:cNvSpPr>
              <a:spLocks noChangeShapeType="1"/>
            </p:cNvSpPr>
            <p:nvPr/>
          </p:nvSpPr>
          <p:spPr bwMode="auto">
            <a:xfrm flipH="1">
              <a:off x="3913" y="252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6" name="Line 186"/>
            <p:cNvSpPr>
              <a:spLocks noChangeShapeType="1"/>
            </p:cNvSpPr>
            <p:nvPr/>
          </p:nvSpPr>
          <p:spPr bwMode="auto">
            <a:xfrm flipH="1">
              <a:off x="3913" y="257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7" name="Line 187"/>
            <p:cNvSpPr>
              <a:spLocks noChangeShapeType="1"/>
            </p:cNvSpPr>
            <p:nvPr/>
          </p:nvSpPr>
          <p:spPr bwMode="auto">
            <a:xfrm flipH="1">
              <a:off x="3913" y="261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8" name="Line 189"/>
            <p:cNvSpPr>
              <a:spLocks noChangeShapeType="1"/>
            </p:cNvSpPr>
            <p:nvPr/>
          </p:nvSpPr>
          <p:spPr bwMode="auto">
            <a:xfrm>
              <a:off x="3822" y="1933"/>
              <a:ext cx="4" cy="20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09" name="Object 190"/>
            <p:cNvGraphicFramePr>
              <a:graphicFrameLocks noChangeAspect="1"/>
            </p:cNvGraphicFramePr>
            <p:nvPr/>
          </p:nvGraphicFramePr>
          <p:xfrm>
            <a:off x="3735" y="1750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" name="Equation" r:id="rId19" imgW="127000" imgH="139700" progId="">
                    <p:embed/>
                  </p:oleObj>
                </mc:Choice>
                <mc:Fallback>
                  <p:oleObj name="Equation" r:id="rId1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" y="1750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10" name="Line 191"/>
            <p:cNvSpPr>
              <a:spLocks noChangeShapeType="1"/>
            </p:cNvSpPr>
            <p:nvPr/>
          </p:nvSpPr>
          <p:spPr bwMode="auto">
            <a:xfrm flipH="1">
              <a:off x="3913" y="2662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11" name="AutoShape 193"/>
            <p:cNvSpPr>
              <a:spLocks noChangeArrowheads="1"/>
            </p:cNvSpPr>
            <p:nvPr/>
          </p:nvSpPr>
          <p:spPr bwMode="auto">
            <a:xfrm rot="5400000">
              <a:off x="4242" y="14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2" name="AutoShape 194"/>
            <p:cNvSpPr>
              <a:spLocks noChangeArrowheads="1"/>
            </p:cNvSpPr>
            <p:nvPr/>
          </p:nvSpPr>
          <p:spPr bwMode="auto">
            <a:xfrm rot="5400000">
              <a:off x="4242" y="154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3" name="AutoShape 195"/>
            <p:cNvSpPr>
              <a:spLocks noChangeArrowheads="1"/>
            </p:cNvSpPr>
            <p:nvPr/>
          </p:nvSpPr>
          <p:spPr bwMode="auto">
            <a:xfrm rot="5400000">
              <a:off x="4242" y="165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4" name="AutoShape 196"/>
            <p:cNvSpPr>
              <a:spLocks noChangeArrowheads="1"/>
            </p:cNvSpPr>
            <p:nvPr/>
          </p:nvSpPr>
          <p:spPr bwMode="auto">
            <a:xfrm rot="5400000">
              <a:off x="4242" y="1767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5" name="AutoShape 197"/>
            <p:cNvSpPr>
              <a:spLocks noChangeArrowheads="1"/>
            </p:cNvSpPr>
            <p:nvPr/>
          </p:nvSpPr>
          <p:spPr bwMode="auto">
            <a:xfrm rot="5400000">
              <a:off x="4242" y="187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6" name="AutoShape 198"/>
            <p:cNvSpPr>
              <a:spLocks noChangeArrowheads="1"/>
            </p:cNvSpPr>
            <p:nvPr/>
          </p:nvSpPr>
          <p:spPr bwMode="auto">
            <a:xfrm rot="5400000">
              <a:off x="4242" y="198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7" name="AutoShape 199"/>
            <p:cNvSpPr>
              <a:spLocks noChangeArrowheads="1"/>
            </p:cNvSpPr>
            <p:nvPr/>
          </p:nvSpPr>
          <p:spPr bwMode="auto">
            <a:xfrm rot="5400000">
              <a:off x="4242" y="209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8" name="AutoShape 200"/>
            <p:cNvSpPr>
              <a:spLocks noChangeArrowheads="1"/>
            </p:cNvSpPr>
            <p:nvPr/>
          </p:nvSpPr>
          <p:spPr bwMode="auto">
            <a:xfrm rot="5400000">
              <a:off x="4242" y="2208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9" name="AutoShape 201"/>
            <p:cNvSpPr>
              <a:spLocks noChangeArrowheads="1"/>
            </p:cNvSpPr>
            <p:nvPr/>
          </p:nvSpPr>
          <p:spPr bwMode="auto">
            <a:xfrm rot="5400000">
              <a:off x="4242" y="231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0" name="AutoShape 202"/>
            <p:cNvSpPr>
              <a:spLocks noChangeArrowheads="1"/>
            </p:cNvSpPr>
            <p:nvPr/>
          </p:nvSpPr>
          <p:spPr bwMode="auto">
            <a:xfrm rot="5400000">
              <a:off x="4242" y="242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1" name="AutoShape 203"/>
            <p:cNvSpPr>
              <a:spLocks noChangeArrowheads="1"/>
            </p:cNvSpPr>
            <p:nvPr/>
          </p:nvSpPr>
          <p:spPr bwMode="auto">
            <a:xfrm rot="5400000">
              <a:off x="4242" y="25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7" name="Group 1146"/>
          <p:cNvGrpSpPr>
            <a:grpSpLocks/>
          </p:cNvGrpSpPr>
          <p:nvPr/>
        </p:nvGrpSpPr>
        <p:grpSpPr bwMode="auto">
          <a:xfrm>
            <a:off x="2555875" y="2701925"/>
            <a:ext cx="1295400" cy="2200275"/>
            <a:chOff x="4603" y="1389"/>
            <a:chExt cx="816" cy="1386"/>
          </a:xfrm>
        </p:grpSpPr>
        <p:sp>
          <p:nvSpPr>
            <p:cNvPr id="42116" name="AutoShape 206"/>
            <p:cNvSpPr>
              <a:spLocks noChangeArrowheads="1"/>
            </p:cNvSpPr>
            <p:nvPr/>
          </p:nvSpPr>
          <p:spPr bwMode="auto">
            <a:xfrm rot="5400000">
              <a:off x="4041" y="1951"/>
              <a:ext cx="1386" cy="262"/>
            </a:xfrm>
            <a:prstGeom prst="parallelogram">
              <a:avLst>
                <a:gd name="adj" fmla="val 4185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7" name="AutoShape 207"/>
            <p:cNvSpPr>
              <a:spLocks noChangeArrowheads="1"/>
            </p:cNvSpPr>
            <p:nvPr/>
          </p:nvSpPr>
          <p:spPr bwMode="auto">
            <a:xfrm rot="16200000" flipH="1">
              <a:off x="4640" y="1906"/>
              <a:ext cx="1296" cy="262"/>
            </a:xfrm>
            <a:prstGeom prst="parallelogram">
              <a:avLst>
                <a:gd name="adj" fmla="val 7832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8" name="Line 208"/>
            <p:cNvSpPr>
              <a:spLocks noChangeShapeType="1"/>
            </p:cNvSpPr>
            <p:nvPr/>
          </p:nvSpPr>
          <p:spPr bwMode="auto">
            <a:xfrm>
              <a:off x="4894" y="1482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19" name="Line 209"/>
            <p:cNvSpPr>
              <a:spLocks noChangeShapeType="1"/>
            </p:cNvSpPr>
            <p:nvPr/>
          </p:nvSpPr>
          <p:spPr bwMode="auto">
            <a:xfrm>
              <a:off x="4953" y="1459"/>
              <a:ext cx="0" cy="12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0" name="Line 210"/>
            <p:cNvSpPr>
              <a:spLocks noChangeShapeType="1"/>
            </p:cNvSpPr>
            <p:nvPr/>
          </p:nvSpPr>
          <p:spPr bwMode="auto">
            <a:xfrm>
              <a:off x="5011" y="1441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1" name="Line 211"/>
            <p:cNvSpPr>
              <a:spLocks noChangeShapeType="1"/>
            </p:cNvSpPr>
            <p:nvPr/>
          </p:nvSpPr>
          <p:spPr bwMode="auto">
            <a:xfrm>
              <a:off x="5069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2" name="Line 212"/>
            <p:cNvSpPr>
              <a:spLocks noChangeShapeType="1"/>
            </p:cNvSpPr>
            <p:nvPr/>
          </p:nvSpPr>
          <p:spPr bwMode="auto">
            <a:xfrm>
              <a:off x="5128" y="141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3" name="Line 213"/>
            <p:cNvSpPr>
              <a:spLocks noChangeShapeType="1"/>
            </p:cNvSpPr>
            <p:nvPr/>
          </p:nvSpPr>
          <p:spPr bwMode="auto">
            <a:xfrm flipH="1">
              <a:off x="4865" y="140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4" name="Line 214"/>
            <p:cNvSpPr>
              <a:spLocks noChangeShapeType="1"/>
            </p:cNvSpPr>
            <p:nvPr/>
          </p:nvSpPr>
          <p:spPr bwMode="auto">
            <a:xfrm flipH="1">
              <a:off x="4865" y="1445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5" name="Line 215"/>
            <p:cNvSpPr>
              <a:spLocks noChangeShapeType="1"/>
            </p:cNvSpPr>
            <p:nvPr/>
          </p:nvSpPr>
          <p:spPr bwMode="auto">
            <a:xfrm flipH="1">
              <a:off x="4865" y="149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6" name="Line 216"/>
            <p:cNvSpPr>
              <a:spLocks noChangeShapeType="1"/>
            </p:cNvSpPr>
            <p:nvPr/>
          </p:nvSpPr>
          <p:spPr bwMode="auto">
            <a:xfrm flipH="1">
              <a:off x="4865" y="1535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7" name="Line 217"/>
            <p:cNvSpPr>
              <a:spLocks noChangeShapeType="1"/>
            </p:cNvSpPr>
            <p:nvPr/>
          </p:nvSpPr>
          <p:spPr bwMode="auto">
            <a:xfrm flipH="1">
              <a:off x="4865" y="1580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8" name="Line 218"/>
            <p:cNvSpPr>
              <a:spLocks noChangeShapeType="1"/>
            </p:cNvSpPr>
            <p:nvPr/>
          </p:nvSpPr>
          <p:spPr bwMode="auto">
            <a:xfrm flipH="1">
              <a:off x="4865" y="162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9" name="Line 219"/>
            <p:cNvSpPr>
              <a:spLocks noChangeShapeType="1"/>
            </p:cNvSpPr>
            <p:nvPr/>
          </p:nvSpPr>
          <p:spPr bwMode="auto">
            <a:xfrm flipH="1">
              <a:off x="4865" y="167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0" name="Line 220"/>
            <p:cNvSpPr>
              <a:spLocks noChangeShapeType="1"/>
            </p:cNvSpPr>
            <p:nvPr/>
          </p:nvSpPr>
          <p:spPr bwMode="auto">
            <a:xfrm flipH="1">
              <a:off x="4865" y="171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1" name="Line 221"/>
            <p:cNvSpPr>
              <a:spLocks noChangeShapeType="1"/>
            </p:cNvSpPr>
            <p:nvPr/>
          </p:nvSpPr>
          <p:spPr bwMode="auto">
            <a:xfrm flipH="1">
              <a:off x="4865" y="176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2" name="Line 222"/>
            <p:cNvSpPr>
              <a:spLocks noChangeShapeType="1"/>
            </p:cNvSpPr>
            <p:nvPr/>
          </p:nvSpPr>
          <p:spPr bwMode="auto">
            <a:xfrm flipH="1">
              <a:off x="4865" y="180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3" name="Line 223"/>
            <p:cNvSpPr>
              <a:spLocks noChangeShapeType="1"/>
            </p:cNvSpPr>
            <p:nvPr/>
          </p:nvSpPr>
          <p:spPr bwMode="auto">
            <a:xfrm flipH="1">
              <a:off x="4865" y="185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4" name="Line 224"/>
            <p:cNvSpPr>
              <a:spLocks noChangeShapeType="1"/>
            </p:cNvSpPr>
            <p:nvPr/>
          </p:nvSpPr>
          <p:spPr bwMode="auto">
            <a:xfrm flipH="1">
              <a:off x="4865" y="189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5" name="Line 225"/>
            <p:cNvSpPr>
              <a:spLocks noChangeShapeType="1"/>
            </p:cNvSpPr>
            <p:nvPr/>
          </p:nvSpPr>
          <p:spPr bwMode="auto">
            <a:xfrm flipH="1">
              <a:off x="4865" y="194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6" name="Line 226"/>
            <p:cNvSpPr>
              <a:spLocks noChangeShapeType="1"/>
            </p:cNvSpPr>
            <p:nvPr/>
          </p:nvSpPr>
          <p:spPr bwMode="auto">
            <a:xfrm flipH="1">
              <a:off x="4865" y="198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7" name="Line 227"/>
            <p:cNvSpPr>
              <a:spLocks noChangeShapeType="1"/>
            </p:cNvSpPr>
            <p:nvPr/>
          </p:nvSpPr>
          <p:spPr bwMode="auto">
            <a:xfrm flipH="1">
              <a:off x="4865" y="203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8" name="Line 228"/>
            <p:cNvSpPr>
              <a:spLocks noChangeShapeType="1"/>
            </p:cNvSpPr>
            <p:nvPr/>
          </p:nvSpPr>
          <p:spPr bwMode="auto">
            <a:xfrm flipH="1">
              <a:off x="4865" y="207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9" name="Line 229"/>
            <p:cNvSpPr>
              <a:spLocks noChangeShapeType="1"/>
            </p:cNvSpPr>
            <p:nvPr/>
          </p:nvSpPr>
          <p:spPr bwMode="auto">
            <a:xfrm flipH="1">
              <a:off x="4865" y="2121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0" name="Line 230"/>
            <p:cNvSpPr>
              <a:spLocks noChangeShapeType="1"/>
            </p:cNvSpPr>
            <p:nvPr/>
          </p:nvSpPr>
          <p:spPr bwMode="auto">
            <a:xfrm flipH="1">
              <a:off x="4865" y="2166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1" name="Line 231"/>
            <p:cNvSpPr>
              <a:spLocks noChangeShapeType="1"/>
            </p:cNvSpPr>
            <p:nvPr/>
          </p:nvSpPr>
          <p:spPr bwMode="auto">
            <a:xfrm flipH="1">
              <a:off x="4865" y="221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2" name="Line 232"/>
            <p:cNvSpPr>
              <a:spLocks noChangeShapeType="1"/>
            </p:cNvSpPr>
            <p:nvPr/>
          </p:nvSpPr>
          <p:spPr bwMode="auto">
            <a:xfrm flipH="1">
              <a:off x="4865" y="225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3" name="Line 233"/>
            <p:cNvSpPr>
              <a:spLocks noChangeShapeType="1"/>
            </p:cNvSpPr>
            <p:nvPr/>
          </p:nvSpPr>
          <p:spPr bwMode="auto">
            <a:xfrm flipH="1">
              <a:off x="4865" y="230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4" name="Line 234"/>
            <p:cNvSpPr>
              <a:spLocks noChangeShapeType="1"/>
            </p:cNvSpPr>
            <p:nvPr/>
          </p:nvSpPr>
          <p:spPr bwMode="auto">
            <a:xfrm flipH="1">
              <a:off x="4865" y="234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5" name="Line 235"/>
            <p:cNvSpPr>
              <a:spLocks noChangeShapeType="1"/>
            </p:cNvSpPr>
            <p:nvPr/>
          </p:nvSpPr>
          <p:spPr bwMode="auto">
            <a:xfrm flipH="1">
              <a:off x="4865" y="239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6" name="Line 236"/>
            <p:cNvSpPr>
              <a:spLocks noChangeShapeType="1"/>
            </p:cNvSpPr>
            <p:nvPr/>
          </p:nvSpPr>
          <p:spPr bwMode="auto">
            <a:xfrm flipH="1">
              <a:off x="4865" y="243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7" name="Line 237"/>
            <p:cNvSpPr>
              <a:spLocks noChangeShapeType="1"/>
            </p:cNvSpPr>
            <p:nvPr/>
          </p:nvSpPr>
          <p:spPr bwMode="auto">
            <a:xfrm flipH="1">
              <a:off x="4865" y="248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8" name="Line 238"/>
            <p:cNvSpPr>
              <a:spLocks noChangeShapeType="1"/>
            </p:cNvSpPr>
            <p:nvPr/>
          </p:nvSpPr>
          <p:spPr bwMode="auto">
            <a:xfrm flipH="1">
              <a:off x="4865" y="252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9" name="Line 239"/>
            <p:cNvSpPr>
              <a:spLocks noChangeShapeType="1"/>
            </p:cNvSpPr>
            <p:nvPr/>
          </p:nvSpPr>
          <p:spPr bwMode="auto">
            <a:xfrm flipH="1">
              <a:off x="4865" y="257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0" name="Line 240"/>
            <p:cNvSpPr>
              <a:spLocks noChangeShapeType="1"/>
            </p:cNvSpPr>
            <p:nvPr/>
          </p:nvSpPr>
          <p:spPr bwMode="auto">
            <a:xfrm flipH="1">
              <a:off x="4865" y="261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1" name="Line 241"/>
            <p:cNvSpPr>
              <a:spLocks noChangeShapeType="1"/>
            </p:cNvSpPr>
            <p:nvPr/>
          </p:nvSpPr>
          <p:spPr bwMode="auto">
            <a:xfrm flipH="1">
              <a:off x="4865" y="266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2" name="Line 243"/>
            <p:cNvSpPr>
              <a:spLocks noChangeShapeType="1"/>
            </p:cNvSpPr>
            <p:nvPr/>
          </p:nvSpPr>
          <p:spPr bwMode="auto">
            <a:xfrm>
              <a:off x="4774" y="1935"/>
              <a:ext cx="0" cy="2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3" name="Object 244"/>
            <p:cNvGraphicFramePr>
              <a:graphicFrameLocks noChangeAspect="1"/>
            </p:cNvGraphicFramePr>
            <p:nvPr/>
          </p:nvGraphicFramePr>
          <p:xfrm>
            <a:off x="4687" y="1752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0" name="Equation" r:id="rId21" imgW="127000" imgH="139700" progId="">
                    <p:embed/>
                  </p:oleObj>
                </mc:Choice>
                <mc:Fallback>
                  <p:oleObj name="Equation" r:id="rId21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7" y="1752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4" name="Line 246"/>
            <p:cNvSpPr>
              <a:spLocks noChangeShapeType="1"/>
            </p:cNvSpPr>
            <p:nvPr/>
          </p:nvSpPr>
          <p:spPr bwMode="auto">
            <a:xfrm>
              <a:off x="5317" y="1935"/>
              <a:ext cx="0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5" name="Object 247"/>
            <p:cNvGraphicFramePr>
              <a:graphicFrameLocks noChangeAspect="1"/>
            </p:cNvGraphicFramePr>
            <p:nvPr/>
          </p:nvGraphicFramePr>
          <p:xfrm>
            <a:off x="5244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" name="Equation" r:id="rId23" imgW="152400" imgH="139700" progId="">
                    <p:embed/>
                  </p:oleObj>
                </mc:Choice>
                <mc:Fallback>
                  <p:oleObj name="Equation" r:id="rId23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4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6" name="AutoShape 249"/>
            <p:cNvSpPr>
              <a:spLocks noChangeArrowheads="1"/>
            </p:cNvSpPr>
            <p:nvPr/>
          </p:nvSpPr>
          <p:spPr bwMode="auto">
            <a:xfrm rot="5400000">
              <a:off x="5194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7" name="AutoShape 250"/>
            <p:cNvSpPr>
              <a:spLocks noChangeArrowheads="1"/>
            </p:cNvSpPr>
            <p:nvPr/>
          </p:nvSpPr>
          <p:spPr bwMode="auto">
            <a:xfrm rot="5400000">
              <a:off x="5194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8" name="AutoShape 251"/>
            <p:cNvSpPr>
              <a:spLocks noChangeArrowheads="1"/>
            </p:cNvSpPr>
            <p:nvPr/>
          </p:nvSpPr>
          <p:spPr bwMode="auto">
            <a:xfrm rot="5400000">
              <a:off x="5194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9" name="AutoShape 252"/>
            <p:cNvSpPr>
              <a:spLocks noChangeArrowheads="1"/>
            </p:cNvSpPr>
            <p:nvPr/>
          </p:nvSpPr>
          <p:spPr bwMode="auto">
            <a:xfrm rot="5400000">
              <a:off x="5194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0" name="AutoShape 253"/>
            <p:cNvSpPr>
              <a:spLocks noChangeArrowheads="1"/>
            </p:cNvSpPr>
            <p:nvPr/>
          </p:nvSpPr>
          <p:spPr bwMode="auto">
            <a:xfrm rot="5400000">
              <a:off x="5194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1" name="AutoShape 254"/>
            <p:cNvSpPr>
              <a:spLocks noChangeArrowheads="1"/>
            </p:cNvSpPr>
            <p:nvPr/>
          </p:nvSpPr>
          <p:spPr bwMode="auto">
            <a:xfrm rot="5400000">
              <a:off x="5194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2" name="AutoShape 255"/>
            <p:cNvSpPr>
              <a:spLocks noChangeArrowheads="1"/>
            </p:cNvSpPr>
            <p:nvPr/>
          </p:nvSpPr>
          <p:spPr bwMode="auto">
            <a:xfrm rot="5400000">
              <a:off x="5194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3" name="AutoShape 256"/>
            <p:cNvSpPr>
              <a:spLocks noChangeArrowheads="1"/>
            </p:cNvSpPr>
            <p:nvPr/>
          </p:nvSpPr>
          <p:spPr bwMode="auto">
            <a:xfrm rot="5400000">
              <a:off x="5194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4" name="AutoShape 257"/>
            <p:cNvSpPr>
              <a:spLocks noChangeArrowheads="1"/>
            </p:cNvSpPr>
            <p:nvPr/>
          </p:nvSpPr>
          <p:spPr bwMode="auto">
            <a:xfrm rot="5400000">
              <a:off x="5194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5" name="AutoShape 258"/>
            <p:cNvSpPr>
              <a:spLocks noChangeArrowheads="1"/>
            </p:cNvSpPr>
            <p:nvPr/>
          </p:nvSpPr>
          <p:spPr bwMode="auto">
            <a:xfrm rot="5400000">
              <a:off x="5194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6" name="AutoShape 259"/>
            <p:cNvSpPr>
              <a:spLocks noChangeArrowheads="1"/>
            </p:cNvSpPr>
            <p:nvPr/>
          </p:nvSpPr>
          <p:spPr bwMode="auto">
            <a:xfrm rot="5400000">
              <a:off x="5194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7" name="AutoShape 260"/>
            <p:cNvSpPr>
              <a:spLocks noChangeArrowheads="1"/>
            </p:cNvSpPr>
            <p:nvPr/>
          </p:nvSpPr>
          <p:spPr bwMode="auto">
            <a:xfrm rot="5400000">
              <a:off x="5194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8" name="AutoShape 261"/>
            <p:cNvSpPr>
              <a:spLocks noChangeArrowheads="1"/>
            </p:cNvSpPr>
            <p:nvPr/>
          </p:nvSpPr>
          <p:spPr bwMode="auto">
            <a:xfrm rot="5400000">
              <a:off x="5194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9" name="AutoShape 262"/>
            <p:cNvSpPr>
              <a:spLocks noChangeArrowheads="1"/>
            </p:cNvSpPr>
            <p:nvPr/>
          </p:nvSpPr>
          <p:spPr bwMode="auto">
            <a:xfrm rot="5400000">
              <a:off x="5194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0" name="AutoShape 263"/>
            <p:cNvSpPr>
              <a:spLocks noChangeArrowheads="1"/>
            </p:cNvSpPr>
            <p:nvPr/>
          </p:nvSpPr>
          <p:spPr bwMode="auto">
            <a:xfrm rot="5400000">
              <a:off x="5194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8" name="Group 1147"/>
          <p:cNvGrpSpPr>
            <a:grpSpLocks/>
          </p:cNvGrpSpPr>
          <p:nvPr/>
        </p:nvGrpSpPr>
        <p:grpSpPr bwMode="auto">
          <a:xfrm>
            <a:off x="2555875" y="2701925"/>
            <a:ext cx="1295400" cy="2274888"/>
            <a:chOff x="5511" y="1389"/>
            <a:chExt cx="816" cy="1433"/>
          </a:xfrm>
        </p:grpSpPr>
        <p:sp>
          <p:nvSpPr>
            <p:cNvPr id="42054" name="AutoShape 267"/>
            <p:cNvSpPr>
              <a:spLocks noChangeArrowheads="1"/>
            </p:cNvSpPr>
            <p:nvPr/>
          </p:nvSpPr>
          <p:spPr bwMode="auto">
            <a:xfrm rot="5400000">
              <a:off x="4925" y="1975"/>
              <a:ext cx="1433" cy="262"/>
            </a:xfrm>
            <a:prstGeom prst="parallelogram">
              <a:avLst>
                <a:gd name="adj" fmla="val 55201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5" name="AutoShape 268"/>
            <p:cNvSpPr>
              <a:spLocks noChangeArrowheads="1"/>
            </p:cNvSpPr>
            <p:nvPr/>
          </p:nvSpPr>
          <p:spPr bwMode="auto">
            <a:xfrm rot="16200000" flipH="1">
              <a:off x="5548" y="1906"/>
              <a:ext cx="1295" cy="262"/>
            </a:xfrm>
            <a:prstGeom prst="parallelogram">
              <a:avLst>
                <a:gd name="adj" fmla="val 10366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6" name="Line 269"/>
            <p:cNvSpPr>
              <a:spLocks noChangeShapeType="1"/>
            </p:cNvSpPr>
            <p:nvPr/>
          </p:nvSpPr>
          <p:spPr bwMode="auto">
            <a:xfrm>
              <a:off x="5802" y="1527"/>
              <a:ext cx="1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7" name="Line 270"/>
            <p:cNvSpPr>
              <a:spLocks noChangeShapeType="1"/>
            </p:cNvSpPr>
            <p:nvPr/>
          </p:nvSpPr>
          <p:spPr bwMode="auto">
            <a:xfrm>
              <a:off x="5861" y="1500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8" name="Line 271"/>
            <p:cNvSpPr>
              <a:spLocks noChangeShapeType="1"/>
            </p:cNvSpPr>
            <p:nvPr/>
          </p:nvSpPr>
          <p:spPr bwMode="auto">
            <a:xfrm>
              <a:off x="5919" y="1482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9" name="Line 272"/>
            <p:cNvSpPr>
              <a:spLocks noChangeShapeType="1"/>
            </p:cNvSpPr>
            <p:nvPr/>
          </p:nvSpPr>
          <p:spPr bwMode="auto">
            <a:xfrm>
              <a:off x="5977" y="1455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0" name="Line 273"/>
            <p:cNvSpPr>
              <a:spLocks noChangeShapeType="1"/>
            </p:cNvSpPr>
            <p:nvPr/>
          </p:nvSpPr>
          <p:spPr bwMode="auto">
            <a:xfrm>
              <a:off x="6036" y="1432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1" name="Line 274"/>
            <p:cNvSpPr>
              <a:spLocks noChangeShapeType="1"/>
            </p:cNvSpPr>
            <p:nvPr/>
          </p:nvSpPr>
          <p:spPr bwMode="auto">
            <a:xfrm flipH="1">
              <a:off x="5773" y="142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2" name="Line 275"/>
            <p:cNvSpPr>
              <a:spLocks noChangeShapeType="1"/>
            </p:cNvSpPr>
            <p:nvPr/>
          </p:nvSpPr>
          <p:spPr bwMode="auto">
            <a:xfrm flipH="1">
              <a:off x="5773" y="1468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3" name="Line 276"/>
            <p:cNvSpPr>
              <a:spLocks noChangeShapeType="1"/>
            </p:cNvSpPr>
            <p:nvPr/>
          </p:nvSpPr>
          <p:spPr bwMode="auto">
            <a:xfrm flipH="1">
              <a:off x="5773" y="151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4" name="Line 277"/>
            <p:cNvSpPr>
              <a:spLocks noChangeShapeType="1"/>
            </p:cNvSpPr>
            <p:nvPr/>
          </p:nvSpPr>
          <p:spPr bwMode="auto">
            <a:xfrm flipH="1">
              <a:off x="5773" y="155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5" name="Line 278"/>
            <p:cNvSpPr>
              <a:spLocks noChangeShapeType="1"/>
            </p:cNvSpPr>
            <p:nvPr/>
          </p:nvSpPr>
          <p:spPr bwMode="auto">
            <a:xfrm flipH="1">
              <a:off x="5773" y="160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6" name="Line 279"/>
            <p:cNvSpPr>
              <a:spLocks noChangeShapeType="1"/>
            </p:cNvSpPr>
            <p:nvPr/>
          </p:nvSpPr>
          <p:spPr bwMode="auto">
            <a:xfrm flipH="1">
              <a:off x="5773" y="164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7" name="Line 280"/>
            <p:cNvSpPr>
              <a:spLocks noChangeShapeType="1"/>
            </p:cNvSpPr>
            <p:nvPr/>
          </p:nvSpPr>
          <p:spPr bwMode="auto">
            <a:xfrm flipH="1">
              <a:off x="5773" y="169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8" name="Line 281"/>
            <p:cNvSpPr>
              <a:spLocks noChangeShapeType="1"/>
            </p:cNvSpPr>
            <p:nvPr/>
          </p:nvSpPr>
          <p:spPr bwMode="auto">
            <a:xfrm flipH="1">
              <a:off x="5773" y="173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9" name="Line 282"/>
            <p:cNvSpPr>
              <a:spLocks noChangeShapeType="1"/>
            </p:cNvSpPr>
            <p:nvPr/>
          </p:nvSpPr>
          <p:spPr bwMode="auto">
            <a:xfrm flipH="1">
              <a:off x="5773" y="178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0" name="Line 283"/>
            <p:cNvSpPr>
              <a:spLocks noChangeShapeType="1"/>
            </p:cNvSpPr>
            <p:nvPr/>
          </p:nvSpPr>
          <p:spPr bwMode="auto">
            <a:xfrm flipH="1">
              <a:off x="5773" y="182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1" name="Line 284"/>
            <p:cNvSpPr>
              <a:spLocks noChangeShapeType="1"/>
            </p:cNvSpPr>
            <p:nvPr/>
          </p:nvSpPr>
          <p:spPr bwMode="auto">
            <a:xfrm flipH="1">
              <a:off x="5773" y="187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2" name="Line 285"/>
            <p:cNvSpPr>
              <a:spLocks noChangeShapeType="1"/>
            </p:cNvSpPr>
            <p:nvPr/>
          </p:nvSpPr>
          <p:spPr bwMode="auto">
            <a:xfrm flipH="1">
              <a:off x="5773" y="191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3" name="Line 286"/>
            <p:cNvSpPr>
              <a:spLocks noChangeShapeType="1"/>
            </p:cNvSpPr>
            <p:nvPr/>
          </p:nvSpPr>
          <p:spPr bwMode="auto">
            <a:xfrm flipH="1">
              <a:off x="5773" y="196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4" name="Line 287"/>
            <p:cNvSpPr>
              <a:spLocks noChangeShapeType="1"/>
            </p:cNvSpPr>
            <p:nvPr/>
          </p:nvSpPr>
          <p:spPr bwMode="auto">
            <a:xfrm flipH="1">
              <a:off x="5773" y="200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5" name="Line 288"/>
            <p:cNvSpPr>
              <a:spLocks noChangeShapeType="1"/>
            </p:cNvSpPr>
            <p:nvPr/>
          </p:nvSpPr>
          <p:spPr bwMode="auto">
            <a:xfrm flipH="1">
              <a:off x="5773" y="205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6" name="Line 289"/>
            <p:cNvSpPr>
              <a:spLocks noChangeShapeType="1"/>
            </p:cNvSpPr>
            <p:nvPr/>
          </p:nvSpPr>
          <p:spPr bwMode="auto">
            <a:xfrm flipH="1">
              <a:off x="5773" y="209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7" name="Line 290"/>
            <p:cNvSpPr>
              <a:spLocks noChangeShapeType="1"/>
            </p:cNvSpPr>
            <p:nvPr/>
          </p:nvSpPr>
          <p:spPr bwMode="auto">
            <a:xfrm flipH="1">
              <a:off x="5773" y="214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8" name="Line 291"/>
            <p:cNvSpPr>
              <a:spLocks noChangeShapeType="1"/>
            </p:cNvSpPr>
            <p:nvPr/>
          </p:nvSpPr>
          <p:spPr bwMode="auto">
            <a:xfrm flipH="1">
              <a:off x="5773" y="218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9" name="Line 292"/>
            <p:cNvSpPr>
              <a:spLocks noChangeShapeType="1"/>
            </p:cNvSpPr>
            <p:nvPr/>
          </p:nvSpPr>
          <p:spPr bwMode="auto">
            <a:xfrm flipH="1">
              <a:off x="5773" y="223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0" name="Line 293"/>
            <p:cNvSpPr>
              <a:spLocks noChangeShapeType="1"/>
            </p:cNvSpPr>
            <p:nvPr/>
          </p:nvSpPr>
          <p:spPr bwMode="auto">
            <a:xfrm flipH="1">
              <a:off x="5773" y="227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1" name="Line 294"/>
            <p:cNvSpPr>
              <a:spLocks noChangeShapeType="1"/>
            </p:cNvSpPr>
            <p:nvPr/>
          </p:nvSpPr>
          <p:spPr bwMode="auto">
            <a:xfrm flipH="1">
              <a:off x="5773" y="232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2" name="Line 295"/>
            <p:cNvSpPr>
              <a:spLocks noChangeShapeType="1"/>
            </p:cNvSpPr>
            <p:nvPr/>
          </p:nvSpPr>
          <p:spPr bwMode="auto">
            <a:xfrm flipH="1">
              <a:off x="5773" y="236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3" name="Line 296"/>
            <p:cNvSpPr>
              <a:spLocks noChangeShapeType="1"/>
            </p:cNvSpPr>
            <p:nvPr/>
          </p:nvSpPr>
          <p:spPr bwMode="auto">
            <a:xfrm flipH="1">
              <a:off x="5773" y="241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4" name="Line 297"/>
            <p:cNvSpPr>
              <a:spLocks noChangeShapeType="1"/>
            </p:cNvSpPr>
            <p:nvPr/>
          </p:nvSpPr>
          <p:spPr bwMode="auto">
            <a:xfrm flipH="1">
              <a:off x="5773" y="245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5" name="Line 298"/>
            <p:cNvSpPr>
              <a:spLocks noChangeShapeType="1"/>
            </p:cNvSpPr>
            <p:nvPr/>
          </p:nvSpPr>
          <p:spPr bwMode="auto">
            <a:xfrm flipH="1">
              <a:off x="5773" y="250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6" name="Line 299"/>
            <p:cNvSpPr>
              <a:spLocks noChangeShapeType="1"/>
            </p:cNvSpPr>
            <p:nvPr/>
          </p:nvSpPr>
          <p:spPr bwMode="auto">
            <a:xfrm flipH="1">
              <a:off x="5773" y="254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7" name="Line 300"/>
            <p:cNvSpPr>
              <a:spLocks noChangeShapeType="1"/>
            </p:cNvSpPr>
            <p:nvPr/>
          </p:nvSpPr>
          <p:spPr bwMode="auto">
            <a:xfrm flipH="1">
              <a:off x="5773" y="259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8" name="Line 301"/>
            <p:cNvSpPr>
              <a:spLocks noChangeShapeType="1"/>
            </p:cNvSpPr>
            <p:nvPr/>
          </p:nvSpPr>
          <p:spPr bwMode="auto">
            <a:xfrm flipH="1">
              <a:off x="5773" y="263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9" name="Line 302"/>
            <p:cNvSpPr>
              <a:spLocks noChangeShapeType="1"/>
            </p:cNvSpPr>
            <p:nvPr/>
          </p:nvSpPr>
          <p:spPr bwMode="auto">
            <a:xfrm flipH="1">
              <a:off x="5773" y="268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90" name="Line 304"/>
            <p:cNvSpPr>
              <a:spLocks noChangeShapeType="1"/>
            </p:cNvSpPr>
            <p:nvPr/>
          </p:nvSpPr>
          <p:spPr bwMode="auto">
            <a:xfrm>
              <a:off x="5681" y="1934"/>
              <a:ext cx="0" cy="3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1" name="Object 305"/>
            <p:cNvGraphicFramePr>
              <a:graphicFrameLocks noChangeAspect="1"/>
            </p:cNvGraphicFramePr>
            <p:nvPr/>
          </p:nvGraphicFramePr>
          <p:xfrm>
            <a:off x="5595" y="1751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" name="Equation" r:id="rId25" imgW="127000" imgH="139700" progId="">
                    <p:embed/>
                  </p:oleObj>
                </mc:Choice>
                <mc:Fallback>
                  <p:oleObj name="Equation" r:id="rId2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5" y="1751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2" name="Line 307"/>
            <p:cNvSpPr>
              <a:spLocks noChangeShapeType="1"/>
            </p:cNvSpPr>
            <p:nvPr/>
          </p:nvSpPr>
          <p:spPr bwMode="auto">
            <a:xfrm>
              <a:off x="6225" y="1934"/>
              <a:ext cx="0" cy="1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3" name="Object 308"/>
            <p:cNvGraphicFramePr>
              <a:graphicFrameLocks noChangeAspect="1"/>
            </p:cNvGraphicFramePr>
            <p:nvPr/>
          </p:nvGraphicFramePr>
          <p:xfrm>
            <a:off x="6152" y="1780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" name="Équation" r:id="rId27" imgW="152400" imgH="139700" progId="Equation.3">
                    <p:embed/>
                  </p:oleObj>
                </mc:Choice>
                <mc:Fallback>
                  <p:oleObj name="Équation" r:id="rId27" imgW="1524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2" y="1780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4" name="AutoShape 310"/>
            <p:cNvSpPr>
              <a:spLocks noChangeArrowheads="1"/>
            </p:cNvSpPr>
            <p:nvPr/>
          </p:nvSpPr>
          <p:spPr bwMode="auto">
            <a:xfrm rot="5400000">
              <a:off x="6101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5" name="AutoShape 311"/>
            <p:cNvSpPr>
              <a:spLocks noChangeArrowheads="1"/>
            </p:cNvSpPr>
            <p:nvPr/>
          </p:nvSpPr>
          <p:spPr bwMode="auto">
            <a:xfrm rot="5400000">
              <a:off x="6101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6" name="AutoShape 312"/>
            <p:cNvSpPr>
              <a:spLocks noChangeArrowheads="1"/>
            </p:cNvSpPr>
            <p:nvPr/>
          </p:nvSpPr>
          <p:spPr bwMode="auto">
            <a:xfrm rot="5400000">
              <a:off x="6101" y="153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7" name="AutoShape 313"/>
            <p:cNvSpPr>
              <a:spLocks noChangeArrowheads="1"/>
            </p:cNvSpPr>
            <p:nvPr/>
          </p:nvSpPr>
          <p:spPr bwMode="auto">
            <a:xfrm rot="5400000">
              <a:off x="6101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8" name="AutoShape 314"/>
            <p:cNvSpPr>
              <a:spLocks noChangeArrowheads="1"/>
            </p:cNvSpPr>
            <p:nvPr/>
          </p:nvSpPr>
          <p:spPr bwMode="auto">
            <a:xfrm rot="5400000">
              <a:off x="6101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9" name="AutoShape 315"/>
            <p:cNvSpPr>
              <a:spLocks noChangeArrowheads="1"/>
            </p:cNvSpPr>
            <p:nvPr/>
          </p:nvSpPr>
          <p:spPr bwMode="auto">
            <a:xfrm rot="5400000">
              <a:off x="6101" y="170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0" name="AutoShape 316"/>
            <p:cNvSpPr>
              <a:spLocks noChangeArrowheads="1"/>
            </p:cNvSpPr>
            <p:nvPr/>
          </p:nvSpPr>
          <p:spPr bwMode="auto">
            <a:xfrm rot="5400000">
              <a:off x="6101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1" name="AutoShape 317"/>
            <p:cNvSpPr>
              <a:spLocks noChangeArrowheads="1"/>
            </p:cNvSpPr>
            <p:nvPr/>
          </p:nvSpPr>
          <p:spPr bwMode="auto">
            <a:xfrm rot="5400000">
              <a:off x="6101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2" name="AutoShape 318"/>
            <p:cNvSpPr>
              <a:spLocks noChangeArrowheads="1"/>
            </p:cNvSpPr>
            <p:nvPr/>
          </p:nvSpPr>
          <p:spPr bwMode="auto">
            <a:xfrm rot="5400000">
              <a:off x="6101" y="186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3" name="AutoShape 319"/>
            <p:cNvSpPr>
              <a:spLocks noChangeArrowheads="1"/>
            </p:cNvSpPr>
            <p:nvPr/>
          </p:nvSpPr>
          <p:spPr bwMode="auto">
            <a:xfrm rot="5400000">
              <a:off x="6101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4" name="AutoShape 320"/>
            <p:cNvSpPr>
              <a:spLocks noChangeArrowheads="1"/>
            </p:cNvSpPr>
            <p:nvPr/>
          </p:nvSpPr>
          <p:spPr bwMode="auto">
            <a:xfrm rot="5400000">
              <a:off x="6101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5" name="AutoShape 321"/>
            <p:cNvSpPr>
              <a:spLocks noChangeArrowheads="1"/>
            </p:cNvSpPr>
            <p:nvPr/>
          </p:nvSpPr>
          <p:spPr bwMode="auto">
            <a:xfrm rot="5400000">
              <a:off x="6101" y="203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6" name="AutoShape 322"/>
            <p:cNvSpPr>
              <a:spLocks noChangeArrowheads="1"/>
            </p:cNvSpPr>
            <p:nvPr/>
          </p:nvSpPr>
          <p:spPr bwMode="auto">
            <a:xfrm rot="5400000">
              <a:off x="6101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7" name="AutoShape 323"/>
            <p:cNvSpPr>
              <a:spLocks noChangeArrowheads="1"/>
            </p:cNvSpPr>
            <p:nvPr/>
          </p:nvSpPr>
          <p:spPr bwMode="auto">
            <a:xfrm rot="5400000">
              <a:off x="6101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8" name="AutoShape 324"/>
            <p:cNvSpPr>
              <a:spLocks noChangeArrowheads="1"/>
            </p:cNvSpPr>
            <p:nvPr/>
          </p:nvSpPr>
          <p:spPr bwMode="auto">
            <a:xfrm rot="5400000">
              <a:off x="6101" y="220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9" name="AutoShape 325"/>
            <p:cNvSpPr>
              <a:spLocks noChangeArrowheads="1"/>
            </p:cNvSpPr>
            <p:nvPr/>
          </p:nvSpPr>
          <p:spPr bwMode="auto">
            <a:xfrm rot="5400000">
              <a:off x="6101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0" name="AutoShape 326"/>
            <p:cNvSpPr>
              <a:spLocks noChangeArrowheads="1"/>
            </p:cNvSpPr>
            <p:nvPr/>
          </p:nvSpPr>
          <p:spPr bwMode="auto">
            <a:xfrm rot="5400000">
              <a:off x="6101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1" name="AutoShape 327"/>
            <p:cNvSpPr>
              <a:spLocks noChangeArrowheads="1"/>
            </p:cNvSpPr>
            <p:nvPr/>
          </p:nvSpPr>
          <p:spPr bwMode="auto">
            <a:xfrm rot="5400000">
              <a:off x="6101" y="236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2" name="AutoShape 328"/>
            <p:cNvSpPr>
              <a:spLocks noChangeArrowheads="1"/>
            </p:cNvSpPr>
            <p:nvPr/>
          </p:nvSpPr>
          <p:spPr bwMode="auto">
            <a:xfrm rot="5400000">
              <a:off x="6101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3" name="AutoShape 329"/>
            <p:cNvSpPr>
              <a:spLocks noChangeArrowheads="1"/>
            </p:cNvSpPr>
            <p:nvPr/>
          </p:nvSpPr>
          <p:spPr bwMode="auto">
            <a:xfrm rot="5400000">
              <a:off x="6101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4" name="AutoShape 330"/>
            <p:cNvSpPr>
              <a:spLocks noChangeArrowheads="1"/>
            </p:cNvSpPr>
            <p:nvPr/>
          </p:nvSpPr>
          <p:spPr bwMode="auto">
            <a:xfrm rot="5400000">
              <a:off x="6101" y="253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5" name="AutoShape 331"/>
            <p:cNvSpPr>
              <a:spLocks noChangeArrowheads="1"/>
            </p:cNvSpPr>
            <p:nvPr/>
          </p:nvSpPr>
          <p:spPr bwMode="auto">
            <a:xfrm rot="5400000">
              <a:off x="6101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42001" name="Group 1084"/>
          <p:cNvGrpSpPr>
            <a:grpSpLocks/>
          </p:cNvGrpSpPr>
          <p:nvPr/>
        </p:nvGrpSpPr>
        <p:grpSpPr bwMode="auto">
          <a:xfrm>
            <a:off x="3278188" y="4573588"/>
            <a:ext cx="144462" cy="1296987"/>
            <a:chOff x="2744" y="2931"/>
            <a:chExt cx="91" cy="817"/>
          </a:xfrm>
        </p:grpSpPr>
        <p:sp>
          <p:nvSpPr>
            <p:cNvPr id="42052" name="Line 1077"/>
            <p:cNvSpPr>
              <a:spLocks noChangeShapeType="1"/>
            </p:cNvSpPr>
            <p:nvPr/>
          </p:nvSpPr>
          <p:spPr bwMode="auto">
            <a:xfrm>
              <a:off x="2744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3" name="Line 1079"/>
            <p:cNvSpPr>
              <a:spLocks noChangeShapeType="1"/>
            </p:cNvSpPr>
            <p:nvPr/>
          </p:nvSpPr>
          <p:spPr bwMode="auto">
            <a:xfrm>
              <a:off x="2744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grpSp>
        <p:nvGrpSpPr>
          <p:cNvPr id="42002" name="Group 1083"/>
          <p:cNvGrpSpPr>
            <a:grpSpLocks/>
          </p:cNvGrpSpPr>
          <p:nvPr/>
        </p:nvGrpSpPr>
        <p:grpSpPr bwMode="auto">
          <a:xfrm>
            <a:off x="2989263" y="4573588"/>
            <a:ext cx="144462" cy="1296987"/>
            <a:chOff x="3061" y="2931"/>
            <a:chExt cx="91" cy="817"/>
          </a:xfrm>
        </p:grpSpPr>
        <p:sp>
          <p:nvSpPr>
            <p:cNvPr id="42050" name="Line 1081"/>
            <p:cNvSpPr>
              <a:spLocks noChangeShapeType="1"/>
            </p:cNvSpPr>
            <p:nvPr/>
          </p:nvSpPr>
          <p:spPr bwMode="auto">
            <a:xfrm>
              <a:off x="3152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1" name="Line 1082"/>
            <p:cNvSpPr>
              <a:spLocks noChangeShapeType="1"/>
            </p:cNvSpPr>
            <p:nvPr/>
          </p:nvSpPr>
          <p:spPr bwMode="auto">
            <a:xfrm>
              <a:off x="3061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sp>
        <p:nvSpPr>
          <p:cNvPr id="42003" name="Line 1085"/>
          <p:cNvSpPr>
            <a:spLocks noChangeShapeType="1"/>
          </p:cNvSpPr>
          <p:nvPr/>
        </p:nvSpPr>
        <p:spPr bwMode="auto">
          <a:xfrm flipH="1">
            <a:off x="2195513" y="5870575"/>
            <a:ext cx="938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4" name="Line 1086"/>
          <p:cNvSpPr>
            <a:spLocks noChangeShapeType="1"/>
          </p:cNvSpPr>
          <p:nvPr/>
        </p:nvSpPr>
        <p:spPr bwMode="auto">
          <a:xfrm flipH="1">
            <a:off x="3276600" y="5870575"/>
            <a:ext cx="790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5" name="Rectangle 10"/>
          <p:cNvSpPr>
            <a:spLocks noChangeArrowheads="1"/>
          </p:cNvSpPr>
          <p:nvPr/>
        </p:nvSpPr>
        <p:spPr bwMode="auto">
          <a:xfrm rot="10800000">
            <a:off x="2773363" y="1838325"/>
            <a:ext cx="79216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6" name="Rectangle 11"/>
          <p:cNvSpPr>
            <a:spLocks noChangeArrowheads="1"/>
          </p:cNvSpPr>
          <p:nvPr/>
        </p:nvSpPr>
        <p:spPr bwMode="auto">
          <a:xfrm rot="10800000">
            <a:off x="2879725" y="21415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fr-FR" sz="2400">
              <a:solidFill>
                <a:srgbClr val="CC6600"/>
              </a:solidFill>
              <a:latin typeface="Helvetica" charset="0"/>
            </a:endParaRPr>
          </a:p>
        </p:txBody>
      </p:sp>
      <p:sp>
        <p:nvSpPr>
          <p:cNvPr id="42007" name="Rectangle 12"/>
          <p:cNvSpPr>
            <a:spLocks noChangeArrowheads="1"/>
          </p:cNvSpPr>
          <p:nvPr/>
        </p:nvSpPr>
        <p:spPr bwMode="auto">
          <a:xfrm rot="10800000">
            <a:off x="2879725" y="19129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8" name="Rectangle 13"/>
          <p:cNvSpPr>
            <a:spLocks noChangeArrowheads="1"/>
          </p:cNvSpPr>
          <p:nvPr/>
        </p:nvSpPr>
        <p:spPr bwMode="auto">
          <a:xfrm rot="10800000">
            <a:off x="3108325" y="2370138"/>
            <a:ext cx="1524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9" name="Rectangle 14"/>
          <p:cNvSpPr>
            <a:spLocks noChangeArrowheads="1"/>
          </p:cNvSpPr>
          <p:nvPr/>
        </p:nvSpPr>
        <p:spPr bwMode="auto">
          <a:xfrm rot="10800000">
            <a:off x="3108325" y="2293938"/>
            <a:ext cx="152400" cy="76200"/>
          </a:xfrm>
          <a:prstGeom prst="rect">
            <a:avLst/>
          </a:prstGeom>
          <a:solidFill>
            <a:srgbClr val="012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10" name="Rectangle 1114" descr="Blue tissue paper"/>
          <p:cNvSpPr>
            <a:spLocks noChangeArrowheads="1"/>
          </p:cNvSpPr>
          <p:nvPr/>
        </p:nvSpPr>
        <p:spPr bwMode="auto">
          <a:xfrm>
            <a:off x="928688" y="4929188"/>
            <a:ext cx="1700212" cy="76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11" name="Line 1117"/>
          <p:cNvSpPr>
            <a:spLocks noChangeShapeType="1"/>
          </p:cNvSpPr>
          <p:nvPr/>
        </p:nvSpPr>
        <p:spPr bwMode="auto">
          <a:xfrm>
            <a:off x="928688" y="5005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2" name="Line 1118"/>
          <p:cNvSpPr>
            <a:spLocks noChangeShapeType="1"/>
          </p:cNvSpPr>
          <p:nvPr/>
        </p:nvSpPr>
        <p:spPr bwMode="auto">
          <a:xfrm>
            <a:off x="928688" y="49339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3" name="Line 1119"/>
          <p:cNvSpPr>
            <a:spLocks noChangeShapeType="1"/>
          </p:cNvSpPr>
          <p:nvPr/>
        </p:nvSpPr>
        <p:spPr bwMode="auto">
          <a:xfrm flipV="1">
            <a:off x="1857375" y="4718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4" name="Line 1123"/>
          <p:cNvSpPr>
            <a:spLocks noChangeShapeType="1"/>
          </p:cNvSpPr>
          <p:nvPr/>
        </p:nvSpPr>
        <p:spPr bwMode="auto">
          <a:xfrm>
            <a:off x="1857375" y="5005388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5" name="Line 1127"/>
          <p:cNvSpPr>
            <a:spLocks noChangeShapeType="1"/>
          </p:cNvSpPr>
          <p:nvPr/>
        </p:nvSpPr>
        <p:spPr bwMode="auto">
          <a:xfrm>
            <a:off x="1428750" y="50053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6" name="Line 1129"/>
          <p:cNvSpPr>
            <a:spLocks noChangeShapeType="1"/>
          </p:cNvSpPr>
          <p:nvPr/>
        </p:nvSpPr>
        <p:spPr bwMode="auto">
          <a:xfrm flipV="1">
            <a:off x="1428750" y="2054225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7" name="Line 1132"/>
          <p:cNvSpPr>
            <a:spLocks noChangeShapeType="1"/>
          </p:cNvSpPr>
          <p:nvPr/>
        </p:nvSpPr>
        <p:spPr bwMode="auto">
          <a:xfrm>
            <a:off x="5000625" y="2054225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8" name="Line 1136"/>
          <p:cNvSpPr>
            <a:spLocks noChangeShapeType="1"/>
          </p:cNvSpPr>
          <p:nvPr/>
        </p:nvSpPr>
        <p:spPr bwMode="auto">
          <a:xfrm>
            <a:off x="2773363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9" name="Line 1137"/>
          <p:cNvSpPr>
            <a:spLocks noChangeShapeType="1"/>
          </p:cNvSpPr>
          <p:nvPr/>
        </p:nvSpPr>
        <p:spPr bwMode="auto">
          <a:xfrm>
            <a:off x="3565525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0" name="Line 1138"/>
          <p:cNvSpPr>
            <a:spLocks noChangeShapeType="1"/>
          </p:cNvSpPr>
          <p:nvPr/>
        </p:nvSpPr>
        <p:spPr bwMode="auto">
          <a:xfrm>
            <a:off x="2771775" y="2446338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1" name="Line 1139"/>
          <p:cNvSpPr>
            <a:spLocks noChangeShapeType="1"/>
          </p:cNvSpPr>
          <p:nvPr/>
        </p:nvSpPr>
        <p:spPr bwMode="auto">
          <a:xfrm>
            <a:off x="3259138" y="2446338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2" name="Line 1140"/>
          <p:cNvSpPr>
            <a:spLocks noChangeShapeType="1"/>
          </p:cNvSpPr>
          <p:nvPr/>
        </p:nvSpPr>
        <p:spPr bwMode="auto">
          <a:xfrm flipV="1">
            <a:off x="31099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3" name="Line 1141"/>
          <p:cNvSpPr>
            <a:spLocks noChangeShapeType="1"/>
          </p:cNvSpPr>
          <p:nvPr/>
        </p:nvSpPr>
        <p:spPr bwMode="auto">
          <a:xfrm flipV="1">
            <a:off x="32623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4" name="Line 1149"/>
          <p:cNvSpPr>
            <a:spLocks noChangeShapeType="1"/>
          </p:cNvSpPr>
          <p:nvPr/>
        </p:nvSpPr>
        <p:spPr bwMode="auto">
          <a:xfrm>
            <a:off x="2195513" y="1812105"/>
            <a:ext cx="1441450" cy="132162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5" name="Line 1150"/>
          <p:cNvSpPr>
            <a:spLocks noChangeShapeType="1"/>
          </p:cNvSpPr>
          <p:nvPr/>
        </p:nvSpPr>
        <p:spPr bwMode="auto">
          <a:xfrm>
            <a:off x="885657" y="1812105"/>
            <a:ext cx="1887705" cy="117715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6" name="Line 1152"/>
          <p:cNvSpPr>
            <a:spLocks noChangeShapeType="1"/>
          </p:cNvSpPr>
          <p:nvPr/>
        </p:nvSpPr>
        <p:spPr bwMode="auto">
          <a:xfrm>
            <a:off x="1214438" y="2643188"/>
            <a:ext cx="1990725" cy="63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7" name="Text Box 1153"/>
          <p:cNvSpPr txBox="1">
            <a:spLocks noChangeArrowheads="1"/>
          </p:cNvSpPr>
          <p:nvPr/>
        </p:nvSpPr>
        <p:spPr bwMode="auto">
          <a:xfrm>
            <a:off x="126999" y="1473551"/>
            <a:ext cx="34369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660066"/>
                </a:solidFill>
              </a:rPr>
              <a:t>piezoelectric shear transducers</a:t>
            </a:r>
          </a:p>
        </p:txBody>
      </p:sp>
      <p:sp>
        <p:nvSpPr>
          <p:cNvPr id="42028" name="Text Box 1154"/>
          <p:cNvSpPr txBox="1">
            <a:spLocks noChangeArrowheads="1"/>
          </p:cNvSpPr>
          <p:nvPr/>
        </p:nvSpPr>
        <p:spPr bwMode="auto">
          <a:xfrm>
            <a:off x="214313" y="2359025"/>
            <a:ext cx="119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3366FF"/>
                </a:solidFill>
              </a:rPr>
              <a:t>solid </a:t>
            </a:r>
            <a:r>
              <a:rPr lang="en-US" sz="1600" baseline="30000" dirty="0">
                <a:solidFill>
                  <a:srgbClr val="3366FF"/>
                </a:solidFill>
              </a:rPr>
              <a:t>4</a:t>
            </a:r>
            <a:r>
              <a:rPr lang="en-US" sz="1600" dirty="0">
                <a:solidFill>
                  <a:srgbClr val="3366FF"/>
                </a:solidFill>
              </a:rPr>
              <a:t>He</a:t>
            </a:r>
          </a:p>
        </p:txBody>
      </p:sp>
      <p:sp>
        <p:nvSpPr>
          <p:cNvPr id="156813" name="Rectangle 1165"/>
          <p:cNvSpPr>
            <a:spLocks noChangeArrowheads="1"/>
          </p:cNvSpPr>
          <p:nvPr/>
        </p:nvSpPr>
        <p:spPr bwMode="auto">
          <a:xfrm>
            <a:off x="35639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156814" name="Rectangle 1166"/>
          <p:cNvSpPr>
            <a:spLocks noChangeArrowheads="1"/>
          </p:cNvSpPr>
          <p:nvPr/>
        </p:nvSpPr>
        <p:spPr bwMode="auto">
          <a:xfrm>
            <a:off x="27003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1" name="Line 1168"/>
          <p:cNvSpPr>
            <a:spLocks noChangeShapeType="1"/>
          </p:cNvSpPr>
          <p:nvPr/>
        </p:nvSpPr>
        <p:spPr bwMode="auto">
          <a:xfrm>
            <a:off x="2124075" y="5726113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2" name="Line 1174"/>
          <p:cNvSpPr>
            <a:spLocks noChangeShapeType="1"/>
          </p:cNvSpPr>
          <p:nvPr/>
        </p:nvSpPr>
        <p:spPr bwMode="auto">
          <a:xfrm flipH="1">
            <a:off x="1908175" y="58705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3" name="AutoShape 1179"/>
          <p:cNvSpPr>
            <a:spLocks noChangeArrowheads="1"/>
          </p:cNvSpPr>
          <p:nvPr/>
        </p:nvSpPr>
        <p:spPr bwMode="auto">
          <a:xfrm>
            <a:off x="4067175" y="5607050"/>
            <a:ext cx="431800" cy="360363"/>
          </a:xfrm>
          <a:prstGeom prst="homePlate">
            <a:avLst>
              <a:gd name="adj" fmla="val 299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4" name="Line 1181"/>
          <p:cNvSpPr>
            <a:spLocks noChangeShapeType="1"/>
          </p:cNvSpPr>
          <p:nvPr/>
        </p:nvSpPr>
        <p:spPr bwMode="auto">
          <a:xfrm flipH="1">
            <a:off x="3779838" y="572611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5" name="Line 1183"/>
          <p:cNvSpPr>
            <a:spLocks noChangeShapeType="1"/>
          </p:cNvSpPr>
          <p:nvPr/>
        </p:nvSpPr>
        <p:spPr bwMode="auto">
          <a:xfrm flipV="1">
            <a:off x="3779838" y="551021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6" name="Line 1184"/>
          <p:cNvSpPr>
            <a:spLocks noChangeShapeType="1"/>
          </p:cNvSpPr>
          <p:nvPr/>
        </p:nvSpPr>
        <p:spPr bwMode="auto">
          <a:xfrm>
            <a:off x="4500563" y="578643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7" name="Text Box 1185"/>
          <p:cNvSpPr txBox="1">
            <a:spLocks noChangeArrowheads="1"/>
          </p:cNvSpPr>
          <p:nvPr/>
        </p:nvSpPr>
        <p:spPr bwMode="auto">
          <a:xfrm>
            <a:off x="4102100" y="5607050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/>
              <a:t>I</a:t>
            </a:r>
          </a:p>
        </p:txBody>
      </p:sp>
      <p:sp>
        <p:nvSpPr>
          <p:cNvPr id="156838" name="Text Box 1190"/>
          <p:cNvSpPr txBox="1">
            <a:spLocks noChangeArrowheads="1"/>
          </p:cNvSpPr>
          <p:nvPr/>
        </p:nvSpPr>
        <p:spPr bwMode="auto">
          <a:xfrm>
            <a:off x="5221288" y="1481098"/>
            <a:ext cx="3762032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an ac- voltage V </a:t>
            </a:r>
          </a:p>
          <a:p>
            <a:pPr algn="ctr" eaLnBrk="1" hangingPunct="1"/>
            <a:r>
              <a:rPr lang="en-US" sz="1800" b="1" dirty="0" smtClean="0"/>
              <a:t>produces </a:t>
            </a:r>
            <a:r>
              <a:rPr lang="en-US" sz="1800" b="1" dirty="0" smtClean="0">
                <a:solidFill>
                  <a:srgbClr val="FF0000"/>
                </a:solidFill>
              </a:rPr>
              <a:t>a deformation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algn="ctr" eaLnBrk="1" hangingPunct="1"/>
            <a:r>
              <a:rPr lang="en-US" sz="1800" b="1" dirty="0" smtClean="0"/>
              <a:t>and </a:t>
            </a:r>
            <a:r>
              <a:rPr lang="en-US" sz="1800" b="1" dirty="0" smtClean="0">
                <a:solidFill>
                  <a:srgbClr val="FF0000"/>
                </a:solidFill>
              </a:rPr>
              <a:t>a shear stress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en-US" sz="1800" b="1" dirty="0" smtClean="0"/>
              <a:t>on the other transducer</a:t>
            </a:r>
          </a:p>
          <a:p>
            <a:pPr algn="ctr" eaLnBrk="1" hangingPunct="1"/>
            <a:r>
              <a:rPr lang="en-US" sz="1800" b="1" dirty="0" smtClean="0"/>
              <a:t>inducing </a:t>
            </a:r>
            <a:r>
              <a:rPr lang="en-US" sz="1800" b="1" dirty="0" smtClean="0">
                <a:solidFill>
                  <a:srgbClr val="FF0000"/>
                </a:solidFill>
              </a:rPr>
              <a:t>a current </a:t>
            </a:r>
          </a:p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I=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sz="1800" b="1" dirty="0">
                <a:solidFill>
                  <a:srgbClr val="FF0000"/>
                </a:solidFill>
              </a:rPr>
              <a:t> d</a:t>
            </a:r>
            <a:r>
              <a:rPr lang="en-US" sz="1800" b="1" baseline="-25000" dirty="0">
                <a:solidFill>
                  <a:srgbClr val="FF0000"/>
                </a:solidFill>
              </a:rPr>
              <a:t>15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FF0000"/>
                </a:solidFill>
              </a:rPr>
              <a:t>V/</a:t>
            </a:r>
            <a:r>
              <a:rPr lang="en-US" sz="1800" b="1" dirty="0" smtClean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42041" name="Straight Connector 372"/>
          <p:cNvCxnSpPr>
            <a:cxnSpLocks noChangeShapeType="1"/>
            <a:endCxn id="42013" idx="1"/>
          </p:cNvCxnSpPr>
          <p:nvPr/>
        </p:nvCxnSpPr>
        <p:spPr bwMode="auto">
          <a:xfrm rot="5400000">
            <a:off x="746919" y="3609182"/>
            <a:ext cx="2219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2" name="Straight Connector 376"/>
          <p:cNvCxnSpPr>
            <a:cxnSpLocks noChangeShapeType="1"/>
          </p:cNvCxnSpPr>
          <p:nvPr/>
        </p:nvCxnSpPr>
        <p:spPr bwMode="auto">
          <a:xfrm rot="10800000">
            <a:off x="1428750" y="2071688"/>
            <a:ext cx="1344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3" name="Straight Connector 384"/>
          <p:cNvCxnSpPr>
            <a:cxnSpLocks noChangeShapeType="1"/>
          </p:cNvCxnSpPr>
          <p:nvPr/>
        </p:nvCxnSpPr>
        <p:spPr bwMode="auto">
          <a:xfrm rot="10800000">
            <a:off x="3571875" y="2071688"/>
            <a:ext cx="14287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4" name="Straight Connector 386"/>
          <p:cNvCxnSpPr>
            <a:cxnSpLocks noChangeShapeType="1"/>
            <a:stCxn id="42015" idx="1"/>
          </p:cNvCxnSpPr>
          <p:nvPr/>
        </p:nvCxnSpPr>
        <p:spPr bwMode="auto">
          <a:xfrm rot="5400000" flipH="1" flipV="1">
            <a:off x="3209925" y="3719513"/>
            <a:ext cx="9525" cy="3571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5" name="Straight Connector 388"/>
          <p:cNvCxnSpPr>
            <a:cxnSpLocks noChangeShapeType="1"/>
          </p:cNvCxnSpPr>
          <p:nvPr/>
        </p:nvCxnSpPr>
        <p:spPr bwMode="auto">
          <a:xfrm rot="10800000">
            <a:off x="1857375" y="250031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6" name="Straight Connector 390"/>
          <p:cNvCxnSpPr>
            <a:cxnSpLocks noChangeShapeType="1"/>
          </p:cNvCxnSpPr>
          <p:nvPr/>
        </p:nvCxnSpPr>
        <p:spPr bwMode="auto">
          <a:xfrm>
            <a:off x="1870603" y="507206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7" name="Straight Connector 392"/>
          <p:cNvCxnSpPr>
            <a:cxnSpLocks noChangeShapeType="1"/>
          </p:cNvCxnSpPr>
          <p:nvPr/>
        </p:nvCxnSpPr>
        <p:spPr bwMode="auto">
          <a:xfrm rot="5400000">
            <a:off x="3285332" y="3785394"/>
            <a:ext cx="25733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8" name="Straight Connector 396"/>
          <p:cNvCxnSpPr>
            <a:cxnSpLocks noChangeShapeType="1"/>
          </p:cNvCxnSpPr>
          <p:nvPr/>
        </p:nvCxnSpPr>
        <p:spPr bwMode="auto">
          <a:xfrm rot="5400000">
            <a:off x="1749425" y="5680075"/>
            <a:ext cx="3571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49" name="Line 1152"/>
          <p:cNvSpPr>
            <a:spLocks noChangeShapeType="1"/>
          </p:cNvSpPr>
          <p:nvPr/>
        </p:nvSpPr>
        <p:spPr bwMode="auto">
          <a:xfrm>
            <a:off x="1214438" y="2714625"/>
            <a:ext cx="1071562" cy="1143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371" name="Text Box 1154"/>
          <p:cNvSpPr txBox="1">
            <a:spLocks noChangeArrowheads="1"/>
          </p:cNvSpPr>
          <p:nvPr/>
        </p:nvSpPr>
        <p:spPr bwMode="auto">
          <a:xfrm>
            <a:off x="3441804" y="3837365"/>
            <a:ext cx="17651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FF6600"/>
                </a:solidFill>
              </a:rPr>
              <a:t>gap d ~1 mm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372" name="Line 1152"/>
          <p:cNvSpPr>
            <a:spLocks noChangeShapeType="1"/>
          </p:cNvSpPr>
          <p:nvPr/>
        </p:nvSpPr>
        <p:spPr bwMode="auto">
          <a:xfrm>
            <a:off x="2922842" y="4101299"/>
            <a:ext cx="567816" cy="4762"/>
          </a:xfrm>
          <a:prstGeom prst="line">
            <a:avLst/>
          </a:prstGeom>
          <a:noFill/>
          <a:ln w="28575" cmpd="sng">
            <a:solidFill>
              <a:srgbClr val="FF6600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85658" y="6187638"/>
            <a:ext cx="7226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supersolid 4He would be stiffer than normal solid 4He ??</a:t>
            </a:r>
          </a:p>
          <a:p>
            <a:r>
              <a:rPr lang="en-US" b="1" dirty="0">
                <a:solidFill>
                  <a:srgbClr val="0000FF"/>
                </a:solidFill>
              </a:rPr>
              <a:t>at ENS in 2012 we calibrated the measurement of 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m=s/e</a:t>
            </a:r>
            <a:r>
              <a:rPr lang="en-US" b="1" dirty="0">
                <a:solidFill>
                  <a:srgbClr val="0000FF"/>
                </a:solidFill>
              </a:rPr>
              <a:t> on single </a:t>
            </a:r>
            <a:r>
              <a:rPr lang="en-US" b="1" dirty="0" smtClean="0">
                <a:solidFill>
                  <a:srgbClr val="0000FF"/>
                </a:solidFill>
              </a:rPr>
              <a:t>crystals</a:t>
            </a:r>
            <a:endParaRPr lang="en-US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373" name="Image 372" descr="Beamish-shearmod.jpg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/>
        </p:blipFill>
        <p:spPr>
          <a:xfrm>
            <a:off x="5366331" y="3543301"/>
            <a:ext cx="3649786" cy="248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13" grpId="0" animBg="1"/>
      <p:bldP spid="156814" grpId="0" animBg="1"/>
      <p:bldP spid="156838" grpId="0"/>
      <p:bldP spid="156838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89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2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3" name="TextBox 103"/>
          <p:cNvSpPr txBox="1">
            <a:spLocks noChangeArrowheads="1"/>
          </p:cNvSpPr>
          <p:nvPr/>
        </p:nvSpPr>
        <p:spPr bwMode="auto">
          <a:xfrm>
            <a:off x="228600" y="35868"/>
            <a:ext cx="8686800" cy="1138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a model for the elastic anomaly:</a:t>
            </a: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pinning of dislocations by impurities </a:t>
            </a:r>
          </a:p>
          <a:p>
            <a:pPr algn="ctr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Beamish et al. 2008 following Iwasa 1980 and Paalanen 1981)</a:t>
            </a:r>
          </a:p>
        </p:txBody>
      </p:sp>
      <p:sp>
        <p:nvSpPr>
          <p:cNvPr id="1187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7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137162" y="4162923"/>
            <a:ext cx="8763000" cy="64633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Day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(PRL 2010) : 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distribution for E</a:t>
            </a:r>
            <a:r>
              <a:rPr lang="fr-FR" b="1" baseline="-25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0.73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± 0.25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</a:t>
            </a:r>
          </a:p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calculation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by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Corboz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 2008 : 0.8 ± 0.1 K (for screw dislocations)</a:t>
            </a:r>
            <a:endParaRPr lang="fr-FR" b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grpSp>
        <p:nvGrpSpPr>
          <p:cNvPr id="111" name="Grouper 110"/>
          <p:cNvGrpSpPr/>
          <p:nvPr/>
        </p:nvGrpSpPr>
        <p:grpSpPr>
          <a:xfrm>
            <a:off x="3964691" y="1295846"/>
            <a:ext cx="4945061" cy="2212264"/>
            <a:chOff x="152400" y="304800"/>
            <a:chExt cx="8686800" cy="3886200"/>
          </a:xfrm>
        </p:grpSpPr>
        <p:grpSp>
          <p:nvGrpSpPr>
            <p:cNvPr id="2" name="Group 105"/>
            <p:cNvGrpSpPr>
              <a:grpSpLocks/>
            </p:cNvGrpSpPr>
            <p:nvPr/>
          </p:nvGrpSpPr>
          <p:grpSpPr bwMode="auto">
            <a:xfrm>
              <a:off x="800100" y="1285875"/>
              <a:ext cx="7058025" cy="1857375"/>
              <a:chOff x="228600" y="1714500"/>
              <a:chExt cx="7696200" cy="2705100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>
                <a:off x="228600" y="1752600"/>
                <a:ext cx="2057400" cy="2667000"/>
                <a:chOff x="381000" y="381000"/>
                <a:chExt cx="4419600" cy="5486400"/>
              </a:xfrm>
            </p:grpSpPr>
            <p:grpSp>
              <p:nvGrpSpPr>
                <p:cNvPr id="26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21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27" name="Group 25"/>
              <p:cNvGrpSpPr>
                <a:grpSpLocks/>
              </p:cNvGrpSpPr>
              <p:nvPr/>
            </p:nvGrpSpPr>
            <p:grpSpPr bwMode="auto">
              <a:xfrm>
                <a:off x="2667000" y="1752600"/>
                <a:ext cx="1981200" cy="2667000"/>
                <a:chOff x="533400" y="381000"/>
                <a:chExt cx="4038600" cy="5486400"/>
              </a:xfrm>
            </p:grpSpPr>
            <p:grpSp>
              <p:nvGrpSpPr>
                <p:cNvPr id="50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45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5181600" y="1752600"/>
                <a:ext cx="1066800" cy="2667000"/>
                <a:chOff x="5943600" y="533400"/>
                <a:chExt cx="2209800" cy="5486400"/>
              </a:xfrm>
            </p:grpSpPr>
            <p:grpSp>
              <p:nvGrpSpPr>
                <p:cNvPr id="118784" name="Group 11"/>
                <p:cNvGrpSpPr>
                  <a:grpSpLocks/>
                </p:cNvGrpSpPr>
                <p:nvPr/>
              </p:nvGrpSpPr>
              <p:grpSpPr bwMode="auto">
                <a:xfrm>
                  <a:off x="60960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69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8785" name="Group 73"/>
              <p:cNvGrpSpPr>
                <a:grpSpLocks/>
              </p:cNvGrpSpPr>
              <p:nvPr/>
            </p:nvGrpSpPr>
            <p:grpSpPr bwMode="auto">
              <a:xfrm>
                <a:off x="7086600" y="1714500"/>
                <a:ext cx="838200" cy="2667000"/>
                <a:chOff x="1371600" y="533400"/>
                <a:chExt cx="1752600" cy="5486400"/>
              </a:xfrm>
            </p:grpSpPr>
            <p:grpSp>
              <p:nvGrpSpPr>
                <p:cNvPr id="118786" name="Group 11"/>
                <p:cNvGrpSpPr>
                  <a:grpSpLocks/>
                </p:cNvGrpSpPr>
                <p:nvPr/>
              </p:nvGrpSpPr>
              <p:grpSpPr bwMode="auto">
                <a:xfrm>
                  <a:off x="13716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93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10" name="Rectangle 109"/>
            <p:cNvSpPr/>
            <p:nvPr/>
          </p:nvSpPr>
          <p:spPr bwMode="auto">
            <a:xfrm>
              <a:off x="152400" y="30480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983380" y="3187533"/>
              <a:ext cx="1031052" cy="369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err="1" smtClean="0">
                  <a:latin typeface="Times" pitchFamily="-105" charset="0"/>
                </a:rPr>
                <a:t>at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high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T</a:t>
              </a:r>
              <a:r>
                <a:rPr lang="fr-FR" dirty="0" smtClean="0">
                  <a:latin typeface="Times" pitchFamily="-105" charset="0"/>
                </a:rPr>
                <a:t> </a:t>
              </a:r>
              <a:endParaRPr lang="fr-FR" dirty="0">
                <a:latin typeface="Times" pitchFamily="-105" charset="0"/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800065" y="3067186"/>
              <a:ext cx="966932" cy="369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err="1" smtClean="0">
                  <a:latin typeface="Times" pitchFamily="-105" charset="0"/>
                </a:rPr>
                <a:t>at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low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T</a:t>
              </a:r>
              <a:endParaRPr lang="fr-FR" dirty="0">
                <a:latin typeface="Times" pitchFamily="-105" charset="0"/>
              </a:endParaRPr>
            </a:p>
          </p:txBody>
        </p:sp>
      </p:grpSp>
      <p:sp>
        <p:nvSpPr>
          <p:cNvPr id="118788" name="ZoneTexte 118787"/>
          <p:cNvSpPr txBox="1"/>
          <p:nvPr/>
        </p:nvSpPr>
        <p:spPr>
          <a:xfrm>
            <a:off x="4131843" y="3469125"/>
            <a:ext cx="1380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network </a:t>
            </a:r>
            <a:r>
              <a:rPr lang="fr-FR" sz="1400" dirty="0" err="1" smtClean="0"/>
              <a:t>pinning</a:t>
            </a:r>
            <a:endParaRPr lang="fr-FR" sz="1400" dirty="0"/>
          </a:p>
        </p:txBody>
      </p:sp>
      <p:sp>
        <p:nvSpPr>
          <p:cNvPr id="115" name="ZoneTexte 114"/>
          <p:cNvSpPr txBox="1"/>
          <p:nvPr/>
        </p:nvSpPr>
        <p:spPr>
          <a:xfrm>
            <a:off x="7524387" y="3467479"/>
            <a:ext cx="138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impurity</a:t>
            </a:r>
            <a:r>
              <a:rPr lang="fr-FR" sz="1400" dirty="0" smtClean="0"/>
              <a:t> </a:t>
            </a:r>
            <a:r>
              <a:rPr lang="fr-FR" sz="1400" dirty="0" err="1" smtClean="0"/>
              <a:t>pinning</a:t>
            </a:r>
            <a:endParaRPr lang="fr-FR" sz="1400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775314" y="3494838"/>
            <a:ext cx="260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/>
              </a:rPr>
              <a:t>       </a:t>
            </a:r>
            <a:r>
              <a:rPr lang="fr-FR" sz="1400" dirty="0" err="1" smtClean="0"/>
              <a:t>crossover</a:t>
            </a:r>
            <a:r>
              <a:rPr lang="fr-FR" sz="1400" dirty="0" smtClean="0"/>
              <a:t>       </a:t>
            </a:r>
            <a:r>
              <a:rPr lang="fr-FR" sz="1400" dirty="0" smtClean="0">
                <a:sym typeface="Wingdings"/>
              </a:rPr>
              <a:t></a:t>
            </a:r>
            <a:endParaRPr lang="fr-FR" sz="1400" dirty="0"/>
          </a:p>
        </p:txBody>
      </p: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232063" y="1510939"/>
            <a:ext cx="339561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are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pinned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by  </a:t>
            </a:r>
            <a:r>
              <a:rPr lang="fr-FR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impurities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below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temperature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which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depends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on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</a:p>
          <a:p>
            <a:pPr algn="l">
              <a:defRPr/>
            </a:pP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the binding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energy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 algn="l">
              <a:defRPr/>
            </a:pP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the 3He concentration X</a:t>
            </a:r>
            <a:r>
              <a:rPr lang="fr-FR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endParaRPr lang="fr-F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the density of dislocations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</a:p>
        </p:txBody>
      </p:sp>
      <p:sp>
        <p:nvSpPr>
          <p:cNvPr id="118" name="Text Box 9"/>
          <p:cNvSpPr txBox="1">
            <a:spLocks noChangeArrowheads="1"/>
          </p:cNvSpPr>
          <p:nvPr/>
        </p:nvSpPr>
        <p:spPr bwMode="auto">
          <a:xfrm>
            <a:off x="75722" y="3212229"/>
            <a:ext cx="86256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mobile dislocations =&gt; soft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cystal</a:t>
            </a:r>
            <a:endParaRPr lang="fr-FR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pinned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dislocations =&gt;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stiff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crystal</a:t>
            </a:r>
            <a:endParaRPr lang="fr-FR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large </a:t>
            </a:r>
            <a:r>
              <a:rPr lang="fr-FR" b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plasticity</a:t>
            </a:r>
            <a:r>
              <a:rPr lang="fr-FR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if dislocations move </a:t>
            </a:r>
            <a:r>
              <a:rPr lang="fr-FR" b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easily</a:t>
            </a:r>
            <a:r>
              <a:rPr lang="fr-FR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 </a:t>
            </a:r>
            <a:endParaRPr lang="fr-FR" b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75722" y="5067036"/>
            <a:ext cx="3734278" cy="1477328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ENS 2010: 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Compare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high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quality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single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crystals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grown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at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ENS </a:t>
            </a:r>
          </a:p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with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Beamish’s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polycrystals</a:t>
            </a:r>
          </a:p>
          <a:p>
            <a:pPr algn="l">
              <a:defRPr/>
            </a:pP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=&gt; dislocations, not grain boundaries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118791" name="Image 118790" descr="PRL-Rojas-tit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90" y="5115607"/>
            <a:ext cx="5073187" cy="13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715" y="183210"/>
            <a:ext cx="47429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ENS 2012-2013: the shear modulus  </a:t>
            </a:r>
          </a:p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of oriented </a:t>
            </a:r>
            <a:r>
              <a:rPr lang="fr-FR" sz="2000" b="1" baseline="30000" dirty="0" smtClean="0">
                <a:latin typeface="Times" pitchFamily="-112" charset="0"/>
              </a:rPr>
              <a:t>4</a:t>
            </a:r>
            <a:r>
              <a:rPr lang="fr-FR" sz="2000" b="1" dirty="0" smtClean="0">
                <a:latin typeface="Times" pitchFamily="-112" charset="0"/>
              </a:rPr>
              <a:t>He </a:t>
            </a:r>
            <a:r>
              <a:rPr lang="fr-FR" sz="2000" b="1" dirty="0" err="1" smtClean="0">
                <a:latin typeface="Times" pitchFamily="-112" charset="0"/>
              </a:rPr>
              <a:t>crystals</a:t>
            </a:r>
            <a:r>
              <a:rPr lang="fr-FR" sz="2000" b="1" dirty="0" smtClean="0">
                <a:latin typeface="Times" pitchFamily="-112" charset="0"/>
              </a:rPr>
              <a:t> </a:t>
            </a:r>
          </a:p>
          <a:p>
            <a:pPr algn="ctr">
              <a:defRPr/>
            </a:pPr>
            <a:r>
              <a:rPr lang="fr-FR" sz="2000" b="1" dirty="0" err="1" smtClean="0">
                <a:latin typeface="Times" pitchFamily="-112" charset="0"/>
              </a:rPr>
              <a:t>from</a:t>
            </a:r>
            <a:r>
              <a:rPr lang="fr-FR" sz="2000" b="1" dirty="0" smtClean="0">
                <a:latin typeface="Times" pitchFamily="-112" charset="0"/>
              </a:rPr>
              <a:t> 15 mK to 1K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7514" y="1318416"/>
            <a:ext cx="4889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orientation </a:t>
            </a:r>
            <a:r>
              <a:rPr lang="fr-FR" sz="1600" b="1" dirty="0" err="1" smtClean="0">
                <a:latin typeface="Times"/>
                <a:cs typeface="Times"/>
              </a:rPr>
              <a:t>from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growth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shape</a:t>
            </a:r>
            <a:r>
              <a:rPr lang="fr-FR" sz="1600" b="1" dirty="0" smtClean="0">
                <a:latin typeface="Times"/>
                <a:cs typeface="Times"/>
              </a:rPr>
              <a:t> of a </a:t>
            </a:r>
            <a:r>
              <a:rPr lang="fr-FR" sz="1600" b="1" dirty="0" err="1" smtClean="0">
                <a:latin typeface="Times"/>
                <a:cs typeface="Times"/>
              </a:rPr>
              <a:t>seed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growth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inside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the 1.2 mm gap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between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2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transducers</a:t>
            </a:r>
            <a:endParaRPr lang="fr-FR" sz="1600" b="1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endParaRPr lang="fr-FR" sz="1600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very small AC-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vertical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displacement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(1Hz to 20 kHz) </a:t>
            </a: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0.001 </a:t>
            </a:r>
            <a:r>
              <a:rPr lang="fr-FR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Angström ( </a:t>
            </a:r>
            <a:r>
              <a:rPr lang="fr-FR" sz="1600" b="1" dirty="0" err="1">
                <a:solidFill>
                  <a:srgbClr val="000090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 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-10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fr-FR" sz="1600" b="1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vertical stress </a:t>
            </a:r>
            <a:r>
              <a:rPr lang="fr-FR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 = me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-9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bar </a:t>
            </a:r>
          </a:p>
          <a:p>
            <a:r>
              <a:rPr lang="fr-FR" sz="1600" b="1" dirty="0">
                <a:solidFill>
                  <a:srgbClr val="008000"/>
                </a:solidFill>
                <a:latin typeface="Times"/>
                <a:cs typeface="Times"/>
              </a:rPr>
              <a:t>temperature: 15 mK to 1.5K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direct measurement of the shear modulus 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</a:p>
        </p:txBody>
      </p:sp>
      <p:pic>
        <p:nvPicPr>
          <p:cNvPr id="13" name="Image 12" descr="DSC_0014-2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7065"/>
          <a:stretch/>
        </p:blipFill>
        <p:spPr>
          <a:xfrm>
            <a:off x="5053351" y="11297"/>
            <a:ext cx="3988837" cy="3675651"/>
          </a:xfrm>
          <a:prstGeom prst="rect">
            <a:avLst/>
          </a:prstGeom>
        </p:spPr>
      </p:pic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3351" y="3787672"/>
            <a:ext cx="3982156" cy="298661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4906625" y="1752600"/>
            <a:ext cx="2091075" cy="609600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33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random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nucleation</a:t>
            </a:r>
            <a:r>
              <a:rPr lang="fr-FR" sz="2400" b="1" dirty="0" smtClean="0">
                <a:latin typeface="Times" pitchFamily="-112" charset="0"/>
              </a:rPr>
              <a:t> on </a:t>
            </a:r>
            <a:r>
              <a:rPr lang="fr-FR" sz="2400" b="1" dirty="0" err="1" smtClean="0">
                <a:latin typeface="Times" pitchFamily="-112" charset="0"/>
              </a:rPr>
              <a:t>various</a:t>
            </a:r>
            <a:r>
              <a:rPr lang="fr-FR" sz="2400" b="1" dirty="0" smtClean="0">
                <a:latin typeface="Times" pitchFamily="-112" charset="0"/>
              </a:rPr>
              <a:t> sites: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many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different</a:t>
            </a:r>
            <a:r>
              <a:rPr lang="fr-FR" sz="2400" b="1" dirty="0" smtClean="0">
                <a:latin typeface="Times" pitchFamily="-112" charset="0"/>
              </a:rPr>
              <a:t> orientations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16" name="Picture 3" descr="D:\Users\ariel\Bureau\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37" y="1150527"/>
            <a:ext cx="2415027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Users\ariel\Bureau\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137" y="4861879"/>
            <a:ext cx="2406327" cy="1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Users\ariel\Bureau\X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01" y="1150527"/>
            <a:ext cx="234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Y:\Beamish (2)\Photo-Video\X15\X15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001" y="2791535"/>
            <a:ext cx="2376264" cy="1128923"/>
          </a:xfrm>
          <a:prstGeom prst="rect">
            <a:avLst/>
          </a:prstGeom>
          <a:noFill/>
        </p:spPr>
      </p:pic>
      <p:pic>
        <p:nvPicPr>
          <p:cNvPr id="20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6" cstate="print"/>
          <a:srcRect l="40803" t="70147" r="21791"/>
          <a:stretch>
            <a:fillRect/>
          </a:stretch>
        </p:blipFill>
        <p:spPr bwMode="auto">
          <a:xfrm>
            <a:off x="4538001" y="3976922"/>
            <a:ext cx="2376264" cy="1422326"/>
          </a:xfrm>
          <a:prstGeom prst="rect">
            <a:avLst/>
          </a:prstGeom>
          <a:noFill/>
        </p:spPr>
      </p:pic>
      <p:pic>
        <p:nvPicPr>
          <p:cNvPr id="21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001" y="5456440"/>
            <a:ext cx="2409204" cy="890024"/>
          </a:xfrm>
          <a:prstGeom prst="rect">
            <a:avLst/>
          </a:prstGeom>
          <a:noFill/>
        </p:spPr>
      </p:pic>
      <p:pic>
        <p:nvPicPr>
          <p:cNvPr id="22" name="Picture 39" descr="Y:\Beamish\Photo-video\X3\X3_18 45 59 .67_T=0.0000K.tif"/>
          <p:cNvPicPr>
            <a:picLocks noChangeAspect="1" noChangeArrowheads="1"/>
          </p:cNvPicPr>
          <p:nvPr/>
        </p:nvPicPr>
        <p:blipFill>
          <a:blip r:embed="rId8" cstate="print"/>
          <a:srcRect l="46856" t="44236" b="12452"/>
          <a:stretch>
            <a:fillRect/>
          </a:stretch>
        </p:blipFill>
        <p:spPr bwMode="auto">
          <a:xfrm>
            <a:off x="2013137" y="3047495"/>
            <a:ext cx="2406327" cy="147083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3990666" y="2293364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09267" y="3544090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6337" y="237872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90666" y="4148993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90666" y="5977132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11961" y="597713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68473" y="5029916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X20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mainly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prediction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:  </a:t>
            </a:r>
            <a:r>
              <a:rPr lang="fr-FR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= 122 bar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from measurements by Crepeau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et al.  at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1.32K and by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Greywall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1.2K 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where dislocations cannot move at 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10 MHz</a:t>
            </a:r>
            <a:endParaRPr lang="fr-FR" b="1" baseline="-25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21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010400" cy="8429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latin typeface="Times New Roman"/>
                <a:cs typeface="Times New Roman"/>
              </a:rPr>
              <a:t>the </a:t>
            </a:r>
            <a:r>
              <a:rPr lang="fr-FR" sz="3200" b="1" dirty="0" err="1" smtClean="0">
                <a:latin typeface="Times New Roman"/>
                <a:cs typeface="Times New Roman"/>
              </a:rPr>
              <a:t>elasticity</a:t>
            </a:r>
            <a:r>
              <a:rPr lang="fr-FR" sz="3200" b="1" dirty="0" smtClean="0">
                <a:latin typeface="Times New Roman"/>
                <a:cs typeface="Times New Roman"/>
              </a:rPr>
              <a:t> </a:t>
            </a:r>
            <a:r>
              <a:rPr lang="fr-FR" sz="3200" b="1" dirty="0" err="1" smtClean="0">
                <a:latin typeface="Times New Roman"/>
                <a:cs typeface="Times New Roman"/>
              </a:rPr>
              <a:t>tensor</a:t>
            </a:r>
            <a:r>
              <a:rPr lang="fr-FR" sz="3200" b="1" dirty="0" smtClean="0">
                <a:latin typeface="Times New Roman"/>
                <a:cs typeface="Times New Roman"/>
              </a:rPr>
              <a:t> of </a:t>
            </a:r>
            <a:r>
              <a:rPr lang="fr-FR" sz="3200" b="1" dirty="0" err="1" smtClean="0">
                <a:latin typeface="Times New Roman"/>
                <a:cs typeface="Times New Roman"/>
              </a:rPr>
              <a:t>hcp</a:t>
            </a:r>
            <a:r>
              <a:rPr lang="fr-FR" sz="3200" b="1" dirty="0" smtClean="0">
                <a:latin typeface="Times New Roman"/>
                <a:cs typeface="Times New Roman"/>
              </a:rPr>
              <a:t> </a:t>
            </a:r>
            <a:r>
              <a:rPr lang="fr-FR" sz="3200" b="1" dirty="0" err="1" smtClean="0">
                <a:latin typeface="Times New Roman"/>
                <a:cs typeface="Times New Roman"/>
              </a:rPr>
              <a:t>crystals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2301" y="3349134"/>
            <a:ext cx="8502160" cy="3000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simple </a:t>
            </a:r>
            <a:r>
              <a:rPr lang="fr-FR" sz="1800" b="1" dirty="0" err="1">
                <a:latin typeface="Times New Roman"/>
                <a:cs typeface="Times New Roman"/>
              </a:rPr>
              <a:t>shear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involve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only</a:t>
            </a:r>
            <a:r>
              <a:rPr lang="fr-FR" sz="1800" b="1" dirty="0">
                <a:latin typeface="Times New Roman"/>
                <a:cs typeface="Times New Roman"/>
              </a:rPr>
              <a:t> c</a:t>
            </a:r>
            <a:r>
              <a:rPr lang="fr-FR" sz="2000" b="1" baseline="-25000" dirty="0">
                <a:latin typeface="Times New Roman"/>
                <a:cs typeface="Times New Roman"/>
              </a:rPr>
              <a:t>44</a:t>
            </a:r>
            <a:r>
              <a:rPr lang="fr-FR" sz="1800" b="1" dirty="0">
                <a:latin typeface="Times New Roman"/>
                <a:cs typeface="Times New Roman"/>
              </a:rPr>
              <a:t> or c</a:t>
            </a:r>
            <a:r>
              <a:rPr lang="fr-FR" sz="2000" b="1" baseline="-25000" dirty="0">
                <a:latin typeface="Times New Roman"/>
                <a:cs typeface="Times New Roman"/>
              </a:rPr>
              <a:t>66</a:t>
            </a:r>
            <a:r>
              <a:rPr lang="fr-FR" sz="1800" dirty="0"/>
              <a:t>:</a:t>
            </a: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transverse </a:t>
            </a:r>
            <a:r>
              <a:rPr lang="fr-FR" sz="1800" b="1" dirty="0" err="1" smtClean="0">
                <a:latin typeface="Times New Roman"/>
                <a:cs typeface="Times New Roman"/>
              </a:rPr>
              <a:t>sound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velocity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along</a:t>
            </a:r>
            <a:r>
              <a:rPr lang="fr-FR" sz="1800" b="1" dirty="0" smtClean="0">
                <a:latin typeface="Times New Roman"/>
                <a:cs typeface="Times New Roman"/>
              </a:rPr>
              <a:t> c </a:t>
            </a:r>
            <a:r>
              <a:rPr lang="fr-FR" sz="1800" b="1" dirty="0" err="1" smtClean="0">
                <a:latin typeface="Times New Roman"/>
                <a:cs typeface="Times New Roman"/>
              </a:rPr>
              <a:t>involves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xz</a:t>
            </a:r>
            <a:r>
              <a:rPr lang="fr-FR" sz="1800" b="1" dirty="0" smtClean="0">
                <a:latin typeface="Times New Roman"/>
                <a:cs typeface="Times New Roman"/>
              </a:rPr>
              <a:t> or </a:t>
            </a:r>
            <a:r>
              <a:rPr lang="fr-FR" sz="1800" b="1" dirty="0" err="1" smtClean="0">
                <a:latin typeface="Times New Roman"/>
                <a:cs typeface="Times New Roman"/>
              </a:rPr>
              <a:t>yz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shear</a:t>
            </a:r>
            <a:r>
              <a:rPr lang="fr-FR" sz="1800" b="1" dirty="0" smtClean="0">
                <a:latin typeface="Times New Roman"/>
                <a:cs typeface="Times New Roman"/>
              </a:rPr>
              <a:t> and </a:t>
            </a:r>
            <a:r>
              <a:rPr lang="fr-FR" sz="1800" b="1" dirty="0" err="1" smtClean="0">
                <a:latin typeface="Times New Roman"/>
                <a:cs typeface="Times New Roman"/>
              </a:rPr>
              <a:t>is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given</a:t>
            </a:r>
            <a:r>
              <a:rPr lang="fr-FR" sz="1800" b="1" dirty="0" smtClean="0">
                <a:latin typeface="Times New Roman"/>
                <a:cs typeface="Times New Roman"/>
              </a:rPr>
              <a:t> by</a:t>
            </a: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</a:t>
            </a:r>
            <a:r>
              <a:rPr lang="fr-FR" sz="1800" b="1" dirty="0">
                <a:latin typeface="Times New Roman"/>
                <a:cs typeface="Times New Roman"/>
              </a:rPr>
              <a:t>transverse </a:t>
            </a:r>
            <a:r>
              <a:rPr lang="fr-FR" sz="1800" b="1" dirty="0" err="1">
                <a:latin typeface="Times New Roman"/>
                <a:cs typeface="Times New Roman"/>
              </a:rPr>
              <a:t>sound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velocity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inside</a:t>
            </a:r>
            <a:r>
              <a:rPr lang="fr-FR" sz="1800" b="1" dirty="0" smtClean="0">
                <a:latin typeface="Times New Roman"/>
                <a:cs typeface="Times New Roman"/>
              </a:rPr>
              <a:t> the basal plane </a:t>
            </a:r>
            <a:r>
              <a:rPr lang="fr-FR" sz="1800" b="1" dirty="0" err="1" smtClean="0">
                <a:latin typeface="Times New Roman"/>
                <a:cs typeface="Times New Roman"/>
              </a:rPr>
              <a:t>involves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xy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shear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is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given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smtClean="0">
                <a:latin typeface="Times New Roman"/>
                <a:cs typeface="Times New Roman"/>
              </a:rPr>
              <a:t>by</a:t>
            </a: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</p:txBody>
      </p:sp>
      <p:pic>
        <p:nvPicPr>
          <p:cNvPr id="4" name="Image 3" descr="latex-image-1.pd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682" y="1470098"/>
            <a:ext cx="3708718" cy="1655445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33260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56" name="Équation" r:id="rId4" imgW="114300" imgH="165100" progId="Equation.3">
                  <p:embed/>
                </p:oleObj>
              </mc:Choice>
              <mc:Fallback>
                <p:oleObj name="É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301005"/>
              </p:ext>
            </p:extLst>
          </p:nvPr>
        </p:nvGraphicFramePr>
        <p:xfrm>
          <a:off x="1774727" y="4191455"/>
          <a:ext cx="1259906" cy="97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57" name="Équation" r:id="rId6" imgW="609600" imgH="469900" progId="Equation.3">
                  <p:embed/>
                </p:oleObj>
              </mc:Choice>
              <mc:Fallback>
                <p:oleObj name="Équation" r:id="rId6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4727" y="4191455"/>
                        <a:ext cx="1259906" cy="97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764768"/>
              </p:ext>
            </p:extLst>
          </p:nvPr>
        </p:nvGraphicFramePr>
        <p:xfrm>
          <a:off x="1874252" y="5822183"/>
          <a:ext cx="1160380" cy="89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58" name="Équation" r:id="rId8" imgW="609600" imgH="469900" progId="Equation.3">
                  <p:embed/>
                </p:oleObj>
              </mc:Choice>
              <mc:Fallback>
                <p:oleObj name="Équation" r:id="rId8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74252" y="5822183"/>
                        <a:ext cx="1160380" cy="894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52301" y="1394223"/>
            <a:ext cx="47413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elastic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coefficients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cij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If </a:t>
            </a:r>
            <a:r>
              <a:rPr lang="fr-FR" b="1" dirty="0">
                <a:latin typeface="Times New Roman"/>
                <a:cs typeface="Times New Roman"/>
              </a:rPr>
              <a:t>z </a:t>
            </a:r>
            <a:r>
              <a:rPr lang="fr-FR" b="1" dirty="0" err="1" smtClean="0">
                <a:latin typeface="Times New Roman"/>
                <a:cs typeface="Times New Roman"/>
              </a:rPr>
              <a:t>is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parallel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to the 6-fold </a:t>
            </a:r>
            <a:r>
              <a:rPr lang="fr-FR" b="1" dirty="0" err="1">
                <a:latin typeface="Times New Roman"/>
                <a:cs typeface="Times New Roman"/>
              </a:rPr>
              <a:t>symmetry</a:t>
            </a:r>
            <a:r>
              <a:rPr lang="fr-FR" b="1" dirty="0">
                <a:latin typeface="Times New Roman"/>
                <a:cs typeface="Times New Roman"/>
              </a:rPr>
              <a:t> axis c or [0001</a:t>
            </a:r>
            <a:r>
              <a:rPr lang="fr-FR" b="1" dirty="0" smtClean="0">
                <a:latin typeface="Times New Roman"/>
                <a:cs typeface="Times New Roman"/>
              </a:rPr>
              <a:t>], the </a:t>
            </a:r>
            <a:r>
              <a:rPr lang="fr-FR" b="1" dirty="0">
                <a:latin typeface="Times New Roman"/>
                <a:cs typeface="Times New Roman"/>
              </a:rPr>
              <a:t>indices </a:t>
            </a:r>
            <a:r>
              <a:rPr lang="fr-FR" b="1" dirty="0" err="1">
                <a:latin typeface="Times New Roman"/>
                <a:cs typeface="Times New Roman"/>
              </a:rPr>
              <a:t>i,j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from</a:t>
            </a:r>
            <a:r>
              <a:rPr lang="fr-FR" b="1" dirty="0">
                <a:latin typeface="Times New Roman"/>
                <a:cs typeface="Times New Roman"/>
              </a:rPr>
              <a:t> 1 to 6 </a:t>
            </a:r>
            <a:r>
              <a:rPr lang="fr-FR" b="1" dirty="0" err="1">
                <a:latin typeface="Times New Roman"/>
                <a:cs typeface="Times New Roman"/>
              </a:rPr>
              <a:t>mean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respectively</a:t>
            </a:r>
            <a:r>
              <a:rPr lang="fr-FR" b="1" dirty="0">
                <a:latin typeface="Times New Roman"/>
                <a:cs typeface="Times New Roman"/>
              </a:rPr>
              <a:t> xx, </a:t>
            </a:r>
            <a:r>
              <a:rPr lang="fr-FR" b="1" dirty="0" err="1">
                <a:latin typeface="Times New Roman"/>
                <a:cs typeface="Times New Roman"/>
              </a:rPr>
              <a:t>yy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zz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y</a:t>
            </a:r>
            <a:r>
              <a:rPr lang="fr-FR" b="1" dirty="0" err="1" smtClean="0">
                <a:latin typeface="Times New Roman"/>
                <a:cs typeface="Times New Roman"/>
              </a:rPr>
              <a:t>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 smtClean="0">
                <a:latin typeface="Times New Roman"/>
                <a:cs typeface="Times New Roman"/>
              </a:rPr>
              <a:t>xz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>
                <a:latin typeface="Times New Roman"/>
                <a:cs typeface="Times New Roman"/>
              </a:rPr>
              <a:t>and </a:t>
            </a:r>
            <a:r>
              <a:rPr lang="fr-FR" b="1" dirty="0" err="1" smtClean="0">
                <a:latin typeface="Times New Roman"/>
                <a:cs typeface="Times New Roman"/>
              </a:rPr>
              <a:t>xy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r>
              <a:rPr lang="fr-FR" b="1" dirty="0" smtClean="0">
                <a:latin typeface="Times New Roman"/>
                <a:cs typeface="Times New Roman"/>
              </a:rPr>
              <a:t> =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 – c</a:t>
            </a:r>
            <a:r>
              <a:rPr lang="fr-FR" b="1" baseline="-25000" dirty="0" smtClean="0">
                <a:latin typeface="Times New Roman"/>
                <a:cs typeface="Times New Roman"/>
              </a:rPr>
              <a:t>12</a:t>
            </a:r>
            <a:r>
              <a:rPr lang="fr-FR" b="1" dirty="0" smtClean="0">
                <a:latin typeface="Times New Roman"/>
                <a:cs typeface="Times New Roman"/>
              </a:rPr>
              <a:t>)/2</a:t>
            </a:r>
            <a:endParaRPr lang="fr-FR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919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mainly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prediction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measurements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by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Crepeau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1.32K and by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Greywall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1.2K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dislocations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cannot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move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 MHz: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el-G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fr-FR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 122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08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/>
          <a:srcRect l="31694" t="7950" r="16331" b="9521"/>
          <a:stretch>
            <a:fillRect/>
          </a:stretch>
        </p:blipFill>
        <p:spPr bwMode="auto">
          <a:xfrm>
            <a:off x="5003800" y="837035"/>
            <a:ext cx="381317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Users\ariel\Bureau\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25960"/>
            <a:ext cx="33845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5"/>
          <p:cNvSpPr txBox="1">
            <a:spLocks noChangeArrowheads="1"/>
          </p:cNvSpPr>
          <p:nvPr/>
        </p:nvSpPr>
        <p:spPr bwMode="auto">
          <a:xfrm>
            <a:off x="809557" y="4963269"/>
            <a:ext cx="72445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=45°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=85°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>
                <a:latin typeface="Symbol" charset="2"/>
                <a:cs typeface="Symbol" charset="2"/>
              </a:rPr>
              <a:t>m </a:t>
            </a:r>
            <a:r>
              <a:rPr lang="fr-FR" b="1" dirty="0" smtClean="0">
                <a:latin typeface="Times New Roman"/>
                <a:cs typeface="Times New Roman"/>
              </a:rPr>
              <a:t>= 0.248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negligible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c</a:t>
            </a:r>
            <a:r>
              <a:rPr lang="fr-FR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187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X3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208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4250" r="21645" b="6371"/>
          <a:stretch>
            <a:fillRect/>
          </a:stretch>
        </p:blipFill>
        <p:spPr bwMode="auto">
          <a:xfrm>
            <a:off x="5076825" y="1341438"/>
            <a:ext cx="35147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X5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124" name="ZoneTexte 3"/>
          <p:cNvSpPr txBox="1">
            <a:spLocks noChangeArrowheads="1"/>
          </p:cNvSpPr>
          <p:nvPr/>
        </p:nvSpPr>
        <p:spPr bwMode="auto">
          <a:xfrm>
            <a:off x="900113" y="4797425"/>
            <a:ext cx="735091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/>
                <a:cs typeface="Times New Roman"/>
              </a:rPr>
              <a:t>o</a:t>
            </a:r>
            <a:r>
              <a:rPr lang="en-US" b="1" dirty="0" smtClean="0">
                <a:latin typeface="Times New Roman"/>
                <a:cs typeface="Times New Roman"/>
              </a:rPr>
              <a:t>rientation 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=60°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=30°</a:t>
            </a: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 :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 New Roman"/>
                <a:cs typeface="Times New Roman"/>
              </a:rPr>
              <a:t> = </a:t>
            </a:r>
            <a:r>
              <a:rPr lang="fr-FR" b="1" dirty="0" smtClean="0">
                <a:latin typeface="Times New Roman"/>
                <a:cs typeface="Times New Roman"/>
              </a:rPr>
              <a:t>0.047 </a:t>
            </a:r>
            <a:r>
              <a:rPr lang="fr-FR" b="1" dirty="0">
                <a:latin typeface="Times New Roman"/>
                <a:cs typeface="Times New Roman"/>
              </a:rPr>
              <a:t>(c</a:t>
            </a:r>
            <a:r>
              <a:rPr lang="fr-FR" b="1" baseline="-25000" dirty="0">
                <a:latin typeface="Times New Roman"/>
                <a:cs typeface="Times New Roman"/>
              </a:rPr>
              <a:t>33</a:t>
            </a:r>
            <a:r>
              <a:rPr lang="fr-FR" b="1" dirty="0">
                <a:latin typeface="Times New Roman"/>
                <a:cs typeface="Times New Roman"/>
              </a:rPr>
              <a:t> + c</a:t>
            </a:r>
            <a:r>
              <a:rPr lang="fr-FR" b="1" baseline="-25000" dirty="0">
                <a:latin typeface="Times New Roman"/>
                <a:cs typeface="Times New Roman"/>
              </a:rPr>
              <a:t>12</a:t>
            </a:r>
            <a:r>
              <a:rPr lang="fr-FR" b="1" dirty="0">
                <a:latin typeface="Times New Roman"/>
                <a:cs typeface="Times New Roman"/>
              </a:rPr>
              <a:t> – 2 c</a:t>
            </a:r>
            <a:r>
              <a:rPr lang="fr-FR" b="1" baseline="-25000" dirty="0">
                <a:latin typeface="Times New Roman"/>
                <a:cs typeface="Times New Roman"/>
              </a:rPr>
              <a:t>13</a:t>
            </a:r>
            <a:r>
              <a:rPr lang="fr-FR" b="1" dirty="0">
                <a:latin typeface="Times New Roman"/>
                <a:cs typeface="Times New Roman"/>
              </a:rPr>
              <a:t> ) </a:t>
            </a:r>
            <a:r>
              <a:rPr lang="fr-FR" b="1" dirty="0" smtClean="0">
                <a:latin typeface="Times New Roman"/>
                <a:cs typeface="Times New Roman"/>
              </a:rPr>
              <a:t>+ 0.25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0.56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1.19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 = 119 bar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aseline="-25000" dirty="0"/>
          </a:p>
        </p:txBody>
      </p:sp>
      <p:pic>
        <p:nvPicPr>
          <p:cNvPr id="5125" name="Picture 3" descr="D:\Users\ariel\Bureau\X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628775"/>
            <a:ext cx="4289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5688931" y="2976705"/>
            <a:ext cx="1402189" cy="7969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24453" y="2654947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183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Quantum crystals: large quantum fluctuations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50175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a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particle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(hard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core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diameter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d, masse m)  </a:t>
            </a:r>
          </a:p>
          <a:p>
            <a:pPr algn="l"/>
            <a:r>
              <a:rPr lang="fr-FR" b="1" i="1" dirty="0" err="1">
                <a:solidFill>
                  <a:srgbClr val="3366FF"/>
                </a:solidFill>
                <a:latin typeface="Times"/>
                <a:cs typeface="Times"/>
              </a:rPr>
              <a:t>localized</a:t>
            </a:r>
            <a:r>
              <a:rPr lang="fr-FR" b="1" i="1" dirty="0">
                <a:solidFill>
                  <a:srgbClr val="3366FF"/>
                </a:solidFill>
                <a:latin typeface="Times"/>
                <a:cs typeface="Times"/>
              </a:rPr>
              <a:t> in a box (size a)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Heisenberg </a:t>
            </a:r>
            <a:r>
              <a:rPr lang="fr-FR" b="1" i="1" dirty="0" err="1">
                <a:latin typeface="Times"/>
                <a:cs typeface="Times"/>
              </a:rPr>
              <a:t>principle</a:t>
            </a:r>
            <a:r>
              <a:rPr lang="fr-FR" b="1" i="1" dirty="0">
                <a:latin typeface="Times"/>
                <a:cs typeface="Times"/>
              </a:rPr>
              <a:t>  =&gt;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momentum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p =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ħ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fr-FR" b="1" i="1" baseline="-25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65125" y="3962400"/>
            <a:ext cx="8626478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092"/>
              <a:ext cx="3197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 dirty="0">
                  <a:latin typeface="Times"/>
                  <a:cs typeface="Times"/>
                </a:rPr>
                <a:t>The </a:t>
              </a:r>
              <a:r>
                <a:rPr lang="fr-FR" b="1" i="1" dirty="0" err="1">
                  <a:latin typeface="Times"/>
                  <a:cs typeface="Times"/>
                </a:rPr>
                <a:t>interatomic</a:t>
              </a:r>
              <a:r>
                <a:rPr lang="fr-FR" b="1" i="1" dirty="0">
                  <a:latin typeface="Times"/>
                  <a:cs typeface="Times"/>
                </a:rPr>
                <a:t> </a:t>
              </a:r>
              <a:r>
                <a:rPr lang="fr-FR" b="1" i="1" dirty="0" err="1">
                  <a:latin typeface="Times"/>
                  <a:cs typeface="Times"/>
                </a:rPr>
                <a:t>potential</a:t>
              </a:r>
              <a:r>
                <a:rPr lang="fr-FR" b="1" i="1" dirty="0">
                  <a:latin typeface="Times"/>
                  <a:cs typeface="Times"/>
                </a:rPr>
                <a:t>  </a:t>
              </a:r>
              <a:r>
                <a:rPr lang="fr-FR" b="1" i="1" dirty="0" err="1">
                  <a:latin typeface="Times"/>
                  <a:cs typeface="Times"/>
                </a:rPr>
                <a:t>is</a:t>
              </a:r>
              <a:r>
                <a:rPr lang="fr-FR" b="1" i="1" dirty="0">
                  <a:latin typeface="Times"/>
                  <a:cs typeface="Times"/>
                </a:rPr>
                <a:t> the </a:t>
              </a:r>
              <a:r>
                <a:rPr lang="fr-FR" b="1" i="1" dirty="0" err="1">
                  <a:latin typeface="Times"/>
                  <a:cs typeface="Times"/>
                </a:rPr>
                <a:t>sum</a:t>
              </a:r>
              <a:r>
                <a:rPr lang="fr-FR" b="1" i="1" dirty="0">
                  <a:latin typeface="Times"/>
                  <a:cs typeface="Times"/>
                </a:rPr>
                <a:t> of </a:t>
              </a:r>
            </a:p>
            <a:p>
              <a:pPr algn="l"/>
              <a:r>
                <a:rPr lang="fr-FR" b="1" i="1" dirty="0">
                  <a:latin typeface="Times"/>
                  <a:cs typeface="Times"/>
                </a:rPr>
                <a:t>a van der </a:t>
              </a:r>
              <a:r>
                <a:rPr lang="fr-FR" b="1" i="1" dirty="0" err="1">
                  <a:latin typeface="Times"/>
                  <a:cs typeface="Times"/>
                </a:rPr>
                <a:t>Waals</a:t>
              </a:r>
              <a:r>
                <a:rPr lang="fr-FR" b="1" i="1" dirty="0">
                  <a:latin typeface="Times"/>
                  <a:cs typeface="Times"/>
                </a:rPr>
                <a:t> attraction + a hard </a:t>
              </a:r>
              <a:r>
                <a:rPr lang="fr-FR" b="1" i="1" dirty="0" err="1">
                  <a:latin typeface="Times"/>
                  <a:cs typeface="Times"/>
                </a:rPr>
                <a:t>core</a:t>
              </a:r>
              <a:r>
                <a:rPr lang="fr-FR" b="1" i="1" dirty="0">
                  <a:latin typeface="Times"/>
                  <a:cs typeface="Times"/>
                </a:rPr>
                <a:t> </a:t>
              </a:r>
              <a:r>
                <a:rPr lang="fr-FR" b="1" i="1" dirty="0" err="1">
                  <a:latin typeface="Times"/>
                  <a:cs typeface="Times"/>
                </a:rPr>
                <a:t>repulsion</a:t>
              </a:r>
              <a:endParaRPr lang="fr-FR" b="1" i="1" dirty="0">
                <a:latin typeface="Times"/>
                <a:cs typeface="Times"/>
              </a:endParaRPr>
            </a:p>
            <a:p>
              <a:r>
                <a:rPr lang="fr-FR" b="1" i="1" dirty="0">
                  <a:latin typeface="Times"/>
                  <a:cs typeface="Times"/>
                </a:rPr>
                <a:t>It has the </a:t>
              </a:r>
              <a:r>
                <a:rPr lang="fr-FR" b="1" i="1" dirty="0" err="1">
                  <a:latin typeface="Times"/>
                  <a:cs typeface="Times"/>
                </a:rPr>
                <a:t>same</a:t>
              </a:r>
              <a:r>
                <a:rPr lang="fr-FR" b="1" i="1" dirty="0">
                  <a:latin typeface="Times"/>
                  <a:cs typeface="Times"/>
                </a:rPr>
                <a:t> </a:t>
              </a:r>
              <a:r>
                <a:rPr lang="fr-FR" b="1" i="1" dirty="0" err="1">
                  <a:latin typeface="Times"/>
                  <a:cs typeface="Times"/>
                </a:rPr>
                <a:t>order</a:t>
              </a:r>
              <a:r>
                <a:rPr lang="fr-FR" b="1" i="1" dirty="0">
                  <a:latin typeface="Times"/>
                  <a:cs typeface="Times"/>
                </a:rPr>
                <a:t> of </a:t>
              </a:r>
              <a:r>
                <a:rPr lang="fr-FR" b="1" i="1" dirty="0" smtClean="0">
                  <a:latin typeface="Times"/>
                  <a:cs typeface="Times"/>
                </a:rPr>
                <a:t>magnitude</a:t>
              </a:r>
            </a:p>
            <a:p>
              <a:endParaRPr lang="fr-FR" b="1" i="1" dirty="0" smtClean="0">
                <a:solidFill>
                  <a:schemeClr val="tx2"/>
                </a:solidFill>
                <a:latin typeface="Times"/>
                <a:cs typeface="Times"/>
              </a:endParaRPr>
            </a:p>
            <a:p>
              <a:r>
                <a:rPr lang="fr-FR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large quantum fluctuations (Fritz London 1936)</a:t>
              </a:r>
              <a:endParaRPr lang="fr-FR" b="1" i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076131"/>
            <a:ext cx="39051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"</a:t>
            </a:r>
            <a:r>
              <a:rPr lang="fr-FR" b="1" i="1" dirty="0" err="1">
                <a:latin typeface="Times"/>
                <a:cs typeface="Times"/>
              </a:rPr>
              <a:t>zero</a:t>
            </a:r>
            <a:r>
              <a:rPr lang="fr-FR" b="1" i="1" dirty="0">
                <a:latin typeface="Times"/>
                <a:cs typeface="Times"/>
              </a:rPr>
              <a:t> point" </a:t>
            </a:r>
            <a:r>
              <a:rPr lang="fr-FR" b="1" i="1" dirty="0" err="1">
                <a:latin typeface="Times"/>
                <a:cs typeface="Times"/>
              </a:rPr>
              <a:t>kinetic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latin typeface="Times"/>
                <a:cs typeface="Times"/>
              </a:rPr>
              <a:t>energy</a:t>
            </a:r>
            <a:r>
              <a:rPr lang="fr-FR" b="1" i="1" dirty="0">
                <a:latin typeface="Times"/>
                <a:cs typeface="Times"/>
              </a:rPr>
              <a:t> :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fr-FR" b="1" i="1" baseline="-25000" dirty="0" err="1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= ħ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/2m(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in the case of </a:t>
            </a:r>
            <a:r>
              <a:rPr lang="fr-FR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</a:t>
            </a:r>
            <a:r>
              <a:rPr lang="fr-FR" b="1" i="1" dirty="0" err="1">
                <a:latin typeface="Times"/>
                <a:cs typeface="Times"/>
              </a:rPr>
              <a:t>crystals</a:t>
            </a:r>
            <a:r>
              <a:rPr lang="fr-FR" b="1" i="1" dirty="0">
                <a:latin typeface="Times"/>
                <a:cs typeface="Times"/>
              </a:rPr>
              <a:t> :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a = 0.37 nm ; d = 0.26 nm ; m = 4g/N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=&gt; </a:t>
            </a:r>
            <a:r>
              <a:rPr lang="fr-FR" b="1" i="1" dirty="0" err="1">
                <a:latin typeface="Times"/>
                <a:cs typeface="Times"/>
              </a:rPr>
              <a:t>E</a:t>
            </a:r>
            <a:r>
              <a:rPr lang="fr-FR" b="1" i="1" baseline="-25000" dirty="0" err="1">
                <a:latin typeface="Times"/>
                <a:cs typeface="Times"/>
              </a:rPr>
              <a:t>k</a:t>
            </a:r>
            <a:r>
              <a:rPr lang="fr-FR" b="1" i="1" baseline="-25000" dirty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 dirty="0"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2030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5089" y="194901"/>
            <a:ext cx="8588709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a </a:t>
            </a:r>
            <a:r>
              <a:rPr lang="en-US" sz="2400" b="1" dirty="0" err="1" smtClean="0">
                <a:latin typeface="Times New Roman"/>
                <a:cs typeface="Times New Roman"/>
              </a:rPr>
              <a:t>polycrystal</a:t>
            </a:r>
            <a:r>
              <a:rPr lang="en-US" sz="2400" b="1" dirty="0" smtClean="0">
                <a:latin typeface="Times New Roman"/>
                <a:cs typeface="Times New Roman"/>
              </a:rPr>
              <a:t> grown at constant V (“blocked capillary method”)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1118600" y="4849583"/>
            <a:ext cx="705294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Times New Roman"/>
                <a:cs typeface="Times New Roman"/>
              </a:rPr>
              <a:t>final growth pressure : 33.8 </a:t>
            </a:r>
            <a:r>
              <a:rPr lang="en-US" b="1" dirty="0">
                <a:latin typeface="Times New Roman"/>
                <a:cs typeface="Times New Roman"/>
              </a:rPr>
              <a:t>bar</a:t>
            </a:r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 </a:t>
            </a:r>
            <a:r>
              <a:rPr lang="fr-FR" b="1" dirty="0" err="1" smtClean="0">
                <a:latin typeface="Times New Roman"/>
                <a:cs typeface="Times New Roman"/>
              </a:rPr>
              <a:t>using</a:t>
            </a:r>
            <a:r>
              <a:rPr lang="fr-FR" b="1" dirty="0" smtClean="0">
                <a:latin typeface="Times New Roman"/>
                <a:cs typeface="Times New Roman"/>
              </a:rPr>
              <a:t> HJ Maris’ </a:t>
            </a:r>
            <a:r>
              <a:rPr lang="fr-FR" b="1" dirty="0" err="1" smtClean="0">
                <a:latin typeface="Times New Roman"/>
                <a:cs typeface="Times New Roman"/>
              </a:rPr>
              <a:t>averaging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method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144 bar</a:t>
            </a: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melting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shows grain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boundaries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 Small grains </a:t>
            </a:r>
          </a:p>
          <a:p>
            <a:pPr eaLnBrk="1" hangingPunct="1"/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ipening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top in a few minutes</a:t>
            </a:r>
            <a:endParaRPr lang="en-US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</p:txBody>
      </p:sp>
      <p:pic>
        <p:nvPicPr>
          <p:cNvPr id="7172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14809"/>
            <a:ext cx="51943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14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Figure3-Plastic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080177"/>
            <a:ext cx="6057899" cy="48334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9054" y="902772"/>
            <a:ext cx="3568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  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	</a:t>
            </a:r>
          </a:p>
          <a:p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X3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tilted by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~ 45°  </a:t>
            </a:r>
          </a:p>
          <a:p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indépendent of 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44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and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66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no variation, </a:t>
            </a:r>
            <a:r>
              <a:rPr lang="fr-FR" sz="1600" b="1" dirty="0" smtClean="0"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latin typeface="Times New Roman"/>
                <a:cs typeface="Times New Roman"/>
              </a:rPr>
              <a:t> = 187 bar</a:t>
            </a: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latin typeface="Times New Roman"/>
                <a:cs typeface="Times New Roman"/>
              </a:rPr>
              <a:t>c11, c13 and c33 are constant</a:t>
            </a:r>
          </a:p>
          <a:p>
            <a:pPr marL="285750" indent="-285750">
              <a:buFont typeface="Symbol" charset="0"/>
              <a:buChar char=""/>
            </a:pP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transducer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calibration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 0.95 A/V in cell #2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(0.88 A/V in cell #1)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3209" y="93303"/>
            <a:ext cx="8700315" cy="76944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the elastic anomaly : giant and  highly anisotropic</a:t>
            </a:r>
          </a:p>
          <a:p>
            <a:pPr algn="ctr">
              <a:defRPr/>
            </a:pPr>
            <a:r>
              <a:rPr lang="en-US" sz="2000" b="1" i="1" dirty="0">
                <a:latin typeface="Times New Roman"/>
                <a:cs typeface="Times New Roman"/>
              </a:rPr>
              <a:t>A. </a:t>
            </a:r>
            <a:r>
              <a:rPr lang="en-US" sz="2000" b="1" i="1" dirty="0" err="1">
                <a:latin typeface="Times New Roman"/>
                <a:cs typeface="Times New Roman"/>
              </a:rPr>
              <a:t>Haziot</a:t>
            </a:r>
            <a:r>
              <a:rPr lang="en-US" sz="2000" b="1" i="1" dirty="0">
                <a:latin typeface="Times New Roman"/>
                <a:cs typeface="Times New Roman"/>
              </a:rPr>
              <a:t> et al. </a:t>
            </a:r>
            <a:r>
              <a:rPr lang="en-US" sz="2000" b="1" i="1" dirty="0" err="1">
                <a:latin typeface="Times New Roman"/>
                <a:cs typeface="Times New Roman"/>
              </a:rPr>
              <a:t>Phys</a:t>
            </a:r>
            <a:r>
              <a:rPr lang="en-US" sz="2000" b="1" i="1" dirty="0">
                <a:latin typeface="Times New Roman"/>
                <a:cs typeface="Times New Roman"/>
              </a:rPr>
              <a:t> Rev </a:t>
            </a:r>
            <a:r>
              <a:rPr lang="en-US" sz="2000" b="1" i="1" dirty="0" err="1">
                <a:latin typeface="Times New Roman"/>
                <a:cs typeface="Times New Roman"/>
              </a:rPr>
              <a:t>Lett</a:t>
            </a:r>
            <a:r>
              <a:rPr lang="en-US" sz="2000" b="1" i="1" dirty="0">
                <a:latin typeface="Times New Roman"/>
                <a:cs typeface="Times New Roman"/>
              </a:rPr>
              <a:t>. 110, 935301 (2013) 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681104" y="1110740"/>
            <a:ext cx="997486" cy="949042"/>
            <a:chOff x="119054" y="1343814"/>
            <a:chExt cx="997486" cy="949042"/>
          </a:xfrm>
        </p:grpSpPr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1343814"/>
              <a:ext cx="922947" cy="905141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81104" y="1954302"/>
              <a:ext cx="435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X3</a:t>
              </a:r>
              <a:endParaRPr lang="fr-FR" sz="16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857500" y="1435100"/>
            <a:ext cx="406400" cy="286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90589" y="5186740"/>
            <a:ext cx="4306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low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T</a:t>
            </a:r>
            <a:r>
              <a:rPr lang="fr-FR" sz="1600" b="1" dirty="0" smtClean="0">
                <a:latin typeface="Times New Roman"/>
                <a:cs typeface="Times New Roman"/>
              </a:rPr>
              <a:t> for all </a:t>
            </a:r>
            <a:r>
              <a:rPr lang="fr-FR" sz="1600" b="1" dirty="0" err="1" smtClean="0">
                <a:latin typeface="Times New Roman"/>
                <a:cs typeface="Times New Roman"/>
              </a:rPr>
              <a:t>crystals</a:t>
            </a:r>
            <a:r>
              <a:rPr lang="fr-FR" sz="1600" b="1" dirty="0" smtClean="0">
                <a:latin typeface="Times New Roman"/>
                <a:cs typeface="Times New Roman"/>
              </a:rPr>
              <a:t>,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agreement </a:t>
            </a:r>
            <a:r>
              <a:rPr lang="fr-FR" sz="1600" b="1" dirty="0" err="1" smtClean="0"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measurements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sz="1600" b="1" dirty="0" err="1" smtClean="0"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latin typeface="Times New Roman"/>
                <a:cs typeface="Times New Roman"/>
              </a:rPr>
              <a:t> 10MHz and </a:t>
            </a:r>
            <a:r>
              <a:rPr lang="fr-FR" sz="1600" b="1" dirty="0" err="1" smtClean="0"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T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by </a:t>
            </a:r>
            <a:r>
              <a:rPr lang="fr-FR" sz="1600" b="1" dirty="0" err="1" smtClean="0">
                <a:latin typeface="Times New Roman"/>
                <a:cs typeface="Times New Roman"/>
              </a:rPr>
              <a:t>Crepeau</a:t>
            </a:r>
            <a:r>
              <a:rPr lang="fr-FR" sz="1600" b="1" dirty="0" smtClean="0">
                <a:latin typeface="Times New Roman"/>
                <a:cs typeface="Times New Roman"/>
              </a:rPr>
              <a:t> (1.32K) and </a:t>
            </a:r>
            <a:r>
              <a:rPr lang="fr-FR" sz="1600" b="1" dirty="0" err="1" smtClean="0">
                <a:latin typeface="Times New Roman"/>
                <a:cs typeface="Times New Roman"/>
              </a:rPr>
              <a:t>Greywall</a:t>
            </a:r>
            <a:r>
              <a:rPr lang="fr-FR" sz="1600" b="1" dirty="0" smtClean="0">
                <a:latin typeface="Times New Roman"/>
                <a:cs typeface="Times New Roman"/>
              </a:rPr>
              <a:t>  (1.2K), </a:t>
            </a:r>
            <a:r>
              <a:rPr lang="fr-FR" sz="1600" b="1" dirty="0">
                <a:latin typeface="Times New Roman"/>
                <a:cs typeface="Times New Roman"/>
              </a:rPr>
              <a:t> </a:t>
            </a:r>
            <a:endParaRPr lang="fr-FR" sz="1600" b="1" dirty="0" smtClean="0"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« 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supersolid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 »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not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stiffer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than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normal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solid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contrary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to 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Anderson’s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prediction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678590" y="1584081"/>
            <a:ext cx="2008648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07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3209" y="194903"/>
            <a:ext cx="8700315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What is the origin of the anisotropy </a:t>
            </a:r>
            <a:r>
              <a:rPr lang="en-US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?</a:t>
            </a:r>
            <a:endParaRPr lang="en-US" sz="2400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95854" y="923010"/>
            <a:ext cx="2923435" cy="1077218"/>
            <a:chOff x="119053" y="2307586"/>
            <a:chExt cx="2923435" cy="1077218"/>
          </a:xfrm>
        </p:grpSpPr>
        <p:sp>
          <p:nvSpPr>
            <p:cNvPr id="6" name="ZoneTexte 5"/>
            <p:cNvSpPr txBox="1"/>
            <p:nvPr/>
          </p:nvSpPr>
          <p:spPr>
            <a:xfrm>
              <a:off x="119053" y="2307586"/>
              <a:ext cx="29234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crystal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X3 at 45° : 		</a:t>
              </a:r>
            </a:p>
            <a:p>
              <a:endPara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4604" y="161140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119054" y="2922077"/>
            <a:ext cx="4277986" cy="2023542"/>
            <a:chOff x="119054" y="2922077"/>
            <a:chExt cx="4277986" cy="2023542"/>
          </a:xfrm>
        </p:grpSpPr>
        <p:sp>
          <p:nvSpPr>
            <p:cNvPr id="7" name="ZoneTexte 6"/>
            <p:cNvSpPr txBox="1"/>
            <p:nvPr/>
          </p:nvSpPr>
          <p:spPr>
            <a:xfrm>
              <a:off x="119054" y="4360843"/>
              <a:ext cx="31855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X2 </a:t>
              </a:r>
              <a:r>
                <a:rPr lang="fr-FR" sz="1600" b="1" dirty="0">
                  <a:solidFill>
                    <a:srgbClr val="808000"/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1600" b="1" dirty="0" smtClean="0">
                  <a:solidFill>
                    <a:srgbClr val="808000"/>
                  </a:solidFill>
                  <a:latin typeface="Times New Roman"/>
                  <a:cs typeface="Times New Roman"/>
                </a:rPr>
                <a:t>X21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depend mostly on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44</a:t>
              </a:r>
            </a:p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X5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depends more on 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66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than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44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119054" y="3634918"/>
              <a:ext cx="1144541" cy="720983"/>
              <a:chOff x="119054" y="3342818"/>
              <a:chExt cx="1144541" cy="720983"/>
            </a:xfrm>
          </p:grpSpPr>
          <p:pic>
            <p:nvPicPr>
              <p:cNvPr id="19" name="Image 18" descr="X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54" y="3342818"/>
                <a:ext cx="1051333" cy="658086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828159" y="3725247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X2</a:t>
                </a:r>
                <a:endPara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1338621" y="3634918"/>
              <a:ext cx="1130429" cy="672547"/>
              <a:chOff x="1338621" y="3342818"/>
              <a:chExt cx="1130429" cy="672547"/>
            </a:xfrm>
          </p:grpSpPr>
          <p:pic>
            <p:nvPicPr>
              <p:cNvPr id="21" name="Picture 3" descr="D:\Users\ariel\Bureau\X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621" y="3342818"/>
                <a:ext cx="1049922" cy="6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033614" y="3676811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X5</a:t>
                </a:r>
                <a:endParaRPr lang="fr-FR" sz="1600" b="1" dirty="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3042488" y="3044968"/>
              <a:ext cx="1354552" cy="17556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946400" y="2922077"/>
              <a:ext cx="1327741" cy="1548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794000" y="1371600"/>
            <a:ext cx="1480141" cy="103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19053" y="5211743"/>
            <a:ext cx="403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dislocations glide along high density planes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basal planes?  reduction of 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prismatic planes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?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66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19054" y="2495470"/>
            <a:ext cx="4155087" cy="853212"/>
            <a:chOff x="119054" y="2495470"/>
            <a:chExt cx="4155087" cy="853212"/>
          </a:xfrm>
        </p:grpSpPr>
        <p:grpSp>
          <p:nvGrpSpPr>
            <p:cNvPr id="2" name="Grouper 1"/>
            <p:cNvGrpSpPr/>
            <p:nvPr/>
          </p:nvGrpSpPr>
          <p:grpSpPr>
            <a:xfrm>
              <a:off x="119054" y="2495470"/>
              <a:ext cx="4155087" cy="853212"/>
              <a:chOff x="119054" y="2495470"/>
              <a:chExt cx="4155087" cy="853212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19054" y="2495470"/>
                <a:ext cx="3323631" cy="853212"/>
                <a:chOff x="119053" y="5760465"/>
                <a:chExt cx="3323631" cy="853212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1337209" y="5760465"/>
                  <a:ext cx="21054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polycrystal</a:t>
                  </a:r>
                  <a:r>
                    <a:rPr lang="fr-FR" sz="1600" b="1" dirty="0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 BC2:</a:t>
                  </a:r>
                </a:p>
              </p:txBody>
            </p:sp>
            <p:pic>
              <p:nvPicPr>
                <p:cNvPr id="15" name="Picture 2" descr="D:\Users\ariel\Bureau\BC1_melting_16 36 47 .41_T=0.0000K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053" y="5760465"/>
                  <a:ext cx="1137616" cy="853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7" name="Connecteur droit avec flèche 26"/>
              <p:cNvCxnSpPr/>
              <p:nvPr/>
            </p:nvCxnSpPr>
            <p:spPr>
              <a:xfrm>
                <a:off x="2946400" y="2705101"/>
                <a:ext cx="1327741" cy="9541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59291" y="2800511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FF"/>
                  </a:solidFill>
                  <a:latin typeface="Times New Roman"/>
                  <a:cs typeface="Times New Roman"/>
                </a:rPr>
                <a:t>BC2</a:t>
              </a:r>
              <a:endParaRPr lang="fr-FR" sz="1600" dirty="0">
                <a:solidFill>
                  <a:srgbClr val="FF00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747326" y="2923884"/>
            <a:ext cx="1371963" cy="516703"/>
            <a:chOff x="7673523" y="1989613"/>
            <a:chExt cx="1371963" cy="516703"/>
          </a:xfrm>
        </p:grpSpPr>
        <p:pic>
          <p:nvPicPr>
            <p:cNvPr id="30" name="Picture 38" descr="Y:\Beamish (2)\Photo-Video\X21\x20_melting_11 37 59 .67_T=_smal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3523" y="1989613"/>
              <a:ext cx="1270001" cy="469172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8507458" y="2167762"/>
              <a:ext cx="538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996633"/>
                  </a:solidFill>
                  <a:latin typeface="Times New Roman"/>
                  <a:cs typeface="Times New Roman"/>
                </a:rPr>
                <a:t>X21</a:t>
              </a:r>
              <a:endParaRPr lang="fr-FR" sz="1600" b="1" dirty="0">
                <a:solidFill>
                  <a:srgbClr val="996633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 flipV="1">
            <a:off x="3093527" y="2922077"/>
            <a:ext cx="1059373" cy="255009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8" cstate="print"/>
          <a:srcRect l="40803" t="70147" r="21791"/>
          <a:stretch>
            <a:fillRect/>
          </a:stretch>
        </p:blipFill>
        <p:spPr bwMode="auto">
          <a:xfrm>
            <a:off x="1456712" y="1611402"/>
            <a:ext cx="1331776" cy="797142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2314561" y="2098733"/>
            <a:ext cx="53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8000"/>
                </a:solidFill>
                <a:latin typeface="Times New Roman"/>
                <a:cs typeface="Times New Roman"/>
              </a:rPr>
              <a:t>X20</a:t>
            </a:r>
            <a:endParaRPr lang="fr-FR" sz="1600" b="1" dirty="0">
              <a:solidFill>
                <a:srgbClr val="FF8000"/>
              </a:solidFill>
              <a:latin typeface="Times New Roman"/>
              <a:cs typeface="Times New Roman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852227" y="1739900"/>
            <a:ext cx="1421914" cy="497387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2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86974" y="194901"/>
            <a:ext cx="4905009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dislocations glide along basal planes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437" y="988456"/>
            <a:ext cx="38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X2, X5, X6 and X21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similar growth at 1.4K,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same purity (0.3 ppm of </a:t>
            </a:r>
            <a:r>
              <a:rPr lang="fr-FR" b="1" baseline="30000" dirty="0" err="1" smtClean="0">
                <a:latin typeface="Times New Roman"/>
                <a:cs typeface="Times New Roman"/>
              </a:rPr>
              <a:t>3</a:t>
            </a:r>
            <a:r>
              <a:rPr lang="fr-FR" b="1" dirty="0" err="1" smtClean="0">
                <a:latin typeface="Times New Roman"/>
                <a:cs typeface="Times New Roman"/>
              </a:rPr>
              <a:t>He)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=&gt; same elastic constants?</a:t>
            </a:r>
            <a:endParaRPr lang="fr-FR" b="1" dirty="0" smtClean="0">
              <a:latin typeface="Times New Roman"/>
              <a:cs typeface="Times New Roman"/>
            </a:endParaRPr>
          </a:p>
        </p:txBody>
      </p:sp>
      <p:pic>
        <p:nvPicPr>
          <p:cNvPr id="5" name="Image 4" descr="c44-various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0" y="846582"/>
            <a:ext cx="4854222" cy="48089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437" y="2370709"/>
            <a:ext cx="406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 c66 =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Cst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only  c44 varies: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same reduction by 62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±8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for all crystals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1438" y="5327826"/>
            <a:ext cx="8708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hexagonal metals: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gliding along basal planes in Be</a:t>
            </a:r>
            <a:r>
              <a:rPr lang="fr-FR" b="1" dirty="0">
                <a:latin typeface="Times New Roman"/>
                <a:cs typeface="Times New Roman"/>
              </a:rPr>
              <a:t>, Mg, Co, </a:t>
            </a:r>
            <a:r>
              <a:rPr lang="fr-FR" b="1" dirty="0" smtClean="0">
                <a:latin typeface="Times New Roman"/>
                <a:cs typeface="Times New Roman"/>
              </a:rPr>
              <a:t>Zn, </a:t>
            </a:r>
          </a:p>
          <a:p>
            <a:r>
              <a:rPr lang="fr-FR" b="1" dirty="0">
                <a:latin typeface="Times New Roman"/>
                <a:cs typeface="Times New Roman"/>
              </a:rPr>
              <a:t>along prismatic planes in  </a:t>
            </a:r>
            <a:r>
              <a:rPr lang="fr-FR" b="1" dirty="0" smtClean="0">
                <a:latin typeface="Times New Roman"/>
                <a:cs typeface="Times New Roman"/>
              </a:rPr>
              <a:t>Zr, Ti</a:t>
            </a:r>
          </a:p>
          <a:p>
            <a:r>
              <a:rPr lang="fr-FR" b="1" dirty="0">
                <a:latin typeface="Times New Roman"/>
                <a:cs typeface="Times New Roman"/>
              </a:rPr>
              <a:t>Agreement with the criterion by B. Legrand (1984) : </a:t>
            </a:r>
            <a:r>
              <a:rPr lang="fr-FR" b="1" dirty="0">
                <a:solidFill>
                  <a:srgbClr val="FF8000"/>
                </a:solidFill>
                <a:latin typeface="Times New Roman"/>
                <a:cs typeface="Times New Roman"/>
              </a:rPr>
              <a:t>dislocation splitting </a:t>
            </a:r>
            <a:r>
              <a:rPr lang="fr-FR" b="1" dirty="0">
                <a:latin typeface="Times New Roman"/>
                <a:cs typeface="Times New Roman"/>
              </a:rPr>
              <a:t>due to the low energy of stacking faults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1437" y="3467100"/>
            <a:ext cx="40660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the opposite hypothesis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(c44 constant, c66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variable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would lead to absurd results: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for X6,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c66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should vary by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300% 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more than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1000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% for X21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733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latin typeface="Times New Roman"/>
                <a:cs typeface="Times New Roman"/>
              </a:rPr>
              <a:t>how to detach 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2800" b="1" dirty="0" smtClean="0">
                <a:latin typeface="Times New Roman"/>
                <a:cs typeface="Times New Roman"/>
              </a:rPr>
              <a:t>He impurities from dislocations at 20 mK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4666" y="2085786"/>
            <a:ext cx="3547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X6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X2</a:t>
            </a:r>
            <a:r>
              <a:rPr lang="fr-FR" b="1" dirty="0" smtClean="0">
                <a:latin typeface="Times New Roman"/>
                <a:cs typeface="Times New Roman"/>
              </a:rPr>
              <a:t> and </a:t>
            </a:r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X5</a:t>
            </a:r>
            <a:r>
              <a:rPr lang="fr-FR" b="1" dirty="0" smtClean="0">
                <a:latin typeface="Times New Roman"/>
                <a:cs typeface="Times New Roman"/>
              </a:rPr>
              <a:t>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the </a:t>
            </a:r>
            <a:r>
              <a:rPr lang="fr-FR" b="1" dirty="0" err="1" smtClean="0">
                <a:latin typeface="Times New Roman"/>
                <a:cs typeface="Times New Roman"/>
              </a:rPr>
              <a:t>threshold</a:t>
            </a:r>
            <a:r>
              <a:rPr lang="fr-FR" b="1" dirty="0" smtClean="0">
                <a:latin typeface="Times New Roman"/>
                <a:cs typeface="Times New Roman"/>
              </a:rPr>
              <a:t> stress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s</a:t>
            </a:r>
            <a:r>
              <a:rPr lang="fr-FR" b="1" dirty="0" smtClean="0">
                <a:latin typeface="Times New Roman"/>
                <a:cs typeface="Times New Roman"/>
              </a:rPr>
              <a:t> = 1 </a:t>
            </a:r>
            <a:r>
              <a:rPr lang="fr-FR" b="1" dirty="0" err="1" smtClean="0">
                <a:latin typeface="Times New Roman"/>
                <a:cs typeface="Times New Roman"/>
              </a:rPr>
              <a:t>microbar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corresponds to the stress </a:t>
            </a:r>
            <a:r>
              <a:rPr lang="fr-FR" b="1" dirty="0" err="1" smtClean="0">
                <a:latin typeface="Times New Roman"/>
                <a:cs typeface="Times New Roman"/>
              </a:rPr>
              <a:t>necessary</a:t>
            </a:r>
            <a:r>
              <a:rPr lang="fr-FR" b="1" dirty="0" smtClean="0">
                <a:latin typeface="Times New Roman"/>
                <a:cs typeface="Times New Roman"/>
              </a:rPr>
              <a:t> for dislocations  to break </a:t>
            </a:r>
            <a:r>
              <a:rPr lang="fr-FR" b="1" dirty="0" err="1" smtClean="0">
                <a:latin typeface="Times New Roman"/>
                <a:cs typeface="Times New Roman"/>
              </a:rPr>
              <a:t>away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baseline="30000" dirty="0" smtClean="0">
                <a:latin typeface="Times New Roman"/>
                <a:cs typeface="Times New Roman"/>
              </a:rPr>
              <a:t>3</a:t>
            </a:r>
            <a:r>
              <a:rPr lang="fr-FR" b="1" dirty="0" smtClean="0"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latin typeface="Times New Roman"/>
                <a:cs typeface="Times New Roman"/>
              </a:rPr>
              <a:t>impurities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hysteresis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because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force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depends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on the distance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between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bound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impurities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791127" y="1905000"/>
            <a:ext cx="2907873" cy="3725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57200" y="1773752"/>
            <a:ext cx="3156520" cy="31203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010220" y="1866900"/>
            <a:ext cx="2901380" cy="27517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9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no </a:t>
            </a:r>
            <a:r>
              <a:rPr lang="fr-FR" sz="2800" b="1" dirty="0" err="1" smtClean="0">
                <a:latin typeface="Times New Roman"/>
                <a:cs typeface="Times New Roman"/>
              </a:rPr>
              <a:t>impurities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latin typeface="Times New Roman"/>
                <a:cs typeface="Times New Roman"/>
              </a:rPr>
              <a:t>at</a:t>
            </a:r>
            <a:r>
              <a:rPr lang="fr-FR" sz="2800" b="1" dirty="0" smtClean="0">
                <a:latin typeface="Times New Roman"/>
                <a:cs typeface="Times New Roman"/>
              </a:rPr>
              <a:t> all, dislocations move </a:t>
            </a:r>
            <a:r>
              <a:rPr lang="fr-FR" sz="2800" b="1" dirty="0" err="1" smtClean="0">
                <a:latin typeface="Times New Roman"/>
                <a:cs typeface="Times New Roman"/>
              </a:rPr>
              <a:t>freely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666" y="2430486"/>
            <a:ext cx="33979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down to 20 mK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under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larger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strain (10</a:t>
            </a:r>
            <a:r>
              <a:rPr lang="fr-FR" b="1" baseline="30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-6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 the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presence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He</a:t>
            </a: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all </a:t>
            </a:r>
            <a:r>
              <a:rPr lang="fr-FR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expelled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into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liquid</a:t>
            </a: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stable soft state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even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when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reducing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strain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down to 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-10</a:t>
            </a: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80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a very large softening with no equivalent in classical crystals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</p:spTree>
    <p:extLst>
      <p:ext uri="{BB962C8B-B14F-4D97-AF65-F5344CB8AC3E}">
        <p14:creationId xmlns:p14="http://schemas.microsoft.com/office/powerpoint/2010/main" val="414495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253" y="237250"/>
            <a:ext cx="83225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« zone </a:t>
            </a:r>
            <a:r>
              <a:rPr lang="fr-FR" sz="2400" b="1" dirty="0" err="1" smtClean="0">
                <a:latin typeface="Times" pitchFamily="-112" charset="0"/>
              </a:rPr>
              <a:t>melting</a:t>
            </a:r>
            <a:r>
              <a:rPr lang="fr-FR" sz="2400" b="1" dirty="0" smtClean="0">
                <a:latin typeface="Times" pitchFamily="-112" charset="0"/>
              </a:rPr>
              <a:t> »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baseline="30000" dirty="0" smtClean="0">
                <a:latin typeface="Times" pitchFamily="-112" charset="0"/>
              </a:rPr>
              <a:t>4</a:t>
            </a:r>
            <a:r>
              <a:rPr lang="fr-FR" sz="2400" b="1" dirty="0" smtClean="0">
                <a:latin typeface="Times" pitchFamily="-112" charset="0"/>
              </a:rPr>
              <a:t>He  : </a:t>
            </a:r>
            <a:r>
              <a:rPr lang="fr-FR" sz="2400" b="1" dirty="0" err="1" smtClean="0">
                <a:latin typeface="Times" pitchFamily="-112" charset="0"/>
              </a:rPr>
              <a:t>from</a:t>
            </a:r>
            <a:r>
              <a:rPr lang="fr-FR" sz="2400" b="1" dirty="0" smtClean="0">
                <a:latin typeface="Times" pitchFamily="-112" charset="0"/>
              </a:rPr>
              <a:t> 0.3 ppm </a:t>
            </a:r>
            <a:r>
              <a:rPr lang="fr-FR" sz="2400" b="1" baseline="30000" dirty="0" smtClean="0">
                <a:latin typeface="Times" pitchFamily="-112" charset="0"/>
              </a:rPr>
              <a:t>3</a:t>
            </a:r>
            <a:r>
              <a:rPr lang="fr-FR" sz="2400" b="1" dirty="0" smtClean="0">
                <a:latin typeface="Times" pitchFamily="-112" charset="0"/>
              </a:rPr>
              <a:t>He to 0.4 </a:t>
            </a:r>
            <a:r>
              <a:rPr lang="fr-FR" sz="2400" b="1" dirty="0" err="1" smtClean="0">
                <a:latin typeface="Times" pitchFamily="-112" charset="0"/>
              </a:rPr>
              <a:t>ppb</a:t>
            </a:r>
            <a:r>
              <a:rPr lang="fr-FR" sz="2400" b="1" dirty="0" smtClean="0">
                <a:latin typeface="Times" pitchFamily="-112" charset="0"/>
              </a:rPr>
              <a:t> </a:t>
            </a:r>
          </a:p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… and down to </a:t>
            </a:r>
            <a:r>
              <a:rPr lang="fr-FR" sz="2400" b="1" dirty="0" err="1" smtClean="0">
                <a:latin typeface="Times" pitchFamily="-112" charset="0"/>
              </a:rPr>
              <a:t>zero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1138077"/>
            <a:ext cx="5297845" cy="482442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3844" y="1269937"/>
            <a:ext cx="4722956" cy="4524316"/>
            <a:chOff x="153844" y="1269937"/>
            <a:chExt cx="4722956" cy="4411609"/>
          </a:xfrm>
        </p:grpSpPr>
        <p:sp>
          <p:nvSpPr>
            <p:cNvPr id="4" name="ZoneTexte 3"/>
            <p:cNvSpPr txBox="1"/>
            <p:nvPr/>
          </p:nvSpPr>
          <p:spPr>
            <a:xfrm>
              <a:off x="153844" y="1269937"/>
              <a:ext cx="4722956" cy="441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latin typeface="Times"/>
                  <a:cs typeface="Times"/>
                </a:rPr>
                <a:t>Slow </a:t>
              </a:r>
              <a:r>
                <a:rPr lang="fr-FR" b="1" dirty="0" err="1" smtClean="0">
                  <a:latin typeface="Times"/>
                  <a:cs typeface="Times"/>
                </a:rPr>
                <a:t>growth</a:t>
              </a:r>
              <a:r>
                <a:rPr lang="fr-FR" b="1" dirty="0"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latin typeface="Times"/>
                  <a:cs typeface="Times"/>
                </a:rPr>
                <a:t>proceeds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latin typeface="Times"/>
                  <a:cs typeface="Times"/>
                </a:rPr>
                <a:t>very</a:t>
              </a:r>
              <a:r>
                <a:rPr lang="fr-FR" b="1" dirty="0" smtClean="0">
                  <a:latin typeface="Times"/>
                  <a:cs typeface="Times"/>
                </a:rPr>
                <a:t> close to </a:t>
              </a:r>
              <a:r>
                <a:rPr lang="fr-FR" b="1" dirty="0" err="1" smtClean="0">
                  <a:latin typeface="Times"/>
                  <a:cs typeface="Times"/>
                </a:rPr>
                <a:t>equilibrium</a:t>
              </a:r>
              <a:r>
                <a:rPr lang="fr-FR" b="1" dirty="0" smtClean="0">
                  <a:latin typeface="Times"/>
                  <a:cs typeface="Times"/>
                </a:rPr>
                <a:t>  </a:t>
              </a:r>
              <a:r>
                <a:rPr lang="fr-FR" b="1" dirty="0" err="1" smtClean="0">
                  <a:latin typeface="Times"/>
                  <a:cs typeface="Times"/>
                </a:rPr>
                <a:t>at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>
                  <a:latin typeface="Times"/>
                  <a:cs typeface="Times"/>
                </a:rPr>
                <a:t>the </a:t>
              </a:r>
              <a:r>
                <a:rPr lang="fr-FR" b="1" dirty="0" err="1">
                  <a:latin typeface="Times"/>
                  <a:cs typeface="Times"/>
                </a:rPr>
                <a:t>solid-liquid</a:t>
              </a:r>
              <a:r>
                <a:rPr lang="fr-FR" b="1" dirty="0">
                  <a:latin typeface="Times"/>
                  <a:cs typeface="Times"/>
                </a:rPr>
                <a:t> interface.</a:t>
              </a:r>
            </a:p>
            <a:p>
              <a:r>
                <a:rPr lang="fr-FR" b="1" dirty="0">
                  <a:latin typeface="Times"/>
                  <a:cs typeface="Times"/>
                </a:rPr>
                <a:t>The concentration ratio </a:t>
              </a:r>
              <a:r>
                <a:rPr lang="fr-FR" b="1" dirty="0" err="1">
                  <a:latin typeface="Times"/>
                  <a:cs typeface="Times"/>
                </a:rPr>
                <a:t>is</a:t>
              </a:r>
              <a:r>
                <a:rPr lang="fr-FR" b="1" dirty="0">
                  <a:latin typeface="Times"/>
                  <a:cs typeface="Times"/>
                </a:rPr>
                <a:t> </a:t>
              </a: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 smtClean="0">
                  <a:latin typeface="Times"/>
                  <a:cs typeface="Times"/>
                </a:rPr>
                <a:t>at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>
                  <a:latin typeface="Times"/>
                  <a:cs typeface="Times"/>
                </a:rPr>
                <a:t>25 </a:t>
              </a:r>
              <a:r>
                <a:rPr lang="fr-FR" b="1" dirty="0" err="1">
                  <a:latin typeface="Times"/>
                  <a:cs typeface="Times"/>
                </a:rPr>
                <a:t>mK</a:t>
              </a:r>
              <a:r>
                <a:rPr lang="fr-FR" b="1" dirty="0">
                  <a:latin typeface="Times"/>
                  <a:cs typeface="Times"/>
                </a:rPr>
                <a:t>:</a:t>
              </a:r>
            </a:p>
            <a:p>
              <a:endParaRPr lang="fr-FR" b="1" dirty="0" smtClean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starting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with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X</a:t>
              </a:r>
              <a:r>
                <a:rPr lang="fr-FR" b="1" baseline="-25000" dirty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L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-10  </a:t>
              </a:r>
              <a:endParaRPr lang="fr-FR" b="1" baseline="30000" dirty="0" smtClean="0">
                <a:solidFill>
                  <a:srgbClr val="FF0000"/>
                </a:solidFill>
                <a:latin typeface="Times"/>
                <a:cs typeface="Times"/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one </a:t>
              </a:r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obtains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X</a:t>
              </a:r>
              <a:r>
                <a:rPr lang="fr-FR" b="1" baseline="-25000" dirty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h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-</a:t>
              </a:r>
              <a:r>
                <a:rPr lang="fr-FR" b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31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!</a:t>
              </a:r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even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in the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presence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of dislocations, </a:t>
              </a:r>
            </a:p>
            <a:p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no </a:t>
              </a:r>
              <a:r>
                <a:rPr lang="fr-FR" b="1" baseline="30000" dirty="0" smtClean="0">
                  <a:solidFill>
                    <a:srgbClr val="0000FF"/>
                  </a:solidFill>
                  <a:latin typeface="Times"/>
                  <a:cs typeface="Times"/>
                </a:rPr>
                <a:t>3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He in the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crystals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grown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below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25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mK</a:t>
              </a:r>
            </a:p>
            <a:p>
              <a:r>
                <a:rPr lang="fr-FR" b="1" dirty="0" err="1">
                  <a:solidFill>
                    <a:srgbClr val="000000"/>
                  </a:solidFill>
                  <a:latin typeface="Times"/>
                  <a:cs typeface="Times"/>
                </a:rPr>
                <a:t>concentrations equilibrate quickly </a:t>
              </a:r>
            </a:p>
            <a:p>
              <a:r>
                <a:rPr lang="fr-FR" sz="2000" b="1" baseline="300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3</a:t>
              </a:r>
              <a:r>
                <a:rPr lang="fr-FR" b="1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He impurities are ballistic quasiparticles</a:t>
              </a:r>
              <a:endParaRPr lang="fr-FR" b="1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2355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2256526"/>
                </p:ext>
              </p:extLst>
            </p:nvPr>
          </p:nvGraphicFramePr>
          <p:xfrm>
            <a:off x="1664340" y="2973004"/>
            <a:ext cx="1263026" cy="815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74" name="Équation" r:id="rId4" imgW="711000" imgH="457200" progId="Equation.3">
                    <p:embed/>
                  </p:oleObj>
                </mc:Choice>
                <mc:Fallback>
                  <p:oleObj name="Équation" r:id="rId4" imgW="711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4340" y="2973004"/>
                          <a:ext cx="1263026" cy="815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2214018"/>
                </p:ext>
              </p:extLst>
            </p:nvPr>
          </p:nvGraphicFramePr>
          <p:xfrm>
            <a:off x="715327" y="2232142"/>
            <a:ext cx="2520950" cy="70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75" name="Équation" r:id="rId6" imgW="1549400" imgH="431800" progId="Equation.3">
                    <p:embed/>
                  </p:oleObj>
                </mc:Choice>
                <mc:Fallback>
                  <p:oleObj name="Équation" r:id="rId6" imgW="1549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327" y="2232142"/>
                          <a:ext cx="2520950" cy="709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ZoneTexte 4"/>
          <p:cNvSpPr txBox="1"/>
          <p:nvPr/>
        </p:nvSpPr>
        <p:spPr>
          <a:xfrm>
            <a:off x="153844" y="5937934"/>
            <a:ext cx="8135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shaking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the dislocations in the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presence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of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some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liquid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expels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all 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He in the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liquid</a:t>
            </a:r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=&gt; the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crystal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stable in a soft state at low T,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dislocations move like little violin strings (no measurable dissipation)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25287" y="2760296"/>
            <a:ext cx="27615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Times"/>
                <a:cs typeface="Times"/>
              </a:rPr>
              <a:t>(</a:t>
            </a:r>
            <a:r>
              <a:rPr lang="fr-FR" sz="1600" b="1" i="1" dirty="0" err="1" smtClean="0">
                <a:latin typeface="Times"/>
                <a:cs typeface="Times"/>
              </a:rPr>
              <a:t>C.Pantalei</a:t>
            </a:r>
            <a:r>
              <a:rPr lang="fr-FR" sz="1600" b="1" i="1" dirty="0" smtClean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Times"/>
                <a:cs typeface="Times"/>
              </a:rPr>
              <a:t>, X. Rojas and S. Balibar, JLTP 2010</a:t>
            </a:r>
          </a:p>
          <a:p>
            <a:r>
              <a:rPr lang="fr-FR" sz="1600" b="1" i="1" dirty="0" err="1" smtClean="0">
                <a:latin typeface="Times"/>
                <a:cs typeface="Times"/>
              </a:rPr>
              <a:t>using</a:t>
            </a:r>
            <a:endParaRPr lang="fr-FR" sz="1600" b="1" i="1" dirty="0" smtClean="0">
              <a:latin typeface="Times"/>
              <a:cs typeface="Times"/>
            </a:endParaRPr>
          </a:p>
          <a:p>
            <a:r>
              <a:rPr lang="fr-FR" sz="1600" b="1" i="1" dirty="0" smtClean="0">
                <a:latin typeface="Times"/>
                <a:cs typeface="Times"/>
              </a:rPr>
              <a:t>D.O. Edwards </a:t>
            </a:r>
            <a:r>
              <a:rPr lang="fr-FR" sz="1600" b="1" i="1" dirty="0">
                <a:latin typeface="Times"/>
                <a:cs typeface="Times"/>
              </a:rPr>
              <a:t>and </a:t>
            </a:r>
            <a:r>
              <a:rPr lang="fr-FR" sz="1600" b="1" i="1" dirty="0" err="1" smtClean="0">
                <a:latin typeface="Times"/>
                <a:cs typeface="Times"/>
              </a:rPr>
              <a:t>S.Balibar</a:t>
            </a:r>
            <a:r>
              <a:rPr lang="fr-FR" sz="1600" b="1" i="1" dirty="0" smtClean="0">
                <a:latin typeface="Times"/>
                <a:cs typeface="Times"/>
              </a:rPr>
              <a:t> Phys. </a:t>
            </a:r>
            <a:r>
              <a:rPr lang="fr-FR" sz="1600" b="1" i="1" dirty="0" err="1" smtClean="0">
                <a:latin typeface="Times"/>
                <a:cs typeface="Times"/>
              </a:rPr>
              <a:t>Rev</a:t>
            </a:r>
            <a:r>
              <a:rPr lang="fr-FR" sz="1600" b="1" i="1" dirty="0" smtClean="0">
                <a:latin typeface="Times"/>
                <a:cs typeface="Times"/>
              </a:rPr>
              <a:t>. B </a:t>
            </a:r>
            <a:r>
              <a:rPr lang="fr-FR" sz="1600" b="1" i="1" dirty="0">
                <a:latin typeface="Times"/>
                <a:cs typeface="Times"/>
              </a:rPr>
              <a:t>1989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2016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396" y="3024514"/>
            <a:ext cx="3335672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dislocations are </a:t>
            </a:r>
            <a:r>
              <a:rPr lang="fr-FR" sz="1800" b="1" dirty="0" err="1" smtClean="0">
                <a:latin typeface="Times New Roman"/>
                <a:cs typeface="Times New Roman"/>
              </a:rPr>
              <a:t>highly</a:t>
            </a:r>
            <a:r>
              <a:rPr lang="fr-FR" sz="1800" b="1" dirty="0" smtClean="0">
                <a:latin typeface="Times New Roman"/>
                <a:cs typeface="Times New Roman"/>
              </a:rPr>
              <a:t> mobile in a </a:t>
            </a:r>
            <a:r>
              <a:rPr lang="fr-FR" sz="1800" b="1" dirty="0" err="1" smtClean="0">
                <a:latin typeface="Times New Roman"/>
                <a:cs typeface="Times New Roman"/>
              </a:rPr>
              <a:t>T-domain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6600"/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- </a:t>
            </a:r>
            <a:r>
              <a:rPr lang="fr-FR" sz="1800" b="1" baseline="30000" dirty="0">
                <a:solidFill>
                  <a:srgbClr val="000090"/>
                </a:solidFill>
                <a:latin typeface="Times New Roman"/>
                <a:cs typeface="Times New Roman"/>
              </a:rPr>
              <a:t>3</a:t>
            </a:r>
            <a:r>
              <a:rPr lang="fr-FR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He </a:t>
            </a:r>
            <a:r>
              <a:rPr lang="fr-FR" sz="1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impurity</a:t>
            </a:r>
            <a:r>
              <a:rPr lang="fr-FR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pinning</a:t>
            </a:r>
            <a:r>
              <a:rPr lang="fr-FR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low</a:t>
            </a:r>
            <a:r>
              <a:rPr lang="fr-FR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damping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collisions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thermal phonons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higher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90003"/>
            <a:ext cx="84134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baseline="30000" dirty="0" smtClean="0">
                <a:latin typeface="Times New Roman"/>
                <a:cs typeface="Times New Roman"/>
              </a:rPr>
              <a:t>4</a:t>
            </a:r>
            <a:r>
              <a:rPr lang="fr-FR" sz="2800" b="1" dirty="0" smtClean="0">
                <a:latin typeface="Times New Roman"/>
                <a:cs typeface="Times New Roman"/>
              </a:rPr>
              <a:t>He single </a:t>
            </a:r>
            <a:r>
              <a:rPr lang="fr-FR" sz="2800" b="1" dirty="0" err="1" smtClean="0">
                <a:latin typeface="Times New Roman"/>
                <a:cs typeface="Times New Roman"/>
              </a:rPr>
              <a:t>crystals with only 4 10</a:t>
            </a:r>
            <a:r>
              <a:rPr lang="fr-FR" sz="2800" b="1" baseline="30000" dirty="0" err="1" smtClean="0">
                <a:latin typeface="Times New Roman"/>
                <a:cs typeface="Times New Roman"/>
              </a:rPr>
              <a:t>-10   3</a:t>
            </a:r>
            <a:r>
              <a:rPr lang="fr-FR" sz="2800" b="1" dirty="0" err="1" smtClean="0">
                <a:latin typeface="Times New Roman"/>
                <a:cs typeface="Times New Roman"/>
              </a:rPr>
              <a:t>He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br>
              <a:rPr lang="fr-FR" sz="2800" b="1" dirty="0" smtClean="0">
                <a:latin typeface="Times New Roman"/>
                <a:cs typeface="Times New Roman"/>
              </a:rPr>
            </a:br>
            <a:r>
              <a:rPr lang="fr-FR" sz="2800" b="1" dirty="0" smtClean="0">
                <a:latin typeface="Times New Roman"/>
                <a:cs typeface="Times New Roman"/>
              </a:rPr>
              <a:t>do not </a:t>
            </a:r>
            <a:r>
              <a:rPr lang="fr-FR" sz="2800" b="1" dirty="0" err="1" smtClean="0">
                <a:latin typeface="Times New Roman"/>
                <a:cs typeface="Times New Roman"/>
              </a:rPr>
              <a:t>resist</a:t>
            </a:r>
            <a:r>
              <a:rPr lang="fr-FR" sz="2800" b="1" dirty="0" smtClean="0">
                <a:latin typeface="Times New Roman"/>
                <a:cs typeface="Times New Roman"/>
              </a:rPr>
              <a:t> to </a:t>
            </a:r>
            <a:r>
              <a:rPr lang="fr-FR" sz="2800" b="1" dirty="0" err="1" smtClean="0">
                <a:latin typeface="Times New Roman"/>
                <a:cs typeface="Times New Roman"/>
              </a:rPr>
              <a:t>shear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latin typeface="Times New Roman"/>
                <a:cs typeface="Times New Roman"/>
              </a:rPr>
              <a:t>around</a:t>
            </a:r>
            <a:r>
              <a:rPr lang="fr-FR" sz="2800" b="1" dirty="0" smtClean="0">
                <a:latin typeface="Times New Roman"/>
                <a:cs typeface="Times New Roman"/>
              </a:rPr>
              <a:t> 0.2K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96" y="1288266"/>
            <a:ext cx="3335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hexagonal </a:t>
            </a:r>
            <a:r>
              <a:rPr lang="fr-FR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crystal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396" y="1745049"/>
            <a:ext cx="333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direct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measurement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of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its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shear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modulus</a:t>
            </a:r>
            <a:endParaRPr lang="fr-FR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16400" y="1129000"/>
            <a:ext cx="436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1600" b="1" i="1" dirty="0" smtClean="0">
                <a:latin typeface="Times New Roman"/>
                <a:cs typeface="Times New Roman"/>
              </a:rPr>
              <a:t> et al. 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submitted</a:t>
            </a:r>
            <a:r>
              <a:rPr lang="fr-FR" sz="1600" b="1" i="1" dirty="0" smtClean="0">
                <a:latin typeface="Times New Roman"/>
                <a:cs typeface="Times New Roman"/>
              </a:rPr>
              <a:t> to Phys.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Rev</a:t>
            </a:r>
            <a:r>
              <a:rPr lang="fr-FR" sz="1600" b="1" i="1" dirty="0" smtClean="0">
                <a:latin typeface="Times New Roman"/>
                <a:cs typeface="Times New Roman"/>
              </a:rPr>
              <a:t>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Lett</a:t>
            </a:r>
            <a:r>
              <a:rPr lang="fr-FR" sz="1600" b="1" i="1" dirty="0" smtClean="0">
                <a:latin typeface="Times New Roman"/>
                <a:cs typeface="Times New Roman"/>
              </a:rPr>
              <a:t>. (2012)</a:t>
            </a:r>
            <a:endParaRPr lang="fr-FR" sz="1600" b="1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96" y="4934063"/>
            <a:ext cx="3335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giant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plasticity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no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equivalent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classical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crystals:</a:t>
            </a:r>
          </a:p>
          <a:p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dislocations move like free strings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6" y="2491531"/>
            <a:ext cx="306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strong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softening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around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 descr="mu-typiq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1225550"/>
            <a:ext cx="5499100" cy="5422900"/>
          </a:xfrm>
          <a:prstGeom prst="rect">
            <a:avLst/>
          </a:prstGeom>
        </p:spPr>
      </p:pic>
      <p:pic>
        <p:nvPicPr>
          <p:cNvPr id="7" name="Image 6" descr="3domain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24592" r="26212" b="62317"/>
          <a:stretch/>
        </p:blipFill>
        <p:spPr>
          <a:xfrm>
            <a:off x="6650797" y="1897449"/>
            <a:ext cx="1930400" cy="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2" grpId="0"/>
      <p:bldP spid="9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424" y="1577664"/>
            <a:ext cx="4512752" cy="3125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measure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dissipation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phase shift of the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response</a:t>
            </a:r>
            <a:endParaRPr lang="fr-FR" sz="1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800" b="1" dirty="0" smtClean="0">
                <a:latin typeface="Times New Roman"/>
                <a:cs typeface="Times New Roman"/>
              </a:rPr>
              <a:t>He </a:t>
            </a:r>
            <a:r>
              <a:rPr lang="fr-FR" sz="1800" b="1" dirty="0" err="1" smtClean="0">
                <a:latin typeface="Times New Roman"/>
                <a:cs typeface="Times New Roman"/>
              </a:rPr>
              <a:t>binding</a:t>
            </a:r>
            <a:r>
              <a:rPr lang="fr-FR" sz="1800" b="1" dirty="0" smtClean="0">
                <a:latin typeface="Times New Roman"/>
                <a:cs typeface="Times New Roman"/>
              </a:rPr>
              <a:t> and the </a:t>
            </a:r>
            <a:r>
              <a:rPr lang="fr-FR" sz="1800" b="1" dirty="0" err="1" smtClean="0">
                <a:latin typeface="Times New Roman"/>
                <a:cs typeface="Times New Roman"/>
              </a:rPr>
              <a:t>reduction</a:t>
            </a:r>
            <a:r>
              <a:rPr lang="fr-FR" sz="1800" b="1" dirty="0" smtClean="0">
                <a:latin typeface="Times New Roman"/>
                <a:cs typeface="Times New Roman"/>
              </a:rPr>
              <a:t> in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depend</a:t>
            </a:r>
            <a:r>
              <a:rPr lang="fr-FR" sz="1800" b="1" dirty="0" smtClean="0">
                <a:latin typeface="Times New Roman"/>
                <a:cs typeface="Times New Roman"/>
              </a:rPr>
              <a:t> on amplitude and </a:t>
            </a:r>
            <a:r>
              <a:rPr lang="fr-FR" sz="1800" b="1" dirty="0" err="1" smtClean="0">
                <a:latin typeface="Times New Roman"/>
                <a:cs typeface="Times New Roman"/>
              </a:rPr>
              <a:t>purity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latin typeface="Times New Roman"/>
                <a:cs typeface="Times New Roman"/>
              </a:rPr>
              <a:t>Granato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Lücke</a:t>
            </a:r>
            <a:r>
              <a:rPr lang="fr-FR" sz="1800" b="1" dirty="0">
                <a:latin typeface="Times New Roman"/>
                <a:cs typeface="Times New Roman"/>
              </a:rPr>
              <a:t> 1956 + </a:t>
            </a:r>
            <a:r>
              <a:rPr lang="fr-FR" sz="1800" b="1" dirty="0" err="1">
                <a:latin typeface="Times New Roman"/>
                <a:cs typeface="Times New Roman"/>
              </a:rPr>
              <a:t>Ninomiya</a:t>
            </a:r>
            <a:r>
              <a:rPr lang="fr-FR" sz="1800" b="1" dirty="0">
                <a:latin typeface="Times New Roman"/>
                <a:cs typeface="Times New Roman"/>
              </a:rPr>
              <a:t> 1974 </a:t>
            </a:r>
            <a:r>
              <a:rPr lang="fr-FR" sz="1800" b="1" dirty="0" err="1" smtClean="0">
                <a:latin typeface="Times New Roman"/>
                <a:cs typeface="Times New Roman"/>
              </a:rPr>
              <a:t>predict</a:t>
            </a:r>
            <a:r>
              <a:rPr lang="fr-FR" sz="1800" b="1" dirty="0">
                <a:latin typeface="Times New Roman"/>
                <a:cs typeface="Times New Roman"/>
              </a:rPr>
              <a:t> a </a:t>
            </a:r>
            <a:r>
              <a:rPr lang="fr-FR" sz="1800" b="1" dirty="0" err="1">
                <a:latin typeface="Times New Roman"/>
                <a:cs typeface="Times New Roman"/>
              </a:rPr>
              <a:t>shear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modulus</a:t>
            </a:r>
            <a:r>
              <a:rPr lang="fr-FR" sz="1800" b="1" dirty="0">
                <a:latin typeface="Times New Roman"/>
                <a:cs typeface="Times New Roman"/>
              </a:rPr>
              <a:t> variation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				         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and </a:t>
            </a:r>
            <a:r>
              <a:rPr lang="fr-FR" sz="1800" b="1" dirty="0">
                <a:latin typeface="Times New Roman"/>
                <a:cs typeface="Times New Roman"/>
              </a:rPr>
              <a:t>a </a:t>
            </a:r>
            <a:r>
              <a:rPr lang="fr-FR" sz="1800" b="1" dirty="0" smtClean="0">
                <a:latin typeface="Times New Roman"/>
                <a:cs typeface="Times New Roman"/>
              </a:rPr>
              <a:t>dissipation for phonon </a:t>
            </a:r>
            <a:r>
              <a:rPr lang="fr-FR" sz="1800" b="1" dirty="0" err="1" smtClean="0">
                <a:latin typeface="Times New Roman"/>
                <a:cs typeface="Times New Roman"/>
              </a:rPr>
              <a:t>damping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true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the 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dislocation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density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 the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length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network nodes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determined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independently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191177" y="397357"/>
            <a:ext cx="487497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latin typeface="Symbol" charset="2"/>
                <a:cs typeface="Symbol" charset="2"/>
              </a:rPr>
              <a:t>w</a:t>
            </a:r>
            <a:r>
              <a:rPr lang="fr-FR" sz="2800" b="1" dirty="0" smtClean="0">
                <a:latin typeface="Times New Roman"/>
                <a:cs typeface="Times New Roman"/>
              </a:rPr>
              <a:t>T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3 </a:t>
            </a:r>
            <a:r>
              <a:rPr lang="fr-FR" sz="2800" b="1" dirty="0" smtClean="0">
                <a:latin typeface="Times New Roman"/>
                <a:cs typeface="Times New Roman"/>
              </a:rPr>
              <a:t>dissipation for collisions </a:t>
            </a:r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thermal phonons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3" cstate="print"/>
          <a:srcRect l="11525" t="11121" r="62825" b="8961"/>
          <a:stretch>
            <a:fillRect/>
          </a:stretch>
        </p:blipFill>
        <p:spPr bwMode="auto">
          <a:xfrm>
            <a:off x="5870000" y="3673075"/>
            <a:ext cx="3270809" cy="318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5829517" y="96116"/>
            <a:ext cx="3311291" cy="3167323"/>
            <a:chOff x="5829517" y="96116"/>
            <a:chExt cx="3311291" cy="3167323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 l="14000" t="14000" r="60125" b="6801"/>
            <a:stretch>
              <a:fillRect/>
            </a:stretch>
          </p:blipFill>
          <p:spPr bwMode="auto">
            <a:xfrm>
              <a:off x="5829517" y="96116"/>
              <a:ext cx="3311291" cy="31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 l="16025" t="13280" r="60125" b="10401"/>
            <a:stretch>
              <a:fillRect/>
            </a:stretch>
          </p:blipFill>
          <p:spPr bwMode="auto">
            <a:xfrm>
              <a:off x="6011674" y="96116"/>
              <a:ext cx="3044432" cy="304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742608" y="245809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high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19552" y="60025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low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73081" y="14745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drive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418040" y="184390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761610" y="183244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27857" y="261663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high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drive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011674" y="2616639"/>
            <a:ext cx="297123" cy="250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08892" y="5058249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3875" y="3873896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758244"/>
              </p:ext>
            </p:extLst>
          </p:nvPr>
        </p:nvGraphicFramePr>
        <p:xfrm>
          <a:off x="1139341" y="3532829"/>
          <a:ext cx="20193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35" name="Équation" r:id="rId6" imgW="1003300" imgH="444500" progId="Equation.3">
                  <p:embed/>
                </p:oleObj>
              </mc:Choice>
              <mc:Fallback>
                <p:oleObj name="Équation" r:id="rId6" imgW="1003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9341" y="3532829"/>
                        <a:ext cx="2019300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393877"/>
              </p:ext>
            </p:extLst>
          </p:nvPr>
        </p:nvGraphicFramePr>
        <p:xfrm>
          <a:off x="1139340" y="4804564"/>
          <a:ext cx="2194796" cy="83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36" name="Équation" r:id="rId8" imgW="1130300" imgH="431800" progId="Equation.3">
                  <p:embed/>
                </p:oleObj>
              </mc:Choice>
              <mc:Fallback>
                <p:oleObj name="Équation" r:id="rId8" imgW="1130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39340" y="4804564"/>
                        <a:ext cx="2194796" cy="83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19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14675" t="10401" r="58775" b="8241"/>
          <a:stretch>
            <a:fillRect/>
          </a:stretch>
        </p:blipFill>
        <p:spPr bwMode="auto">
          <a:xfrm>
            <a:off x="4889500" y="1006870"/>
            <a:ext cx="4152900" cy="39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36616" y="107901"/>
            <a:ext cx="84266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a </a:t>
            </a:r>
            <a:r>
              <a:rPr lang="fr-FR" sz="2400" b="1" dirty="0" err="1" smtClean="0">
                <a:latin typeface="Times New Roman"/>
                <a:cs typeface="Times New Roman"/>
              </a:rPr>
              <a:t>measurement</a:t>
            </a:r>
            <a:r>
              <a:rPr lang="fr-FR" sz="2400" b="1" dirty="0" smtClean="0">
                <a:latin typeface="Times New Roman"/>
                <a:cs typeface="Times New Roman"/>
              </a:rPr>
              <a:t> of dislocation </a:t>
            </a:r>
            <a:r>
              <a:rPr lang="fr-FR" sz="2400" b="1" dirty="0" err="1" smtClean="0">
                <a:latin typeface="Times New Roman"/>
                <a:cs typeface="Times New Roman"/>
              </a:rPr>
              <a:t>density</a:t>
            </a:r>
            <a:r>
              <a:rPr lang="fr-FR" sz="2400" b="1" dirty="0" smtClean="0">
                <a:latin typeface="Times New Roman"/>
                <a:cs typeface="Times New Roman"/>
              </a:rPr>
              <a:t> and </a:t>
            </a:r>
            <a:r>
              <a:rPr lang="fr-FR" sz="2400" b="1" dirty="0" err="1" smtClean="0">
                <a:latin typeface="Times New Roman"/>
                <a:cs typeface="Times New Roman"/>
              </a:rPr>
              <a:t>pinning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length</a:t>
            </a:r>
            <a:r>
              <a:rPr lang="fr-FR" sz="2400" b="1" dirty="0" smtClean="0">
                <a:latin typeface="Times New Roman"/>
                <a:cs typeface="Times New Roman"/>
              </a:rPr>
              <a:t>  for </a:t>
            </a:r>
            <a:r>
              <a:rPr lang="fr-FR" sz="2400" b="1" dirty="0" err="1" smtClean="0">
                <a:latin typeface="Times New Roman"/>
                <a:cs typeface="Times New Roman"/>
              </a:rPr>
              <a:t>various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crystals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000" b="1" i="1" dirty="0" smtClean="0">
                <a:latin typeface="Times New Roman"/>
                <a:cs typeface="Times New Roman"/>
              </a:rPr>
              <a:t>(</a:t>
            </a:r>
            <a:r>
              <a:rPr lang="fr-FR" sz="20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2000" b="1" i="1" dirty="0" smtClean="0">
                <a:latin typeface="Times New Roman"/>
                <a:cs typeface="Times New Roman"/>
              </a:rPr>
              <a:t> et al. Phys. Rev. B87, 060509(R) 2013)</a:t>
            </a:r>
            <a:endParaRPr lang="fr-FR" sz="2000" b="1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594" y="1741454"/>
            <a:ext cx="475552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densities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3 10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6 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cm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</a:p>
          <a:p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network lengths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60 to 230 </a:t>
            </a:r>
            <a:r>
              <a:rPr lang="fr-FR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endParaRPr lang="fr-FR" sz="105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17 to 57 </a:t>
            </a:r>
          </a:p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instead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of 3 for a simple 3D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lattice</a:t>
            </a:r>
            <a:endParaRPr lang="fr-FR" sz="105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=&gt; dislocations are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grouped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sub-boundaries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>
                <a:latin typeface="Times New Roman"/>
                <a:cs typeface="Times New Roman"/>
              </a:rPr>
              <a:t>dislocations cannot move at 10MHz and 1.2K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Shevchenko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theory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a network of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superfluid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cores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would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require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10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disloc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/cm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for a 1% NCRI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3594" y="955168"/>
            <a:ext cx="3689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agreement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1/Q  ~ </a:t>
            </a:r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fr-FR" b="1" dirty="0" smtClean="0">
                <a:solidFill>
                  <a:srgbClr val="0000FF"/>
                </a:solidFill>
              </a:rPr>
              <a:t>T</a:t>
            </a:r>
            <a:r>
              <a:rPr lang="fr-FR" b="1" baseline="30000" dirty="0" smtClean="0">
                <a:solidFill>
                  <a:srgbClr val="0000FF"/>
                </a:solidFill>
              </a:rPr>
              <a:t>3</a:t>
            </a:r>
            <a:r>
              <a:rPr lang="fr-FR" b="1" dirty="0" smtClean="0">
                <a:solidFill>
                  <a:srgbClr val="0000FF"/>
                </a:solidFill>
              </a:rPr>
              <a:t>  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collisions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thermal phonons </a:t>
            </a:r>
          </a:p>
        </p:txBody>
      </p:sp>
      <p:pic>
        <p:nvPicPr>
          <p:cNvPr id="3" name="Image 2" descr="table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04642"/>
            <a:ext cx="8699500" cy="17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consequences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at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the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macroscopic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scale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2013735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a large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molar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volume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liquid </a:t>
            </a:r>
            <a:r>
              <a:rPr lang="fr-FR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: 28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 </a:t>
            </a:r>
            <a:r>
              <a:rPr lang="fr-FR" b="1" i="1" dirty="0" err="1">
                <a:latin typeface="Times"/>
                <a:cs typeface="Times"/>
              </a:rPr>
              <a:t>at</a:t>
            </a:r>
            <a:r>
              <a:rPr lang="fr-FR" b="1" i="1" dirty="0">
                <a:latin typeface="Times"/>
                <a:cs typeface="Times"/>
              </a:rPr>
              <a:t> P = 0 </a:t>
            </a:r>
          </a:p>
          <a:p>
            <a:pPr algn="l"/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: 37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10100" y="1600200"/>
            <a:ext cx="4076700" cy="3636800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28600" y="15217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F. Simon (1934) </a:t>
            </a:r>
            <a:r>
              <a:rPr lang="fr-FR" b="1" i="1" dirty="0" smtClean="0">
                <a:latin typeface="Times"/>
                <a:cs typeface="Times"/>
              </a:rPr>
              <a:t>and F</a:t>
            </a:r>
            <a:r>
              <a:rPr lang="fr-FR" b="1" i="1" dirty="0">
                <a:latin typeface="Times"/>
                <a:cs typeface="Times"/>
              </a:rPr>
              <a:t>. London (1936):</a:t>
            </a:r>
            <a:endParaRPr lang="fr-FR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5561905"/>
            <a:ext cx="6261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2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liquid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states: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superfluid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at T &lt; 2K ;  normal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viscous at T &gt; 2K</a:t>
            </a:r>
            <a:endParaRPr lang="fr-FR" altLang="ja-JP" b="1" i="1" dirty="0">
              <a:solidFill>
                <a:srgbClr val="FF0000"/>
              </a:solidFill>
              <a:latin typeface="Times"/>
              <a:ea typeface="ＭＳ Ｐゴシック" pitchFamily="-106" charset="-128"/>
              <a:cs typeface="Time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4141164"/>
            <a:ext cx="4533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err="1" smtClean="0">
                <a:latin typeface="Times"/>
                <a:cs typeface="Times"/>
              </a:rPr>
              <a:t>At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smtClean="0">
                <a:latin typeface="Times"/>
                <a:cs typeface="Times"/>
              </a:rPr>
              <a:t>P &lt; 25 bar, the </a:t>
            </a:r>
            <a:r>
              <a:rPr lang="fr-FR" b="1" i="1" dirty="0" err="1" smtClean="0">
                <a:latin typeface="Times"/>
                <a:cs typeface="Times"/>
              </a:rPr>
              <a:t>liquid</a:t>
            </a:r>
            <a:r>
              <a:rPr lang="fr-FR" b="1" i="1" dirty="0" smtClean="0">
                <a:latin typeface="Times"/>
                <a:cs typeface="Times"/>
              </a:rPr>
              <a:t> phase </a:t>
            </a:r>
            <a:r>
              <a:rPr lang="fr-FR" b="1" i="1" dirty="0" err="1" smtClean="0">
                <a:latin typeface="Times"/>
                <a:cs typeface="Times"/>
              </a:rPr>
              <a:t>is</a:t>
            </a:r>
            <a:r>
              <a:rPr lang="fr-FR" b="1" i="1" dirty="0" smtClean="0">
                <a:latin typeface="Times"/>
                <a:cs typeface="Times"/>
              </a:rPr>
              <a:t> more stable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no triple point (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liquid-</a:t>
            </a:r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gas-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solid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)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crystal growth from the liquid at low T</a:t>
            </a:r>
          </a:p>
        </p:txBody>
      </p:sp>
    </p:spTree>
    <p:extLst>
      <p:ext uri="{BB962C8B-B14F-4D97-AF65-F5344CB8AC3E}">
        <p14:creationId xmlns:p14="http://schemas.microsoft.com/office/powerpoint/2010/main" val="74393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>
          <a:xfrm>
            <a:off x="2133600" y="249535"/>
            <a:ext cx="4546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cs typeface="Times New Roman"/>
              </a:rPr>
              <a:t>crystals of variable quality</a:t>
            </a:r>
            <a:endParaRPr lang="en-GB" sz="2400" b="1" baseline="30000"/>
          </a:p>
        </p:txBody>
      </p:sp>
      <p:sp>
        <p:nvSpPr>
          <p:cNvPr id="9" name="ZoneTexte 8"/>
          <p:cNvSpPr txBox="1"/>
          <p:nvPr/>
        </p:nvSpPr>
        <p:spPr>
          <a:xfrm>
            <a:off x="3513773" y="1916832"/>
            <a:ext cx="554171" cy="30777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X15a</a:t>
            </a:r>
            <a:endParaRPr lang="en-GB" sz="1400" b="1"/>
          </a:p>
        </p:txBody>
      </p:sp>
      <p:sp>
        <p:nvSpPr>
          <p:cNvPr id="26" name="ZoneTexte 25"/>
          <p:cNvSpPr txBox="1"/>
          <p:nvPr/>
        </p:nvSpPr>
        <p:spPr>
          <a:xfrm>
            <a:off x="3578067" y="2996952"/>
            <a:ext cx="561885" cy="307777"/>
          </a:xfrm>
          <a:prstGeom prst="rect">
            <a:avLst/>
          </a:prstGeom>
          <a:noFill/>
          <a:ln w="19050" cmpd="sng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X15b</a:t>
            </a:r>
            <a:endParaRPr lang="en-GB" sz="1400" b="1"/>
          </a:p>
        </p:txBody>
      </p:sp>
      <p:sp>
        <p:nvSpPr>
          <p:cNvPr id="27" name="ZoneTexte 26"/>
          <p:cNvSpPr txBox="1"/>
          <p:nvPr/>
        </p:nvSpPr>
        <p:spPr>
          <a:xfrm>
            <a:off x="3995936" y="4345359"/>
            <a:ext cx="543739" cy="307777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X15c</a:t>
            </a:r>
            <a:endParaRPr lang="en-GB" sz="1400" b="1"/>
          </a:p>
        </p:txBody>
      </p:sp>
      <p:sp>
        <p:nvSpPr>
          <p:cNvPr id="28" name="ZoneTexte 27"/>
          <p:cNvSpPr txBox="1"/>
          <p:nvPr/>
        </p:nvSpPr>
        <p:spPr>
          <a:xfrm>
            <a:off x="4139952" y="4941168"/>
            <a:ext cx="471328" cy="307777"/>
          </a:xfrm>
          <a:prstGeom prst="rect">
            <a:avLst/>
          </a:prstGeom>
          <a:noFill/>
          <a:ln w="19050" cmpd="sng"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BC2</a:t>
            </a:r>
            <a:endParaRPr lang="en-GB" sz="1400" b="1"/>
          </a:p>
        </p:txBody>
      </p:sp>
      <p:sp>
        <p:nvSpPr>
          <p:cNvPr id="29" name="ZoneTexte 28"/>
          <p:cNvSpPr txBox="1"/>
          <p:nvPr/>
        </p:nvSpPr>
        <p:spPr>
          <a:xfrm>
            <a:off x="5001521" y="3205877"/>
            <a:ext cx="4034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+mj-lt"/>
                <a:cs typeface="Times New Roman"/>
              </a:rPr>
              <a:t>- </a:t>
            </a:r>
            <a:r>
              <a:rPr lang="en-GB" b="1" dirty="0" smtClean="0">
                <a:solidFill>
                  <a:srgbClr val="000000"/>
                </a:solidFill>
                <a:latin typeface="+mj-lt"/>
                <a:cs typeface="Times New Roman"/>
              </a:rPr>
              <a:t>density :</a:t>
            </a:r>
            <a:r>
              <a:rPr lang="en-GB" dirty="0" smtClean="0">
                <a:solidFill>
                  <a:srgbClr val="000000"/>
                </a:solidFill>
                <a:latin typeface="+mj-lt"/>
                <a:cs typeface="Times New Roman"/>
              </a:rPr>
              <a:t> between 3x10</a:t>
            </a:r>
            <a:r>
              <a:rPr lang="en-GB" baseline="30000" dirty="0" smtClean="0">
                <a:solidFill>
                  <a:srgbClr val="000000"/>
                </a:solidFill>
                <a:latin typeface="+mj-lt"/>
                <a:cs typeface="Times New Roman"/>
              </a:rPr>
              <a:t>4</a:t>
            </a:r>
            <a:r>
              <a:rPr lang="en-GB" dirty="0" smtClean="0">
                <a:solidFill>
                  <a:srgbClr val="000000"/>
                </a:solidFill>
                <a:latin typeface="+mj-lt"/>
                <a:cs typeface="Times New Roman"/>
              </a:rPr>
              <a:t> and 5x10</a:t>
            </a:r>
            <a:r>
              <a:rPr lang="en-GB" baseline="30000" dirty="0" smtClean="0">
                <a:solidFill>
                  <a:srgbClr val="000000"/>
                </a:solidFill>
                <a:latin typeface="+mj-lt"/>
                <a:cs typeface="Times New Roman"/>
              </a:rPr>
              <a:t>5</a:t>
            </a:r>
            <a:r>
              <a:rPr lang="en-GB" dirty="0" smtClean="0">
                <a:solidFill>
                  <a:srgbClr val="000000"/>
                </a:solidFill>
                <a:latin typeface="+mj-lt"/>
                <a:cs typeface="Times New Roman"/>
              </a:rPr>
              <a:t> cm</a:t>
            </a:r>
            <a:r>
              <a:rPr lang="en-GB" baseline="30000" dirty="0" smtClean="0">
                <a:solidFill>
                  <a:srgbClr val="000000"/>
                </a:solidFill>
                <a:latin typeface="+mj-lt"/>
                <a:cs typeface="Times New Roman"/>
              </a:rPr>
              <a:t>-2</a:t>
            </a:r>
            <a:endParaRPr lang="en-GB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+mj-lt"/>
                <a:cs typeface="Times New Roman"/>
              </a:rPr>
              <a:t>- </a:t>
            </a:r>
            <a:r>
              <a:rPr lang="en-GB" b="1" dirty="0" smtClean="0">
                <a:solidFill>
                  <a:srgbClr val="000000"/>
                </a:solidFill>
                <a:latin typeface="+mj-lt"/>
                <a:cs typeface="Times New Roman"/>
              </a:rPr>
              <a:t>free length :</a:t>
            </a:r>
            <a:r>
              <a:rPr lang="en-GB" dirty="0" smtClean="0">
                <a:solidFill>
                  <a:srgbClr val="000000"/>
                </a:solidFill>
                <a:latin typeface="+mj-lt"/>
                <a:cs typeface="Times New Roman"/>
              </a:rPr>
              <a:t> between 60 and 230 </a:t>
            </a:r>
            <a:r>
              <a:rPr lang="en-GB" dirty="0" err="1" smtClean="0">
                <a:solidFill>
                  <a:srgbClr val="000000"/>
                </a:solidFill>
                <a:latin typeface="+mj-lt"/>
                <a:cs typeface="Symbol" charset="2"/>
              </a:rPr>
              <a:t>μ</a:t>
            </a:r>
            <a:r>
              <a:rPr lang="en-GB" dirty="0" err="1" smtClean="0">
                <a:solidFill>
                  <a:srgbClr val="000000"/>
                </a:solidFill>
                <a:latin typeface="+mj-lt"/>
                <a:cs typeface="Times New Roman"/>
              </a:rPr>
              <a:t>m</a:t>
            </a:r>
          </a:p>
          <a:p>
            <a:r>
              <a:rPr lang="en-GB" dirty="0" err="1">
                <a:solidFill>
                  <a:srgbClr val="000000"/>
                </a:solidFill>
                <a:latin typeface="+mj-lt"/>
                <a:cs typeface="Times New Roman"/>
              </a:rPr>
              <a:t>- </a:t>
            </a:r>
            <a:r>
              <a:rPr lang="en-GB" b="1" dirty="0" err="1">
                <a:solidFill>
                  <a:srgbClr val="000000"/>
                </a:solidFill>
                <a:latin typeface="+mj-lt"/>
                <a:cs typeface="Times New Roman"/>
              </a:rPr>
              <a:t>velocity: </a:t>
            </a:r>
            <a:r>
              <a:rPr lang="en-GB" dirty="0" err="1">
                <a:solidFill>
                  <a:srgbClr val="000000"/>
                </a:solidFill>
                <a:latin typeface="+mj-lt"/>
                <a:cs typeface="Times New Roman"/>
              </a:rPr>
              <a:t>up to 1 m/s at 10 kHz</a:t>
            </a:r>
            <a:endParaRPr lang="en-GB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pPr algn="just"/>
            <a:endParaRPr lang="en-GB" b="1" dirty="0" smtClean="0">
              <a:solidFill>
                <a:schemeClr val="accent2"/>
              </a:solidFill>
              <a:latin typeface="+mj-lt"/>
              <a:cs typeface="Times New Roman"/>
            </a:endParaRPr>
          </a:p>
          <a:p>
            <a:pPr algn="just"/>
            <a:r>
              <a:rPr lang="en-GB" b="1" dirty="0" smtClean="0">
                <a:solidFill>
                  <a:schemeClr val="accent2"/>
                </a:solidFill>
                <a:latin typeface="+mj-lt"/>
                <a:cs typeface="Times New Roman"/>
              </a:rPr>
              <a:t>The best crystals are grown at the lowest temperature.</a:t>
            </a:r>
          </a:p>
          <a:p>
            <a:endParaRPr lang="en-GB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pPr algn="just"/>
            <a:r>
              <a:rPr lang="en-GB" i="1" dirty="0" smtClean="0">
                <a:solidFill>
                  <a:schemeClr val="accent1"/>
                </a:solidFill>
                <a:latin typeface="Georgia"/>
                <a:cs typeface="Georgia"/>
              </a:rPr>
              <a:t>ΛL</a:t>
            </a:r>
            <a:r>
              <a:rPr lang="en-GB" b="1" baseline="30000" dirty="0" smtClean="0">
                <a:solidFill>
                  <a:schemeClr val="accent1"/>
                </a:solidFill>
                <a:latin typeface="Cambria Math"/>
                <a:cs typeface="Cambria Math"/>
              </a:rPr>
              <a:t>2</a:t>
            </a:r>
            <a:r>
              <a:rPr lang="en-GB" b="1" i="1" dirty="0" smtClean="0">
                <a:solidFill>
                  <a:schemeClr val="accent1"/>
                </a:solidFill>
                <a:latin typeface="Cambria Math"/>
                <a:cs typeface="Cambria Math"/>
              </a:rPr>
              <a:t> </a:t>
            </a:r>
            <a:r>
              <a:rPr lang="en-GB" b="1" dirty="0" smtClean="0">
                <a:solidFill>
                  <a:schemeClr val="accent1"/>
                </a:solidFill>
                <a:latin typeface="+mj-lt"/>
                <a:cs typeface="Times New Roman"/>
              </a:rPr>
              <a:t>from 17 to 60 instead of 3 for a cubic network of dislocations.</a:t>
            </a:r>
            <a:endParaRPr lang="en-GB" b="1" dirty="0" smtClean="0">
              <a:solidFill>
                <a:srgbClr val="0000FF"/>
              </a:solidFill>
              <a:latin typeface="+mj-lt"/>
              <a:cs typeface="Times New Roman"/>
            </a:endParaRPr>
          </a:p>
          <a:p>
            <a:pPr marL="285750" indent="-285750" algn="just">
              <a:buFont typeface="Symbol" charset="0"/>
              <a:buChar char=""/>
            </a:pPr>
            <a:r>
              <a:rPr lang="en-GB" b="1" dirty="0" smtClean="0">
                <a:solidFill>
                  <a:schemeClr val="accent1"/>
                </a:solidFill>
                <a:latin typeface="+mj-lt"/>
                <a:cs typeface="Times New Roman"/>
              </a:rPr>
              <a:t>the dislocation are grouped into sub-boundaries.</a:t>
            </a:r>
          </a:p>
        </p:txBody>
      </p:sp>
      <p:pic>
        <p:nvPicPr>
          <p:cNvPr id="3" name="Image 2" descr="Capture d’écran 2013-01-07 à 17.32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24154"/>
            <a:ext cx="4211960" cy="17567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74831" y="1249015"/>
            <a:ext cx="741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smtClean="0">
                <a:latin typeface="Georgia"/>
                <a:cs typeface="Georgia"/>
              </a:rPr>
              <a:t>ε</a:t>
            </a:r>
            <a:r>
              <a:rPr lang="en-GB" sz="1400" smtClean="0">
                <a:latin typeface="Cambria Math"/>
                <a:cs typeface="Cambria Math"/>
              </a:rPr>
              <a:t> </a:t>
            </a:r>
            <a:r>
              <a:rPr lang="en-GB" sz="1400" smtClean="0"/>
              <a:t>= 10</a:t>
            </a:r>
            <a:r>
              <a:rPr lang="en-GB" sz="1400" baseline="30000" smtClean="0"/>
              <a:t>-7</a:t>
            </a:r>
            <a:endParaRPr lang="en-GB" sz="1400" baseline="30000"/>
          </a:p>
        </p:txBody>
      </p:sp>
      <p:pic>
        <p:nvPicPr>
          <p:cNvPr id="5" name="Image 4" descr="dissipation_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" y="1422895"/>
            <a:ext cx="4879340" cy="471741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208820" y="3501008"/>
            <a:ext cx="33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compare to previous </a:t>
            </a:r>
            <a:r>
              <a:rPr lang="en-GB" dirty="0" err="1" smtClean="0"/>
              <a:t>experment</a:t>
            </a:r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7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torsion rod elastic with group na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27871" r="15207" b="14436"/>
          <a:stretch/>
        </p:blipFill>
        <p:spPr bwMode="auto">
          <a:xfrm>
            <a:off x="4074469" y="1854200"/>
            <a:ext cx="5056832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7000" y="139700"/>
            <a:ext cx="69215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latin typeface="Times" pitchFamily="-112" charset="0"/>
              </a:rPr>
              <a:t>the torsion rod should not be a thin tube !</a:t>
            </a:r>
            <a:endParaRPr lang="fr-FR" sz="2000" b="1" dirty="0" smtClean="0">
              <a:latin typeface="Times" pitchFamily="-112" charset="0"/>
            </a:endParaRPr>
          </a:p>
          <a:p>
            <a:pPr algn="ctr">
              <a:defRPr/>
            </a:pPr>
            <a:r>
              <a:rPr lang="fr-FR" sz="1600" b="1" i="1" dirty="0" smtClean="0">
                <a:solidFill>
                  <a:srgbClr val="0000FF"/>
                </a:solidFill>
                <a:latin typeface="Times" pitchFamily="-112" charset="0"/>
              </a:rPr>
              <a:t>J. </a:t>
            </a:r>
            <a:r>
              <a:rPr lang="fr-FR" sz="1600" b="1" i="1" dirty="0" err="1" smtClean="0">
                <a:solidFill>
                  <a:srgbClr val="0000FF"/>
                </a:solidFill>
                <a:latin typeface="Times" pitchFamily="-112" charset="0"/>
              </a:rPr>
              <a:t>Beamish</a:t>
            </a:r>
            <a:r>
              <a:rPr lang="fr-FR" sz="1600" b="1" i="1" dirty="0" smtClean="0">
                <a:solidFill>
                  <a:srgbClr val="0000FF"/>
                </a:solidFill>
                <a:latin typeface="Times" pitchFamily="-112" charset="0"/>
              </a:rPr>
              <a:t>, A. </a:t>
            </a:r>
            <a:r>
              <a:rPr lang="fr-FR" sz="1600" b="1" i="1" dirty="0" err="1" smtClean="0">
                <a:solidFill>
                  <a:srgbClr val="0000FF"/>
                </a:solidFill>
                <a:latin typeface="Times" pitchFamily="-112" charset="0"/>
              </a:rPr>
              <a:t>Fefferman</a:t>
            </a:r>
            <a:r>
              <a:rPr lang="fr-FR" sz="1600" b="1" i="1" dirty="0" smtClean="0">
                <a:solidFill>
                  <a:srgbClr val="0000FF"/>
                </a:solidFill>
                <a:latin typeface="Times" pitchFamily="-112" charset="0"/>
              </a:rPr>
              <a:t>, A. </a:t>
            </a:r>
            <a:r>
              <a:rPr lang="fr-FR" sz="1600" b="1" i="1" dirty="0" err="1" smtClean="0">
                <a:solidFill>
                  <a:srgbClr val="0000FF"/>
                </a:solidFill>
                <a:latin typeface="Times" pitchFamily="-112" charset="0"/>
              </a:rPr>
              <a:t>Haziot</a:t>
            </a:r>
            <a:r>
              <a:rPr lang="fr-FR" sz="1600" b="1" i="1" dirty="0" smtClean="0">
                <a:solidFill>
                  <a:srgbClr val="0000FF"/>
                </a:solidFill>
                <a:latin typeface="Times" pitchFamily="-112" charset="0"/>
              </a:rPr>
              <a:t>, X. Rojas, and S. Balibar, </a:t>
            </a:r>
            <a:r>
              <a:rPr lang="fr-FR" sz="1600" b="1" i="1" dirty="0" err="1" smtClean="0">
                <a:solidFill>
                  <a:srgbClr val="0000FF"/>
                </a:solidFill>
                <a:latin typeface="Times" pitchFamily="-112" charset="0"/>
              </a:rPr>
              <a:t>Phys</a:t>
            </a:r>
            <a:r>
              <a:rPr lang="fr-FR" sz="1600" b="1" i="1" dirty="0" smtClean="0">
                <a:solidFill>
                  <a:srgbClr val="0000FF"/>
                </a:solidFill>
                <a:latin typeface="Times" pitchFamily="-112" charset="0"/>
              </a:rPr>
              <a:t> </a:t>
            </a:r>
            <a:r>
              <a:rPr lang="fr-FR" sz="1600" b="1" i="1" dirty="0" err="1">
                <a:solidFill>
                  <a:srgbClr val="0000FF"/>
                </a:solidFill>
                <a:latin typeface="Times" pitchFamily="-112" charset="0"/>
              </a:rPr>
              <a:t>R</a:t>
            </a:r>
            <a:r>
              <a:rPr lang="fr-FR" sz="1600" b="1" i="1" dirty="0" err="1" smtClean="0">
                <a:solidFill>
                  <a:srgbClr val="0000FF"/>
                </a:solidFill>
                <a:latin typeface="Times" pitchFamily="-112" charset="0"/>
              </a:rPr>
              <a:t>ev</a:t>
            </a:r>
            <a:r>
              <a:rPr lang="fr-FR" sz="1600" b="1" i="1" dirty="0" smtClean="0">
                <a:solidFill>
                  <a:srgbClr val="0000FF"/>
                </a:solidFill>
                <a:latin typeface="Times" pitchFamily="-112" charset="0"/>
              </a:rPr>
              <a:t> B 2012</a:t>
            </a:r>
            <a:endParaRPr lang="fr-FR" sz="1600" b="1" i="1" dirty="0">
              <a:solidFill>
                <a:srgbClr val="0000FF"/>
              </a:solidFill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7000" y="1212560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"/>
                <a:cs typeface="Times"/>
              </a:rPr>
              <a:t>when</a:t>
            </a:r>
            <a:r>
              <a:rPr lang="fr-FR" sz="1600" b="1" dirty="0" smtClean="0">
                <a:latin typeface="Times"/>
                <a:cs typeface="Times"/>
              </a:rPr>
              <a:t> the « torsion </a:t>
            </a:r>
            <a:r>
              <a:rPr lang="fr-FR" sz="1600" b="1" dirty="0" err="1" smtClean="0">
                <a:latin typeface="Times"/>
                <a:cs typeface="Times"/>
              </a:rPr>
              <a:t>rod</a:t>
            </a:r>
            <a:r>
              <a:rPr lang="fr-FR" sz="1600" b="1" dirty="0" smtClean="0">
                <a:latin typeface="Times"/>
                <a:cs typeface="Times"/>
              </a:rPr>
              <a:t> » </a:t>
            </a:r>
            <a:r>
              <a:rPr lang="fr-FR" sz="1600" b="1" dirty="0" err="1" smtClean="0">
                <a:latin typeface="Times"/>
                <a:cs typeface="Times"/>
              </a:rPr>
              <a:t>is</a:t>
            </a:r>
            <a:r>
              <a:rPr lang="fr-FR" sz="1600" b="1" dirty="0" smtClean="0">
                <a:latin typeface="Times"/>
                <a:cs typeface="Times"/>
              </a:rPr>
              <a:t> a torsion tube: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0</a:t>
            </a:r>
            <a:r>
              <a:rPr lang="fr-FR" sz="1600" b="1" dirty="0" smtClean="0">
                <a:latin typeface="Times"/>
                <a:cs typeface="Times"/>
              </a:rPr>
              <a:t> : </a:t>
            </a:r>
            <a:r>
              <a:rPr lang="fr-FR" sz="1600" b="1" dirty="0" err="1" smtClean="0">
                <a:latin typeface="Times"/>
                <a:cs typeface="Times"/>
              </a:rPr>
              <a:t>outer</a:t>
            </a:r>
            <a:r>
              <a:rPr lang="fr-FR" sz="1600" b="1" dirty="0" smtClean="0">
                <a:latin typeface="Times"/>
                <a:cs typeface="Times"/>
              </a:rPr>
              <a:t> radius of the tube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1</a:t>
            </a:r>
            <a:r>
              <a:rPr lang="fr-FR" sz="1600" b="1" dirty="0" smtClean="0">
                <a:latin typeface="Times"/>
                <a:cs typeface="Times"/>
              </a:rPr>
              <a:t>: </a:t>
            </a:r>
            <a:r>
              <a:rPr lang="fr-FR" sz="1600" b="1" dirty="0" err="1" smtClean="0">
                <a:latin typeface="Times"/>
                <a:cs typeface="Times"/>
              </a:rPr>
              <a:t>inner</a:t>
            </a:r>
            <a:r>
              <a:rPr lang="fr-FR" sz="1600" b="1" dirty="0" smtClean="0">
                <a:latin typeface="Times"/>
                <a:cs typeface="Times"/>
              </a:rPr>
              <a:t> radius </a:t>
            </a: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solid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line: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maximum possible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effect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of the He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stiffness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7000" y="2569746"/>
            <a:ext cx="3499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In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at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least 4 cases the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observed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frequency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could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be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a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consequence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of a 20 to 40% change in the He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stiffness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7000" y="4545455"/>
            <a:ext cx="365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the </a:t>
            </a:r>
            <a:r>
              <a:rPr lang="fr-FR" sz="1600" b="1" dirty="0">
                <a:latin typeface="Times"/>
                <a:cs typeface="Times"/>
              </a:rPr>
              <a:t>magnitude of the dissipation </a:t>
            </a:r>
            <a:r>
              <a:rPr lang="fr-FR" sz="1600" b="1" dirty="0" err="1">
                <a:latin typeface="Times"/>
                <a:cs typeface="Times"/>
              </a:rPr>
              <a:t>peak</a:t>
            </a:r>
            <a:r>
              <a:rPr lang="fr-FR" sz="1600" b="1" dirty="0">
                <a:latin typeface="Times"/>
                <a:cs typeface="Times"/>
              </a:rPr>
              <a:t>  </a:t>
            </a:r>
            <a:r>
              <a:rPr lang="fr-FR" sz="1600" b="1" dirty="0" err="1">
                <a:latin typeface="Times"/>
                <a:cs typeface="Times"/>
              </a:rPr>
              <a:t>also</a:t>
            </a:r>
            <a:r>
              <a:rPr lang="fr-FR" sz="1600" b="1" dirty="0">
                <a:latin typeface="Times"/>
                <a:cs typeface="Times"/>
              </a:rPr>
              <a:t> </a:t>
            </a:r>
            <a:r>
              <a:rPr lang="fr-FR" sz="1600" b="1" dirty="0" err="1">
                <a:latin typeface="Times"/>
                <a:cs typeface="Times"/>
              </a:rPr>
              <a:t>agrees</a:t>
            </a:r>
            <a:r>
              <a:rPr lang="fr-FR" sz="1600" b="1" dirty="0">
                <a:latin typeface="Times"/>
                <a:cs typeface="Times"/>
              </a:rPr>
              <a:t> </a:t>
            </a:r>
            <a:r>
              <a:rPr lang="fr-FR" sz="1600" b="1" dirty="0" err="1">
                <a:latin typeface="Times"/>
                <a:cs typeface="Times"/>
              </a:rPr>
              <a:t>with</a:t>
            </a:r>
            <a:r>
              <a:rPr lang="fr-FR" sz="1600" b="1" dirty="0">
                <a:latin typeface="Times"/>
                <a:cs typeface="Times"/>
              </a:rPr>
              <a:t> the </a:t>
            </a:r>
            <a:r>
              <a:rPr lang="fr-FR" sz="1600" b="1" dirty="0" err="1">
                <a:latin typeface="Times"/>
                <a:cs typeface="Times"/>
              </a:rPr>
              <a:t>mechanical</a:t>
            </a:r>
            <a:r>
              <a:rPr lang="fr-FR" sz="1600" b="1" dirty="0">
                <a:latin typeface="Times"/>
                <a:cs typeface="Times"/>
              </a:rPr>
              <a:t> dissipation in </a:t>
            </a:r>
            <a:r>
              <a:rPr lang="fr-FR" sz="1600" b="1" dirty="0" err="1" smtClean="0">
                <a:latin typeface="Times"/>
                <a:cs typeface="Times"/>
              </a:rPr>
              <a:t>stiffness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measurements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27000" y="3434490"/>
            <a:ext cx="349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the « 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velocity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 »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would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be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the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for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unpinning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of </a:t>
            </a:r>
            <a:r>
              <a:rPr lang="fr-FR" sz="1600" b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He (2 to 6 10</a:t>
            </a:r>
            <a:r>
              <a:rPr lang="fr-FR" sz="1600" b="1" baseline="30000" dirty="0">
                <a:solidFill>
                  <a:srgbClr val="0000FF"/>
                </a:solidFill>
                <a:latin typeface="Times"/>
                <a:cs typeface="Times"/>
              </a:rPr>
              <a:t>-8 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as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measured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by Day 2007 and by Rojas 2010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7000" y="5653932"/>
            <a:ext cx="4610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other </a:t>
            </a:r>
            <a:r>
              <a:rPr lang="fr-FR" sz="1600" b="1" dirty="0" err="1" smtClean="0">
                <a:latin typeface="Times"/>
                <a:cs typeface="Times"/>
              </a:rPr>
              <a:t>artifacts</a:t>
            </a:r>
            <a:r>
              <a:rPr lang="fr-FR" sz="1600" b="1" dirty="0" smtClean="0">
                <a:latin typeface="Times"/>
                <a:cs typeface="Times"/>
              </a:rPr>
              <a:t> (Maris, Reppy, Chan…) need to be considered in most other experiments … </a:t>
            </a:r>
          </a:p>
          <a:p>
            <a:r>
              <a:rPr lang="fr-FR" sz="1600" b="1" dirty="0" smtClean="0">
                <a:latin typeface="Times"/>
                <a:cs typeface="Times"/>
              </a:rPr>
              <a:t>but </a:t>
            </a:r>
            <a:r>
              <a:rPr lang="fr-FR" sz="1600" b="1" dirty="0" err="1" smtClean="0">
                <a:latin typeface="Times"/>
                <a:cs typeface="Times"/>
              </a:rPr>
              <a:t>some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experiments</a:t>
            </a:r>
            <a:r>
              <a:rPr lang="fr-FR" sz="1600" b="1" dirty="0" smtClean="0">
                <a:latin typeface="Times"/>
                <a:cs typeface="Times"/>
              </a:rPr>
              <a:t> (Kim, </a:t>
            </a:r>
            <a:r>
              <a:rPr lang="fr-FR" sz="1600" b="1" dirty="0" err="1" smtClean="0">
                <a:latin typeface="Times"/>
                <a:cs typeface="Times"/>
              </a:rPr>
              <a:t>Kono</a:t>
            </a:r>
            <a:r>
              <a:rPr lang="fr-FR" sz="1600" b="1" dirty="0" smtClean="0">
                <a:latin typeface="Times"/>
                <a:cs typeface="Times"/>
              </a:rPr>
              <a:t>, </a:t>
            </a:r>
            <a:r>
              <a:rPr lang="fr-FR" sz="1600" b="1" dirty="0" err="1" smtClean="0">
                <a:latin typeface="Times"/>
                <a:cs typeface="Times"/>
              </a:rPr>
              <a:t>Shirahama</a:t>
            </a:r>
            <a:r>
              <a:rPr lang="fr-FR" sz="1600" b="1" dirty="0" smtClean="0">
                <a:latin typeface="Times"/>
                <a:cs typeface="Times"/>
              </a:rPr>
              <a:t>…) </a:t>
            </a:r>
            <a:r>
              <a:rPr lang="fr-FR" sz="1600" b="1" dirty="0" err="1" smtClean="0">
                <a:latin typeface="Times"/>
                <a:cs typeface="Times"/>
              </a:rPr>
              <a:t>resist</a:t>
            </a:r>
            <a:r>
              <a:rPr lang="fr-FR" sz="1600" b="1" dirty="0" smtClean="0">
                <a:latin typeface="Times"/>
                <a:cs typeface="Times"/>
              </a:rPr>
              <a:t> to possible </a:t>
            </a:r>
            <a:r>
              <a:rPr lang="fr-FR" sz="1600" b="1" dirty="0" err="1" smtClean="0">
                <a:latin typeface="Times"/>
                <a:cs typeface="Times"/>
              </a:rPr>
              <a:t>critics</a:t>
            </a:r>
            <a:endParaRPr lang="fr-FR" sz="16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7681448" y="287029"/>
            <a:ext cx="1160081" cy="1375950"/>
            <a:chOff x="6932148" y="515629"/>
            <a:chExt cx="1160081" cy="1375950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7066791" y="1189419"/>
              <a:ext cx="890795" cy="702160"/>
            </a:xfrm>
            <a:prstGeom prst="can">
              <a:avLst>
                <a:gd name="adj" fmla="val 12500"/>
              </a:avLst>
            </a:prstGeom>
            <a:solidFill>
              <a:srgbClr val="FFFFFF">
                <a:alpha val="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7093719" y="1568363"/>
              <a:ext cx="836938" cy="214802"/>
              <a:chOff x="2784" y="96"/>
              <a:chExt cx="1488" cy="384"/>
            </a:xfrm>
          </p:grpSpPr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2784" y="384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2784" y="336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2784" y="288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2784" y="240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7" name="Oval 18"/>
              <p:cNvSpPr>
                <a:spLocks noChangeArrowheads="1"/>
              </p:cNvSpPr>
              <p:nvPr/>
            </p:nvSpPr>
            <p:spPr bwMode="auto">
              <a:xfrm>
                <a:off x="2784" y="192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8" name="Oval 19"/>
              <p:cNvSpPr>
                <a:spLocks noChangeArrowheads="1"/>
              </p:cNvSpPr>
              <p:nvPr/>
            </p:nvSpPr>
            <p:spPr bwMode="auto">
              <a:xfrm>
                <a:off x="2784" y="144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9" name="Oval 20"/>
              <p:cNvSpPr>
                <a:spLocks noChangeArrowheads="1"/>
              </p:cNvSpPr>
              <p:nvPr/>
            </p:nvSpPr>
            <p:spPr bwMode="auto">
              <a:xfrm>
                <a:off x="2784" y="96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7458870" y="1324177"/>
              <a:ext cx="107714" cy="82071"/>
            </a:xfrm>
            <a:prstGeom prst="curvedRightArrow">
              <a:avLst>
                <a:gd name="adj1" fmla="val 20000"/>
                <a:gd name="adj2" fmla="val 40000"/>
                <a:gd name="adj3" fmla="val 411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" name="AutoShape 22"/>
            <p:cNvSpPr>
              <a:spLocks noChangeArrowheads="1"/>
            </p:cNvSpPr>
            <p:nvPr/>
          </p:nvSpPr>
          <p:spPr bwMode="auto">
            <a:xfrm flipH="1">
              <a:off x="7458870" y="1324177"/>
              <a:ext cx="107714" cy="82071"/>
            </a:xfrm>
            <a:prstGeom prst="curvedRightArrow">
              <a:avLst>
                <a:gd name="adj1" fmla="val 20000"/>
                <a:gd name="adj2" fmla="val 40000"/>
                <a:gd name="adj3" fmla="val 411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" name="AutoShape 25" descr="Sphere"/>
            <p:cNvSpPr>
              <a:spLocks noChangeArrowheads="1"/>
            </p:cNvSpPr>
            <p:nvPr/>
          </p:nvSpPr>
          <p:spPr bwMode="auto">
            <a:xfrm>
              <a:off x="7066791" y="1189419"/>
              <a:ext cx="890795" cy="702160"/>
            </a:xfrm>
            <a:prstGeom prst="can">
              <a:avLst>
                <a:gd name="adj" fmla="val 13944"/>
              </a:avLst>
            </a:prstGeom>
            <a:pattFill prst="sphere">
              <a:fgClr>
                <a:srgbClr val="0066FF"/>
              </a:fgClr>
              <a:bgClr>
                <a:schemeClr val="bg1"/>
              </a:bgClr>
            </a:pattFill>
            <a:ln w="571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7471796" y="757788"/>
              <a:ext cx="80786" cy="486345"/>
            </a:xfrm>
            <a:prstGeom prst="can">
              <a:avLst>
                <a:gd name="adj" fmla="val 17630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" name="AutoShape 27" descr="Sphere"/>
            <p:cNvSpPr>
              <a:spLocks noChangeArrowheads="1"/>
            </p:cNvSpPr>
            <p:nvPr/>
          </p:nvSpPr>
          <p:spPr bwMode="auto">
            <a:xfrm>
              <a:off x="7484721" y="812502"/>
              <a:ext cx="54934" cy="431631"/>
            </a:xfrm>
            <a:prstGeom prst="can">
              <a:avLst>
                <a:gd name="adj" fmla="val 26103"/>
              </a:avLst>
            </a:prstGeom>
            <a:pattFill prst="sphere">
              <a:fgClr>
                <a:srgbClr val="0066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" name="AutoShape 28"/>
            <p:cNvSpPr>
              <a:spLocks noChangeArrowheads="1"/>
            </p:cNvSpPr>
            <p:nvPr/>
          </p:nvSpPr>
          <p:spPr bwMode="auto">
            <a:xfrm>
              <a:off x="6932148" y="515629"/>
              <a:ext cx="1160081" cy="324230"/>
            </a:xfrm>
            <a:prstGeom prst="can">
              <a:avLst>
                <a:gd name="adj" fmla="val 3316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3270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79927" y="300335"/>
            <a:ext cx="883707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Times New Roman"/>
                <a:cs typeface="Times New Roman"/>
              </a:rPr>
              <a:t>a running controversy: </a:t>
            </a:r>
          </a:p>
          <a:p>
            <a:pPr algn="ctr"/>
            <a:r>
              <a:rPr lang="fr-FR" sz="2400" b="1" dirty="0" err="1" smtClean="0">
                <a:latin typeface="Times New Roman"/>
                <a:cs typeface="Times New Roman"/>
              </a:rPr>
              <a:t>the frequency dependence of the softening</a:t>
            </a:r>
            <a:endParaRPr lang="fr-FR" sz="2400" b="1" baseline="30000" dirty="0"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979712" y="5255622"/>
            <a:ext cx="114945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Temperature (K)</a:t>
            </a:r>
            <a:endParaRPr lang="en-GB" sz="11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927" y="5537229"/>
            <a:ext cx="8636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Day and Beamish (2007):  the response time of the moving dislocation </a:t>
            </a:r>
            <a:r>
              <a:rPr lang="en-GB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 exp(E</a:t>
            </a:r>
            <a:r>
              <a:rPr lang="en-GB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/T) is prop. to the concentration of </a:t>
            </a:r>
            <a:r>
              <a:rPr lang="en-GB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 bound to it (binding energy E</a:t>
            </a:r>
            <a:r>
              <a:rPr lang="en-GB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</a:t>
            </a:r>
          </a:p>
          <a:p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transition where </a:t>
            </a:r>
            <a:r>
              <a:rPr lang="en-GB" b="1" dirty="0">
                <a:solidFill>
                  <a:srgbClr val="FF0000"/>
                </a:solidFill>
                <a:latin typeface="Symbol" charset="2"/>
                <a:cs typeface="Symbol" charset="2"/>
              </a:rPr>
              <a:t>wt</a:t>
            </a:r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 ~ 1 =&gt; frequency dependence</a:t>
            </a:r>
            <a:endParaRPr lang="en-GB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Iwasa (2010) and Kim (2013): a T-dependent pinning length, no frequency dependence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48264" y="1124744"/>
            <a:ext cx="1867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 – </a:t>
            </a:r>
            <a:r>
              <a:rPr lang="en-GB" sz="1400" dirty="0" err="1" smtClean="0">
                <a:latin typeface="Cambria Math"/>
                <a:cs typeface="Cambria Math"/>
              </a:rPr>
              <a:t>ε</a:t>
            </a:r>
            <a:r>
              <a:rPr lang="en-GB" sz="1400" dirty="0" smtClean="0">
                <a:latin typeface="Cambria Math"/>
                <a:cs typeface="Cambria Math"/>
              </a:rPr>
              <a:t> </a:t>
            </a:r>
            <a:r>
              <a:rPr lang="en-GB" sz="1400" dirty="0" smtClean="0"/>
              <a:t>= 2.7 10</a:t>
            </a:r>
            <a:r>
              <a:rPr lang="en-GB" sz="1400" baseline="30000" dirty="0" smtClean="0"/>
              <a:t>-9</a:t>
            </a:r>
            <a:endParaRPr lang="en-GB" sz="1400" baseline="30000" dirty="0"/>
          </a:p>
        </p:txBody>
      </p:sp>
      <p:pic>
        <p:nvPicPr>
          <p:cNvPr id="2" name="Image 1" descr="Figure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2" y="1285229"/>
            <a:ext cx="4778722" cy="4232003"/>
          </a:xfrm>
          <a:prstGeom prst="rect">
            <a:avLst/>
          </a:prstGeom>
        </p:spPr>
      </p:pic>
      <p:pic>
        <p:nvPicPr>
          <p:cNvPr id="6" name="Image 5" descr="Figure1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/>
        </p:blipFill>
        <p:spPr>
          <a:xfrm>
            <a:off x="-34852" y="1198344"/>
            <a:ext cx="4795520" cy="41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376535"/>
            <a:ext cx="88840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two dissipation </a:t>
            </a:r>
            <a:r>
              <a:rPr lang="fr-FR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regimes </a:t>
            </a:r>
            <a:r>
              <a:rPr lang="fr-FR" sz="20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(A. Haziot et al. PRB 88, 014106, July 2013)</a:t>
            </a:r>
            <a:endParaRPr lang="fr-FR" sz="2000" b="1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246370" y="1658451"/>
            <a:ext cx="36461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 high frequency or strain amplitude:</a:t>
            </a:r>
          </a:p>
          <a:p>
            <a:pPr algn="just"/>
            <a:r>
              <a:rPr lang="en-GB" b="1" dirty="0">
                <a:latin typeface="Times New Roman"/>
                <a:cs typeface="Times New Roman"/>
              </a:rPr>
              <a:t>no frequency dependence </a:t>
            </a:r>
          </a:p>
          <a:p>
            <a:pPr algn="just"/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real pinning as predicted by Iwasa and Kim</a:t>
            </a:r>
          </a:p>
          <a:p>
            <a:pPr algn="just"/>
            <a:endParaRPr lang="en-GB" b="1" dirty="0" smtClean="0">
              <a:latin typeface="Times New Roman"/>
              <a:cs typeface="Times New Roman"/>
            </a:endParaRPr>
          </a:p>
          <a:p>
            <a:pPr algn="just"/>
            <a:r>
              <a:rPr lang="en-GB" b="1" u="sng" dirty="0">
                <a:solidFill>
                  <a:srgbClr val="0000FF"/>
                </a:solidFill>
                <a:latin typeface="Times New Roman"/>
                <a:cs typeface="Times New Roman"/>
              </a:rPr>
              <a:t>at low frequency or small strain:</a:t>
            </a:r>
          </a:p>
          <a:p>
            <a:pPr algn="just"/>
            <a:endParaRPr lang="en-GB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a thermally activated dissipation regime ~ exp(-E</a:t>
            </a:r>
            <a:r>
              <a:rPr lang="en-GB" sz="2000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/T)</a:t>
            </a: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GB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= 0.67K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4700" y="5939781"/>
            <a:ext cx="438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latin typeface="Times New Roman"/>
                <a:cs typeface="Times New Roman"/>
              </a:rPr>
              <a:t>the transition temperature as a function of frequency and strain amplitude</a:t>
            </a:r>
          </a:p>
        </p:txBody>
      </p:sp>
      <p:pic>
        <p:nvPicPr>
          <p:cNvPr id="3" name="Image 2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44"/>
            <a:ext cx="5157063" cy="48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0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236835"/>
            <a:ext cx="8884096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speed: </a:t>
            </a:r>
            <a:r>
              <a:rPr lang="fr-FR" sz="28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 impurities move attached to dislocations below 45 </a:t>
            </a:r>
            <a:r>
              <a:rPr lang="fr-FR" sz="24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m/s  </a:t>
            </a:r>
            <a:r>
              <a:rPr lang="fr-FR" sz="20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(A. Haziot et al. PRB  88, 014106, July 2013)</a:t>
            </a:r>
            <a:endParaRPr lang="fr-FR" sz="2000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08104" y="1283197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From the dislocation density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7.6 10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-5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and the dislocation  length </a:t>
            </a: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 = 73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m, w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e obtain the dislocation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speed as a function of applied strain.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transition occurs at</a:t>
            </a: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critical speed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GB" sz="16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≈ 45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08104" y="3038376"/>
            <a:ext cx="333794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tentative interpretation:</a:t>
            </a:r>
          </a:p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max tunneling frequency for </a:t>
            </a:r>
            <a:r>
              <a:rPr lang="en-GB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atoms on the dislocation?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in the bulk crystal </a:t>
            </a:r>
            <a:r>
              <a:rPr lang="en-GB" b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He are quasi-particles moving by coherent quantum tunneling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bandwidth: 30 to 600 </a:t>
            </a:r>
            <a:r>
              <a:rPr lang="en-GB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K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average velocity: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&lt;v</a:t>
            </a: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&gt;</a:t>
            </a:r>
            <a:r>
              <a:rPr lang="en-GB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1/2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= 4.2</a:t>
            </a:r>
            <a:r>
              <a:rPr lang="en-GB" sz="16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 J</a:t>
            </a:r>
            <a:r>
              <a:rPr lang="en-GB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34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~ 0.6 to 12 mm/s</a:t>
            </a:r>
          </a:p>
          <a:p>
            <a:pPr algn="just"/>
            <a:r>
              <a:rPr lang="en-GB" sz="1600" b="1" dirty="0">
                <a:latin typeface="Times New Roman"/>
                <a:cs typeface="Times New Roman"/>
              </a:rPr>
              <a:t> 1 or 2 orders of magnitude faster</a:t>
            </a:r>
          </a:p>
          <a:p>
            <a:pPr algn="just"/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inelastic tunneling of </a:t>
            </a:r>
            <a:r>
              <a:rPr lang="en-GB" sz="16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He bound to dislocations up to 60 </a:t>
            </a:r>
            <a:r>
              <a:rPr lang="en-GB" sz="1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r>
              <a:rPr lang="en-GB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tunneling along the dislocation ?</a:t>
            </a:r>
            <a:endParaRPr lang="en-GB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Image 1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74788"/>
            <a:ext cx="5346700" cy="50308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46500" y="2483525"/>
            <a:ext cx="94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pinning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7429" y="3956725"/>
            <a:ext cx="94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binding</a:t>
            </a:r>
          </a:p>
        </p:txBody>
      </p:sp>
    </p:spTree>
    <p:extLst>
      <p:ext uri="{BB962C8B-B14F-4D97-AF65-F5344CB8AC3E}">
        <p14:creationId xmlns:p14="http://schemas.microsoft.com/office/powerpoint/2010/main" val="224534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the length distribution of dislocations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000" b="1" i="1">
                <a:latin typeface="Times New Roman"/>
                <a:cs typeface="Times New Roman"/>
              </a:rPr>
              <a:t>(A. Fefferman et al. submitted to PRL, Oct. 2013)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267" y="1784541"/>
            <a:ext cx="2809591" cy="3955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>
                <a:latin typeface="Times New Roman"/>
                <a:cs typeface="Times New Roman"/>
              </a:rPr>
              <a:t>when decreasing the driving strain, </a:t>
            </a:r>
          </a:p>
          <a:p>
            <a:pPr marL="0" indent="0">
              <a:buNone/>
            </a:pPr>
            <a:r>
              <a:rPr lang="fr-FR" sz="2000" b="1" baseline="30000">
                <a:latin typeface="Times New Roman"/>
                <a:cs typeface="Times New Roman"/>
              </a:rPr>
              <a:t>3</a:t>
            </a:r>
            <a:r>
              <a:rPr lang="fr-FR" sz="2000" b="1">
                <a:latin typeface="Times New Roman"/>
                <a:cs typeface="Times New Roman"/>
              </a:rPr>
              <a:t>He bind to short dislocations before long ones. </a:t>
            </a:r>
          </a:p>
          <a:p>
            <a:pPr marL="0" indent="0">
              <a:buNone/>
            </a:pPr>
            <a:r>
              <a:rPr lang="fr-FR" sz="2000" b="1">
                <a:solidFill>
                  <a:srgbClr val="FF0000"/>
                </a:solidFill>
                <a:latin typeface="Times New Roman"/>
                <a:cs typeface="Times New Roman"/>
              </a:rPr>
              <a:t>With a single dislocation length, one should see a sharp transition to the stiff state where all dislocations are pinned by impurities.</a:t>
            </a:r>
          </a:p>
        </p:txBody>
      </p:sp>
      <p:pic>
        <p:nvPicPr>
          <p:cNvPr id="4" name="Image 3" descr="fig1_11July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8" y="1527979"/>
            <a:ext cx="6028264" cy="4705132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05267" y="6322011"/>
            <a:ext cx="8672527" cy="472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000" b="1">
                <a:latin typeface="Times New Roman"/>
                <a:cs typeface="Times New Roman"/>
              </a:rPr>
              <a:t>we have measured the distribution of dislocation lengths between network nodes</a:t>
            </a:r>
          </a:p>
        </p:txBody>
      </p:sp>
    </p:spTree>
    <p:extLst>
      <p:ext uri="{BB962C8B-B14F-4D97-AF65-F5344CB8AC3E}">
        <p14:creationId xmlns:p14="http://schemas.microsoft.com/office/powerpoint/2010/main" val="295650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980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the network length distribution is wide: 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800" b="1">
                <a:latin typeface="Times New Roman"/>
                <a:cs typeface="Times New Roman"/>
              </a:rPr>
              <a:t>from 30 to 300 </a:t>
            </a:r>
            <a:r>
              <a:rPr lang="fr-FR" sz="2800" b="1">
                <a:latin typeface="Symbol" charset="2"/>
                <a:cs typeface="Symbol" charset="2"/>
              </a:rPr>
              <a:t>m</a:t>
            </a:r>
            <a:r>
              <a:rPr lang="fr-FR" sz="2800" b="1">
                <a:latin typeface="Times New Roman"/>
                <a:cs typeface="Times New Roman"/>
              </a:rPr>
              <a:t>m </a:t>
            </a:r>
          </a:p>
        </p:txBody>
      </p:sp>
      <p:pic>
        <p:nvPicPr>
          <p:cNvPr id="6" name="Image 5" descr="fig4_5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87" y="1739144"/>
            <a:ext cx="6501186" cy="4881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6268" y="2291454"/>
            <a:ext cx="22138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to each driving strain amplitude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 New Roman"/>
                <a:cs typeface="Times New Roman"/>
              </a:rPr>
              <a:t>corresponds a  max length  L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below which </a:t>
            </a:r>
            <a:r>
              <a:rPr lang="fr-FR" b="1" baseline="30000">
                <a:latin typeface="Times New Roman"/>
                <a:cs typeface="Times New Roman"/>
              </a:rPr>
              <a:t>3</a:t>
            </a:r>
            <a:r>
              <a:rPr lang="fr-FR" b="1">
                <a:latin typeface="Times New Roman"/>
                <a:cs typeface="Times New Roman"/>
              </a:rPr>
              <a:t>He binds</a:t>
            </a:r>
          </a:p>
          <a:p>
            <a:endParaRPr lang="fr-FR" b="1">
              <a:latin typeface="Times New Roman"/>
              <a:cs typeface="Times New Roman"/>
            </a:endParaRPr>
          </a:p>
          <a:p>
            <a:r>
              <a:rPr lang="fr-FR" b="1">
                <a:latin typeface="Times New Roman"/>
                <a:cs typeface="Times New Roman"/>
              </a:rPr>
              <a:t>L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= 2F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/b</a:t>
            </a:r>
            <a:r>
              <a:rPr lang="fr-FR" b="1">
                <a:latin typeface="Symbol" charset="2"/>
                <a:cs typeface="Symbol" charset="2"/>
              </a:rPr>
              <a:t>em</a:t>
            </a:r>
          </a:p>
          <a:p>
            <a:endParaRPr lang="fr-FR" b="1">
              <a:latin typeface="Symbol" charset="2"/>
              <a:cs typeface="Symbol" charset="2"/>
            </a:endParaRPr>
          </a:p>
          <a:p>
            <a:r>
              <a:rPr lang="fr-FR" b="1">
                <a:latin typeface="Times New Roman"/>
                <a:cs typeface="Times New Roman"/>
              </a:rPr>
              <a:t>with 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= 6.8 10</a:t>
            </a:r>
            <a:r>
              <a:rPr lang="fr-FR" b="1" baseline="30000">
                <a:latin typeface="Times New Roman"/>
                <a:cs typeface="Times New Roman"/>
              </a:rPr>
              <a:t>-15</a:t>
            </a:r>
            <a:r>
              <a:rPr lang="fr-FR" b="1">
                <a:latin typeface="Times New Roman"/>
                <a:cs typeface="Times New Roman"/>
              </a:rPr>
              <a:t> N</a:t>
            </a:r>
          </a:p>
          <a:p>
            <a:r>
              <a:rPr lang="fr-FR" b="1">
                <a:latin typeface="Times New Roman"/>
                <a:cs typeface="Times New Roman"/>
              </a:rPr>
              <a:t>b = 0.36 nm : Burgers vector</a:t>
            </a:r>
            <a:endParaRPr lang="fr-FR" b="1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4926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11842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A good fit of the dissipation due to  thermal phonons up to 1K,  far above the asymptotic regime in </a:t>
            </a:r>
            <a:r>
              <a:rPr lang="fr-FR" sz="2400" b="1">
                <a:latin typeface="Symbol" charset="2"/>
                <a:cs typeface="Symbol" charset="2"/>
              </a:rPr>
              <a:t>w</a:t>
            </a:r>
            <a:r>
              <a:rPr lang="fr-FR" sz="2400" b="1">
                <a:latin typeface="Times New Roman"/>
                <a:cs typeface="Times New Roman"/>
              </a:rPr>
              <a:t>T</a:t>
            </a:r>
            <a:r>
              <a:rPr lang="fr-FR" sz="2400" b="1" baseline="30000">
                <a:latin typeface="Times New Roman"/>
                <a:cs typeface="Times New Roman"/>
              </a:rPr>
              <a:t>3</a:t>
            </a:r>
          </a:p>
        </p:txBody>
      </p:sp>
      <p:pic>
        <p:nvPicPr>
          <p:cNvPr id="6" name="Image 5" descr="dissipation1K-Feffer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90" y="1621115"/>
            <a:ext cx="69088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095" y="274638"/>
            <a:ext cx="8800819" cy="1143000"/>
          </a:xfrm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A very good fit of the stiffening due to </a:t>
            </a:r>
            <a:r>
              <a:rPr lang="fr-FR" sz="2400" b="1" baseline="30000">
                <a:latin typeface="Times New Roman"/>
                <a:cs typeface="Times New Roman"/>
              </a:rPr>
              <a:t>3</a:t>
            </a:r>
            <a:r>
              <a:rPr lang="fr-FR" sz="2400" b="1">
                <a:latin typeface="Times New Roman"/>
                <a:cs typeface="Times New Roman"/>
              </a:rPr>
              <a:t>He binding</a:t>
            </a:r>
            <a:endParaRPr lang="fr-FR" sz="2400"/>
          </a:p>
        </p:txBody>
      </p:sp>
      <p:pic>
        <p:nvPicPr>
          <p:cNvPr id="4" name="Image 3" descr="fig3b_9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9" y="1571570"/>
            <a:ext cx="8056727" cy="50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2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095" y="274638"/>
            <a:ext cx="8800819" cy="550862"/>
          </a:xfrm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... and the corresponding dissipation</a:t>
            </a:r>
            <a:endParaRPr lang="fr-FR" sz="2400"/>
          </a:p>
        </p:txBody>
      </p:sp>
      <p:pic>
        <p:nvPicPr>
          <p:cNvPr id="5" name="Image 4" descr="fig3a_9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06" y="917692"/>
            <a:ext cx="6783430" cy="41999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8094" y="5246303"/>
            <a:ext cx="88008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... if one adds </a:t>
            </a:r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a narrow distribution of binding energies des </a:t>
            </a:r>
            <a:r>
              <a:rPr lang="fr-FR" b="1" baseline="3000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He to dislocations</a:t>
            </a:r>
            <a:r>
              <a:rPr lang="fr-FR" b="1">
                <a:latin typeface="Times New Roman"/>
                <a:cs typeface="Times New Roman"/>
              </a:rPr>
              <a:t> whose character probably varies from edge to screw .</a:t>
            </a:r>
          </a:p>
          <a:p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Here we chose a log-normal distribution with a width 0.1K around 0.67K </a:t>
            </a:r>
            <a:r>
              <a:rPr lang="fr-FR" b="1">
                <a:latin typeface="Times New Roman"/>
                <a:cs typeface="Times New Roman"/>
              </a:rPr>
              <a:t>(to be calculated; Syshchenko had neglected the length distribution and proposed 0.25K around 0.73K )</a:t>
            </a:r>
          </a:p>
        </p:txBody>
      </p:sp>
    </p:spTree>
    <p:extLst>
      <p:ext uri="{BB962C8B-B14F-4D97-AF65-F5344CB8AC3E}">
        <p14:creationId xmlns:p14="http://schemas.microsoft.com/office/powerpoint/2010/main" val="174794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Helium</a:t>
            </a:r>
            <a:r>
              <a:rPr lang="fr-FR" sz="2400" b="1" dirty="0" smtClean="0">
                <a:latin typeface="Times" pitchFamily="-112" charset="0"/>
              </a:rPr>
              <a:t> 4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: </a:t>
            </a:r>
            <a:r>
              <a:rPr lang="fr-FR" sz="2400" b="1" dirty="0" err="1" smtClean="0">
                <a:latin typeface="Times" pitchFamily="-112" charset="0"/>
              </a:rPr>
              <a:t>growth</a:t>
            </a:r>
            <a:r>
              <a:rPr lang="fr-FR" sz="2400" b="1" dirty="0" smtClean="0">
                <a:latin typeface="Times" pitchFamily="-112" charset="0"/>
              </a:rPr>
              <a:t>, </a:t>
            </a:r>
            <a:r>
              <a:rPr lang="fr-FR" sz="2400" b="1" dirty="0" err="1" smtClean="0">
                <a:latin typeface="Times" pitchFamily="-112" charset="0"/>
              </a:rPr>
              <a:t>facets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9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63130"/>
            <a:ext cx="8229600" cy="2766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the existence of </a:t>
            </a:r>
            <a:r>
              <a:rPr lang="fr-FR" sz="2000" b="1" dirty="0" err="1" smtClean="0">
                <a:latin typeface="Times New Roman"/>
                <a:cs typeface="Times New Roman"/>
              </a:rPr>
              <a:t>a giant plasticity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is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now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well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established</a:t>
            </a:r>
            <a:r>
              <a:rPr lang="fr-FR" sz="2000" b="1" dirty="0" smtClean="0">
                <a:latin typeface="Times New Roman"/>
                <a:cs typeface="Times New Roman"/>
              </a:rPr>
              <a:t>.</a:t>
            </a:r>
            <a:endParaRPr lang="fr-FR" sz="20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dirty="0">
                <a:latin typeface="Times New Roman"/>
                <a:cs typeface="Times New Roman"/>
              </a:rPr>
              <a:t>Once more, s</a:t>
            </a:r>
            <a:r>
              <a:rPr lang="fr-FR" sz="2000" b="1" dirty="0" smtClean="0">
                <a:latin typeface="Times New Roman"/>
                <a:cs typeface="Times New Roman"/>
              </a:rPr>
              <a:t>olid </a:t>
            </a:r>
            <a:r>
              <a:rPr lang="fr-FR" sz="2000" b="1" baseline="30000" dirty="0" smtClean="0">
                <a:latin typeface="Times New Roman"/>
                <a:cs typeface="Times New Roman"/>
              </a:rPr>
              <a:t>4</a:t>
            </a:r>
            <a:r>
              <a:rPr lang="fr-FR" sz="2000" b="1" dirty="0" smtClean="0">
                <a:latin typeface="Times New Roman"/>
                <a:cs typeface="Times New Roman"/>
              </a:rPr>
              <a:t>He </a:t>
            </a:r>
            <a:r>
              <a:rPr lang="fr-FR" sz="2000" b="1" dirty="0" err="1" smtClean="0">
                <a:latin typeface="Times New Roman"/>
                <a:cs typeface="Times New Roman"/>
              </a:rPr>
              <a:t>proves to be </a:t>
            </a:r>
            <a:r>
              <a:rPr lang="fr-FR" sz="2000" b="1" dirty="0" smtClean="0">
                <a:latin typeface="Times New Roman"/>
                <a:cs typeface="Times New Roman"/>
              </a:rPr>
              <a:t>« a probe in </a:t>
            </a:r>
            <a:r>
              <a:rPr lang="fr-FR" sz="2000" b="1" dirty="0" err="1" smtClean="0">
                <a:latin typeface="Times New Roman"/>
                <a:cs typeface="Times New Roman"/>
              </a:rPr>
              <a:t>Materials</a:t>
            </a:r>
            <a:r>
              <a:rPr lang="fr-FR" sz="2000" b="1" dirty="0" smtClean="0">
                <a:latin typeface="Times New Roman"/>
                <a:cs typeface="Times New Roman"/>
              </a:rPr>
              <a:t> Science » (P. </a:t>
            </a:r>
            <a:r>
              <a:rPr lang="fr-FR" sz="2000" b="1" dirty="0" err="1" smtClean="0">
                <a:latin typeface="Times New Roman"/>
                <a:cs typeface="Times New Roman"/>
              </a:rPr>
              <a:t>Nozières</a:t>
            </a:r>
            <a:r>
              <a:rPr lang="fr-FR" sz="2000" b="1" dirty="0" smtClean="0">
                <a:latin typeface="Times New Roman"/>
                <a:cs typeface="Times New Roman"/>
              </a:rPr>
              <a:t> 1994)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studied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nature of the critical velocity of dressed dislocations</a:t>
            </a:r>
          </a:p>
          <a:p>
            <a:pPr marL="0" indent="0">
              <a:buNone/>
            </a:pP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larger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strains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more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defects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limit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zero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and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zero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impurity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564444" y="595225"/>
            <a:ext cx="826911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latin typeface="Times New Roman"/>
                <a:cs typeface="Times New Roman"/>
              </a:rPr>
              <a:t>C</a:t>
            </a:r>
            <a:r>
              <a:rPr lang="fr-FR" sz="3200" b="1" dirty="0" smtClean="0">
                <a:latin typeface="Times New Roman"/>
                <a:cs typeface="Times New Roman"/>
              </a:rPr>
              <a:t>onclusion: </a:t>
            </a:r>
            <a:br>
              <a:rPr lang="fr-FR" sz="3200" b="1" dirty="0" smtClean="0">
                <a:latin typeface="Times New Roman"/>
                <a:cs typeface="Times New Roman"/>
              </a:rPr>
            </a:br>
            <a:r>
              <a:rPr lang="fr-FR" sz="3200" b="1" dirty="0" err="1" smtClean="0">
                <a:latin typeface="Times New Roman"/>
                <a:cs typeface="Times New Roman"/>
              </a:rPr>
              <a:t>giant</a:t>
            </a:r>
            <a:r>
              <a:rPr lang="fr-FR" sz="3200" b="1" dirty="0" smtClean="0">
                <a:latin typeface="Times New Roman"/>
                <a:cs typeface="Times New Roman"/>
              </a:rPr>
              <a:t> </a:t>
            </a:r>
            <a:r>
              <a:rPr lang="fr-FR" sz="3200" b="1" dirty="0" err="1" smtClean="0">
                <a:latin typeface="Times New Roman"/>
                <a:cs typeface="Times New Roman"/>
              </a:rPr>
              <a:t>plasticity</a:t>
            </a:r>
            <a:r>
              <a:rPr lang="fr-FR" sz="3200" b="1" dirty="0" smtClean="0">
                <a:latin typeface="Times New Roman"/>
                <a:cs typeface="Times New Roman"/>
              </a:rPr>
              <a:t> or </a:t>
            </a:r>
            <a:r>
              <a:rPr lang="fr-FR" sz="3200" b="1" dirty="0" err="1" smtClean="0">
                <a:latin typeface="Times New Roman"/>
                <a:cs typeface="Times New Roman"/>
              </a:rPr>
              <a:t>supersolidity</a:t>
            </a:r>
            <a:r>
              <a:rPr lang="fr-FR" sz="3200" b="1" dirty="0" smtClean="0">
                <a:latin typeface="Times New Roman"/>
                <a:cs typeface="Times New Roman"/>
              </a:rPr>
              <a:t> or </a:t>
            </a:r>
            <a:r>
              <a:rPr lang="fr-FR" sz="3200" b="1" dirty="0" err="1" smtClean="0">
                <a:latin typeface="Times New Roman"/>
                <a:cs typeface="Times New Roman"/>
              </a:rPr>
              <a:t>both</a:t>
            </a:r>
            <a:r>
              <a:rPr lang="fr-FR" sz="3200" b="1" dirty="0" smtClean="0">
                <a:latin typeface="Times New Roman"/>
                <a:cs typeface="Times New Roman"/>
              </a:rPr>
              <a:t> ?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5643915"/>
            <a:ext cx="6878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the existence of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supersolidity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would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need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stronger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evidence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 </a:t>
            </a:r>
          </a:p>
          <a:p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support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convincing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theory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7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696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42869" y="157659"/>
            <a:ext cx="6199459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latin typeface="Times New Roman"/>
                <a:cs typeface="Times New Roman"/>
              </a:rPr>
              <a:t>back to supersolidity:</a:t>
            </a:r>
          </a:p>
          <a:p>
            <a:pPr algn="ctr" eaLnBrk="1" hangingPunct="1"/>
            <a:r>
              <a:rPr lang="en-US" sz="2200" b="1">
                <a:latin typeface="Times New Roman"/>
                <a:cs typeface="Times New Roman"/>
              </a:rPr>
              <a:t>elastic effects in torsional oscillator measurements</a:t>
            </a:r>
            <a:endParaRPr lang="en-US" sz="2200" b="1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grpSp>
        <p:nvGrpSpPr>
          <p:cNvPr id="6148" name="Group 11"/>
          <p:cNvGrpSpPr>
            <a:grpSpLocks/>
          </p:cNvGrpSpPr>
          <p:nvPr/>
        </p:nvGrpSpPr>
        <p:grpSpPr bwMode="auto">
          <a:xfrm>
            <a:off x="762000" y="1231900"/>
            <a:ext cx="1781175" cy="3111500"/>
            <a:chOff x="480" y="776"/>
            <a:chExt cx="1122" cy="1960"/>
          </a:xfrm>
        </p:grpSpPr>
        <p:sp>
          <p:nvSpPr>
            <p:cNvPr id="6166" name="AutoShape 12"/>
            <p:cNvSpPr>
              <a:spLocks noChangeArrowheads="1"/>
            </p:cNvSpPr>
            <p:nvPr/>
          </p:nvSpPr>
          <p:spPr bwMode="auto">
            <a:xfrm>
              <a:off x="605" y="1754"/>
              <a:ext cx="827" cy="693"/>
            </a:xfrm>
            <a:prstGeom prst="can">
              <a:avLst>
                <a:gd name="adj" fmla="val 12500"/>
              </a:avLst>
            </a:prstGeom>
            <a:solidFill>
              <a:srgbClr val="FFFFFF">
                <a:alpha val="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6167" name="Group 13"/>
            <p:cNvGrpSpPr>
              <a:grpSpLocks/>
            </p:cNvGrpSpPr>
            <p:nvPr/>
          </p:nvGrpSpPr>
          <p:grpSpPr bwMode="auto">
            <a:xfrm>
              <a:off x="630" y="2128"/>
              <a:ext cx="777" cy="212"/>
              <a:chOff x="2784" y="96"/>
              <a:chExt cx="1488" cy="384"/>
            </a:xfrm>
          </p:grpSpPr>
          <p:sp>
            <p:nvSpPr>
              <p:cNvPr id="6177" name="Oval 14"/>
              <p:cNvSpPr>
                <a:spLocks noChangeArrowheads="1"/>
              </p:cNvSpPr>
              <p:nvPr/>
            </p:nvSpPr>
            <p:spPr bwMode="auto">
              <a:xfrm>
                <a:off x="2784" y="384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178" name="Oval 15"/>
              <p:cNvSpPr>
                <a:spLocks noChangeArrowheads="1"/>
              </p:cNvSpPr>
              <p:nvPr/>
            </p:nvSpPr>
            <p:spPr bwMode="auto">
              <a:xfrm>
                <a:off x="2784" y="336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179" name="Oval 16"/>
              <p:cNvSpPr>
                <a:spLocks noChangeArrowheads="1"/>
              </p:cNvSpPr>
              <p:nvPr/>
            </p:nvSpPr>
            <p:spPr bwMode="auto">
              <a:xfrm>
                <a:off x="2784" y="288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180" name="Oval 17"/>
              <p:cNvSpPr>
                <a:spLocks noChangeArrowheads="1"/>
              </p:cNvSpPr>
              <p:nvPr/>
            </p:nvSpPr>
            <p:spPr bwMode="auto">
              <a:xfrm>
                <a:off x="2784" y="240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181" name="Oval 18"/>
              <p:cNvSpPr>
                <a:spLocks noChangeArrowheads="1"/>
              </p:cNvSpPr>
              <p:nvPr/>
            </p:nvSpPr>
            <p:spPr bwMode="auto">
              <a:xfrm>
                <a:off x="2784" y="192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182" name="Oval 19"/>
              <p:cNvSpPr>
                <a:spLocks noChangeArrowheads="1"/>
              </p:cNvSpPr>
              <p:nvPr/>
            </p:nvSpPr>
            <p:spPr bwMode="auto">
              <a:xfrm>
                <a:off x="2784" y="144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6183" name="Oval 20"/>
              <p:cNvSpPr>
                <a:spLocks noChangeArrowheads="1"/>
              </p:cNvSpPr>
              <p:nvPr/>
            </p:nvSpPr>
            <p:spPr bwMode="auto">
              <a:xfrm>
                <a:off x="2784" y="96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6168" name="AutoShape 21"/>
            <p:cNvSpPr>
              <a:spLocks noChangeArrowheads="1"/>
            </p:cNvSpPr>
            <p:nvPr/>
          </p:nvSpPr>
          <p:spPr bwMode="auto">
            <a:xfrm>
              <a:off x="969" y="1887"/>
              <a:ext cx="100" cy="81"/>
            </a:xfrm>
            <a:prstGeom prst="curvedRightArrow">
              <a:avLst>
                <a:gd name="adj1" fmla="val 20000"/>
                <a:gd name="adj2" fmla="val 40000"/>
                <a:gd name="adj3" fmla="val 411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69" name="AutoShape 22"/>
            <p:cNvSpPr>
              <a:spLocks noChangeArrowheads="1"/>
            </p:cNvSpPr>
            <p:nvPr/>
          </p:nvSpPr>
          <p:spPr bwMode="auto">
            <a:xfrm flipH="1">
              <a:off x="969" y="1887"/>
              <a:ext cx="100" cy="81"/>
            </a:xfrm>
            <a:prstGeom prst="curvedRightArrow">
              <a:avLst>
                <a:gd name="adj1" fmla="val 20000"/>
                <a:gd name="adj2" fmla="val 40000"/>
                <a:gd name="adj3" fmla="val 411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70" name="Text Box 23"/>
            <p:cNvSpPr txBox="1">
              <a:spLocks noChangeArrowheads="1"/>
            </p:cNvSpPr>
            <p:nvPr/>
          </p:nvSpPr>
          <p:spPr bwMode="auto">
            <a:xfrm>
              <a:off x="1081" y="1514"/>
              <a:ext cx="2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latin typeface="Times New Roman" charset="0"/>
                </a:rPr>
                <a:t>k</a:t>
              </a:r>
              <a:r>
                <a:rPr lang="en-US" sz="1600" b="1" i="1" baseline="-25000">
                  <a:latin typeface="Times New Roman" charset="0"/>
                </a:rPr>
                <a:t>TO</a:t>
              </a:r>
              <a:endParaRPr lang="en-US" sz="1600" b="1" i="1">
                <a:latin typeface="Times New Roman" charset="0"/>
              </a:endParaRPr>
            </a:p>
          </p:txBody>
        </p:sp>
        <p:sp>
          <p:nvSpPr>
            <p:cNvPr id="6171" name="Text Box 24"/>
            <p:cNvSpPr txBox="1">
              <a:spLocks noChangeArrowheads="1"/>
            </p:cNvSpPr>
            <p:nvPr/>
          </p:nvSpPr>
          <p:spPr bwMode="auto">
            <a:xfrm>
              <a:off x="639" y="2525"/>
              <a:ext cx="96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latin typeface="Times New Roman" charset="0"/>
                </a:rPr>
                <a:t>I</a:t>
              </a:r>
              <a:r>
                <a:rPr lang="en-US" sz="1600" b="1" i="1" baseline="-25000">
                  <a:latin typeface="Times New Roman" charset="0"/>
                </a:rPr>
                <a:t>TO</a:t>
              </a:r>
              <a:r>
                <a:rPr lang="en-US" sz="1600" b="1" i="1">
                  <a:latin typeface="Times New Roman" charset="0"/>
                </a:rPr>
                <a:t>+ I</a:t>
              </a:r>
              <a:r>
                <a:rPr lang="en-US" sz="1600" b="1" i="1" baseline="-25000">
                  <a:latin typeface="Times New Roman" charset="0"/>
                </a:rPr>
                <a:t>He </a:t>
              </a:r>
              <a:r>
                <a:rPr lang="en-US" sz="1600" b="1" i="1">
                  <a:latin typeface="Times New Roman" charset="0"/>
                </a:rPr>
                <a:t>(- I</a:t>
              </a:r>
              <a:r>
                <a:rPr lang="en-US" sz="1600" b="1" i="1" baseline="-25000">
                  <a:latin typeface="Times New Roman" charset="0"/>
                </a:rPr>
                <a:t>SS </a:t>
              </a:r>
              <a:r>
                <a:rPr lang="en-US" sz="1600" b="1" i="1">
                  <a:latin typeface="Times New Roman" charset="0"/>
                </a:rPr>
                <a:t>?)</a:t>
              </a:r>
            </a:p>
          </p:txBody>
        </p:sp>
        <p:sp>
          <p:nvSpPr>
            <p:cNvPr id="6172" name="AutoShape 25" descr="Sphere"/>
            <p:cNvSpPr>
              <a:spLocks noChangeArrowheads="1"/>
            </p:cNvSpPr>
            <p:nvPr/>
          </p:nvSpPr>
          <p:spPr bwMode="auto">
            <a:xfrm>
              <a:off x="605" y="1754"/>
              <a:ext cx="827" cy="693"/>
            </a:xfrm>
            <a:prstGeom prst="can">
              <a:avLst>
                <a:gd name="adj" fmla="val 13944"/>
              </a:avLst>
            </a:prstGeom>
            <a:pattFill prst="sphere">
              <a:fgClr>
                <a:srgbClr val="0066FF"/>
              </a:fgClr>
              <a:bgClr>
                <a:schemeClr val="bg1"/>
              </a:bgClr>
            </a:pattFill>
            <a:ln w="571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73" name="AutoShape 26"/>
            <p:cNvSpPr>
              <a:spLocks noChangeArrowheads="1"/>
            </p:cNvSpPr>
            <p:nvPr/>
          </p:nvSpPr>
          <p:spPr bwMode="auto">
            <a:xfrm>
              <a:off x="981" y="1328"/>
              <a:ext cx="75" cy="480"/>
            </a:xfrm>
            <a:prstGeom prst="can">
              <a:avLst>
                <a:gd name="adj" fmla="val 17630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74" name="AutoShape 27" descr="Sphere"/>
            <p:cNvSpPr>
              <a:spLocks noChangeArrowheads="1"/>
            </p:cNvSpPr>
            <p:nvPr/>
          </p:nvSpPr>
          <p:spPr bwMode="auto">
            <a:xfrm>
              <a:off x="993" y="1382"/>
              <a:ext cx="51" cy="426"/>
            </a:xfrm>
            <a:prstGeom prst="can">
              <a:avLst>
                <a:gd name="adj" fmla="val 26103"/>
              </a:avLst>
            </a:prstGeom>
            <a:pattFill prst="sphere">
              <a:fgClr>
                <a:srgbClr val="0066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75" name="AutoShape 28"/>
            <p:cNvSpPr>
              <a:spLocks noChangeArrowheads="1"/>
            </p:cNvSpPr>
            <p:nvPr/>
          </p:nvSpPr>
          <p:spPr bwMode="auto">
            <a:xfrm>
              <a:off x="480" y="1089"/>
              <a:ext cx="1077" cy="320"/>
            </a:xfrm>
            <a:prstGeom prst="can">
              <a:avLst>
                <a:gd name="adj" fmla="val 3316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76" name="Text Box 29"/>
            <p:cNvSpPr txBox="1">
              <a:spLocks noChangeArrowheads="1"/>
            </p:cNvSpPr>
            <p:nvPr/>
          </p:nvSpPr>
          <p:spPr bwMode="auto">
            <a:xfrm>
              <a:off x="605" y="776"/>
              <a:ext cx="66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/>
                <a:t>solid </a:t>
              </a:r>
              <a:r>
                <a:rPr lang="en-US" b="1" baseline="30000"/>
                <a:t>4</a:t>
              </a:r>
              <a:r>
                <a:rPr lang="en-US" sz="1600" b="1"/>
                <a:t>He</a:t>
              </a:r>
            </a:p>
          </p:txBody>
        </p:sp>
      </p:grpSp>
      <p:grpSp>
        <p:nvGrpSpPr>
          <p:cNvPr id="6149" name="Group 30"/>
          <p:cNvGrpSpPr>
            <a:grpSpLocks/>
          </p:cNvGrpSpPr>
          <p:nvPr/>
        </p:nvGrpSpPr>
        <p:grpSpPr bwMode="auto">
          <a:xfrm>
            <a:off x="392113" y="4876800"/>
            <a:ext cx="2720975" cy="838200"/>
            <a:chOff x="247" y="2976"/>
            <a:chExt cx="1714" cy="528"/>
          </a:xfrm>
        </p:grpSpPr>
        <p:graphicFrame>
          <p:nvGraphicFramePr>
            <p:cNvPr id="6164" name="Object 31"/>
            <p:cNvGraphicFramePr>
              <a:graphicFrameLocks noChangeAspect="1"/>
            </p:cNvGraphicFramePr>
            <p:nvPr/>
          </p:nvGraphicFramePr>
          <p:xfrm>
            <a:off x="247" y="2976"/>
            <a:ext cx="1714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94" name="Equation" r:id="rId3" imgW="1574800" imgH="482600" progId="Equation.COEE2">
                    <p:embed/>
                  </p:oleObj>
                </mc:Choice>
                <mc:Fallback>
                  <p:oleObj name="Equation" r:id="rId3" imgW="1574800" imgH="482600" progId="Equation.COEE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" y="2976"/>
                          <a:ext cx="1714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5" name="Oval 32"/>
            <p:cNvSpPr>
              <a:spLocks noChangeArrowheads="1"/>
            </p:cNvSpPr>
            <p:nvPr/>
          </p:nvSpPr>
          <p:spPr bwMode="auto">
            <a:xfrm>
              <a:off x="1536" y="3264"/>
              <a:ext cx="384" cy="240"/>
            </a:xfrm>
            <a:prstGeom prst="ellips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68646" name="Text Box 38"/>
          <p:cNvSpPr txBox="1">
            <a:spLocks noChangeArrowheads="1"/>
          </p:cNvSpPr>
          <p:nvPr/>
        </p:nvSpPr>
        <p:spPr bwMode="auto">
          <a:xfrm>
            <a:off x="6877948" y="2193925"/>
            <a:ext cx="17016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period decrease </a:t>
            </a:r>
          </a:p>
          <a:p>
            <a:pPr algn="ctr" eaLnBrk="1" hangingPunct="1"/>
            <a:r>
              <a:rPr lang="en-US" sz="1400"/>
              <a:t>=</a:t>
            </a:r>
          </a:p>
          <a:p>
            <a:pPr algn="ctr" eaLnBrk="1" hangingPunct="1"/>
            <a:r>
              <a:rPr lang="en-US" sz="1400"/>
              <a:t>frequency increase</a:t>
            </a:r>
          </a:p>
        </p:txBody>
      </p:sp>
      <p:grpSp>
        <p:nvGrpSpPr>
          <p:cNvPr id="68655" name="Group 47"/>
          <p:cNvGrpSpPr>
            <a:grpSpLocks/>
          </p:cNvGrpSpPr>
          <p:nvPr/>
        </p:nvGrpSpPr>
        <p:grpSpPr bwMode="auto">
          <a:xfrm>
            <a:off x="2057400" y="2362200"/>
            <a:ext cx="4724400" cy="3352800"/>
            <a:chOff x="1296" y="1488"/>
            <a:chExt cx="2976" cy="2112"/>
          </a:xfrm>
        </p:grpSpPr>
        <p:graphicFrame>
          <p:nvGraphicFramePr>
            <p:cNvPr id="6157" name="Object 42"/>
            <p:cNvGraphicFramePr>
              <a:graphicFrameLocks noChangeAspect="1"/>
            </p:cNvGraphicFramePr>
            <p:nvPr/>
          </p:nvGraphicFramePr>
          <p:xfrm>
            <a:off x="2544" y="3071"/>
            <a:ext cx="1728" cy="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95" name="Corel Equation! 2.0" r:id="rId5" imgW="1574800" imgH="482600" progId="Equation.COEE2">
                    <p:embed/>
                  </p:oleObj>
                </mc:Choice>
                <mc:Fallback>
                  <p:oleObj name="Corel Equation! 2.0" r:id="rId5" imgW="1574800" imgH="482600" progId="Equation.COEE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3071"/>
                          <a:ext cx="1728" cy="5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8" name="Text Box 43"/>
            <p:cNvSpPr txBox="1">
              <a:spLocks noChangeArrowheads="1"/>
            </p:cNvSpPr>
            <p:nvPr/>
          </p:nvSpPr>
          <p:spPr bwMode="auto">
            <a:xfrm>
              <a:off x="1296" y="1517"/>
              <a:ext cx="39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latin typeface="Times New Roman" charset="0"/>
                </a:rPr>
                <a:t>+ k</a:t>
              </a:r>
              <a:r>
                <a:rPr lang="en-US" sz="1600" b="1" i="1" baseline="-25000">
                  <a:latin typeface="Times New Roman" charset="0"/>
                </a:rPr>
                <a:t>He</a:t>
              </a:r>
              <a:endParaRPr lang="en-US" sz="1600" b="1" i="1">
                <a:latin typeface="Times New Roman" charset="0"/>
              </a:endParaRPr>
            </a:p>
          </p:txBody>
        </p:sp>
        <p:sp>
          <p:nvSpPr>
            <p:cNvPr id="6159" name="Oval 44"/>
            <p:cNvSpPr>
              <a:spLocks noChangeArrowheads="1"/>
            </p:cNvSpPr>
            <p:nvPr/>
          </p:nvSpPr>
          <p:spPr bwMode="auto">
            <a:xfrm>
              <a:off x="1352" y="1488"/>
              <a:ext cx="336" cy="288"/>
            </a:xfrm>
            <a:prstGeom prst="ellipse">
              <a:avLst/>
            </a:prstGeom>
            <a:noFill/>
            <a:ln w="19050">
              <a:solidFill>
                <a:srgbClr val="FF240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6160" name="Line 45"/>
            <p:cNvSpPr>
              <a:spLocks noChangeShapeType="1"/>
            </p:cNvSpPr>
            <p:nvPr/>
          </p:nvSpPr>
          <p:spPr bwMode="auto">
            <a:xfrm>
              <a:off x="1680" y="1776"/>
              <a:ext cx="2016" cy="1344"/>
            </a:xfrm>
            <a:prstGeom prst="line">
              <a:avLst/>
            </a:prstGeom>
            <a:noFill/>
            <a:ln w="19050">
              <a:solidFill>
                <a:srgbClr val="FF240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61" name="Oval 46"/>
            <p:cNvSpPr>
              <a:spLocks noChangeArrowheads="1"/>
            </p:cNvSpPr>
            <p:nvPr/>
          </p:nvSpPr>
          <p:spPr bwMode="auto">
            <a:xfrm>
              <a:off x="3648" y="3120"/>
              <a:ext cx="424" cy="240"/>
            </a:xfrm>
            <a:prstGeom prst="ellipse">
              <a:avLst/>
            </a:prstGeom>
            <a:noFill/>
            <a:ln w="19050">
              <a:solidFill>
                <a:srgbClr val="FF240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3340313" y="991243"/>
            <a:ext cx="3123987" cy="3643613"/>
            <a:chOff x="218333" y="2755679"/>
            <a:chExt cx="3687141" cy="4003614"/>
          </a:xfrm>
        </p:grpSpPr>
        <p:pic>
          <p:nvPicPr>
            <p:cNvPr id="41" name="Picture 4" descr="fig2new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6350" r="8036" b="3546"/>
            <a:stretch/>
          </p:blipFill>
          <p:spPr bwMode="auto">
            <a:xfrm>
              <a:off x="300447" y="2755679"/>
              <a:ext cx="3605027" cy="397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ZoneTexte 41"/>
            <p:cNvSpPr txBox="1"/>
            <p:nvPr/>
          </p:nvSpPr>
          <p:spPr>
            <a:xfrm>
              <a:off x="1447466" y="6420739"/>
              <a:ext cx="15266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(K)</a:t>
              </a:r>
              <a:endParaRPr lang="fr-FR" sz="1600" dirty="0"/>
            </a:p>
          </p:txBody>
        </p:sp>
        <p:sp>
          <p:nvSpPr>
            <p:cNvPr id="43" name="ZoneTexte 42"/>
            <p:cNvSpPr txBox="1"/>
            <p:nvPr/>
          </p:nvSpPr>
          <p:spPr>
            <a:xfrm rot="16200000">
              <a:off x="-372434" y="4437280"/>
              <a:ext cx="15200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period</a:t>
              </a:r>
              <a:r>
                <a:rPr lang="fr-FR" sz="1600" dirty="0" smtClean="0"/>
                <a:t> (</a:t>
              </a:r>
              <a:r>
                <a:rPr lang="fr-FR" sz="1600" dirty="0" smtClean="0">
                  <a:latin typeface="Symbol" charset="2"/>
                  <a:cs typeface="Symbol" charset="2"/>
                </a:rPr>
                <a:t>m</a:t>
              </a:r>
              <a:r>
                <a:rPr lang="fr-FR" sz="1600" dirty="0" smtClean="0"/>
                <a:t>s)</a:t>
              </a:r>
              <a:endParaRPr lang="fr-FR" sz="1600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-37889" y="5914935"/>
            <a:ext cx="436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0000FF"/>
                </a:solidFill>
              </a:rPr>
              <a:t>a decrease in inertia</a:t>
            </a:r>
          </a:p>
          <a:p>
            <a:pPr algn="ctr"/>
            <a:r>
              <a:rPr lang="fr-FR">
                <a:solidFill>
                  <a:srgbClr val="0000FF"/>
                </a:solidFill>
              </a:rPr>
              <a:t> due to supersolidity ?</a:t>
            </a:r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505200" y="59149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/>
              <a:t>or  </a:t>
            </a:r>
            <a:r>
              <a:rPr lang="fr-FR">
                <a:solidFill>
                  <a:srgbClr val="FF0000"/>
                </a:solidFill>
              </a:rPr>
              <a:t>a stiffening </a:t>
            </a:r>
          </a:p>
          <a:p>
            <a:pPr algn="ctr"/>
            <a:r>
              <a:rPr lang="fr-FR">
                <a:solidFill>
                  <a:srgbClr val="FF0000"/>
                </a:solidFill>
              </a:rPr>
              <a:t>due to dislocation pinning?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2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dislocation motion: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comparison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a </a:t>
            </a:r>
            <a:r>
              <a:rPr lang="fr-FR" sz="2400" b="1" dirty="0" err="1" smtClean="0">
                <a:latin typeface="Times" pitchFamily="-112" charset="0"/>
              </a:rPr>
              <a:t>classical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crystal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8" y="1630143"/>
            <a:ext cx="8630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In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h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elium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: </a:t>
            </a:r>
          </a:p>
          <a:p>
            <a:r>
              <a:rPr lang="fr-FR" b="1" dirty="0" smtClean="0">
                <a:latin typeface="Times"/>
                <a:cs typeface="Times"/>
              </a:rPr>
              <a:t>80% </a:t>
            </a:r>
            <a:r>
              <a:rPr lang="fr-FR" b="1" dirty="0" err="1">
                <a:latin typeface="Times"/>
                <a:cs typeface="Times"/>
              </a:rPr>
              <a:t>reduction</a:t>
            </a:r>
            <a:r>
              <a:rPr lang="fr-FR" b="1" dirty="0">
                <a:latin typeface="Times"/>
                <a:cs typeface="Times"/>
              </a:rPr>
              <a:t> in c</a:t>
            </a:r>
            <a:r>
              <a:rPr lang="fr-FR" b="1" baseline="-25000" dirty="0">
                <a:latin typeface="Times"/>
                <a:cs typeface="Times"/>
              </a:rPr>
              <a:t>44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=&gt; </a:t>
            </a:r>
            <a:r>
              <a:rPr lang="fr-FR" b="1" dirty="0">
                <a:latin typeface="Times"/>
                <a:cs typeface="Times"/>
              </a:rPr>
              <a:t>the plastic </a:t>
            </a:r>
            <a:r>
              <a:rPr lang="fr-FR" b="1" dirty="0" err="1">
                <a:latin typeface="Times"/>
                <a:cs typeface="Times"/>
              </a:rPr>
              <a:t>strain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err="1" smtClean="0">
                <a:latin typeface="Times"/>
                <a:cs typeface="Times"/>
              </a:rPr>
              <a:t>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4 times </a:t>
            </a:r>
            <a:r>
              <a:rPr lang="fr-FR" b="1" dirty="0" err="1" smtClean="0">
                <a:latin typeface="Times"/>
                <a:cs typeface="Times"/>
              </a:rPr>
              <a:t>larger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than</a:t>
            </a:r>
            <a:r>
              <a:rPr lang="fr-FR" b="1" dirty="0" smtClean="0">
                <a:latin typeface="Times"/>
                <a:cs typeface="Times"/>
              </a:rPr>
              <a:t> </a:t>
            </a:r>
          </a:p>
          <a:p>
            <a:r>
              <a:rPr lang="fr-FR" b="1" dirty="0" smtClean="0">
                <a:latin typeface="Times"/>
                <a:cs typeface="Times"/>
              </a:rPr>
              <a:t>the </a:t>
            </a:r>
            <a:r>
              <a:rPr lang="fr-FR" b="1" dirty="0" err="1" smtClean="0">
                <a:latin typeface="Times"/>
                <a:cs typeface="Times"/>
              </a:rPr>
              <a:t>elastic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strain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smtClean="0">
                <a:latin typeface="Times"/>
                <a:cs typeface="Times"/>
              </a:rPr>
              <a:t>l </a:t>
            </a:r>
            <a:r>
              <a:rPr lang="fr-FR" b="1" dirty="0" err="1" smtClean="0">
                <a:latin typeface="Times"/>
                <a:cs typeface="Times"/>
              </a:rPr>
              <a:t>even</a:t>
            </a:r>
            <a:r>
              <a:rPr lang="fr-FR" b="1" dirty="0" smtClean="0">
                <a:latin typeface="Times"/>
                <a:cs typeface="Times"/>
              </a:rPr>
              <a:t> for stresses 10</a:t>
            </a:r>
            <a:r>
              <a:rPr lang="fr-FR" b="1" baseline="30000" dirty="0" smtClean="0">
                <a:latin typeface="Times"/>
                <a:cs typeface="Times"/>
              </a:rPr>
              <a:t>-11 </a:t>
            </a:r>
            <a:r>
              <a:rPr lang="fr-FR" b="1" dirty="0" smtClean="0">
                <a:latin typeface="Times"/>
                <a:cs typeface="Times"/>
              </a:rPr>
              <a:t>times the </a:t>
            </a:r>
            <a:r>
              <a:rPr lang="fr-FR" b="1" dirty="0" err="1" smtClean="0">
                <a:latin typeface="Times"/>
                <a:cs typeface="Times"/>
              </a:rPr>
              <a:t>shear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modulus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dislocations move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like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little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violin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strings</a:t>
            </a:r>
          </a:p>
          <a:p>
            <a:r>
              <a:rPr lang="fr-FR" b="1" dirty="0" smtClean="0">
                <a:latin typeface="Times"/>
                <a:cs typeface="Times"/>
              </a:rPr>
              <a:t>~ </a:t>
            </a:r>
            <a:r>
              <a:rPr lang="fr-FR" b="1" dirty="0">
                <a:latin typeface="Times"/>
                <a:cs typeface="Times"/>
              </a:rPr>
              <a:t>10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m </a:t>
            </a:r>
            <a:r>
              <a:rPr lang="fr-FR" b="1" dirty="0" err="1">
                <a:latin typeface="Times"/>
                <a:cs typeface="Times"/>
              </a:rPr>
              <a:t>under</a:t>
            </a:r>
            <a:r>
              <a:rPr lang="fr-FR" b="1" dirty="0">
                <a:latin typeface="Times"/>
                <a:cs typeface="Times"/>
              </a:rPr>
              <a:t> stresses </a:t>
            </a:r>
            <a:r>
              <a:rPr lang="fr-FR" b="1" dirty="0">
                <a:latin typeface="Symbol" charset="2"/>
                <a:cs typeface="Symbol" charset="2"/>
              </a:rPr>
              <a:t>s </a:t>
            </a:r>
            <a:r>
              <a:rPr lang="fr-FR" b="1" dirty="0">
                <a:latin typeface="Times"/>
                <a:cs typeface="Times"/>
              </a:rPr>
              <a:t>~ 1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bar </a:t>
            </a:r>
          </a:p>
          <a:p>
            <a:r>
              <a:rPr lang="fr-FR" b="1" dirty="0" err="1" smtClean="0">
                <a:latin typeface="Times"/>
                <a:cs typeface="Times"/>
              </a:rPr>
              <a:t>=&gt; typical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velocities at</a:t>
            </a:r>
            <a:r>
              <a:rPr lang="fr-FR" b="1" dirty="0">
                <a:latin typeface="Times"/>
                <a:cs typeface="Times"/>
              </a:rPr>
              <a:t> 10 kHz  up to 1 m/s 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the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plasticity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exists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very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low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giant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very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low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stress,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reversible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linear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</a:p>
          <a:p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fast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and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anisotropic</a:t>
            </a:r>
            <a:endParaRPr lang="fr-FR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295" y="4227109"/>
            <a:ext cx="8859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In Copper (</a:t>
            </a:r>
            <a:r>
              <a:rPr lang="fr-FR" b="1" dirty="0" err="1">
                <a:latin typeface="Times"/>
                <a:cs typeface="Times"/>
              </a:rPr>
              <a:t>Tinder</a:t>
            </a:r>
            <a:r>
              <a:rPr lang="fr-FR" b="1" dirty="0">
                <a:latin typeface="Times"/>
                <a:cs typeface="Times"/>
              </a:rPr>
              <a:t> and Washburn (1964</a:t>
            </a:r>
            <a:r>
              <a:rPr lang="fr-FR" b="1" dirty="0" smtClean="0">
                <a:latin typeface="Times"/>
                <a:cs typeface="Times"/>
              </a:rPr>
              <a:t>)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plasticity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very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much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smaller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even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room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latin typeface="Times"/>
                <a:cs typeface="Times"/>
              </a:rPr>
              <a:t>:  </a:t>
            </a:r>
          </a:p>
          <a:p>
            <a:r>
              <a:rPr lang="fr-FR" b="1" dirty="0" smtClean="0">
                <a:latin typeface="Times"/>
                <a:cs typeface="Times"/>
              </a:rPr>
              <a:t>160 times </a:t>
            </a:r>
            <a:r>
              <a:rPr lang="fr-FR" b="1" dirty="0" err="1" smtClean="0">
                <a:latin typeface="Times"/>
                <a:cs typeface="Times"/>
              </a:rPr>
              <a:t>smaller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under</a:t>
            </a:r>
            <a:r>
              <a:rPr lang="fr-FR" b="1" dirty="0" smtClean="0">
                <a:latin typeface="Times"/>
                <a:cs typeface="Times"/>
              </a:rPr>
              <a:t> stresses 10</a:t>
            </a:r>
            <a:r>
              <a:rPr lang="fr-FR" b="1" baseline="30000" dirty="0" smtClean="0">
                <a:latin typeface="Times"/>
                <a:cs typeface="Times"/>
              </a:rPr>
              <a:t>5</a:t>
            </a:r>
            <a:r>
              <a:rPr lang="fr-FR" b="1" dirty="0" smtClean="0">
                <a:latin typeface="Times"/>
                <a:cs typeface="Times"/>
              </a:rPr>
              <a:t> times </a:t>
            </a:r>
            <a:r>
              <a:rPr lang="fr-FR" b="1" dirty="0" err="1" smtClean="0">
                <a:latin typeface="Times"/>
                <a:cs typeface="Times"/>
              </a:rPr>
              <a:t>larger</a:t>
            </a:r>
            <a:r>
              <a:rPr lang="fr-FR" b="1" dirty="0" smtClean="0">
                <a:latin typeface="Times"/>
                <a:cs typeface="Times"/>
              </a:rPr>
              <a:t> (10</a:t>
            </a:r>
            <a:r>
              <a:rPr lang="fr-FR" b="1" baseline="30000" dirty="0" smtClean="0">
                <a:latin typeface="Times"/>
                <a:cs typeface="Times"/>
              </a:rPr>
              <a:t>-6 </a:t>
            </a:r>
            <a:r>
              <a:rPr lang="fr-FR" b="1" dirty="0" smtClean="0">
                <a:latin typeface="Times"/>
                <a:cs typeface="Times"/>
              </a:rPr>
              <a:t>times the </a:t>
            </a:r>
            <a:r>
              <a:rPr lang="fr-FR" b="1" dirty="0" err="1" smtClean="0">
                <a:latin typeface="Times"/>
                <a:cs typeface="Times"/>
              </a:rPr>
              <a:t>shear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modulus</a:t>
            </a:r>
            <a:r>
              <a:rPr lang="fr-FR" b="1" dirty="0" smtClean="0">
                <a:latin typeface="Times"/>
                <a:cs typeface="Times"/>
              </a:rPr>
              <a:t>)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irreversible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and slow (minutes) </a:t>
            </a:r>
          </a:p>
          <a:p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350615" y="2285623"/>
            <a:ext cx="2880320" cy="2880000"/>
            <a:chOff x="1246436" y="2844329"/>
            <a:chExt cx="2880320" cy="2880000"/>
          </a:xfrm>
        </p:grpSpPr>
        <p:sp>
          <p:nvSpPr>
            <p:cNvPr id="6" name="Corde 5"/>
            <p:cNvSpPr/>
            <p:nvPr/>
          </p:nvSpPr>
          <p:spPr>
            <a:xfrm>
              <a:off x="1246436" y="2844329"/>
              <a:ext cx="2880320" cy="2880000"/>
            </a:xfrm>
            <a:prstGeom prst="chord">
              <a:avLst>
                <a:gd name="adj1" fmla="val 12738166"/>
                <a:gd name="adj2" fmla="val 1963644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1436321" y="3658220"/>
              <a:ext cx="24956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471098" y="357692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/>
                  <a:cs typeface="Times New Roman"/>
                </a:rPr>
                <a:t>L</a:t>
              </a:r>
              <a:r>
                <a:rPr lang="en-US" baseline="-25000" dirty="0" err="1" smtClean="0">
                  <a:latin typeface="Times New Roman"/>
                  <a:cs typeface="Times New Roman"/>
                </a:rPr>
                <a:t>n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Connecteur droit avec flèche 8"/>
            <p:cNvCxnSpPr>
              <a:stCxn id="6" idx="2"/>
            </p:cNvCxnSpPr>
            <p:nvPr/>
          </p:nvCxnSpPr>
          <p:spPr>
            <a:xfrm rot="5400000" flipH="1" flipV="1">
              <a:off x="2352203" y="3175865"/>
              <a:ext cx="665924" cy="28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385988" y="291633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δ</a:t>
              </a:r>
              <a:r>
                <a:rPr lang="fr-FR" dirty="0" smtClean="0">
                  <a:latin typeface="+mn-lt"/>
                </a:rPr>
                <a:t>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6381557" y="3390103"/>
            <a:ext cx="2638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= p(1-n)</a:t>
            </a:r>
            <a:r>
              <a:rPr lang="fr-FR" sz="1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sz="1600" b="1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fr-FR" sz="1600" b="1" i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1600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i="1" baseline="-25000" dirty="0" err="1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i="1" dirty="0" err="1">
                <a:solidFill>
                  <a:srgbClr val="0000FF"/>
                </a:solidFill>
                <a:latin typeface="Times"/>
                <a:cs typeface="Times"/>
              </a:rPr>
              <a:t>/16b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</a:p>
          <a:p>
            <a:pPr algn="ctr"/>
            <a:r>
              <a:rPr lang="fr-FR" sz="1600" b="1" i="1" dirty="0" err="1">
                <a:latin typeface="Times"/>
                <a:cs typeface="Times"/>
              </a:rPr>
              <a:t>with</a:t>
            </a:r>
            <a:r>
              <a:rPr lang="fr-FR" sz="1600" b="1" i="1" dirty="0">
                <a:latin typeface="Times"/>
                <a:cs typeface="Times"/>
              </a:rPr>
              <a:t> b = 3.6  </a:t>
            </a:r>
            <a:r>
              <a:rPr lang="fr-FR" sz="1600" b="1" i="1" dirty="0" smtClean="0">
                <a:latin typeface="Times"/>
                <a:cs typeface="Times"/>
              </a:rPr>
              <a:t>Angstrom </a:t>
            </a:r>
            <a:r>
              <a:rPr lang="fr-FR" sz="1600" b="1" i="1" dirty="0" smtClean="0">
                <a:latin typeface="Times New Roman"/>
                <a:cs typeface="Times New Roman"/>
              </a:rPr>
              <a:t>and</a:t>
            </a:r>
          </a:p>
          <a:p>
            <a:pPr algn="ctr"/>
            <a:r>
              <a:rPr lang="fr-FR" sz="1600" b="1" i="1" dirty="0" smtClean="0">
                <a:latin typeface="Times New Roman"/>
                <a:cs typeface="Times New Roman"/>
              </a:rPr>
              <a:t> </a:t>
            </a:r>
            <a:r>
              <a:rPr lang="fr-FR" sz="1600" b="1" i="1" dirty="0">
                <a:latin typeface="Times New Roman"/>
                <a:cs typeface="Times New Roman"/>
              </a:rPr>
              <a:t>the </a:t>
            </a:r>
            <a:r>
              <a:rPr lang="fr-FR" sz="1600" b="1" i="1" dirty="0">
                <a:latin typeface="Times"/>
                <a:cs typeface="Times"/>
              </a:rPr>
              <a:t>free length L</a:t>
            </a:r>
            <a:r>
              <a:rPr lang="fr-FR" sz="1600" b="1" i="1" baseline="-25000" dirty="0">
                <a:latin typeface="Times"/>
                <a:cs typeface="Times"/>
              </a:rPr>
              <a:t>n</a:t>
            </a:r>
            <a:r>
              <a:rPr lang="fr-FR" sz="1600" b="1" i="1" dirty="0">
                <a:latin typeface="Times"/>
                <a:cs typeface="Times"/>
              </a:rPr>
              <a:t> ~ 200 </a:t>
            </a:r>
            <a:r>
              <a:rPr lang="fr-FR" sz="1600" b="1" i="1" dirty="0">
                <a:latin typeface="Symbol" charset="2"/>
                <a:cs typeface="Symbol" charset="2"/>
              </a:rPr>
              <a:t>m</a:t>
            </a:r>
            <a:r>
              <a:rPr lang="fr-FR" sz="1600" b="1" i="1" dirty="0">
                <a:latin typeface="Times"/>
                <a:cs typeface="Times"/>
              </a:rPr>
              <a:t>m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84295" y="5559323"/>
            <a:ext cx="8456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  <a:latin typeface="Times"/>
                <a:cs typeface="Times"/>
              </a:rPr>
              <a:t>An </a:t>
            </a:r>
            <a:r>
              <a:rPr lang="fr-FR" b="1" dirty="0" err="1" smtClean="0">
                <a:solidFill>
                  <a:srgbClr val="008000"/>
                </a:solidFill>
                <a:latin typeface="Times"/>
                <a:cs typeface="Times"/>
              </a:rPr>
              <a:t>interesting</a:t>
            </a:r>
            <a:r>
              <a:rPr lang="fr-FR" b="1" dirty="0" smtClean="0">
                <a:solidFill>
                  <a:srgbClr val="008000"/>
                </a:solidFill>
                <a:latin typeface="Times"/>
                <a:cs typeface="Times"/>
              </a:rPr>
              <a:t> question:</a:t>
            </a:r>
          </a:p>
          <a:p>
            <a:r>
              <a:rPr lang="fr-FR" b="1" dirty="0" smtClean="0">
                <a:latin typeface="Times"/>
                <a:cs typeface="Times"/>
              </a:rPr>
              <a:t>do dislocations move by quantum tunneling </a:t>
            </a:r>
            <a:r>
              <a:rPr lang="fr-FR" b="1" dirty="0" err="1" smtClean="0">
                <a:latin typeface="Times"/>
                <a:cs typeface="Times"/>
              </a:rPr>
              <a:t>through</a:t>
            </a:r>
            <a:r>
              <a:rPr lang="fr-FR" b="1" dirty="0" smtClean="0">
                <a:latin typeface="Times"/>
                <a:cs typeface="Times"/>
              </a:rPr>
              <a:t> non-</a:t>
            </a:r>
            <a:r>
              <a:rPr lang="fr-FR" b="1" dirty="0" err="1" smtClean="0">
                <a:latin typeface="Times"/>
                <a:cs typeface="Times"/>
              </a:rPr>
              <a:t>zero</a:t>
            </a:r>
            <a:r>
              <a:rPr lang="fr-FR" b="1" dirty="0" smtClean="0">
                <a:latin typeface="Times"/>
                <a:cs typeface="Times"/>
              </a:rPr>
              <a:t> « </a:t>
            </a:r>
            <a:r>
              <a:rPr lang="fr-FR" b="1" dirty="0" err="1" smtClean="0">
                <a:latin typeface="Times"/>
                <a:cs typeface="Times"/>
              </a:rPr>
              <a:t>Peierls</a:t>
            </a:r>
            <a:r>
              <a:rPr lang="fr-FR" b="1" dirty="0" smtClean="0">
                <a:latin typeface="Times"/>
                <a:cs typeface="Times"/>
              </a:rPr>
              <a:t> » </a:t>
            </a:r>
            <a:r>
              <a:rPr lang="fr-FR" b="1" dirty="0" err="1" smtClean="0">
                <a:latin typeface="Times"/>
                <a:cs typeface="Times"/>
              </a:rPr>
              <a:t>barriers</a:t>
            </a:r>
            <a:r>
              <a:rPr lang="fr-FR" b="1" dirty="0" smtClean="0">
                <a:latin typeface="Times"/>
                <a:cs typeface="Times"/>
              </a:rPr>
              <a:t> or </a:t>
            </a:r>
          </a:p>
          <a:p>
            <a:r>
              <a:rPr lang="fr-FR" b="1" dirty="0" err="1" smtClean="0">
                <a:latin typeface="Times"/>
                <a:cs typeface="Times"/>
              </a:rPr>
              <a:t>classically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zero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barriers</a:t>
            </a:r>
            <a:r>
              <a:rPr lang="fr-FR" b="1" dirty="0" smtClean="0">
                <a:latin typeface="Times"/>
                <a:cs typeface="Times"/>
              </a:rPr>
              <a:t> ?</a:t>
            </a:r>
            <a:endParaRPr lang="fr-FR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2106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4"/>
          <p:cNvSpPr txBox="1">
            <a:spLocks noChangeArrowheads="1"/>
          </p:cNvSpPr>
          <p:nvPr/>
        </p:nvSpPr>
        <p:spPr bwMode="auto">
          <a:xfrm>
            <a:off x="729214" y="266700"/>
            <a:ext cx="7903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latin typeface="Times New Roman"/>
                <a:cs typeface="Times New Roman"/>
              </a:rPr>
              <a:t>more possible artifacts in torsional oscillator measurements</a:t>
            </a:r>
            <a:endParaRPr lang="en-CA" sz="2400" b="1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04800" y="2108200"/>
            <a:ext cx="8574088" cy="2085975"/>
            <a:chOff x="304800" y="838200"/>
            <a:chExt cx="8574088" cy="2085975"/>
          </a:xfrm>
        </p:grpSpPr>
        <p:grpSp>
          <p:nvGrpSpPr>
            <p:cNvPr id="8196" name="Group 27"/>
            <p:cNvGrpSpPr>
              <a:grpSpLocks/>
            </p:cNvGrpSpPr>
            <p:nvPr/>
          </p:nvGrpSpPr>
          <p:grpSpPr bwMode="auto">
            <a:xfrm>
              <a:off x="304800" y="838200"/>
              <a:ext cx="1826239" cy="2077743"/>
              <a:chOff x="381000" y="852647"/>
              <a:chExt cx="1826206" cy="2077430"/>
            </a:xfrm>
          </p:grpSpPr>
          <p:grpSp>
            <p:nvGrpSpPr>
              <p:cNvPr id="8229" name="Group 20"/>
              <p:cNvGrpSpPr>
                <a:grpSpLocks/>
              </p:cNvGrpSpPr>
              <p:nvPr/>
            </p:nvGrpSpPr>
            <p:grpSpPr bwMode="auto">
              <a:xfrm>
                <a:off x="761999" y="1232444"/>
                <a:ext cx="1398881" cy="1697633"/>
                <a:chOff x="5562600" y="2061080"/>
                <a:chExt cx="1981200" cy="2739520"/>
              </a:xfrm>
            </p:grpSpPr>
            <p:grpSp>
              <p:nvGrpSpPr>
                <p:cNvPr id="8231" name="Group 12"/>
                <p:cNvGrpSpPr>
                  <a:grpSpLocks/>
                </p:cNvGrpSpPr>
                <p:nvPr/>
              </p:nvGrpSpPr>
              <p:grpSpPr bwMode="auto">
                <a:xfrm>
                  <a:off x="5562600" y="2438400"/>
                  <a:ext cx="1981200" cy="2362200"/>
                  <a:chOff x="2438400" y="990600"/>
                  <a:chExt cx="1981200" cy="2362200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2438392" y="978849"/>
                    <a:ext cx="1980750" cy="54301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780133" y="2513134"/>
                    <a:ext cx="1297268" cy="840142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3333213" y="1447588"/>
                    <a:ext cx="191106" cy="1219231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2995969" y="2666818"/>
                    <a:ext cx="894822" cy="532773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3391669" y="978849"/>
                    <a:ext cx="74194" cy="1841654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4" name="Straight Arrow Connector 3"/>
                <p:cNvCxnSpPr/>
                <p:nvPr/>
              </p:nvCxnSpPr>
              <p:spPr>
                <a:xfrm>
                  <a:off x="6275302" y="2060368"/>
                  <a:ext cx="278789" cy="12935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30" name="TextBox 40"/>
              <p:cNvSpPr txBox="1">
                <a:spLocks noChangeArrowheads="1"/>
              </p:cNvSpPr>
              <p:nvPr/>
            </p:nvSpPr>
            <p:spPr bwMode="auto">
              <a:xfrm>
                <a:off x="381000" y="852647"/>
                <a:ext cx="18262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Torsion rod hole</a:t>
                </a:r>
                <a:endParaRPr lang="en-CA"/>
              </a:p>
            </p:txBody>
          </p:sp>
        </p:grpSp>
        <p:grpSp>
          <p:nvGrpSpPr>
            <p:cNvPr id="8197" name="Group 29"/>
            <p:cNvGrpSpPr>
              <a:grpSpLocks/>
            </p:cNvGrpSpPr>
            <p:nvPr/>
          </p:nvGrpSpPr>
          <p:grpSpPr bwMode="auto">
            <a:xfrm>
              <a:off x="4419674" y="838200"/>
              <a:ext cx="2215711" cy="2077743"/>
              <a:chOff x="6775929" y="838200"/>
              <a:chExt cx="2215671" cy="2077430"/>
            </a:xfrm>
          </p:grpSpPr>
          <p:grpSp>
            <p:nvGrpSpPr>
              <p:cNvPr id="8219" name="Group 31"/>
              <p:cNvGrpSpPr>
                <a:grpSpLocks/>
              </p:cNvGrpSpPr>
              <p:nvPr/>
            </p:nvGrpSpPr>
            <p:grpSpPr bwMode="auto">
              <a:xfrm>
                <a:off x="7315201" y="1217997"/>
                <a:ext cx="1462960" cy="1697633"/>
                <a:chOff x="5714543" y="3775831"/>
                <a:chExt cx="1676858" cy="2473988"/>
              </a:xfrm>
            </p:grpSpPr>
            <p:grpSp>
              <p:nvGrpSpPr>
                <p:cNvPr id="8221" name="Group 22"/>
                <p:cNvGrpSpPr>
                  <a:grpSpLocks/>
                </p:cNvGrpSpPr>
                <p:nvPr/>
              </p:nvGrpSpPr>
              <p:grpSpPr bwMode="auto">
                <a:xfrm>
                  <a:off x="5714543" y="4114800"/>
                  <a:ext cx="1676858" cy="2135019"/>
                  <a:chOff x="2437859" y="990600"/>
                  <a:chExt cx="1981741" cy="2548248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2438393" y="991101"/>
                    <a:ext cx="1991276" cy="588061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2782458" y="2515087"/>
                    <a:ext cx="1303146" cy="102427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3332962" y="1446641"/>
                    <a:ext cx="193537" cy="12202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3049108" y="2666934"/>
                    <a:ext cx="769845" cy="767515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3126523" y="2860193"/>
                    <a:ext cx="615016" cy="49419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3352316" y="2592391"/>
                    <a:ext cx="154829" cy="53284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6224475" y="3775188"/>
                  <a:ext cx="334802" cy="215815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20" name="TextBox 41"/>
              <p:cNvSpPr txBox="1">
                <a:spLocks noChangeArrowheads="1"/>
              </p:cNvSpPr>
              <p:nvPr/>
            </p:nvSpPr>
            <p:spPr bwMode="auto">
              <a:xfrm>
                <a:off x="6775929" y="838200"/>
                <a:ext cx="221567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Floppy mass, </a:t>
                </a:r>
                <a:r>
                  <a:rPr lang="ja-JP" altLang="en-US"/>
                  <a:t>“</a:t>
                </a:r>
                <a:r>
                  <a:rPr lang="en-US"/>
                  <a:t>glue</a:t>
                </a:r>
                <a:r>
                  <a:rPr lang="ja-JP" altLang="en-US"/>
                  <a:t>”</a:t>
                </a:r>
                <a:endParaRPr lang="en-CA"/>
              </a:p>
            </p:txBody>
          </p:sp>
        </p:grpSp>
        <p:grpSp>
          <p:nvGrpSpPr>
            <p:cNvPr id="8198" name="Group 19"/>
            <p:cNvGrpSpPr>
              <a:grpSpLocks/>
            </p:cNvGrpSpPr>
            <p:nvPr/>
          </p:nvGrpSpPr>
          <p:grpSpPr bwMode="auto">
            <a:xfrm>
              <a:off x="6629514" y="838200"/>
              <a:ext cx="2249374" cy="2085975"/>
              <a:chOff x="4572000" y="852647"/>
              <a:chExt cx="2249334" cy="2085661"/>
            </a:xfrm>
          </p:grpSpPr>
          <p:grpSp>
            <p:nvGrpSpPr>
              <p:cNvPr id="8210" name="Group 38"/>
              <p:cNvGrpSpPr>
                <a:grpSpLocks/>
              </p:cNvGrpSpPr>
              <p:nvPr/>
            </p:nvGrpSpPr>
            <p:grpSpPr bwMode="auto">
              <a:xfrm>
                <a:off x="5105399" y="1232444"/>
                <a:ext cx="1476877" cy="1705864"/>
                <a:chOff x="6334948" y="2921109"/>
                <a:chExt cx="1589852" cy="2108091"/>
              </a:xfrm>
            </p:grpSpPr>
            <p:sp>
              <p:nvSpPr>
                <p:cNvPr id="22" name="Rectangle 21"/>
                <p:cNvSpPr/>
                <p:nvPr/>
              </p:nvSpPr>
              <p:spPr bwMode="auto">
                <a:xfrm>
                  <a:off x="6334817" y="3210869"/>
                  <a:ext cx="1589284" cy="409958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 bwMode="auto">
                <a:xfrm>
                  <a:off x="6609951" y="4383860"/>
                  <a:ext cx="1039016" cy="64534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 bwMode="auto">
                <a:xfrm>
                  <a:off x="7052558" y="3561981"/>
                  <a:ext cx="153802" cy="93957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6763753" y="4419167"/>
                  <a:ext cx="731412" cy="40995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7107243" y="3199100"/>
                  <a:ext cx="44432" cy="136914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>
                  <a:off x="6753499" y="4501551"/>
                  <a:ext cx="751919" cy="451150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CA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6503999" y="2920564"/>
                  <a:ext cx="476785" cy="158098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11" name="TextBox 42"/>
              <p:cNvSpPr txBox="1">
                <a:spLocks noChangeArrowheads="1"/>
              </p:cNvSpPr>
              <p:nvPr/>
            </p:nvSpPr>
            <p:spPr bwMode="auto">
              <a:xfrm>
                <a:off x="4572000" y="852647"/>
                <a:ext cx="22493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Thin </a:t>
                </a:r>
                <a:r>
                  <a:rPr lang="ja-JP" altLang="en-US"/>
                  <a:t>“</a:t>
                </a:r>
                <a:r>
                  <a:rPr lang="en-US"/>
                  <a:t>lid</a:t>
                </a:r>
                <a:r>
                  <a:rPr lang="ja-JP" altLang="en-US"/>
                  <a:t>”</a:t>
                </a:r>
                <a:r>
                  <a:rPr lang="en-US"/>
                  <a:t> and/or gap</a:t>
                </a:r>
                <a:endParaRPr lang="en-CA"/>
              </a:p>
            </p:txBody>
          </p:sp>
        </p:grpSp>
        <p:grpSp>
          <p:nvGrpSpPr>
            <p:cNvPr id="8199" name="Group 28"/>
            <p:cNvGrpSpPr>
              <a:grpSpLocks/>
            </p:cNvGrpSpPr>
            <p:nvPr/>
          </p:nvGrpSpPr>
          <p:grpSpPr bwMode="auto">
            <a:xfrm>
              <a:off x="2362237" y="838200"/>
              <a:ext cx="1941592" cy="2074305"/>
              <a:chOff x="2514600" y="864315"/>
              <a:chExt cx="1941557" cy="2073993"/>
            </a:xfrm>
          </p:grpSpPr>
          <p:sp>
            <p:nvSpPr>
              <p:cNvPr id="8200" name="TextBox 43"/>
              <p:cNvSpPr txBox="1">
                <a:spLocks noChangeArrowheads="1"/>
              </p:cNvSpPr>
              <p:nvPr/>
            </p:nvSpPr>
            <p:spPr bwMode="auto">
              <a:xfrm>
                <a:off x="2514600" y="864315"/>
                <a:ext cx="19415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Elastic overshoot</a:t>
                </a:r>
                <a:endParaRPr lang="en-CA"/>
              </a:p>
            </p:txBody>
          </p:sp>
          <p:grpSp>
            <p:nvGrpSpPr>
              <p:cNvPr id="8201" name="Group 55"/>
              <p:cNvGrpSpPr>
                <a:grpSpLocks/>
              </p:cNvGrpSpPr>
              <p:nvPr/>
            </p:nvGrpSpPr>
            <p:grpSpPr bwMode="auto">
              <a:xfrm>
                <a:off x="2877784" y="1232443"/>
                <a:ext cx="1468966" cy="1705865"/>
                <a:chOff x="7216141" y="1232443"/>
                <a:chExt cx="1589852" cy="2120357"/>
              </a:xfrm>
            </p:grpSpPr>
            <p:sp>
              <p:nvSpPr>
                <p:cNvPr id="31" name="Rectangle 30"/>
                <p:cNvSpPr/>
                <p:nvPr/>
              </p:nvSpPr>
              <p:spPr bwMode="auto">
                <a:xfrm>
                  <a:off x="7216477" y="1534448"/>
                  <a:ext cx="1589251" cy="41234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 bwMode="auto">
                <a:xfrm>
                  <a:off x="7491374" y="2708343"/>
                  <a:ext cx="1039456" cy="64515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7934647" y="1887603"/>
                  <a:ext cx="152911" cy="93714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 bwMode="auto">
                <a:xfrm>
                  <a:off x="7646004" y="2743856"/>
                  <a:ext cx="730196" cy="558341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7793762" y="2743856"/>
                  <a:ext cx="436400" cy="57609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7977599" y="1524583"/>
                  <a:ext cx="56698" cy="15231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 bwMode="auto">
                <a:xfrm flipV="1">
                  <a:off x="7977599" y="3002311"/>
                  <a:ext cx="398602" cy="4537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7336744" y="1232588"/>
                  <a:ext cx="359084" cy="169869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54889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895600"/>
            <a:ext cx="299402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6259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221" name="Group 102"/>
          <p:cNvGrpSpPr>
            <a:grpSpLocks/>
          </p:cNvGrpSpPr>
          <p:nvPr/>
        </p:nvGrpSpPr>
        <p:grpSpPr bwMode="auto">
          <a:xfrm>
            <a:off x="304800" y="381000"/>
            <a:ext cx="8574088" cy="2085975"/>
            <a:chOff x="304800" y="838200"/>
            <a:chExt cx="8573934" cy="2085661"/>
          </a:xfrm>
        </p:grpSpPr>
        <p:grpSp>
          <p:nvGrpSpPr>
            <p:cNvPr id="9227" name="Group 103"/>
            <p:cNvGrpSpPr>
              <a:grpSpLocks/>
            </p:cNvGrpSpPr>
            <p:nvPr/>
          </p:nvGrpSpPr>
          <p:grpSpPr bwMode="auto">
            <a:xfrm>
              <a:off x="304800" y="838200"/>
              <a:ext cx="1826206" cy="2077430"/>
              <a:chOff x="381000" y="852647"/>
              <a:chExt cx="1826206" cy="2077430"/>
            </a:xfrm>
          </p:grpSpPr>
          <p:grpSp>
            <p:nvGrpSpPr>
              <p:cNvPr id="9260" name="Group 20"/>
              <p:cNvGrpSpPr>
                <a:grpSpLocks/>
              </p:cNvGrpSpPr>
              <p:nvPr/>
            </p:nvGrpSpPr>
            <p:grpSpPr bwMode="auto">
              <a:xfrm>
                <a:off x="761999" y="1232444"/>
                <a:ext cx="1398881" cy="1697633"/>
                <a:chOff x="5562600" y="2061080"/>
                <a:chExt cx="1981200" cy="2739520"/>
              </a:xfrm>
            </p:grpSpPr>
            <p:grpSp>
              <p:nvGrpSpPr>
                <p:cNvPr id="9262" name="Group 12"/>
                <p:cNvGrpSpPr>
                  <a:grpSpLocks/>
                </p:cNvGrpSpPr>
                <p:nvPr/>
              </p:nvGrpSpPr>
              <p:grpSpPr bwMode="auto">
                <a:xfrm>
                  <a:off x="5562600" y="2438400"/>
                  <a:ext cx="1981200" cy="2362200"/>
                  <a:chOff x="2438400" y="990600"/>
                  <a:chExt cx="1981200" cy="2362200"/>
                </a:xfrm>
              </p:grpSpPr>
              <p:sp>
                <p:nvSpPr>
                  <p:cNvPr id="141" name="Rectangle 140"/>
                  <p:cNvSpPr/>
                  <p:nvPr/>
                </p:nvSpPr>
                <p:spPr>
                  <a:xfrm>
                    <a:off x="2438392" y="978849"/>
                    <a:ext cx="1980750" cy="54301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2780133" y="2513134"/>
                    <a:ext cx="1297268" cy="840142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33213" y="1447588"/>
                    <a:ext cx="191106" cy="1219231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2995969" y="2666818"/>
                    <a:ext cx="894822" cy="532773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3391669" y="978849"/>
                    <a:ext cx="74194" cy="1841654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140" name="Straight Arrow Connector 139"/>
                <p:cNvCxnSpPr/>
                <p:nvPr/>
              </p:nvCxnSpPr>
              <p:spPr>
                <a:xfrm>
                  <a:off x="6275302" y="2060368"/>
                  <a:ext cx="278789" cy="129351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61" name="TextBox 137"/>
              <p:cNvSpPr txBox="1">
                <a:spLocks noChangeArrowheads="1"/>
              </p:cNvSpPr>
              <p:nvPr/>
            </p:nvSpPr>
            <p:spPr bwMode="auto">
              <a:xfrm>
                <a:off x="381000" y="852647"/>
                <a:ext cx="18262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Torsion rod hole</a:t>
                </a:r>
                <a:endParaRPr lang="en-CA"/>
              </a:p>
            </p:txBody>
          </p:sp>
        </p:grpSp>
        <p:grpSp>
          <p:nvGrpSpPr>
            <p:cNvPr id="9228" name="Group 104"/>
            <p:cNvGrpSpPr>
              <a:grpSpLocks/>
            </p:cNvGrpSpPr>
            <p:nvPr/>
          </p:nvGrpSpPr>
          <p:grpSpPr bwMode="auto">
            <a:xfrm>
              <a:off x="4419600" y="838200"/>
              <a:ext cx="2215671" cy="2077430"/>
              <a:chOff x="6775929" y="838200"/>
              <a:chExt cx="2215671" cy="2077430"/>
            </a:xfrm>
          </p:grpSpPr>
          <p:grpSp>
            <p:nvGrpSpPr>
              <p:cNvPr id="9250" name="Group 31"/>
              <p:cNvGrpSpPr>
                <a:grpSpLocks/>
              </p:cNvGrpSpPr>
              <p:nvPr/>
            </p:nvGrpSpPr>
            <p:grpSpPr bwMode="auto">
              <a:xfrm>
                <a:off x="7315201" y="1217997"/>
                <a:ext cx="1462960" cy="1697633"/>
                <a:chOff x="5714543" y="3775831"/>
                <a:chExt cx="1676858" cy="2473988"/>
              </a:xfrm>
            </p:grpSpPr>
            <p:grpSp>
              <p:nvGrpSpPr>
                <p:cNvPr id="9252" name="Group 22"/>
                <p:cNvGrpSpPr>
                  <a:grpSpLocks/>
                </p:cNvGrpSpPr>
                <p:nvPr/>
              </p:nvGrpSpPr>
              <p:grpSpPr bwMode="auto">
                <a:xfrm>
                  <a:off x="5714543" y="4114800"/>
                  <a:ext cx="1676858" cy="2135019"/>
                  <a:chOff x="2437859" y="990600"/>
                  <a:chExt cx="1981741" cy="2548248"/>
                </a:xfrm>
              </p:grpSpPr>
              <p:sp>
                <p:nvSpPr>
                  <p:cNvPr id="131" name="Rectangle 130"/>
                  <p:cNvSpPr/>
                  <p:nvPr/>
                </p:nvSpPr>
                <p:spPr>
                  <a:xfrm>
                    <a:off x="2438393" y="991101"/>
                    <a:ext cx="1991276" cy="588061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2782458" y="2515087"/>
                    <a:ext cx="1303146" cy="102427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3332962" y="1446641"/>
                    <a:ext cx="193537" cy="12202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3049108" y="2666934"/>
                    <a:ext cx="769845" cy="767515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3126523" y="2860193"/>
                    <a:ext cx="615016" cy="49419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3352316" y="2592391"/>
                    <a:ext cx="154829" cy="53284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130" name="Straight Arrow Connector 129"/>
                <p:cNvCxnSpPr/>
                <p:nvPr/>
              </p:nvCxnSpPr>
              <p:spPr>
                <a:xfrm>
                  <a:off x="6224475" y="3775188"/>
                  <a:ext cx="334802" cy="215815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51" name="TextBox 127"/>
              <p:cNvSpPr txBox="1">
                <a:spLocks noChangeArrowheads="1"/>
              </p:cNvSpPr>
              <p:nvPr/>
            </p:nvSpPr>
            <p:spPr bwMode="auto">
              <a:xfrm>
                <a:off x="6775929" y="838200"/>
                <a:ext cx="221567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Floppy mass, </a:t>
                </a:r>
                <a:r>
                  <a:rPr lang="ja-JP" altLang="en-US"/>
                  <a:t>“</a:t>
                </a:r>
                <a:r>
                  <a:rPr lang="en-US"/>
                  <a:t>glue</a:t>
                </a:r>
                <a:r>
                  <a:rPr lang="ja-JP" altLang="en-US"/>
                  <a:t>”</a:t>
                </a:r>
                <a:endParaRPr lang="en-CA"/>
              </a:p>
            </p:txBody>
          </p:sp>
        </p:grpSp>
        <p:grpSp>
          <p:nvGrpSpPr>
            <p:cNvPr id="9229" name="Group 105"/>
            <p:cNvGrpSpPr>
              <a:grpSpLocks/>
            </p:cNvGrpSpPr>
            <p:nvPr/>
          </p:nvGrpSpPr>
          <p:grpSpPr bwMode="auto">
            <a:xfrm>
              <a:off x="6629400" y="838200"/>
              <a:ext cx="2249334" cy="2085661"/>
              <a:chOff x="4572000" y="852647"/>
              <a:chExt cx="2249334" cy="2085661"/>
            </a:xfrm>
          </p:grpSpPr>
          <p:grpSp>
            <p:nvGrpSpPr>
              <p:cNvPr id="9241" name="Group 117"/>
              <p:cNvGrpSpPr>
                <a:grpSpLocks/>
              </p:cNvGrpSpPr>
              <p:nvPr/>
            </p:nvGrpSpPr>
            <p:grpSpPr bwMode="auto">
              <a:xfrm>
                <a:off x="5105399" y="1232444"/>
                <a:ext cx="1476877" cy="1705864"/>
                <a:chOff x="6334948" y="2921109"/>
                <a:chExt cx="1589852" cy="2108091"/>
              </a:xfrm>
            </p:grpSpPr>
            <p:sp>
              <p:nvSpPr>
                <p:cNvPr id="120" name="Rectangle 119"/>
                <p:cNvSpPr/>
                <p:nvPr/>
              </p:nvSpPr>
              <p:spPr bwMode="auto">
                <a:xfrm>
                  <a:off x="6334817" y="3210869"/>
                  <a:ext cx="1589284" cy="409958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 bwMode="auto">
                <a:xfrm>
                  <a:off x="6609951" y="4383860"/>
                  <a:ext cx="1039016" cy="64534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 bwMode="auto">
                <a:xfrm>
                  <a:off x="7052558" y="3561981"/>
                  <a:ext cx="153802" cy="93957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 bwMode="auto">
                <a:xfrm>
                  <a:off x="6763753" y="4419167"/>
                  <a:ext cx="731412" cy="40995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 bwMode="auto">
                <a:xfrm>
                  <a:off x="7107243" y="3199100"/>
                  <a:ext cx="44432" cy="1369143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5" name="Rectangle 124"/>
                <p:cNvSpPr>
                  <a:spLocks noChangeArrowheads="1"/>
                </p:cNvSpPr>
                <p:nvPr/>
              </p:nvSpPr>
              <p:spPr bwMode="auto">
                <a:xfrm>
                  <a:off x="6753499" y="4501551"/>
                  <a:ext cx="751919" cy="451150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CA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cxnSp>
              <p:nvCxnSpPr>
                <p:cNvPr id="126" name="Straight Arrow Connector 125"/>
                <p:cNvCxnSpPr/>
                <p:nvPr/>
              </p:nvCxnSpPr>
              <p:spPr bwMode="auto">
                <a:xfrm>
                  <a:off x="6503999" y="2920564"/>
                  <a:ext cx="476785" cy="158098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42" name="TextBox 118"/>
              <p:cNvSpPr txBox="1">
                <a:spLocks noChangeArrowheads="1"/>
              </p:cNvSpPr>
              <p:nvPr/>
            </p:nvSpPr>
            <p:spPr bwMode="auto">
              <a:xfrm>
                <a:off x="4572000" y="852647"/>
                <a:ext cx="22493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Thin </a:t>
                </a:r>
                <a:r>
                  <a:rPr lang="ja-JP" altLang="en-US"/>
                  <a:t>“</a:t>
                </a:r>
                <a:r>
                  <a:rPr lang="en-US"/>
                  <a:t>lid</a:t>
                </a:r>
                <a:r>
                  <a:rPr lang="ja-JP" altLang="en-US"/>
                  <a:t>”</a:t>
                </a:r>
                <a:r>
                  <a:rPr lang="en-US"/>
                  <a:t> and/or gap</a:t>
                </a:r>
                <a:endParaRPr lang="en-CA"/>
              </a:p>
            </p:txBody>
          </p:sp>
        </p:grpSp>
        <p:grpSp>
          <p:nvGrpSpPr>
            <p:cNvPr id="9230" name="Group 106"/>
            <p:cNvGrpSpPr>
              <a:grpSpLocks/>
            </p:cNvGrpSpPr>
            <p:nvPr/>
          </p:nvGrpSpPr>
          <p:grpSpPr bwMode="auto">
            <a:xfrm>
              <a:off x="2362200" y="838200"/>
              <a:ext cx="1941557" cy="2073993"/>
              <a:chOff x="2514600" y="864315"/>
              <a:chExt cx="1941557" cy="2073993"/>
            </a:xfrm>
          </p:grpSpPr>
          <p:sp>
            <p:nvSpPr>
              <p:cNvPr id="9231" name="TextBox 107"/>
              <p:cNvSpPr txBox="1">
                <a:spLocks noChangeArrowheads="1"/>
              </p:cNvSpPr>
              <p:nvPr/>
            </p:nvSpPr>
            <p:spPr bwMode="auto">
              <a:xfrm>
                <a:off x="2514600" y="864315"/>
                <a:ext cx="19415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Elastic overshoot</a:t>
                </a:r>
                <a:endParaRPr lang="en-CA"/>
              </a:p>
            </p:txBody>
          </p:sp>
          <p:grpSp>
            <p:nvGrpSpPr>
              <p:cNvPr id="9232" name="Group 108"/>
              <p:cNvGrpSpPr>
                <a:grpSpLocks/>
              </p:cNvGrpSpPr>
              <p:nvPr/>
            </p:nvGrpSpPr>
            <p:grpSpPr bwMode="auto">
              <a:xfrm>
                <a:off x="2877784" y="1232443"/>
                <a:ext cx="1468966" cy="1705865"/>
                <a:chOff x="7216141" y="1232443"/>
                <a:chExt cx="1589852" cy="2120357"/>
              </a:xfrm>
            </p:grpSpPr>
            <p:sp>
              <p:nvSpPr>
                <p:cNvPr id="110" name="Rectangle 109"/>
                <p:cNvSpPr/>
                <p:nvPr/>
              </p:nvSpPr>
              <p:spPr bwMode="auto">
                <a:xfrm>
                  <a:off x="7216477" y="1534448"/>
                  <a:ext cx="1589251" cy="41234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 bwMode="auto">
                <a:xfrm>
                  <a:off x="7491374" y="2708343"/>
                  <a:ext cx="1039456" cy="64515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 bwMode="auto">
                <a:xfrm>
                  <a:off x="7934647" y="1887603"/>
                  <a:ext cx="152911" cy="93714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 bwMode="auto">
                <a:xfrm>
                  <a:off x="7646004" y="2743856"/>
                  <a:ext cx="730196" cy="558341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7793762" y="2743856"/>
                  <a:ext cx="436400" cy="57609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7977599" y="1524583"/>
                  <a:ext cx="56698" cy="15231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 flipV="1">
                  <a:off x="7977599" y="3002311"/>
                  <a:ext cx="398602" cy="4537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117" name="Straight Arrow Connector 116"/>
                <p:cNvCxnSpPr/>
                <p:nvPr/>
              </p:nvCxnSpPr>
              <p:spPr bwMode="auto">
                <a:xfrm>
                  <a:off x="7336744" y="1232588"/>
                  <a:ext cx="359084" cy="169869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6" name="Rectangle 45"/>
          <p:cNvSpPr/>
          <p:nvPr/>
        </p:nvSpPr>
        <p:spPr>
          <a:xfrm>
            <a:off x="2362200" y="76200"/>
            <a:ext cx="6711950" cy="24892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25450" y="5638800"/>
            <a:ext cx="3917950" cy="376238"/>
            <a:chOff x="186728" y="5681246"/>
            <a:chExt cx="3918508" cy="375709"/>
          </a:xfrm>
        </p:grpSpPr>
        <p:sp>
          <p:nvSpPr>
            <p:cNvPr id="9224" name="Rectangle 56"/>
            <p:cNvSpPr>
              <a:spLocks noChangeArrowheads="1"/>
            </p:cNvSpPr>
            <p:nvPr/>
          </p:nvSpPr>
          <p:spPr bwMode="auto">
            <a:xfrm>
              <a:off x="186728" y="5687385"/>
              <a:ext cx="1933818" cy="3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CA"/>
                <a:t>independent of </a:t>
              </a:r>
              <a:r>
                <a:rPr lang="en-CA">
                  <a:latin typeface="Symbol" charset="0"/>
                </a:rPr>
                <a:t>w</a:t>
              </a:r>
            </a:p>
          </p:txBody>
        </p:sp>
        <p:sp>
          <p:nvSpPr>
            <p:cNvPr id="9225" name="Rectangle 28"/>
            <p:cNvSpPr>
              <a:spLocks noChangeArrowheads="1"/>
            </p:cNvSpPr>
            <p:nvPr/>
          </p:nvSpPr>
          <p:spPr bwMode="auto">
            <a:xfrm>
              <a:off x="2509700" y="5681246"/>
              <a:ext cx="1595536" cy="36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mimics NCRI</a:t>
              </a:r>
              <a:endParaRPr lang="en-CA"/>
            </a:p>
          </p:txBody>
        </p:sp>
        <p:sp>
          <p:nvSpPr>
            <p:cNvPr id="146" name="Right Arrow 145"/>
            <p:cNvSpPr/>
            <p:nvPr/>
          </p:nvSpPr>
          <p:spPr>
            <a:xfrm>
              <a:off x="2217430" y="5781118"/>
              <a:ext cx="255623" cy="150600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3372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53" y="1288827"/>
            <a:ext cx="2639611" cy="5337179"/>
          </a:xfrm>
          <a:prstGeom prst="rect">
            <a:avLst/>
          </a:prstGeom>
        </p:spPr>
      </p:pic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"/>
                <a:cs typeface="Times"/>
              </a:rPr>
              <a:t>The Lindemann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cs typeface="Times"/>
              </a:rPr>
              <a:t>criterion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cs typeface="Times"/>
              </a:rPr>
              <a:t> +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cs typeface="Times"/>
              </a:rPr>
              <a:t>two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cs typeface="Times"/>
              </a:rPr>
              <a:t>  questions</a:t>
            </a:r>
            <a:endParaRPr lang="fr-FR" sz="24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35171" name="Text Box 1027"/>
          <p:cNvSpPr txBox="1">
            <a:spLocks noChangeArrowheads="1"/>
          </p:cNvSpPr>
          <p:nvPr/>
        </p:nvSpPr>
        <p:spPr bwMode="auto">
          <a:xfrm>
            <a:off x="333900" y="1524000"/>
            <a:ext cx="498019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smtClean="0">
                <a:latin typeface="Times"/>
                <a:cs typeface="Times"/>
              </a:rPr>
              <a:t>the Lindemann </a:t>
            </a:r>
            <a:r>
              <a:rPr lang="fr-FR" b="1" i="1" dirty="0" err="1" smtClean="0">
                <a:latin typeface="Times"/>
                <a:cs typeface="Times"/>
              </a:rPr>
              <a:t>criterion</a:t>
            </a:r>
            <a:r>
              <a:rPr lang="fr-FR" b="1" i="1" dirty="0" smtClean="0">
                <a:latin typeface="Times"/>
                <a:cs typeface="Times"/>
              </a:rPr>
              <a:t>: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 err="1" smtClean="0">
                <a:latin typeface="Times"/>
                <a:cs typeface="Times"/>
              </a:rPr>
              <a:t>at</a:t>
            </a:r>
            <a:r>
              <a:rPr lang="fr-FR" b="1" i="1" dirty="0" smtClean="0">
                <a:latin typeface="Times"/>
                <a:cs typeface="Times"/>
              </a:rPr>
              <a:t> the </a:t>
            </a:r>
            <a:r>
              <a:rPr lang="fr-FR" b="1" i="1" dirty="0" err="1" smtClean="0">
                <a:latin typeface="Times"/>
                <a:cs typeface="Times"/>
              </a:rPr>
              <a:t>liquid-solid</a:t>
            </a:r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 err="1" smtClean="0">
                <a:latin typeface="Times"/>
                <a:cs typeface="Times"/>
              </a:rPr>
              <a:t>equilibrium</a:t>
            </a:r>
            <a:r>
              <a:rPr lang="fr-FR" b="1" i="1" dirty="0" smtClean="0">
                <a:latin typeface="Times"/>
                <a:cs typeface="Times"/>
              </a:rPr>
              <a:t> </a:t>
            </a: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 (i.e. on the </a:t>
            </a:r>
            <a:r>
              <a:rPr lang="fr-FR" b="1" i="1" dirty="0" err="1" smtClean="0">
                <a:latin typeface="Times"/>
                <a:cs typeface="Times"/>
              </a:rPr>
              <a:t>melting</a:t>
            </a:r>
            <a:r>
              <a:rPr lang="fr-FR" b="1" i="1" dirty="0" smtClean="0">
                <a:latin typeface="Times"/>
                <a:cs typeface="Times"/>
              </a:rPr>
              <a:t> line)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classical</a:t>
            </a:r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systems</a:t>
            </a:r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: </a:t>
            </a:r>
            <a:endParaRPr lang="fr-FR" b="1" i="1" dirty="0">
              <a:solidFill>
                <a:srgbClr val="0000FF"/>
              </a:solidFill>
              <a:latin typeface="Times"/>
              <a:cs typeface="Times"/>
            </a:endParaRP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the </a:t>
            </a:r>
            <a:r>
              <a:rPr lang="fr-FR" b="1" i="1" dirty="0" err="1" smtClean="0">
                <a:latin typeface="Times"/>
                <a:cs typeface="Times"/>
              </a:rPr>
              <a:t>mean</a:t>
            </a:r>
            <a:r>
              <a:rPr lang="fr-FR" b="1" i="1" dirty="0" smtClean="0">
                <a:latin typeface="Times"/>
                <a:cs typeface="Times"/>
              </a:rPr>
              <a:t> square </a:t>
            </a:r>
            <a:r>
              <a:rPr lang="fr-FR" b="1" i="1" dirty="0" err="1" smtClean="0">
                <a:latin typeface="Times"/>
                <a:cs typeface="Times"/>
              </a:rPr>
              <a:t>displacement</a:t>
            </a:r>
            <a:r>
              <a:rPr lang="fr-FR" b="1" i="1" dirty="0" smtClean="0">
                <a:latin typeface="Times"/>
                <a:cs typeface="Times"/>
              </a:rPr>
              <a:t> of </a:t>
            </a:r>
            <a:r>
              <a:rPr lang="fr-FR" b="1" i="1" dirty="0" err="1" smtClean="0">
                <a:latin typeface="Times"/>
                <a:cs typeface="Times"/>
              </a:rPr>
              <a:t>atoms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R</a:t>
            </a:r>
            <a:r>
              <a:rPr lang="fr-FR" b="1" i="1" baseline="-25000" dirty="0">
                <a:latin typeface="Times"/>
                <a:cs typeface="Times"/>
              </a:rPr>
              <a:t>L</a:t>
            </a:r>
            <a:r>
              <a:rPr lang="fr-FR" b="1" i="1" dirty="0">
                <a:latin typeface="Times"/>
                <a:cs typeface="Times"/>
              </a:rPr>
              <a:t> = (&lt;u</a:t>
            </a:r>
            <a:r>
              <a:rPr lang="fr-FR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&gt;)</a:t>
            </a:r>
            <a:r>
              <a:rPr lang="fr-FR" b="1" i="1" baseline="30000" dirty="0">
                <a:latin typeface="Times"/>
                <a:cs typeface="Times"/>
              </a:rPr>
              <a:t>1/2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0.10 a </a:t>
            </a:r>
          </a:p>
          <a:p>
            <a:pPr algn="l"/>
            <a:r>
              <a:rPr lang="fr-FR" altLang="ja-JP" b="1" i="1" dirty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(10% </a:t>
            </a:r>
            <a:r>
              <a:rPr lang="fr-FR" altLang="ja-JP" b="1" i="1" dirty="0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of the </a:t>
            </a:r>
            <a:r>
              <a:rPr lang="fr-FR" altLang="ja-JP" b="1" i="1" dirty="0" err="1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atomic</a:t>
            </a:r>
            <a:r>
              <a:rPr lang="fr-FR" altLang="ja-JP" b="1" i="1" dirty="0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 err="1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spacing</a:t>
            </a:r>
            <a:r>
              <a:rPr lang="fr-FR" altLang="ja-JP" b="1" i="1" dirty="0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)</a:t>
            </a:r>
            <a:endParaRPr lang="fr-FR" altLang="ja-JP" b="1" i="1" dirty="0">
              <a:solidFill>
                <a:srgbClr val="0000FF"/>
              </a:solidFill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in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helium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4: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26% (Burns and Isaac 1997)</a:t>
            </a:r>
          </a:p>
          <a:p>
            <a:pPr algn="l">
              <a:buFont typeface="Symbol" pitchFamily="-106" charset="2"/>
              <a:buNone/>
            </a:pP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atoms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are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weakly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localized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in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their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lattice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7000" y="4502347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>
                <a:solidFill>
                  <a:srgbClr val="000000"/>
                </a:solidFill>
                <a:latin typeface="Times"/>
                <a:cs typeface="Times"/>
              </a:rPr>
              <a:t>Question 1: </a:t>
            </a:r>
          </a:p>
          <a:p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are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facets destroyed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by quantum fluctuations?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NO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i="1" dirty="0" err="1" smtClean="0">
                <a:latin typeface="Times"/>
                <a:cs typeface="Times"/>
              </a:rPr>
              <a:t>see</a:t>
            </a:r>
            <a:r>
              <a:rPr lang="fr-FR" b="1" i="1" dirty="0" smtClean="0">
                <a:latin typeface="Times"/>
                <a:cs typeface="Times"/>
              </a:rPr>
              <a:t> Balibar, </a:t>
            </a:r>
            <a:r>
              <a:rPr lang="fr-FR" b="1" i="1" dirty="0" err="1" smtClean="0">
                <a:latin typeface="Times"/>
                <a:cs typeface="Times"/>
              </a:rPr>
              <a:t>Parshin</a:t>
            </a:r>
            <a:r>
              <a:rPr lang="fr-FR" b="1" i="1" dirty="0" smtClean="0">
                <a:latin typeface="Times"/>
                <a:cs typeface="Times"/>
              </a:rPr>
              <a:t> and </a:t>
            </a:r>
            <a:r>
              <a:rPr lang="fr-FR" b="1" i="1" dirty="0" err="1" smtClean="0">
                <a:latin typeface="Times"/>
                <a:cs typeface="Times"/>
              </a:rPr>
              <a:t>Alles</a:t>
            </a:r>
            <a:r>
              <a:rPr lang="fr-FR" b="1" i="1" dirty="0" smtClean="0">
                <a:latin typeface="Times"/>
                <a:cs typeface="Times"/>
              </a:rPr>
              <a:t>, </a:t>
            </a:r>
            <a:r>
              <a:rPr lang="fr-FR" b="1" i="1" dirty="0" err="1" smtClean="0">
                <a:latin typeface="Times"/>
                <a:cs typeface="Times"/>
              </a:rPr>
              <a:t>Rev</a:t>
            </a:r>
            <a:r>
              <a:rPr lang="fr-FR" b="1" i="1" dirty="0">
                <a:latin typeface="Times"/>
                <a:cs typeface="Times"/>
              </a:rPr>
              <a:t>. </a:t>
            </a:r>
            <a:r>
              <a:rPr lang="fr-FR" b="1" i="1" dirty="0" err="1">
                <a:latin typeface="Times"/>
                <a:cs typeface="Times"/>
              </a:rPr>
              <a:t>Mod</a:t>
            </a:r>
            <a:r>
              <a:rPr lang="fr-FR" b="1" i="1" dirty="0">
                <a:latin typeface="Times"/>
                <a:cs typeface="Times"/>
              </a:rPr>
              <a:t>. Phys. 77, 317 (2005)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7000" y="5425677"/>
            <a:ext cx="6010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>
                <a:solidFill>
                  <a:srgbClr val="000000"/>
                </a:solidFill>
                <a:latin typeface="Times"/>
                <a:cs typeface="Times"/>
              </a:rPr>
              <a:t>Question 2: </a:t>
            </a:r>
          </a:p>
          <a:p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any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anomaly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in the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elastic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properties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?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YES</a:t>
            </a:r>
          </a:p>
          <a:p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could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solid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baseline="30000" dirty="0" smtClean="0">
                <a:solidFill>
                  <a:srgbClr val="008000"/>
                </a:solidFill>
                <a:latin typeface="Times"/>
                <a:cs typeface="Times"/>
              </a:rPr>
              <a:t>4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He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be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partially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superfluid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, i.e. « 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supersolid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 » ?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?? 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i="1" dirty="0" smtClean="0">
                <a:latin typeface="Times"/>
                <a:cs typeface="Times"/>
              </a:rPr>
              <a:t>the </a:t>
            </a:r>
            <a:r>
              <a:rPr lang="fr-FR" b="1" i="1" dirty="0" err="1" smtClean="0">
                <a:latin typeface="Times"/>
                <a:cs typeface="Times"/>
              </a:rPr>
              <a:t>two</a:t>
            </a:r>
            <a:r>
              <a:rPr lang="fr-FR" b="1" i="1" dirty="0" smtClean="0">
                <a:latin typeface="Times"/>
                <a:cs typeface="Times"/>
              </a:rPr>
              <a:t>  </a:t>
            </a:r>
            <a:r>
              <a:rPr lang="fr-FR" b="1" i="1" dirty="0" err="1" smtClean="0">
                <a:latin typeface="Times"/>
                <a:cs typeface="Times"/>
              </a:rPr>
              <a:t>subjects</a:t>
            </a:r>
            <a:r>
              <a:rPr lang="fr-FR" b="1" i="1" dirty="0" smtClean="0">
                <a:latin typeface="Times"/>
                <a:cs typeface="Times"/>
              </a:rPr>
              <a:t> of </a:t>
            </a:r>
            <a:r>
              <a:rPr lang="fr-FR" b="1" i="1" dirty="0" err="1" smtClean="0">
                <a:latin typeface="Times"/>
                <a:cs typeface="Times"/>
              </a:rPr>
              <a:t>this</a:t>
            </a:r>
            <a:r>
              <a:rPr lang="fr-FR" b="1" i="1" dirty="0" smtClean="0">
                <a:latin typeface="Times"/>
                <a:cs typeface="Times"/>
              </a:rPr>
              <a:t> talk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387213" y="1339334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1.4 K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38013" y="2634734"/>
            <a:ext cx="47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 K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66977" y="3975457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0.4 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366977" y="5317211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0.1 K</a:t>
            </a:r>
          </a:p>
        </p:txBody>
      </p:sp>
    </p:spTree>
    <p:extLst>
      <p:ext uri="{BB962C8B-B14F-4D97-AF65-F5344CB8AC3E}">
        <p14:creationId xmlns:p14="http://schemas.microsoft.com/office/powerpoint/2010/main" val="201358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58037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original motivation: the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enigma</a:t>
            </a: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of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supersolidity</a:t>
            </a:r>
            <a:endParaRPr lang="fr-FR" sz="3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099370"/>
            <a:ext cx="4516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799" y="1446460"/>
            <a:ext cx="58721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« 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torsional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oscillator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 »  (</a:t>
            </a:r>
            <a:r>
              <a:rPr lang="fr-FR" altLang="ja-JP" sz="1600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sz="1600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change in the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resonance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period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below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 </a:t>
            </a:r>
            <a:r>
              <a:rPr lang="fr-FR" altLang="ja-JP" sz="1600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00 </a:t>
            </a:r>
            <a:r>
              <a:rPr lang="fr-FR" sz="1600" b="1" i="1" dirty="0" err="1" smtClean="0">
                <a:solidFill>
                  <a:srgbClr val="FF0000"/>
                </a:solidFill>
                <a:latin typeface="Times" pitchFamily="-111" charset="0"/>
              </a:rPr>
              <a:t>mK</a:t>
            </a:r>
            <a:endParaRPr lang="fr-FR" sz="1600" b="1" i="1" dirty="0" smtClean="0">
              <a:solidFill>
                <a:srgbClr val="FF0000"/>
              </a:solidFill>
              <a:latin typeface="Times" pitchFamily="-111" charset="0"/>
            </a:endParaRPr>
          </a:p>
          <a:p>
            <a:pPr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small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critical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 smtClean="0">
                <a:solidFill>
                  <a:srgbClr val="FF0000"/>
                </a:solidFill>
                <a:latin typeface="Times" pitchFamily="-111" charset="0"/>
              </a:rPr>
              <a:t>velocity</a:t>
            </a:r>
            <a:endParaRPr lang="fr-FR" sz="1600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1 % of the </a:t>
            </a:r>
            <a:r>
              <a:rPr lang="fr-FR" sz="1600" b="1" i="1" dirty="0" err="1">
                <a:solidFill>
                  <a:srgbClr val="3366FF"/>
                </a:solidFill>
                <a:latin typeface="Times" pitchFamily="-111" charset="0"/>
              </a:rPr>
              <a:t>solid</a:t>
            </a: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 mass </a:t>
            </a:r>
            <a:r>
              <a:rPr lang="fr-FR" sz="1600" b="1" i="1" dirty="0" err="1">
                <a:solidFill>
                  <a:srgbClr val="3366FF"/>
                </a:solidFill>
                <a:latin typeface="Times" pitchFamily="-111" charset="0"/>
              </a:rPr>
              <a:t>decouples</a:t>
            </a: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 </a:t>
            </a:r>
            <a:r>
              <a:rPr lang="fr-FR" sz="1600" b="1" i="1" dirty="0" smtClean="0">
                <a:solidFill>
                  <a:srgbClr val="3366FF"/>
                </a:solidFill>
                <a:latin typeface="Times" pitchFamily="-111" charset="0"/>
              </a:rPr>
              <a:t>: </a:t>
            </a:r>
            <a:r>
              <a:rPr lang="fr-FR" sz="1600" b="1" i="1" dirty="0" err="1" smtClean="0">
                <a:solidFill>
                  <a:srgbClr val="3366FF"/>
                </a:solidFill>
                <a:latin typeface="Times" pitchFamily="-111" charset="0"/>
              </a:rPr>
              <a:t>Leggett’s</a:t>
            </a:r>
            <a:r>
              <a:rPr lang="fr-FR" sz="1600" b="1" i="1" dirty="0" smtClean="0">
                <a:solidFill>
                  <a:srgbClr val="3366FF"/>
                </a:solidFill>
                <a:latin typeface="Times" pitchFamily="-111" charset="0"/>
              </a:rPr>
              <a:t> « NCRI »? </a:t>
            </a:r>
            <a:endParaRPr lang="fr-FR" sz="1600" b="1" i="1" dirty="0">
              <a:solidFill>
                <a:srgbClr val="3366FF"/>
              </a:solidFill>
              <a:latin typeface="Times" pitchFamily="-111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515639" y="1879153"/>
            <a:ext cx="142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rigid axis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 </a:t>
            </a:r>
          </a:p>
          <a:p>
            <a:pPr algn="l" eaLnBrk="1" hangingPunct="1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( Be-Cu)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969126" y="3147688"/>
            <a:ext cx="2420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solid He</a:t>
            </a:r>
          </a:p>
          <a:p>
            <a:pPr algn="l" eaLnBrk="1" hangingPunct="1"/>
            <a:r>
              <a:rPr lang="en-US" altLang="ko-KR" sz="2000" b="1" dirty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in a box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994400" y="4154488"/>
            <a:ext cx="1253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excitation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925222" y="4110098"/>
            <a:ext cx="1181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detection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184363" y="4697140"/>
            <a:ext cx="4922643" cy="1986471"/>
            <a:chOff x="4184363" y="4697140"/>
            <a:chExt cx="4922643" cy="1986471"/>
          </a:xfrm>
        </p:grpSpPr>
        <p:sp>
          <p:nvSpPr>
            <p:cNvPr id="3" name="ZoneTexte 2"/>
            <p:cNvSpPr txBox="1"/>
            <p:nvPr/>
          </p:nvSpPr>
          <p:spPr>
            <a:xfrm>
              <a:off x="4184363" y="4929284"/>
              <a:ext cx="49226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>
                  <a:latin typeface="Times New Roman"/>
                  <a:cs typeface="Times New Roman"/>
                </a:rPr>
                <a:t>the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resonance</a:t>
              </a:r>
              <a:r>
                <a:rPr lang="fr-FR" b="1" i="1" dirty="0" smtClean="0"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period</a:t>
              </a:r>
              <a:endParaRPr lang="fr-FR" b="1" i="1" dirty="0" smtClean="0">
                <a:latin typeface="Times New Roman"/>
                <a:cs typeface="Times New Roman"/>
              </a:endParaRPr>
            </a:p>
            <a:p>
              <a:endParaRPr lang="fr-FR" b="1" i="1" dirty="0" smtClean="0">
                <a:latin typeface="Times New Roman"/>
                <a:cs typeface="Times New Roman"/>
              </a:endParaRPr>
            </a:p>
            <a:p>
              <a:r>
                <a:rPr lang="fr-FR" b="1" i="1" dirty="0" err="1" smtClean="0">
                  <a:latin typeface="Times New Roman"/>
                  <a:cs typeface="Times New Roman"/>
                </a:rPr>
                <a:t>depends</a:t>
              </a:r>
              <a:r>
                <a:rPr lang="fr-FR" b="1" i="1" dirty="0" smtClean="0">
                  <a:latin typeface="Times New Roman"/>
                  <a:cs typeface="Times New Roman"/>
                </a:rPr>
                <a:t> on the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inertia</a:t>
              </a:r>
              <a:r>
                <a:rPr lang="fr-FR" b="1" i="1" dirty="0" smtClean="0"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momentum</a:t>
              </a:r>
              <a:r>
                <a:rPr lang="fr-FR" b="1" i="1" dirty="0" smtClean="0">
                  <a:latin typeface="Times New Roman"/>
                  <a:cs typeface="Times New Roman"/>
                </a:rPr>
                <a:t> I and on the torsion constant K</a:t>
              </a:r>
            </a:p>
            <a:p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supersolidity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appears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(I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decreases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) ?</a:t>
              </a:r>
            </a:p>
            <a:p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or  a change in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stiffness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(K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increases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?</a:t>
              </a:r>
              <a:endParaRPr lang="fr-FR" b="1" i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1843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02898"/>
                </p:ext>
              </p:extLst>
            </p:nvPr>
          </p:nvGraphicFramePr>
          <p:xfrm>
            <a:off x="6504637" y="4697140"/>
            <a:ext cx="1401025" cy="791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858" name="Équation" r:id="rId4" imgW="787455" imgH="444704" progId="Equation.3">
                    <p:embed/>
                  </p:oleObj>
                </mc:Choice>
                <mc:Fallback>
                  <p:oleObj name="Équation" r:id="rId4" imgW="787455" imgH="444704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4637" y="4697140"/>
                          <a:ext cx="1401025" cy="79133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77368" y="2512440"/>
            <a:ext cx="3687141" cy="4315429"/>
            <a:chOff x="218333" y="2755679"/>
            <a:chExt cx="3687141" cy="4017570"/>
          </a:xfrm>
        </p:grpSpPr>
        <p:pic>
          <p:nvPicPr>
            <p:cNvPr id="29" name="Picture 4" descr="fig2new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6350" r="8036" b="3546"/>
            <a:stretch/>
          </p:blipFill>
          <p:spPr bwMode="auto">
            <a:xfrm>
              <a:off x="300447" y="2755679"/>
              <a:ext cx="3605027" cy="397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447466" y="6434695"/>
              <a:ext cx="15266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(K)</a:t>
              </a:r>
              <a:endParaRPr lang="fr-FR" sz="1600" dirty="0"/>
            </a:p>
          </p:txBody>
        </p:sp>
        <p:sp>
          <p:nvSpPr>
            <p:cNvPr id="33" name="ZoneTexte 32"/>
            <p:cNvSpPr txBox="1"/>
            <p:nvPr/>
          </p:nvSpPr>
          <p:spPr>
            <a:xfrm rot="16200000">
              <a:off x="-372434" y="4437280"/>
              <a:ext cx="15200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period</a:t>
              </a:r>
              <a:r>
                <a:rPr lang="fr-FR" sz="1600" dirty="0" smtClean="0"/>
                <a:t> (</a:t>
              </a:r>
              <a:r>
                <a:rPr lang="fr-FR" sz="1600" dirty="0" smtClean="0">
                  <a:latin typeface="Symbol" charset="2"/>
                  <a:cs typeface="Symbol" charset="2"/>
                </a:rPr>
                <a:t>m</a:t>
              </a:r>
              <a:r>
                <a:rPr lang="fr-FR" sz="1600" dirty="0" smtClean="0"/>
                <a:t>s)</a:t>
              </a:r>
              <a:endParaRPr lang="fr-FR" sz="16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r 73"/>
          <p:cNvGrpSpPr/>
          <p:nvPr/>
        </p:nvGrpSpPr>
        <p:grpSpPr>
          <a:xfrm>
            <a:off x="4233863" y="1079823"/>
            <a:ext cx="4757737" cy="4614891"/>
            <a:chOff x="4233863" y="1079823"/>
            <a:chExt cx="4757737" cy="4614891"/>
          </a:xfrm>
        </p:grpSpPr>
        <p:grpSp>
          <p:nvGrpSpPr>
            <p:cNvPr id="73" name="Grouper 72"/>
            <p:cNvGrpSpPr/>
            <p:nvPr/>
          </p:nvGrpSpPr>
          <p:grpSpPr>
            <a:xfrm>
              <a:off x="4233863" y="1079823"/>
              <a:ext cx="4757737" cy="4614891"/>
              <a:chOff x="4233863" y="1079823"/>
              <a:chExt cx="4757737" cy="4614891"/>
            </a:xfrm>
          </p:grpSpPr>
          <p:grpSp>
            <p:nvGrpSpPr>
              <p:cNvPr id="72" name="Grouper 71"/>
              <p:cNvGrpSpPr/>
              <p:nvPr/>
            </p:nvGrpSpPr>
            <p:grpSpPr>
              <a:xfrm>
                <a:off x="4233863" y="1079823"/>
                <a:ext cx="4757737" cy="4614891"/>
                <a:chOff x="4233863" y="1444593"/>
                <a:chExt cx="4757737" cy="4614891"/>
              </a:xfrm>
            </p:grpSpPr>
            <p:grpSp>
              <p:nvGrpSpPr>
                <p:cNvPr id="2" name="Grouper 69"/>
                <p:cNvGrpSpPr>
                  <a:grpSpLocks/>
                </p:cNvGrpSpPr>
                <p:nvPr/>
              </p:nvGrpSpPr>
              <p:grpSpPr bwMode="auto">
                <a:xfrm>
                  <a:off x="4233863" y="1444593"/>
                  <a:ext cx="4757737" cy="3862387"/>
                  <a:chOff x="4233863" y="1447800"/>
                  <a:chExt cx="4757737" cy="3863178"/>
                </a:xfrm>
              </p:grpSpPr>
              <p:grpSp>
                <p:nvGrpSpPr>
                  <p:cNvPr id="3" name="Grouper 41"/>
                  <p:cNvGrpSpPr>
                    <a:grpSpLocks/>
                  </p:cNvGrpSpPr>
                  <p:nvPr/>
                </p:nvGrpSpPr>
                <p:grpSpPr bwMode="auto">
                  <a:xfrm>
                    <a:off x="4233863" y="369331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90" name="Ellipse 8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1" name="Ellipse 9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2" name="Ellipse 9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3" name="Ellipse 9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4" name="Ellipse 9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4" name="Grouper 47"/>
                  <p:cNvGrpSpPr>
                    <a:grpSpLocks/>
                  </p:cNvGrpSpPr>
                  <p:nvPr/>
                </p:nvGrpSpPr>
                <p:grpSpPr bwMode="auto">
                  <a:xfrm>
                    <a:off x="4233863" y="2944810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5" name="Ellipse 84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6" name="Ellipse 85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7" name="Ellipse 86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8" name="Ellipse 87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9" name="Ellipse 88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5" name="Grouper 53"/>
                  <p:cNvGrpSpPr>
                    <a:grpSpLocks/>
                  </p:cNvGrpSpPr>
                  <p:nvPr/>
                </p:nvGrpSpPr>
                <p:grpSpPr bwMode="auto">
                  <a:xfrm>
                    <a:off x="4233863" y="219630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0" name="Ellipse 7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1" name="Ellipse 8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2" name="Ellipse 8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3" name="Ellipse 8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4" name="Ellipse 8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5" name="Ellipse 74"/>
                  <p:cNvSpPr/>
                  <p:nvPr/>
                </p:nvSpPr>
                <p:spPr bwMode="auto">
                  <a:xfrm>
                    <a:off x="7300508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6" name="Ellipse 75"/>
                  <p:cNvSpPr/>
                  <p:nvPr/>
                </p:nvSpPr>
                <p:spPr bwMode="auto">
                  <a:xfrm>
                    <a:off x="6533846" y="1447800"/>
                    <a:ext cx="1691092" cy="161766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7" name="Ellipse 76"/>
                  <p:cNvSpPr/>
                  <p:nvPr/>
                </p:nvSpPr>
                <p:spPr bwMode="auto">
                  <a:xfrm>
                    <a:off x="5767185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9" name="Ellipse 78"/>
                  <p:cNvSpPr/>
                  <p:nvPr/>
                </p:nvSpPr>
                <p:spPr bwMode="auto">
                  <a:xfrm>
                    <a:off x="4233863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6" name="Grouper 40"/>
                <p:cNvGrpSpPr>
                  <a:grpSpLocks/>
                </p:cNvGrpSpPr>
                <p:nvPr/>
              </p:nvGrpSpPr>
              <p:grpSpPr bwMode="auto">
                <a:xfrm>
                  <a:off x="4233863" y="4441821"/>
                  <a:ext cx="4757737" cy="1617663"/>
                  <a:chOff x="1781577" y="3999536"/>
                  <a:chExt cx="5788710" cy="2057541"/>
                </a:xfrm>
                <a:solidFill>
                  <a:srgbClr val="0000CC"/>
                </a:solidFill>
              </p:grpSpPr>
              <p:sp>
                <p:nvSpPr>
                  <p:cNvPr id="95" name="Ellipse 94"/>
                  <p:cNvSpPr/>
                  <p:nvPr/>
                </p:nvSpPr>
                <p:spPr>
                  <a:xfrm>
                    <a:off x="5512746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6" name="Ellipse 95"/>
                  <p:cNvSpPr/>
                  <p:nvPr/>
                </p:nvSpPr>
                <p:spPr>
                  <a:xfrm>
                    <a:off x="4579953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7" name="Ellipse 96"/>
                  <p:cNvSpPr/>
                  <p:nvPr/>
                </p:nvSpPr>
                <p:spPr>
                  <a:xfrm>
                    <a:off x="3647161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8" name="Ellipse 97"/>
                  <p:cNvSpPr/>
                  <p:nvPr/>
                </p:nvSpPr>
                <p:spPr>
                  <a:xfrm>
                    <a:off x="2714369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9" name="Ellipse 98"/>
                  <p:cNvSpPr/>
                  <p:nvPr/>
                </p:nvSpPr>
                <p:spPr>
                  <a:xfrm>
                    <a:off x="1781577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59" name="Oval 111"/>
                <p:cNvSpPr>
                  <a:spLocks noChangeArrowheads="1"/>
                </p:cNvSpPr>
                <p:nvPr/>
              </p:nvSpPr>
              <p:spPr bwMode="auto">
                <a:xfrm>
                  <a:off x="6413500" y="2746375"/>
                  <a:ext cx="463550" cy="493713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0" name="Freeform 113"/>
                <p:cNvSpPr>
                  <a:spLocks/>
                </p:cNvSpPr>
                <p:nvPr/>
              </p:nvSpPr>
              <p:spPr bwMode="auto">
                <a:xfrm>
                  <a:off x="6642100" y="3230563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2" name="Freeform 115"/>
                <p:cNvSpPr>
                  <a:spLocks/>
                </p:cNvSpPr>
                <p:nvPr/>
              </p:nvSpPr>
              <p:spPr bwMode="auto">
                <a:xfrm>
                  <a:off x="5922963" y="474345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3" name="Oval 116"/>
                <p:cNvSpPr>
                  <a:spLocks noChangeArrowheads="1"/>
                </p:cNvSpPr>
                <p:nvPr/>
              </p:nvSpPr>
              <p:spPr bwMode="auto">
                <a:xfrm>
                  <a:off x="7151688" y="5046663"/>
                  <a:ext cx="463550" cy="493712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4" name="Freeform 117"/>
                <p:cNvSpPr>
                  <a:spLocks/>
                </p:cNvSpPr>
                <p:nvPr/>
              </p:nvSpPr>
              <p:spPr bwMode="auto">
                <a:xfrm>
                  <a:off x="7464425" y="5545138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5" name="Freeform 113"/>
                <p:cNvSpPr>
                  <a:spLocks/>
                </p:cNvSpPr>
                <p:nvPr/>
              </p:nvSpPr>
              <p:spPr bwMode="auto">
                <a:xfrm>
                  <a:off x="5097463" y="3267075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6" name="Freeform 113"/>
                <p:cNvSpPr>
                  <a:spLocks/>
                </p:cNvSpPr>
                <p:nvPr/>
              </p:nvSpPr>
              <p:spPr bwMode="auto">
                <a:xfrm rot="16200000">
                  <a:off x="6639719" y="2401094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7" name="Freeform 113"/>
                <p:cNvSpPr>
                  <a:spLocks/>
                </p:cNvSpPr>
                <p:nvPr/>
              </p:nvSpPr>
              <p:spPr bwMode="auto">
                <a:xfrm>
                  <a:off x="5899150" y="326390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8" name="Freeform 117"/>
                <p:cNvSpPr>
                  <a:spLocks/>
                </p:cNvSpPr>
                <p:nvPr/>
              </p:nvSpPr>
              <p:spPr bwMode="auto">
                <a:xfrm rot="16200000">
                  <a:off x="7433469" y="4069557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9" name="Freeform 117"/>
                <p:cNvSpPr>
                  <a:spLocks/>
                </p:cNvSpPr>
                <p:nvPr/>
              </p:nvSpPr>
              <p:spPr bwMode="auto">
                <a:xfrm rot="16200000">
                  <a:off x="7462044" y="4777582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</p:grpSp>
          <p:sp>
            <p:nvSpPr>
              <p:cNvPr id="78" name="Ellipse 77"/>
              <p:cNvSpPr/>
              <p:nvPr/>
            </p:nvSpPr>
            <p:spPr bwMode="auto">
              <a:xfrm>
                <a:off x="5000524" y="1096540"/>
                <a:ext cx="1691092" cy="1617663"/>
              </a:xfrm>
              <a:prstGeom prst="ellipse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61" name="Oval 114"/>
            <p:cNvSpPr>
              <a:spLocks noChangeArrowheads="1"/>
            </p:cNvSpPr>
            <p:nvPr/>
          </p:nvSpPr>
          <p:spPr bwMode="auto">
            <a:xfrm>
              <a:off x="5606311" y="3862678"/>
              <a:ext cx="463550" cy="49371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1" charset="0"/>
              </a:endParaRPr>
            </a:p>
          </p:txBody>
        </p:sp>
      </p:grp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48800" y="230427"/>
            <a:ext cx="5376863" cy="64825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The 1969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historical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model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7527" y="1321350"/>
            <a:ext cx="41897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Thouless 1969, </a:t>
            </a:r>
          </a:p>
          <a:p>
            <a:pPr algn="l">
              <a:defRPr/>
            </a:pPr>
            <a:r>
              <a:rPr lang="en-US" b="1" i="1">
                <a:solidFill>
                  <a:srgbClr val="0000FF"/>
                </a:solidFill>
                <a:latin typeface="Times" pitchFamily="-111" charset="0"/>
              </a:rPr>
              <a:t>Andreev and Lifshitz 1969: </a:t>
            </a:r>
          </a:p>
          <a:p>
            <a:pPr algn="l">
              <a:defRPr/>
            </a:pPr>
            <a:r>
              <a:rPr lang="en-US" b="1" i="1">
                <a:latin typeface="Times" pitchFamily="-111" charset="0"/>
              </a:rPr>
              <a:t>delocalized vacancies could exist at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147527" y="2439101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3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147527" y="3776522"/>
            <a:ext cx="38100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( the crystal would be « incommensurate ») </a:t>
            </a:r>
          </a:p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BEC =&gt; superfluid flow of mass</a:t>
            </a:r>
          </a:p>
          <a:p>
            <a:pPr algn="l">
              <a:defRPr/>
            </a:pPr>
            <a:r>
              <a:rPr lang="en-US" b="1" i="1" dirty="0">
                <a:solidFill>
                  <a:srgbClr val="0000FF"/>
                </a:solidFill>
                <a:latin typeface="Times" pitchFamily="-111" charset="0"/>
              </a:rPr>
              <a:t>coexistence of non-zero shear modulus and mass </a:t>
            </a:r>
            <a:r>
              <a:rPr lang="en-US" b="1" i="1" dirty="0" err="1">
                <a:solidFill>
                  <a:srgbClr val="0000FF"/>
                </a:solidFill>
                <a:latin typeface="Times" pitchFamily="-111" charset="0"/>
              </a:rPr>
              <a:t>superflow</a:t>
            </a:r>
            <a:endParaRPr lang="fr-FR" dirty="0">
              <a:solidFill>
                <a:srgbClr val="0000FF"/>
              </a:solidFill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147527" y="5421830"/>
            <a:ext cx="77833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A.J. 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Leggett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(1970): non-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classical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rotation + 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bounds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for the 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superfluid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fraction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147527" y="5751174"/>
            <a:ext cx="873951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But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h</a:t>
            </a:r>
            <a:r>
              <a:rPr lang="fr-FR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~1.6 K and the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bottom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of the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vacancy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band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is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at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+ 13K (Clark and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Ceperley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2008)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147527" y="6151400"/>
            <a:ext cx="64681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000000"/>
                </a:solidFill>
                <a:latin typeface="Times" pitchFamily="-105" charset="0"/>
              </a:rPr>
              <a:t>P.W. Anderson (2010-11): the ground state has to be supersolid</a:t>
            </a:r>
          </a:p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If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commensurate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… not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supersolid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?</a:t>
            </a:r>
            <a:endParaRPr lang="fr-FR" b="1" i="1" dirty="0">
              <a:solidFill>
                <a:srgbClr val="FF0000"/>
              </a:solidFill>
              <a:latin typeface="Time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3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100" grpId="0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65668"/>
            <a:ext cx="7283450" cy="469395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Shevchenko’s scenario for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supersolidity</a:t>
            </a:r>
            <a:endParaRPr lang="fr-FR" sz="2400" b="1" dirty="0" smtClean="0">
              <a:solidFill>
                <a:schemeClr val="tx1"/>
              </a:solidFill>
              <a:latin typeface="Times"/>
              <a:ea typeface="ＭＳ Ｐゴシック" pitchFamily="28" charset="-128"/>
              <a:cs typeface="Time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5322911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transverse fluctuations of the dislocation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lines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could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induce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local mass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currents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consequently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phase fluctuations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which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destroy the quantum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coherence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b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</a:b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Inversely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if the line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is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superfluid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 the phase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is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blocked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and the line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should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</a:t>
            </a:r>
            <a:r>
              <a:rPr lang="fr-FR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fixed</a:t>
            </a:r>
            <a:endParaRPr lang="fr-FR" sz="1600" b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8952" y="755851"/>
            <a:ext cx="854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how to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reconcile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superflow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stiffening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mass </a:t>
            </a:r>
            <a:r>
              <a:rPr lang="fr-FR" sz="1600" b="1" dirty="0" err="1">
                <a:latin typeface="Times New Roman"/>
                <a:cs typeface="Times New Roman"/>
              </a:rPr>
              <a:t>c</a:t>
            </a:r>
            <a:r>
              <a:rPr lang="fr-FR" sz="1600" b="1" dirty="0" err="1" smtClean="0">
                <a:latin typeface="Times New Roman"/>
                <a:cs typeface="Times New Roman"/>
              </a:rPr>
              <a:t>ould</a:t>
            </a:r>
            <a:r>
              <a:rPr lang="fr-FR" sz="1600" b="1" dirty="0" smtClean="0">
                <a:latin typeface="Times New Roman"/>
                <a:cs typeface="Times New Roman"/>
              </a:rPr>
              <a:t> flow </a:t>
            </a:r>
            <a:r>
              <a:rPr lang="fr-FR" sz="1600" b="1" dirty="0" err="1" smtClean="0">
                <a:latin typeface="Times New Roman"/>
                <a:cs typeface="Times New Roman"/>
              </a:rPr>
              <a:t>along</a:t>
            </a:r>
            <a:r>
              <a:rPr lang="fr-FR" sz="1600" b="1" dirty="0" smtClean="0">
                <a:latin typeface="Times New Roman"/>
                <a:cs typeface="Times New Roman"/>
              </a:rPr>
              <a:t> dislocation </a:t>
            </a:r>
            <a:r>
              <a:rPr lang="fr-FR" sz="1600" b="1" dirty="0" err="1" smtClean="0">
                <a:latin typeface="Times New Roman"/>
                <a:cs typeface="Times New Roman"/>
              </a:rPr>
              <a:t>cores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forming</a:t>
            </a:r>
            <a:r>
              <a:rPr lang="fr-FR" sz="1600" b="1" dirty="0" smtClean="0">
                <a:latin typeface="Times New Roman"/>
                <a:cs typeface="Times New Roman"/>
              </a:rPr>
              <a:t> a </a:t>
            </a:r>
            <a:r>
              <a:rPr lang="fr-FR" sz="1600" b="1" dirty="0" err="1" smtClean="0">
                <a:latin typeface="Times New Roman"/>
                <a:cs typeface="Times New Roman"/>
              </a:rPr>
              <a:t>connected</a:t>
            </a:r>
            <a:r>
              <a:rPr lang="fr-FR" sz="1600" b="1" dirty="0" smtClean="0">
                <a:latin typeface="Times New Roman"/>
                <a:cs typeface="Times New Roman"/>
              </a:rPr>
              <a:t> 3D network (Shevchenko 1987, Pollet 2008), but perhaps </a:t>
            </a:r>
            <a:r>
              <a:rPr lang="fr-FR" sz="1600" b="1" dirty="0" err="1" smtClean="0">
                <a:latin typeface="Times New Roman"/>
                <a:cs typeface="Times New Roman"/>
              </a:rPr>
              <a:t>only</a:t>
            </a:r>
            <a:r>
              <a:rPr lang="fr-FR" sz="1600" b="1" dirty="0" smtClean="0">
                <a:latin typeface="Times New Roman"/>
                <a:cs typeface="Times New Roman"/>
              </a:rPr>
              <a:t> if </a:t>
            </a:r>
            <a:r>
              <a:rPr lang="fr-FR" sz="1600" b="1" dirty="0" err="1" smtClean="0">
                <a:latin typeface="Times New Roman"/>
                <a:cs typeface="Times New Roman"/>
              </a:rPr>
              <a:t>they</a:t>
            </a:r>
            <a:r>
              <a:rPr lang="fr-FR" sz="1600" b="1" dirty="0" smtClean="0">
                <a:latin typeface="Times New Roman"/>
                <a:cs typeface="Times New Roman"/>
              </a:rPr>
              <a:t> do not </a:t>
            </a:r>
            <a:r>
              <a:rPr lang="fr-FR" sz="1600" b="1" dirty="0" err="1" smtClean="0">
                <a:latin typeface="Times New Roman"/>
                <a:cs typeface="Times New Roman"/>
              </a:rPr>
              <a:t>fluctuate</a:t>
            </a:r>
            <a:r>
              <a:rPr lang="fr-FR" sz="1600" b="1" dirty="0" smtClean="0">
                <a:latin typeface="Times New Roman"/>
                <a:cs typeface="Times New Roman"/>
              </a:rPr>
              <a:t> (</a:t>
            </a:r>
            <a:r>
              <a:rPr lang="fr-FR" sz="1600" b="1" dirty="0" err="1" smtClean="0">
                <a:latin typeface="Times New Roman"/>
                <a:cs typeface="Times New Roman"/>
              </a:rPr>
              <a:t>pinning</a:t>
            </a:r>
            <a:r>
              <a:rPr lang="fr-FR" sz="1600" b="1" dirty="0" smtClean="0">
                <a:latin typeface="Times New Roman"/>
                <a:cs typeface="Times New Roman"/>
              </a:rPr>
              <a:t> by </a:t>
            </a:r>
            <a:r>
              <a:rPr lang="fr-FR" sz="16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600" b="1" dirty="0" smtClean="0">
                <a:latin typeface="Times New Roman"/>
                <a:cs typeface="Times New Roman"/>
              </a:rPr>
              <a:t>He, Balibar Nature 2010)</a:t>
            </a:r>
            <a:endParaRPr lang="fr-FR" sz="1600" b="1" dirty="0">
              <a:latin typeface="Times New Roman"/>
              <a:cs typeface="Times New Roman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52399" y="6225179"/>
            <a:ext cx="8373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smtClean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2 difficulties: 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a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very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large dislocation </a:t>
            </a:r>
            <a:r>
              <a:rPr lang="fr-FR" altLang="ja-JP" sz="1600" b="1" dirty="0" err="1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density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(10</a:t>
            </a:r>
            <a:r>
              <a:rPr lang="fr-FR" altLang="ja-JP" sz="1600" b="1" baseline="30000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12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/cm</a:t>
            </a:r>
            <a:r>
              <a:rPr lang="fr-FR" altLang="ja-JP" sz="1600" b="1" baseline="30000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2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!)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is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needed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to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obtain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1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%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superfluid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fraction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and </a:t>
            </a:r>
            <a:r>
              <a:rPr lang="fr-FR" altLang="ja-JP" sz="1600" b="1" dirty="0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phase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coherence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err="1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at</a:t>
            </a:r>
            <a:r>
              <a:rPr lang="fr-FR" altLang="ja-JP" sz="1600" b="1" dirty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 Tc ~100 </a:t>
            </a:r>
            <a:r>
              <a:rPr lang="fr-FR" altLang="ja-JP" sz="1600" b="1" dirty="0" err="1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mK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674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617816" y="228599"/>
            <a:ext cx="7914104" cy="6938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how dislocations move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801" y="5421518"/>
            <a:ext cx="8665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latin typeface="Times"/>
                <a:cs typeface="Times"/>
              </a:rPr>
              <a:t>Periodic lattice. «</a:t>
            </a:r>
            <a:r>
              <a:rPr lang="fr-FR" sz="2000" b="1" i="1" dirty="0" err="1" smtClean="0">
                <a:latin typeface="Times"/>
                <a:cs typeface="Times"/>
              </a:rPr>
              <a:t>Peierls</a:t>
            </a:r>
            <a:r>
              <a:rPr lang="fr-FR" sz="2000" b="1" i="1" dirty="0" smtClean="0">
                <a:latin typeface="Times"/>
                <a:cs typeface="Times"/>
              </a:rPr>
              <a:t>» energy barriers against kink motion</a:t>
            </a:r>
          </a:p>
          <a:p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Classical crystals: thermal activation (high T, large stresses)</a:t>
            </a:r>
          </a:p>
          <a:p>
            <a:r>
              <a:rPr lang="fr-FR" sz="2000" b="1" i="1" dirty="0" smtClean="0">
                <a:solidFill>
                  <a:srgbClr val="3366FF"/>
                </a:solidFill>
                <a:latin typeface="Times"/>
                <a:cs typeface="Times"/>
              </a:rPr>
              <a:t>Quantum crystals: quantum tunneling, kink delocalization, motion under very small stress</a:t>
            </a:r>
            <a:endParaRPr lang="fr-FR" sz="2000" b="1" i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pic>
        <p:nvPicPr>
          <p:cNvPr id="2" name="Image 1" descr="jogs&amp;kink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1" y="1083715"/>
            <a:ext cx="5440954" cy="43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13864</TotalTime>
  <Words>3808</Words>
  <Application>Microsoft Macintosh PowerPoint</Application>
  <PresentationFormat>Présentation à l'écran (4:3)</PresentationFormat>
  <Paragraphs>552</Paragraphs>
  <Slides>45</Slides>
  <Notes>15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45</vt:i4>
      </vt:variant>
    </vt:vector>
  </HeadingPairs>
  <TitlesOfParts>
    <vt:vector size="49" baseType="lpstr">
      <vt:lpstr>Thème Office</vt:lpstr>
      <vt:lpstr>Équation</vt:lpstr>
      <vt:lpstr>Equation</vt:lpstr>
      <vt:lpstr>Corel Equation! 2.0</vt:lpstr>
      <vt:lpstr>The giant plasticity of a quantum crystal</vt:lpstr>
      <vt:lpstr>Quantum crystals: large quantum fluctuations</vt:lpstr>
      <vt:lpstr>consequences at the macroscopic scale</vt:lpstr>
      <vt:lpstr>Présentation PowerPoint</vt:lpstr>
      <vt:lpstr>The Lindemann criterion + two  questions</vt:lpstr>
      <vt:lpstr>original motivation: the enigma of supersolidity</vt:lpstr>
      <vt:lpstr>The 1969  historical model</vt:lpstr>
      <vt:lpstr>Shevchenko’s scenario for supersolidity</vt:lpstr>
      <vt:lpstr>how dislocations move</vt:lpstr>
      <vt:lpstr>plasticity of a crystal: dislocation gliding</vt:lpstr>
      <vt:lpstr>Direct shear modulus measurements: the method invented by Day and Beamish (2007):</vt:lpstr>
      <vt:lpstr>Présentation PowerPoint</vt:lpstr>
      <vt:lpstr>Présentation PowerPoint</vt:lpstr>
      <vt:lpstr>Présentation PowerPoint</vt:lpstr>
      <vt:lpstr>Présentation PowerPoint</vt:lpstr>
      <vt:lpstr>the elasticity tensor of hcp crystals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how to detach 3He impurities from dislocations at 20 mK</vt:lpstr>
      <vt:lpstr>with no impurities at all, dislocations move freely</vt:lpstr>
      <vt:lpstr>Présentation PowerPoint</vt:lpstr>
      <vt:lpstr>4He single crystals with only 4 10-10   3He  do not resist to shear around 0.2K</vt:lpstr>
      <vt:lpstr>wT3 dissipation for collisions with thermal phonons</vt:lpstr>
      <vt:lpstr>a measurement of dislocation density and pinning length  for various crystals (Haziot et al. Phys. Rev. B87, 060509(R) 2013)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length distribution of dislocations (A. Fefferman et al. submitted to PRL, Oct. 2013)</vt:lpstr>
      <vt:lpstr>the network length distribution is wide:  from 30 to 300 mm </vt:lpstr>
      <vt:lpstr>A good fit of the dissipation due to  thermal phonons up to 1K,  far above the asymptotic regime in wT3</vt:lpstr>
      <vt:lpstr>A very good fit of the stiffening due to 3He binding</vt:lpstr>
      <vt:lpstr>... and the corresponding dissipation</vt:lpstr>
      <vt:lpstr>Conclusion:  giant plasticity or supersolidity or both 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630</cp:revision>
  <dcterms:created xsi:type="dcterms:W3CDTF">2010-11-16T10:42:53Z</dcterms:created>
  <dcterms:modified xsi:type="dcterms:W3CDTF">2013-10-22T06:29:12Z</dcterms:modified>
</cp:coreProperties>
</file>