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80" r:id="rId3"/>
    <p:sldId id="283" r:id="rId4"/>
    <p:sldId id="284" r:id="rId5"/>
    <p:sldId id="288" r:id="rId6"/>
    <p:sldId id="289" r:id="rId7"/>
    <p:sldId id="290" r:id="rId8"/>
    <p:sldId id="295" r:id="rId9"/>
    <p:sldId id="296" r:id="rId10"/>
    <p:sldId id="297" r:id="rId11"/>
    <p:sldId id="258" r:id="rId12"/>
    <p:sldId id="261" r:id="rId13"/>
    <p:sldId id="263" r:id="rId14"/>
    <p:sldId id="273" r:id="rId15"/>
    <p:sldId id="275" r:id="rId16"/>
    <p:sldId id="298" r:id="rId17"/>
    <p:sldId id="299" r:id="rId18"/>
    <p:sldId id="301" r:id="rId19"/>
    <p:sldId id="303" r:id="rId20"/>
    <p:sldId id="281" r:id="rId21"/>
    <p:sldId id="302" r:id="rId22"/>
    <p:sldId id="304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894" autoAdjust="0"/>
  </p:normalViewPr>
  <p:slideViewPr>
    <p:cSldViewPr snapToGrid="0" snapToObjects="1">
      <p:cViewPr varScale="1">
        <p:scale>
          <a:sx n="67" d="100"/>
          <a:sy n="67" d="100"/>
        </p:scale>
        <p:origin x="-6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5F5C7-671C-4845-BC8F-A5E98E9421A6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65FD1E-0869-554E-A1A8-F51CB6230E36}" type="slidenum">
              <a:rPr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5083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1BD0B5-70B0-9941-978F-2F0021037B89}" type="slidenum">
              <a:rPr lang="fr-FR">
                <a:latin typeface="Times New Roman" pitchFamily="-106" charset="0"/>
              </a:rPr>
              <a:pPr/>
              <a:t>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10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E2790-736C-D54E-9C08-586C2D75A8ED}" type="slidenum">
              <a:rPr lang="fr-FR">
                <a:latin typeface="Times New Roman" pitchFamily="-106" charset="0"/>
              </a:rPr>
              <a:pPr/>
              <a:t>11</a:t>
            </a:fld>
            <a:endParaRPr lang="fr-FR">
              <a:latin typeface="Times New Roman" pitchFamily="-106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Here</a:t>
            </a:r>
            <a:r>
              <a:rPr lang="en-US" baseline="0" dirty="0" smtClean="0"/>
              <a:t> you</a:t>
            </a:r>
            <a:r>
              <a:rPr lang="en-US" dirty="0" smtClean="0"/>
              <a:t> see </a:t>
            </a:r>
            <a:r>
              <a:rPr lang="en-US" baseline="0" dirty="0" smtClean="0"/>
              <a:t>on these pictures, the growth of a single crystal. The growth has been done at a relative fast from the </a:t>
            </a:r>
            <a:r>
              <a:rPr lang="en-US" baseline="0" dirty="0" err="1" smtClean="0"/>
              <a:t>superfluid</a:t>
            </a:r>
            <a:r>
              <a:rPr lang="en-US" baseline="0" dirty="0" smtClean="0"/>
              <a:t> phase in order to be able to see facets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A481609-5CC8-4C71-8918-60ADCCBE53DD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A460A4-FA78-644D-BB0C-B341E80C8695}" type="slidenum">
              <a:rPr lang="fr-FR"/>
              <a:pPr/>
              <a:t>2</a:t>
            </a:fld>
            <a:endParaRPr lang="fr-FR"/>
          </a:p>
        </p:txBody>
      </p:sp>
      <p:sp>
        <p:nvSpPr>
          <p:cNvPr id="130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BCFCEC-179D-5E4E-BFA8-9F9DD860D64B}" type="slidenum">
              <a:rPr lang="fr-FR">
                <a:latin typeface="Times New Roman" pitchFamily="28" charset="0"/>
              </a:rPr>
              <a:pPr/>
              <a:t>3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D90991-C6C2-1040-AC39-9E2D4E214685}" type="slidenum">
              <a:rPr lang="fr-FR">
                <a:latin typeface="Times New Roman" pitchFamily="28" charset="0"/>
              </a:rPr>
              <a:pPr/>
              <a:t>4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536E3C-C46F-E34F-8515-B8BBA5F1FEB9}" type="slidenum">
              <a:rPr lang="fr-FR">
                <a:latin typeface="Times New Roman" pitchFamily="28" charset="0"/>
              </a:rPr>
              <a:pPr/>
              <a:t>5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B7B572-924C-EA43-BA03-62C6131F71B2}" type="slidenum">
              <a:rPr lang="fr-FR">
                <a:latin typeface="Times New Roman" pitchFamily="28" charset="0"/>
              </a:rPr>
              <a:pPr/>
              <a:t>6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F7CF43-34F9-B142-B39C-D8D07E8CC44D}" type="slidenum">
              <a:rPr lang="fr-FR">
                <a:latin typeface="Times New Roman" pitchFamily="28" charset="0"/>
              </a:rPr>
              <a:pPr/>
              <a:t>7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 smtClean="0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8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33ABF9-5A4B-7D43-B4AE-037BA3AEE288}" type="slidenum">
              <a:rPr lang="fr-FR">
                <a:latin typeface="Times New Roman" pitchFamily="28" charset="0"/>
              </a:rPr>
              <a:pPr/>
              <a:t>9</a:t>
            </a:fld>
            <a:endParaRPr lang="fr-FR">
              <a:latin typeface="Times New Roman" pitchFamily="28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fr-FR">
              <a:latin typeface="Times New Roman" pitchFamily="28" charset="0"/>
              <a:ea typeface="ＭＳ Ｐゴシック" pitchFamily="28" charset="-128"/>
              <a:cs typeface="ＭＳ Ｐゴシック" pitchFamily="2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128DD-D7B1-2847-AE1E-88EBC4A768E4}" type="datetimeFigureOut">
              <a:rPr lang="fr-FR"/>
              <a:pPr/>
              <a:t>12/08/11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5480E-5717-8C4D-970D-607FDA852805}" type="slidenum">
              <a:rPr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22.jpe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5.emf"/><Relationship Id="rId6" Type="http://schemas.openxmlformats.org/officeDocument/2006/relationships/image" Target="../media/image6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6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96978" y="593699"/>
            <a:ext cx="4904724" cy="1905001"/>
          </a:xfrm>
          <a:solidFill>
            <a:srgbClr val="323294"/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fr-FR" sz="3200" b="1" dirty="0" err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Supersolidity</a:t>
            </a:r>
            <a: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 </a:t>
            </a:r>
            <a:b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vs</a:t>
            </a:r>
            <a:b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 quantum </a:t>
            </a:r>
            <a:r>
              <a:rPr lang="fr-FR" sz="3200" b="1" dirty="0" err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plasticity</a:t>
            </a:r>
            <a: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 </a:t>
            </a:r>
            <a:b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in </a:t>
            </a:r>
            <a:r>
              <a:rPr lang="fr-FR" sz="3200" b="1" dirty="0" err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solid</a:t>
            </a:r>
            <a:r>
              <a:rPr lang="fr-FR" sz="3200" b="1" dirty="0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 </a:t>
            </a:r>
            <a:r>
              <a:rPr lang="fr-FR" sz="3200" b="1" dirty="0" err="1" smtClean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rPr>
              <a:t>helium</a:t>
            </a:r>
            <a:endParaRPr lang="fr-FR" sz="3600" b="1" dirty="0" smtClean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93923" name="Rectangle 3"/>
          <p:cNvSpPr>
            <a:spLocks noChangeArrowheads="1"/>
          </p:cNvSpPr>
          <p:nvPr/>
        </p:nvSpPr>
        <p:spPr bwMode="auto">
          <a:xfrm>
            <a:off x="914400" y="3189876"/>
            <a:ext cx="7848600" cy="258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S. </a:t>
            </a:r>
            <a:r>
              <a:rPr lang="fr-FR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Balibar</a:t>
            </a: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A. </a:t>
            </a:r>
            <a:r>
              <a:rPr lang="fr-FR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Fefferman</a:t>
            </a:r>
            <a:r>
              <a:rPr lang="fr-FR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A. </a:t>
            </a:r>
            <a:r>
              <a:rPr lang="fr-FR" sz="2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Haziot</a:t>
            </a:r>
            <a:r>
              <a:rPr lang="fr-FR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X. Rojas</a:t>
            </a:r>
            <a:endParaRPr lang="fr-FR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Laboratoire de Physique Statistique, 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Ecole Normale Supérieure and CNRS,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associated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to the </a:t>
            </a:r>
            <a:r>
              <a:rPr lang="fr-FR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Universities</a:t>
            </a:r>
            <a:r>
              <a:rPr lang="fr-FR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Paris 6 &amp; 7, Paris (France)</a:t>
            </a:r>
            <a:endParaRPr lang="fr-FR" sz="2000" b="1" i="1" dirty="0">
              <a:solidFill>
                <a:srgbClr val="00009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Collaborations: H.J. Maris (Brown </a:t>
            </a:r>
            <a:r>
              <a:rPr lang="fr-FR" sz="2400" b="1" i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</a:t>
            </a:r>
            <a:r>
              <a:rPr lang="fr-F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USA)</a:t>
            </a:r>
          </a:p>
          <a:p>
            <a:pPr marL="342900" indent="-342900" algn="ctr">
              <a:spcBef>
                <a:spcPct val="20000"/>
              </a:spcBef>
              <a:defRPr/>
            </a:pPr>
            <a:r>
              <a:rPr lang="fr-F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M.H.W. Chan and </a:t>
            </a:r>
            <a:r>
              <a:rPr lang="fr-FR" sz="2400" b="1" i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J.West</a:t>
            </a:r>
            <a:r>
              <a:rPr lang="fr-F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(Penn. State </a:t>
            </a:r>
            <a:r>
              <a:rPr lang="fr-FR" sz="2400" b="1" i="1" dirty="0" err="1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</a:t>
            </a:r>
            <a:r>
              <a:rPr lang="fr-FR" sz="2400" b="1" i="1" dirty="0">
                <a:solidFill>
                  <a:srgbClr val="00009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USA)</a:t>
            </a:r>
          </a:p>
        </p:txBody>
      </p:sp>
      <p:sp>
        <p:nvSpPr>
          <p:cNvPr id="593924" name="Text Box 4"/>
          <p:cNvSpPr txBox="1">
            <a:spLocks noChangeArrowheads="1"/>
          </p:cNvSpPr>
          <p:nvPr/>
        </p:nvSpPr>
        <p:spPr bwMode="auto">
          <a:xfrm>
            <a:off x="5485724" y="6073775"/>
            <a:ext cx="35820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defRPr/>
            </a:pP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sym typeface="Symbol" pitchFamily="-112" charset="2"/>
              </a:rPr>
              <a:t>LT26 – Beijing,  </a:t>
            </a:r>
            <a:r>
              <a:rPr lang="fr-FR" b="1" i="1" dirty="0" err="1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Aug</a:t>
            </a:r>
            <a:r>
              <a:rPr lang="fr-FR" b="1" i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2011</a:t>
            </a:r>
            <a:endParaRPr lang="fr-FR" b="1" i="1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14341" name="Image 4" descr="er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665287"/>
            <a:ext cx="1143000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Image 5" descr="en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228600"/>
            <a:ext cx="1600200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Image 6" descr="cnr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152400"/>
            <a:ext cx="13017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74632" y="15240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228600"/>
            <a:ext cx="7758113" cy="91799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our</a:t>
            </a: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experiments</a:t>
            </a: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at</a:t>
            </a: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ENS-Paris</a:t>
            </a:r>
            <a:endParaRPr lang="fr-FR" sz="32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656927" y="1918929"/>
            <a:ext cx="771078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altLang="ja-JP" b="1" i="1" dirty="0" err="1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some</a:t>
            </a:r>
            <a:r>
              <a:rPr lang="fr-FR" altLang="ja-JP" b="1" i="1" dirty="0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control of the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crystal</a:t>
            </a:r>
            <a:r>
              <a:rPr lang="fr-FR" altLang="ja-JP" b="1" i="1" dirty="0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quality</a:t>
            </a:r>
            <a:r>
              <a:rPr lang="fr-FR" altLang="ja-JP" b="1" i="1" dirty="0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thanks</a:t>
            </a:r>
            <a:r>
              <a:rPr lang="fr-FR" altLang="ja-JP" b="1" i="1" dirty="0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to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optical</a:t>
            </a:r>
            <a:r>
              <a:rPr lang="fr-FR" altLang="ja-JP" b="1" i="1" dirty="0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solidFill>
                  <a:srgbClr val="FF0000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access</a:t>
            </a:r>
            <a:endParaRPr lang="fr-FR" altLang="ja-JP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defRPr/>
            </a:pP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compare </a:t>
            </a:r>
            <a:r>
              <a:rPr lang="fr-FR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high</a:t>
            </a: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quality</a:t>
            </a: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and </a:t>
            </a:r>
            <a:r>
              <a:rPr lang="fr-FR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low</a:t>
            </a: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quality</a:t>
            </a: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single </a:t>
            </a:r>
            <a:r>
              <a:rPr lang="fr-FR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crystals</a:t>
            </a: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with</a:t>
            </a:r>
            <a:r>
              <a:rPr lang="fr-FR" altLang="ja-JP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polycrystals</a:t>
            </a:r>
            <a:endParaRPr lang="fr-FR" altLang="ja-JP" b="1" i="1" dirty="0" smtClean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56927" y="3197404"/>
            <a:ext cx="6585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1-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elastic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properties</a:t>
            </a:r>
            <a:endParaRPr lang="fr-FR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Rojas,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Haziot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Bapst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Balibar and Maris,  PRL 105, 145302 (2010)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+ poster LT26 # 11P – A015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656927" y="4601875"/>
            <a:ext cx="72424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2-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rotational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properties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in a </a:t>
            </a:r>
            <a:r>
              <a:rPr lang="fr-FR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sapphire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minibottle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(transparent and </a:t>
            </a:r>
            <a:r>
              <a:rPr lang="fr-FR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rigid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)</a:t>
            </a:r>
            <a:endParaRPr lang="fr-FR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defRPr/>
            </a:pP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Fefferman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Rojas,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Haziot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Balibar, West and Chan (2011 to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be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published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) </a:t>
            </a:r>
            <a:endParaRPr lang="fr-FR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defRPr/>
            </a:pPr>
            <a:r>
              <a:rPr lang="fr-FR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see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poster LT26 # 11P – A029</a:t>
            </a:r>
            <a:endParaRPr lang="fr-FR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5727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122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400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  <a:cs typeface="Times"/>
              </a:rPr>
              <a:t>acoustic measurements in oriented single crystals</a:t>
            </a: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2400" y="1195970"/>
            <a:ext cx="3048000" cy="563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retangular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hole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18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12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x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11 mm</a:t>
            </a: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3</a:t>
            </a:r>
          </a:p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in a </a:t>
            </a: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copper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plate</a:t>
            </a:r>
          </a:p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+  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sapphire</a:t>
            </a:r>
            <a:r>
              <a:rPr lang="fr-FR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windows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, </a:t>
            </a:r>
          </a:p>
          <a:p>
            <a:pPr algn="l">
              <a:defRPr/>
            </a:pP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In rings and </a:t>
            </a:r>
          </a:p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stainless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steel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clamps</a:t>
            </a:r>
          </a:p>
          <a:p>
            <a:pPr algn="l">
              <a:defRPr/>
            </a:pPr>
            <a:endParaRPr lang="fr-FR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fill</a:t>
            </a:r>
            <a:r>
              <a:rPr lang="fr-FR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line (0.1 mm ID) </a:t>
            </a:r>
            <a:r>
              <a:rPr lang="fr-FR" b="1" i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at</a:t>
            </a:r>
            <a:r>
              <a:rPr lang="fr-FR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the top</a:t>
            </a:r>
          </a:p>
          <a:p>
            <a:pPr algn="l">
              <a:defRPr/>
            </a:pPr>
            <a:r>
              <a:rPr lang="fr-FR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(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the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cell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is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tilted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) </a:t>
            </a:r>
            <a:r>
              <a:rPr lang="fr-FR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most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experiments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done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with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ultrapure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4He (0.4 </a:t>
            </a:r>
            <a:r>
              <a:rPr lang="fr-FR" b="1" i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ppb</a:t>
            </a:r>
            <a:r>
              <a:rPr lang="fr-FR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3He)</a:t>
            </a:r>
            <a:endParaRPr lang="fr-FR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endParaRPr lang="fr-FR" b="1" i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optical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control of the </a:t>
            </a: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crystal</a:t>
            </a:r>
            <a:r>
              <a:rPr lang="fr-FR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growth</a:t>
            </a:r>
            <a:endParaRPr lang="fr-FR" b="1" i="1" dirty="0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endParaRPr lang="fr-FR" b="1" i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2 </a:t>
            </a:r>
            <a:r>
              <a:rPr lang="fr-FR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piezo-electric</a:t>
            </a: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transducers</a:t>
            </a: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for the excitation and </a:t>
            </a:r>
            <a:r>
              <a:rPr lang="fr-FR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detection</a:t>
            </a: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of </a:t>
            </a:r>
            <a:r>
              <a:rPr lang="fr-FR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acoustic</a:t>
            </a: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resonances</a:t>
            </a: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in the </a:t>
            </a:r>
            <a:r>
              <a:rPr lang="fr-FR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helium</a:t>
            </a:r>
            <a:r>
              <a:rPr lang="fr-FR" b="1" i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</a:rPr>
              <a:t>sample</a:t>
            </a:r>
            <a:endParaRPr lang="fr-FR" b="1" i="1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pic>
        <p:nvPicPr>
          <p:cNvPr id="50181" name="Image 5" descr="IMG_0766.JPG"/>
          <p:cNvPicPr>
            <a:picLocks noChangeAspect="1"/>
          </p:cNvPicPr>
          <p:nvPr/>
        </p:nvPicPr>
        <p:blipFill>
          <a:blip r:embed="rId3"/>
          <a:srcRect l="10168" r="13559"/>
          <a:stretch>
            <a:fillRect/>
          </a:stretch>
        </p:blipFill>
        <p:spPr bwMode="auto">
          <a:xfrm>
            <a:off x="3352800" y="1162050"/>
            <a:ext cx="5715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0182" name="Connecteur droit avec flèche 6"/>
          <p:cNvCxnSpPr>
            <a:cxnSpLocks noChangeShapeType="1"/>
          </p:cNvCxnSpPr>
          <p:nvPr/>
        </p:nvCxnSpPr>
        <p:spPr bwMode="auto">
          <a:xfrm flipV="1">
            <a:off x="2918513" y="4558490"/>
            <a:ext cx="3253687" cy="426690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</p:spPr>
      </p:cxnSp>
      <p:cxnSp>
        <p:nvCxnSpPr>
          <p:cNvPr id="11" name="Connecteur droit avec flèche 6"/>
          <p:cNvCxnSpPr>
            <a:cxnSpLocks noChangeShapeType="1"/>
          </p:cNvCxnSpPr>
          <p:nvPr/>
        </p:nvCxnSpPr>
        <p:spPr bwMode="auto">
          <a:xfrm flipV="1">
            <a:off x="3200400" y="2701996"/>
            <a:ext cx="3124200" cy="621457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temperature dependence</a:t>
            </a:r>
          </a:p>
        </p:txBody>
      </p:sp>
      <p:pic>
        <p:nvPicPr>
          <p:cNvPr id="4" name="Image 3" descr="spectreX5c-down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167" y="1023160"/>
            <a:ext cx="5562600" cy="5384800"/>
          </a:xfrm>
          <a:prstGeom prst="rect">
            <a:avLst/>
          </a:prstGeom>
        </p:spPr>
      </p:pic>
      <p:grpSp>
        <p:nvGrpSpPr>
          <p:cNvPr id="5" name="Grouper 4"/>
          <p:cNvGrpSpPr/>
          <p:nvPr/>
        </p:nvGrpSpPr>
        <p:grpSpPr>
          <a:xfrm>
            <a:off x="391362" y="1223860"/>
            <a:ext cx="2716360" cy="2037528"/>
            <a:chOff x="-838230" y="1264390"/>
            <a:chExt cx="2716360" cy="2037528"/>
          </a:xfrm>
        </p:grpSpPr>
        <p:pic>
          <p:nvPicPr>
            <p:cNvPr id="6" name="Image 8" descr="monoX5a_orientation_280210_16 30 15 .50_T=0.0237K.t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838230" y="1264390"/>
              <a:ext cx="2716360" cy="2037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91967" y="2635124"/>
              <a:ext cx="29850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c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-170116" y="2215636"/>
              <a:ext cx="312906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a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-39096" y="1629153"/>
              <a:ext cx="8263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 sz="2000" b="1">
                  <a:solidFill>
                    <a:srgbClr val="00FF00"/>
                  </a:solidFill>
                  <a:latin typeface="Times" pitchFamily="-105" charset="0"/>
                </a:rPr>
                <a:t>liquid</a:t>
              </a:r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25601" y="3863852"/>
            <a:ext cx="352956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In agreement </a:t>
            </a:r>
            <a:r>
              <a:rPr lang="fr-FR" b="1" dirty="0" err="1" smtClean="0">
                <a:latin typeface="Times"/>
                <a:cs typeface="Times"/>
              </a:rPr>
              <a:t>with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Beamish’s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results</a:t>
            </a:r>
            <a:r>
              <a:rPr lang="fr-FR" b="1" dirty="0" smtClean="0">
                <a:latin typeface="Times"/>
                <a:cs typeface="Times"/>
              </a:rPr>
              <a:t> and model, the </a:t>
            </a:r>
            <a:r>
              <a:rPr lang="fr-FR" b="1" dirty="0" err="1">
                <a:latin typeface="Times"/>
                <a:cs typeface="Times"/>
              </a:rPr>
              <a:t>resonance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frequency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decreases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smtClean="0">
                <a:latin typeface="Times"/>
                <a:cs typeface="Times"/>
              </a:rPr>
              <a:t>(the </a:t>
            </a:r>
            <a:r>
              <a:rPr lang="fr-FR" b="1" dirty="0" err="1">
                <a:latin typeface="Times"/>
                <a:cs typeface="Times"/>
              </a:rPr>
              <a:t>crystal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softens</a:t>
            </a:r>
            <a:r>
              <a:rPr lang="fr-FR" b="1" dirty="0" smtClean="0">
                <a:latin typeface="Times"/>
                <a:cs typeface="Times"/>
              </a:rPr>
              <a:t>) as </a:t>
            </a:r>
            <a:r>
              <a:rPr lang="fr-FR" b="1" dirty="0" err="1">
                <a:latin typeface="Times"/>
                <a:cs typeface="Times"/>
              </a:rPr>
              <a:t>T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increases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>
                <a:latin typeface="Times"/>
                <a:cs typeface="Times"/>
              </a:rPr>
              <a:t>from</a:t>
            </a:r>
            <a:r>
              <a:rPr lang="fr-FR" b="1" dirty="0">
                <a:latin typeface="Times"/>
                <a:cs typeface="Times"/>
              </a:rPr>
              <a:t> 24 to 100 </a:t>
            </a:r>
            <a:r>
              <a:rPr lang="fr-FR" b="1" dirty="0" err="1" smtClean="0">
                <a:latin typeface="Times"/>
                <a:cs typeface="Times"/>
              </a:rPr>
              <a:t>mK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err="1" smtClean="0">
                <a:latin typeface="Times"/>
                <a:cs typeface="Times"/>
              </a:rPr>
              <a:t>except</a:t>
            </a:r>
            <a:r>
              <a:rPr lang="fr-FR" b="1" dirty="0" smtClean="0">
                <a:latin typeface="Times"/>
                <a:cs typeface="Times"/>
              </a:rPr>
              <a:t> if </a:t>
            </a:r>
            <a:r>
              <a:rPr lang="fr-FR" b="1" dirty="0" err="1" smtClean="0">
                <a:latin typeface="Times"/>
                <a:cs typeface="Times"/>
              </a:rPr>
              <a:t>freshly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grown</a:t>
            </a:r>
            <a:endParaRPr lang="fr-FR" b="1" dirty="0">
              <a:latin typeface="Times"/>
              <a:cs typeface="Time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913894" y="2530834"/>
            <a:ext cx="1300356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sz="1400" b="1" dirty="0" err="1">
                <a:solidFill>
                  <a:srgbClr val="00FF02"/>
                </a:solidFill>
                <a:latin typeface="Times" pitchFamily="-105" charset="0"/>
              </a:rPr>
              <a:t>crystal</a:t>
            </a:r>
            <a:endParaRPr lang="fr-FR" sz="1400" b="1" dirty="0">
              <a:solidFill>
                <a:srgbClr val="00FF02"/>
              </a:solidFill>
              <a:latin typeface="Times" pitchFamily="-105" charset="0"/>
            </a:endParaRPr>
          </a:p>
          <a:p>
            <a:pPr algn="ctr">
              <a:defRPr/>
            </a:pPr>
            <a:r>
              <a:rPr lang="fr-FR" sz="1400" b="1" dirty="0" smtClean="0">
                <a:solidFill>
                  <a:srgbClr val="00FF02"/>
                </a:solidFill>
                <a:latin typeface="Times" pitchFamily="-105" charset="0"/>
              </a:rPr>
              <a:t>X5</a:t>
            </a:r>
          </a:p>
          <a:p>
            <a:pPr algn="ctr">
              <a:defRPr/>
            </a:pPr>
            <a:r>
              <a:rPr lang="fr-FR" sz="1400" b="1" dirty="0" err="1" smtClean="0">
                <a:solidFill>
                  <a:srgbClr val="00FF02"/>
                </a:solidFill>
                <a:latin typeface="Times" pitchFamily="-105" charset="0"/>
              </a:rPr>
              <a:t>during</a:t>
            </a:r>
            <a:r>
              <a:rPr lang="fr-FR" sz="1400" b="1" dirty="0" smtClean="0">
                <a:solidFill>
                  <a:srgbClr val="00FF02"/>
                </a:solidFill>
                <a:latin typeface="Times" pitchFamily="-105" charset="0"/>
              </a:rPr>
              <a:t> </a:t>
            </a:r>
            <a:r>
              <a:rPr lang="fr-FR" sz="1400" b="1" dirty="0" err="1" smtClean="0">
                <a:solidFill>
                  <a:srgbClr val="00FF02"/>
                </a:solidFill>
                <a:latin typeface="Times" pitchFamily="-105" charset="0"/>
              </a:rPr>
              <a:t>growth</a:t>
            </a:r>
            <a:endParaRPr lang="fr-FR" sz="1400" b="1" dirty="0">
              <a:solidFill>
                <a:srgbClr val="00FF02"/>
              </a:solidFill>
              <a:latin typeface="Times" pitchFamily="-105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f(T)-X5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9467" y="1049953"/>
            <a:ext cx="5562600" cy="53848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57400" y="304800"/>
            <a:ext cx="4953000" cy="4619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high quality single crystals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60136" y="1445567"/>
            <a:ext cx="1606591" cy="945698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4256165" y="1915368"/>
            <a:ext cx="181056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6200" y="1282153"/>
            <a:ext cx="3493267" cy="5078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rgbClr val="0000FF"/>
                </a:solidFill>
                <a:latin typeface="Times" pitchFamily="-111" charset="0"/>
              </a:rPr>
              <a:t>freshly</a:t>
            </a:r>
            <a:r>
              <a:rPr lang="fr-FR" b="1" dirty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dirty="0" err="1">
                <a:solidFill>
                  <a:srgbClr val="0000FF"/>
                </a:solidFill>
                <a:latin typeface="Times" pitchFamily="-111" charset="0"/>
              </a:rPr>
              <a:t>grown</a:t>
            </a:r>
            <a:r>
              <a:rPr lang="fr-FR" b="1" dirty="0">
                <a:solidFill>
                  <a:srgbClr val="0000FF"/>
                </a:solidFill>
                <a:latin typeface="Times" pitchFamily="-111" charset="0"/>
              </a:rPr>
              <a:t> X5a </a:t>
            </a:r>
            <a:r>
              <a:rPr lang="fr-FR" b="1" dirty="0" err="1" smtClean="0">
                <a:solidFill>
                  <a:srgbClr val="0000FF"/>
                </a:solidFill>
                <a:latin typeface="Times" pitchFamily="-111" charset="0"/>
              </a:rPr>
              <a:t>is</a:t>
            </a:r>
            <a:r>
              <a:rPr lang="fr-FR" b="1" dirty="0" smtClean="0">
                <a:solidFill>
                  <a:srgbClr val="0000FF"/>
                </a:solidFill>
                <a:latin typeface="Times" pitchFamily="-111" charset="0"/>
              </a:rPr>
              <a:t> soft </a:t>
            </a:r>
            <a:r>
              <a:rPr lang="fr-FR" b="1" dirty="0" err="1" smtClean="0">
                <a:solidFill>
                  <a:srgbClr val="0000FF"/>
                </a:solidFill>
                <a:latin typeface="Times" pitchFamily="-111" charset="0"/>
              </a:rPr>
              <a:t>because</a:t>
            </a:r>
            <a:r>
              <a:rPr lang="fr-FR" b="1" dirty="0" smtClean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 pitchFamily="-111" charset="0"/>
              </a:rPr>
              <a:t>it</a:t>
            </a:r>
            <a:r>
              <a:rPr lang="fr-FR" b="1" dirty="0" smtClean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contains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NO </a:t>
            </a:r>
            <a:r>
              <a:rPr lang="fr-FR" b="1" dirty="0" err="1">
                <a:solidFill>
                  <a:srgbClr val="FF0000"/>
                </a:solidFill>
                <a:latin typeface="Times"/>
                <a:cs typeface="Times"/>
              </a:rPr>
              <a:t>impurity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Times"/>
                <a:cs typeface="Times"/>
              </a:rPr>
              <a:t>: </a:t>
            </a:r>
          </a:p>
          <a:p>
            <a:r>
              <a:rPr lang="fr-FR" b="1" dirty="0" smtClean="0">
                <a:solidFill>
                  <a:srgbClr val="000000"/>
                </a:solidFill>
                <a:latin typeface="Times"/>
                <a:cs typeface="Times"/>
              </a:rPr>
              <a:t>the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potential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energy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of </a:t>
            </a:r>
            <a:r>
              <a:rPr lang="fr-FR" b="1" baseline="30000" dirty="0">
                <a:solidFill>
                  <a:srgbClr val="000000"/>
                </a:solidFill>
                <a:latin typeface="Times"/>
                <a:cs typeface="Times"/>
              </a:rPr>
              <a:t>3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He </a:t>
            </a:r>
            <a:r>
              <a:rPr lang="fr-FR" b="1" dirty="0" smtClean="0">
                <a:solidFill>
                  <a:srgbClr val="000000"/>
                </a:solidFill>
                <a:latin typeface="Times"/>
                <a:cs typeface="Times"/>
              </a:rPr>
              <a:t>in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liquid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baseline="30000" dirty="0">
                <a:solidFill>
                  <a:srgbClr val="000000"/>
                </a:solidFill>
                <a:latin typeface="Times"/>
                <a:cs typeface="Times"/>
              </a:rPr>
              <a:t>4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He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000000"/>
                </a:solidFill>
                <a:latin typeface="Times"/>
                <a:cs typeface="Times"/>
              </a:rPr>
              <a:t>1.36 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K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lower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than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in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solid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baseline="30000" dirty="0">
                <a:solidFill>
                  <a:srgbClr val="000000"/>
                </a:solidFill>
                <a:latin typeface="Times"/>
                <a:cs typeface="Times"/>
              </a:rPr>
              <a:t>4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He (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see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"/>
                <a:cs typeface="Times"/>
              </a:rPr>
              <a:t>Pantalei</a:t>
            </a:r>
            <a:r>
              <a:rPr lang="fr-FR" b="1" dirty="0">
                <a:solidFill>
                  <a:srgbClr val="000000"/>
                </a:solidFill>
                <a:latin typeface="Times"/>
                <a:cs typeface="Times"/>
              </a:rPr>
              <a:t> et al. </a:t>
            </a:r>
            <a:r>
              <a:rPr lang="fr-FR" b="1" dirty="0" smtClean="0">
                <a:solidFill>
                  <a:srgbClr val="000000"/>
                </a:solidFill>
                <a:latin typeface="Times"/>
                <a:cs typeface="Times"/>
              </a:rPr>
              <a:t>JLTP 2010 </a:t>
            </a:r>
            <a:r>
              <a:rPr lang="fr-FR" b="1" dirty="0" err="1" smtClean="0">
                <a:solidFill>
                  <a:srgbClr val="000000"/>
                </a:solidFill>
                <a:latin typeface="Times"/>
                <a:cs typeface="Times"/>
              </a:rPr>
              <a:t>using</a:t>
            </a:r>
            <a:r>
              <a:rPr lang="fr-FR" b="1" dirty="0" smtClean="0">
                <a:solidFill>
                  <a:srgbClr val="000000"/>
                </a:solidFill>
                <a:latin typeface="Times"/>
                <a:cs typeface="Times"/>
              </a:rPr>
              <a:t> Edwards and Balibar PRB 1989)</a:t>
            </a:r>
            <a:endParaRPr lang="fr-FR" b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endParaRPr lang="fr-FR" b="1" dirty="0">
              <a:solidFill>
                <a:srgbClr val="FF0000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dirty="0" err="1" smtClean="0">
                <a:latin typeface="Times" pitchFamily="-111" charset="0"/>
              </a:rPr>
              <a:t>temperature</a:t>
            </a:r>
            <a:r>
              <a:rPr lang="fr-FR" b="1" dirty="0" smtClean="0">
                <a:latin typeface="Times" pitchFamily="-111" charset="0"/>
              </a:rPr>
              <a:t> cycles </a:t>
            </a:r>
            <a:r>
              <a:rPr lang="fr-FR" b="1" dirty="0" err="1" smtClean="0">
                <a:latin typeface="Times" pitchFamily="-111" charset="0"/>
              </a:rPr>
              <a:t>bring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baseline="30000" dirty="0" smtClean="0">
                <a:latin typeface="Times" pitchFamily="-111" charset="0"/>
              </a:rPr>
              <a:t>3</a:t>
            </a:r>
            <a:r>
              <a:rPr lang="fr-FR" b="1" dirty="0" smtClean="0">
                <a:latin typeface="Times" pitchFamily="-111" charset="0"/>
              </a:rPr>
              <a:t>He </a:t>
            </a:r>
            <a:r>
              <a:rPr lang="fr-FR" b="1" dirty="0" err="1" smtClean="0">
                <a:latin typeface="Times" pitchFamily="-111" charset="0"/>
              </a:rPr>
              <a:t>impurities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from</a:t>
            </a:r>
            <a:r>
              <a:rPr lang="fr-FR" b="1" dirty="0" smtClean="0">
                <a:latin typeface="Times" pitchFamily="-111" charset="0"/>
              </a:rPr>
              <a:t> the adjacent </a:t>
            </a:r>
            <a:r>
              <a:rPr lang="fr-FR" b="1" dirty="0" err="1" smtClean="0">
                <a:latin typeface="Times" pitchFamily="-111" charset="0"/>
              </a:rPr>
              <a:t>liquid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into</a:t>
            </a:r>
            <a:r>
              <a:rPr lang="fr-FR" b="1" dirty="0" smtClean="0">
                <a:latin typeface="Times" pitchFamily="-111" charset="0"/>
              </a:rPr>
              <a:t> the </a:t>
            </a:r>
            <a:r>
              <a:rPr lang="fr-FR" b="1" dirty="0" err="1" smtClean="0">
                <a:latin typeface="Times" pitchFamily="-111" charset="0"/>
              </a:rPr>
              <a:t>solid</a:t>
            </a:r>
            <a:r>
              <a:rPr lang="fr-FR" b="1" dirty="0" smtClean="0">
                <a:latin typeface="Times" pitchFamily="-111" charset="0"/>
              </a:rPr>
              <a:t> . </a:t>
            </a:r>
            <a:r>
              <a:rPr lang="fr-FR" b="1" dirty="0" err="1" smtClean="0">
                <a:latin typeface="Times" pitchFamily="-111" charset="0"/>
              </a:rPr>
              <a:t>At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low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T</a:t>
            </a:r>
            <a:r>
              <a:rPr lang="fr-FR" b="1" dirty="0" smtClean="0">
                <a:latin typeface="Times" pitchFamily="-111" charset="0"/>
              </a:rPr>
              <a:t>,  the </a:t>
            </a:r>
            <a:r>
              <a:rPr lang="fr-FR" b="1" dirty="0" err="1" smtClean="0">
                <a:latin typeface="Times" pitchFamily="-111" charset="0"/>
              </a:rPr>
              <a:t>resonance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frequency</a:t>
            </a:r>
            <a:r>
              <a:rPr lang="fr-FR" b="1" dirty="0" smtClean="0">
                <a:latin typeface="Times" pitchFamily="-111" charset="0"/>
              </a:rPr>
              <a:t> tends to the value 19.2 </a:t>
            </a:r>
            <a:r>
              <a:rPr lang="fr-FR" b="1" dirty="0">
                <a:latin typeface="Times" pitchFamily="-111" charset="0"/>
              </a:rPr>
              <a:t>+/- 0.2 </a:t>
            </a:r>
            <a:r>
              <a:rPr lang="fr-FR" b="1" dirty="0" smtClean="0">
                <a:latin typeface="Times" pitchFamily="-111" charset="0"/>
              </a:rPr>
              <a:t>kHz one </a:t>
            </a:r>
            <a:r>
              <a:rPr lang="fr-FR" b="1" dirty="0" err="1" smtClean="0">
                <a:latin typeface="Times" pitchFamily="-111" charset="0"/>
              </a:rPr>
              <a:t>calculates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from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measurements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>
                <a:latin typeface="Times" pitchFamily="-111" charset="0"/>
              </a:rPr>
              <a:t>of </a:t>
            </a:r>
            <a:r>
              <a:rPr lang="fr-FR" b="1" dirty="0" smtClean="0">
                <a:latin typeface="Times" pitchFamily="-111" charset="0"/>
              </a:rPr>
              <a:t>the </a:t>
            </a:r>
            <a:r>
              <a:rPr lang="fr-FR" b="1" dirty="0" err="1">
                <a:latin typeface="Times" pitchFamily="-111" charset="0"/>
              </a:rPr>
              <a:t>elastic</a:t>
            </a:r>
            <a:r>
              <a:rPr lang="fr-FR" b="1" dirty="0">
                <a:latin typeface="Times" pitchFamily="-111" charset="0"/>
              </a:rPr>
              <a:t> coefficients by </a:t>
            </a:r>
            <a:r>
              <a:rPr lang="fr-FR" b="1" dirty="0" err="1" smtClean="0">
                <a:latin typeface="Times" pitchFamily="-111" charset="0"/>
              </a:rPr>
              <a:t>Greywall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>
                <a:latin typeface="Times" pitchFamily="-111" charset="0"/>
              </a:rPr>
              <a:t>at</a:t>
            </a:r>
            <a:r>
              <a:rPr lang="fr-FR" b="1" dirty="0">
                <a:latin typeface="Times" pitchFamily="-111" charset="0"/>
              </a:rPr>
              <a:t> 1.2K </a:t>
            </a:r>
            <a:r>
              <a:rPr lang="fr-FR" b="1" dirty="0" err="1">
                <a:latin typeface="Times" pitchFamily="-111" charset="0"/>
              </a:rPr>
              <a:t>where</a:t>
            </a:r>
            <a:r>
              <a:rPr lang="fr-FR" b="1" dirty="0">
                <a:latin typeface="Times" pitchFamily="-111" charset="0"/>
              </a:rPr>
              <a:t> </a:t>
            </a:r>
            <a:r>
              <a:rPr lang="fr-FR" b="1" dirty="0" smtClean="0">
                <a:latin typeface="Times" pitchFamily="-111" charset="0"/>
              </a:rPr>
              <a:t>the </a:t>
            </a:r>
            <a:r>
              <a:rPr lang="fr-FR" b="1" dirty="0">
                <a:latin typeface="Times" pitchFamily="-111" charset="0"/>
              </a:rPr>
              <a:t>dislocation </a:t>
            </a:r>
            <a:r>
              <a:rPr lang="fr-FR" b="1" dirty="0" smtClean="0">
                <a:latin typeface="Times" pitchFamily="-111" charset="0"/>
              </a:rPr>
              <a:t>motion</a:t>
            </a:r>
            <a:r>
              <a:rPr lang="fr-FR" b="1" dirty="0">
                <a:latin typeface="Times" pitchFamily="-111" charset="0"/>
              </a:rPr>
              <a:t> </a:t>
            </a:r>
            <a:r>
              <a:rPr lang="fr-FR" b="1" dirty="0" err="1" smtClean="0">
                <a:latin typeface="Times" pitchFamily="-111" charset="0"/>
              </a:rPr>
              <a:t>is</a:t>
            </a:r>
            <a:r>
              <a:rPr lang="fr-FR" b="1" dirty="0" smtClean="0">
                <a:latin typeface="Times" pitchFamily="-111" charset="0"/>
              </a:rPr>
              <a:t> </a:t>
            </a:r>
            <a:r>
              <a:rPr lang="fr-FR" b="1" dirty="0" err="1">
                <a:latin typeface="Times" pitchFamily="-111" charset="0"/>
              </a:rPr>
              <a:t>damped</a:t>
            </a:r>
            <a:r>
              <a:rPr lang="fr-FR" b="1" dirty="0">
                <a:latin typeface="Times" pitchFamily="-111" charset="0"/>
              </a:rPr>
              <a:t> by thermal fluctuations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67184" y="1418547"/>
            <a:ext cx="1139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FF02"/>
                </a:solidFill>
                <a:latin typeface="Times New Roman"/>
                <a:cs typeface="Times New Roman"/>
              </a:rPr>
              <a:t>crystal</a:t>
            </a:r>
            <a:r>
              <a:rPr lang="fr-FR" dirty="0" smtClean="0">
                <a:solidFill>
                  <a:srgbClr val="00FF02"/>
                </a:solidFill>
                <a:latin typeface="Times New Roman"/>
                <a:cs typeface="Times New Roman"/>
              </a:rPr>
              <a:t> X5</a:t>
            </a:r>
            <a:endParaRPr lang="fr-FR" dirty="0">
              <a:solidFill>
                <a:srgbClr val="00FF02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70163" y="304801"/>
            <a:ext cx="76475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>
                <a:latin typeface="Times" pitchFamily="-112" charset="0"/>
              </a:rPr>
              <a:t>a high quality crystal annealed at 950 mK : X5b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48631" y="1304925"/>
            <a:ext cx="3323863" cy="2862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 dirty="0" err="1">
                <a:solidFill>
                  <a:srgbClr val="000000"/>
                </a:solidFill>
                <a:latin typeface="Times"/>
                <a:cs typeface="Times"/>
              </a:rPr>
              <a:t>after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/>
                <a:cs typeface="Times"/>
              </a:rPr>
              <a:t>annealing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latin typeface="Times"/>
                <a:cs typeface="Times"/>
              </a:rPr>
              <a:t>at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 0.95K</a:t>
            </a:r>
          </a:p>
          <a:p>
            <a:pPr algn="l">
              <a:defRPr/>
            </a:pP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the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resonance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freqency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now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reduced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to 15.9 kHz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at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/>
                <a:cs typeface="Times"/>
              </a:rPr>
              <a:t>high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endParaRPr lang="fr-FR" b="1" i="1" dirty="0">
              <a:solidFill>
                <a:schemeClr val="tx2"/>
              </a:solidFill>
              <a:latin typeface="Times"/>
              <a:cs typeface="Times"/>
            </a:endParaRPr>
          </a:p>
          <a:p>
            <a:pPr algn="l">
              <a:defRPr/>
            </a:pPr>
            <a:r>
              <a:rPr lang="fr-FR" b="1" i="1" dirty="0" err="1">
                <a:solidFill>
                  <a:srgbClr val="000000"/>
                </a:solidFill>
                <a:latin typeface="Times"/>
                <a:cs typeface="Times"/>
              </a:rPr>
              <a:t>According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 to </a:t>
            </a:r>
            <a:r>
              <a:rPr lang="fr-FR" b="1" i="1" dirty="0" err="1">
                <a:solidFill>
                  <a:srgbClr val="000000"/>
                </a:solidFill>
                <a:latin typeface="Times"/>
                <a:cs typeface="Times"/>
              </a:rPr>
              <a:t>Maris'calculations</a:t>
            </a:r>
            <a:r>
              <a:rPr lang="fr-FR" b="1" i="1" dirty="0">
                <a:solidFill>
                  <a:srgbClr val="000000"/>
                </a:solidFill>
                <a:latin typeface="Times"/>
                <a:cs typeface="Times"/>
              </a:rPr>
              <a:t>, </a:t>
            </a:r>
          </a:p>
          <a:p>
            <a:pPr algn="l">
              <a:defRPr/>
            </a:pPr>
            <a:r>
              <a:rPr lang="fr-FR" b="1" i="1" dirty="0" err="1">
                <a:solidFill>
                  <a:srgbClr val="FF0000"/>
                </a:solidFill>
                <a:latin typeface="Times"/>
                <a:cs typeface="Times"/>
              </a:rPr>
              <a:t>this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corresponds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to an 86%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reduction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of  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c</a:t>
            </a:r>
            <a:r>
              <a:rPr lang="fr-FR" b="1" i="1" baseline="-25000" dirty="0">
                <a:solidFill>
                  <a:srgbClr val="FF0000"/>
                </a:solidFill>
                <a:latin typeface="Times"/>
                <a:cs typeface="Times"/>
              </a:rPr>
              <a:t>44</a:t>
            </a:r>
            <a:r>
              <a:rPr lang="fr-FR" b="1" i="1" dirty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.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a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larger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softening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than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for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low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quality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crystals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,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much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larger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than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for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polycrystals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(~ 10 %)</a:t>
            </a:r>
          </a:p>
          <a:p>
            <a:pPr algn="l"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the « 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pinning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length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 »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b="1" i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/>
                <a:cs typeface="Times"/>
              </a:rPr>
              <a:t>larger</a:t>
            </a:r>
            <a:endParaRPr lang="fr-FR" b="1" i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48631" y="4269151"/>
            <a:ext cx="2806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fr-FR" b="1" i="1" dirty="0">
                <a:latin typeface="Times" pitchFamily="-111" charset="0"/>
              </a:rPr>
              <a:t>The </a:t>
            </a:r>
            <a:r>
              <a:rPr lang="fr-FR" b="1" i="1" dirty="0" err="1">
                <a:latin typeface="Times" pitchFamily="-111" charset="0"/>
              </a:rPr>
              <a:t>T-dependence</a:t>
            </a:r>
            <a:r>
              <a:rPr lang="fr-FR" b="1" i="1" dirty="0">
                <a:latin typeface="Times" pitchFamily="-111" charset="0"/>
              </a:rPr>
              <a:t> varies as a </a:t>
            </a:r>
            <a:r>
              <a:rPr lang="fr-FR" b="1" i="1" dirty="0" err="1">
                <a:latin typeface="Times" pitchFamily="-111" charset="0"/>
              </a:rPr>
              <a:t>function</a:t>
            </a:r>
            <a:r>
              <a:rPr lang="fr-FR" b="1" i="1" dirty="0">
                <a:latin typeface="Times" pitchFamily="-111" charset="0"/>
              </a:rPr>
              <a:t> of </a:t>
            </a:r>
          </a:p>
          <a:p>
            <a:pPr algn="l">
              <a:defRPr/>
            </a:pP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- 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cooling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 rate</a:t>
            </a:r>
          </a:p>
          <a:p>
            <a:pPr algn="l">
              <a:defRPr/>
            </a:pP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- vibration 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level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 (1K pot)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48631" y="5536937"/>
            <a:ext cx="35885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b="1" i="1" dirty="0" smtClean="0">
                <a:latin typeface="Times" pitchFamily="-111" charset="0"/>
              </a:rPr>
              <a:t>for more </a:t>
            </a:r>
            <a:r>
              <a:rPr lang="fr-FR" b="1" i="1" dirty="0" err="1" smtClean="0">
                <a:latin typeface="Times" pitchFamily="-111" charset="0"/>
              </a:rPr>
              <a:t>details</a:t>
            </a:r>
            <a:r>
              <a:rPr lang="fr-FR" b="1" i="1" dirty="0" smtClean="0">
                <a:latin typeface="Times" pitchFamily="-111" charset="0"/>
              </a:rPr>
              <a:t> and </a:t>
            </a:r>
            <a:r>
              <a:rPr lang="fr-FR" b="1" i="1" baseline="30000" dirty="0" smtClean="0">
                <a:latin typeface="Times" pitchFamily="-111" charset="0"/>
              </a:rPr>
              <a:t>3</a:t>
            </a:r>
            <a:r>
              <a:rPr lang="fr-FR" b="1" i="1" dirty="0" smtClean="0">
                <a:latin typeface="Times" pitchFamily="-111" charset="0"/>
              </a:rPr>
              <a:t>He migration </a:t>
            </a:r>
            <a:r>
              <a:rPr lang="fr-FR" b="1" i="1" dirty="0" err="1" smtClean="0">
                <a:latin typeface="Times" pitchFamily="-111" charset="0"/>
              </a:rPr>
              <a:t>along</a:t>
            </a:r>
            <a:r>
              <a:rPr lang="fr-FR" b="1" i="1" dirty="0" smtClean="0">
                <a:latin typeface="Times" pitchFamily="-111" charset="0"/>
              </a:rPr>
              <a:t> dislocations,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1" charset="0"/>
              </a:rPr>
              <a:t>see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PRL</a:t>
            </a:r>
            <a:r>
              <a:rPr lang="fr-FR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i="1" dirty="0">
                <a:solidFill>
                  <a:srgbClr val="0000FF"/>
                </a:solidFill>
                <a:latin typeface="Times"/>
                <a:cs typeface="Times"/>
              </a:rPr>
              <a:t>105, 145302 (2010)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and poster by Rojas et al. # 11P – A015</a:t>
            </a:r>
            <a:endParaRPr lang="fr-FR" b="1" i="1" dirty="0">
              <a:solidFill>
                <a:srgbClr val="0000FF"/>
              </a:solidFill>
              <a:latin typeface="Times" pitchFamily="-111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3505200" y="1168400"/>
            <a:ext cx="5638800" cy="5384800"/>
            <a:chOff x="3505200" y="1168400"/>
            <a:chExt cx="5638800" cy="5384800"/>
          </a:xfrm>
        </p:grpSpPr>
        <p:pic>
          <p:nvPicPr>
            <p:cNvPr id="3" name="Image 2" descr="f(T)-X5b.t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5200" y="1168400"/>
              <a:ext cx="5638800" cy="53848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377770" y="1467045"/>
              <a:ext cx="4553422" cy="437862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3159" y="129170"/>
            <a:ext cx="8522239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the rotation </a:t>
            </a:r>
            <a:r>
              <a:rPr lang="fr-FR" sz="2400" b="1" dirty="0" err="1" smtClean="0">
                <a:latin typeface="Times" pitchFamily="-112" charset="0"/>
              </a:rPr>
              <a:t>anomaly</a:t>
            </a:r>
            <a:r>
              <a:rPr lang="fr-FR" sz="2400" b="1" dirty="0" smtClean="0">
                <a:latin typeface="Times" pitchFamily="-112" charset="0"/>
              </a:rPr>
              <a:t>: single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r>
              <a:rPr lang="fr-FR" sz="2400" b="1" dirty="0" smtClean="0">
                <a:latin typeface="Times" pitchFamily="-112" charset="0"/>
              </a:rPr>
              <a:t> </a:t>
            </a:r>
            <a:r>
              <a:rPr lang="fr-FR" sz="2400" b="1" dirty="0" err="1" smtClean="0">
                <a:latin typeface="Times" pitchFamily="-112" charset="0"/>
              </a:rPr>
              <a:t>compared</a:t>
            </a:r>
            <a:r>
              <a:rPr lang="fr-FR" sz="2400" b="1" dirty="0" smtClean="0">
                <a:latin typeface="Times" pitchFamily="-112" charset="0"/>
              </a:rPr>
              <a:t> to </a:t>
            </a:r>
            <a:r>
              <a:rPr lang="fr-FR" sz="2400" b="1" dirty="0" err="1" smtClean="0">
                <a:latin typeface="Times" pitchFamily="-112" charset="0"/>
              </a:rPr>
              <a:t>polycrystals</a:t>
            </a:r>
            <a:endParaRPr lang="fr-FR" sz="2400" b="1" dirty="0" smtClean="0">
              <a:latin typeface="Times" pitchFamily="-112" charset="0"/>
            </a:endParaRPr>
          </a:p>
          <a:p>
            <a:pPr algn="ctr">
              <a:defRPr/>
            </a:pPr>
            <a:r>
              <a:rPr lang="fr-FR" sz="2400" b="1" dirty="0" err="1" smtClean="0">
                <a:solidFill>
                  <a:srgbClr val="0000FF"/>
                </a:solidFill>
                <a:latin typeface="Times" pitchFamily="-112" charset="0"/>
              </a:rPr>
              <a:t>results</a:t>
            </a:r>
            <a:r>
              <a:rPr lang="fr-FR" sz="2400" b="1" dirty="0" smtClean="0">
                <a:solidFill>
                  <a:srgbClr val="0000FF"/>
                </a:solidFill>
                <a:latin typeface="Times" pitchFamily="-112" charset="0"/>
              </a:rPr>
              <a:t> to </a:t>
            </a:r>
            <a:r>
              <a:rPr lang="fr-FR" sz="2400" b="1" dirty="0" err="1" smtClean="0">
                <a:solidFill>
                  <a:srgbClr val="0000FF"/>
                </a:solidFill>
                <a:latin typeface="Times" pitchFamily="-112" charset="0"/>
              </a:rPr>
              <a:t>be</a:t>
            </a:r>
            <a:r>
              <a:rPr lang="fr-FR" sz="2400" b="1" dirty="0" smtClean="0">
                <a:solidFill>
                  <a:srgbClr val="0000FF"/>
                </a:solidFill>
                <a:latin typeface="Times" pitchFamily="-112" charset="0"/>
              </a:rPr>
              <a:t> </a:t>
            </a:r>
            <a:r>
              <a:rPr lang="fr-FR" sz="2400" b="1" dirty="0" err="1" smtClean="0">
                <a:solidFill>
                  <a:srgbClr val="0000FF"/>
                </a:solidFill>
                <a:latin typeface="Times" pitchFamily="-112" charset="0"/>
              </a:rPr>
              <a:t>published</a:t>
            </a:r>
            <a:r>
              <a:rPr lang="fr-FR" sz="2400" b="1" dirty="0" smtClean="0">
                <a:solidFill>
                  <a:srgbClr val="0000FF"/>
                </a:solidFill>
                <a:latin typeface="Times" pitchFamily="-112" charset="0"/>
              </a:rPr>
              <a:t> </a:t>
            </a:r>
            <a:r>
              <a:rPr lang="fr-FR" sz="2400" b="1" dirty="0" err="1" smtClean="0">
                <a:solidFill>
                  <a:srgbClr val="0000FF"/>
                </a:solidFill>
                <a:latin typeface="Times" pitchFamily="-112" charset="0"/>
              </a:rPr>
              <a:t>see</a:t>
            </a:r>
            <a:r>
              <a:rPr lang="fr-FR" sz="2400" b="1" dirty="0" smtClean="0">
                <a:solidFill>
                  <a:srgbClr val="0000FF"/>
                </a:solidFill>
                <a:latin typeface="Times" pitchFamily="-112" charset="0"/>
              </a:rPr>
              <a:t> poster by </a:t>
            </a:r>
            <a:r>
              <a:rPr lang="fr-FR" sz="2400" b="1" dirty="0" err="1" smtClean="0">
                <a:solidFill>
                  <a:srgbClr val="0000FF"/>
                </a:solidFill>
                <a:latin typeface="Times" pitchFamily="-112" charset="0"/>
              </a:rPr>
              <a:t>Fefferman</a:t>
            </a:r>
            <a:r>
              <a:rPr lang="fr-FR" sz="2400" b="1" dirty="0" smtClean="0">
                <a:solidFill>
                  <a:srgbClr val="0000FF"/>
                </a:solidFill>
                <a:latin typeface="Times" pitchFamily="-112" charset="0"/>
              </a:rPr>
              <a:t> et al.</a:t>
            </a:r>
            <a:endParaRPr lang="fr-FR" sz="2400" b="1" dirty="0">
              <a:solidFill>
                <a:srgbClr val="0000FF"/>
              </a:solidFill>
              <a:latin typeface="Times" pitchFamily="-112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47177" y="1912298"/>
            <a:ext cx="436588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A transparent </a:t>
            </a:r>
            <a:r>
              <a:rPr lang="fr-FR" b="1" dirty="0" err="1" smtClean="0">
                <a:latin typeface="Times"/>
                <a:cs typeface="Times"/>
              </a:rPr>
              <a:t>torsional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oscillator</a:t>
            </a:r>
            <a:r>
              <a:rPr lang="fr-FR" b="1" dirty="0" smtClean="0">
                <a:latin typeface="Times"/>
                <a:cs typeface="Times"/>
              </a:rPr>
              <a:t> made by J. West and M.H.W. Chan (Penn State):</a:t>
            </a:r>
          </a:p>
          <a:p>
            <a:r>
              <a:rPr lang="fr-FR" b="1" dirty="0" err="1" smtClean="0">
                <a:latin typeface="Times"/>
                <a:cs typeface="Times"/>
              </a:rPr>
              <a:t>rigid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sapphire</a:t>
            </a:r>
            <a:r>
              <a:rPr lang="fr-FR" b="1" dirty="0" smtClean="0">
                <a:latin typeface="Times"/>
                <a:cs typeface="Times"/>
              </a:rPr>
              <a:t> body </a:t>
            </a:r>
          </a:p>
          <a:p>
            <a:r>
              <a:rPr lang="fr-FR" b="1" dirty="0" err="1" smtClean="0">
                <a:latin typeface="Times"/>
                <a:cs typeface="Times"/>
              </a:rPr>
              <a:t>AgCu</a:t>
            </a:r>
            <a:r>
              <a:rPr lang="fr-FR" b="1" dirty="0" smtClean="0">
                <a:latin typeface="Times"/>
                <a:cs typeface="Times"/>
              </a:rPr>
              <a:t> torsion </a:t>
            </a:r>
            <a:r>
              <a:rPr lang="fr-FR" b="1" dirty="0" err="1" smtClean="0">
                <a:latin typeface="Times"/>
                <a:cs typeface="Times"/>
              </a:rPr>
              <a:t>rod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resonance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frequency</a:t>
            </a:r>
            <a:r>
              <a:rPr lang="fr-FR" b="1" dirty="0" smtClean="0">
                <a:latin typeface="Times"/>
                <a:cs typeface="Times"/>
              </a:rPr>
              <a:t> f</a:t>
            </a:r>
            <a:r>
              <a:rPr lang="fr-FR" sz="2000" b="1" baseline="-25000" dirty="0" smtClean="0">
                <a:latin typeface="Times"/>
                <a:cs typeface="Times"/>
              </a:rPr>
              <a:t>0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>
                <a:latin typeface="Times"/>
                <a:cs typeface="Times"/>
              </a:rPr>
              <a:t>~</a:t>
            </a:r>
            <a:r>
              <a:rPr lang="fr-FR" b="1" dirty="0" smtClean="0">
                <a:latin typeface="Times"/>
                <a:cs typeface="Times"/>
              </a:rPr>
              <a:t> 900 Hz</a:t>
            </a:r>
          </a:p>
          <a:p>
            <a:r>
              <a:rPr lang="fr-FR" b="1" dirty="0" smtClean="0">
                <a:latin typeface="Times"/>
                <a:cs typeface="Times"/>
              </a:rPr>
              <a:t>Q up to  400 000 </a:t>
            </a:r>
            <a:r>
              <a:rPr lang="fr-FR" b="1" dirty="0" err="1" smtClean="0">
                <a:latin typeface="Times"/>
                <a:cs typeface="Times"/>
              </a:rPr>
              <a:t>at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low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T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latin typeface="Times"/>
                <a:cs typeface="Times"/>
              </a:rPr>
              <a:t>« mass </a:t>
            </a:r>
            <a:r>
              <a:rPr lang="fr-FR" b="1" dirty="0" err="1" smtClean="0">
                <a:latin typeface="Times"/>
                <a:cs typeface="Times"/>
              </a:rPr>
              <a:t>loading</a:t>
            </a:r>
            <a:r>
              <a:rPr lang="fr-FR" b="1" dirty="0" smtClean="0">
                <a:latin typeface="Times"/>
                <a:cs typeface="Times"/>
              </a:rPr>
              <a:t> » </a:t>
            </a:r>
            <a:r>
              <a:rPr lang="fr-FR" b="1" dirty="0" err="1" smtClean="0">
                <a:latin typeface="Times"/>
                <a:cs typeface="Times"/>
              </a:rPr>
              <a:t>freq</a:t>
            </a:r>
            <a:r>
              <a:rPr lang="fr-FR" b="1" dirty="0" smtClean="0">
                <a:latin typeface="Times"/>
                <a:cs typeface="Times"/>
              </a:rPr>
              <a:t>. shift ~ 1.8 Hz</a:t>
            </a:r>
          </a:p>
          <a:p>
            <a:r>
              <a:rPr lang="fr-FR" b="1" dirty="0" err="1" smtClean="0">
                <a:latin typeface="Times"/>
                <a:cs typeface="Times"/>
              </a:rPr>
              <a:t>T</a:t>
            </a:r>
            <a:r>
              <a:rPr lang="fr-FR" b="1" dirty="0" smtClean="0">
                <a:latin typeface="Times"/>
                <a:cs typeface="Times"/>
              </a:rPr>
              <a:t>-cycles 10 </a:t>
            </a:r>
            <a:r>
              <a:rPr lang="fr-FR" b="1" dirty="0" err="1" smtClean="0">
                <a:latin typeface="Times"/>
                <a:cs typeface="Times"/>
              </a:rPr>
              <a:t>mK</a:t>
            </a:r>
            <a:r>
              <a:rPr lang="fr-FR" b="1" dirty="0" smtClean="0">
                <a:latin typeface="Times"/>
                <a:cs typeface="Times"/>
              </a:rPr>
              <a:t>–600 </a:t>
            </a:r>
            <a:r>
              <a:rPr lang="fr-FR" b="1" dirty="0" err="1" smtClean="0">
                <a:latin typeface="Times"/>
                <a:cs typeface="Times"/>
              </a:rPr>
              <a:t>mK</a:t>
            </a:r>
            <a:r>
              <a:rPr lang="fr-FR" b="1" dirty="0" smtClean="0">
                <a:latin typeface="Times"/>
                <a:cs typeface="Times"/>
              </a:rPr>
              <a:t>–10 </a:t>
            </a:r>
            <a:r>
              <a:rPr lang="fr-FR" b="1" dirty="0" err="1" smtClean="0">
                <a:latin typeface="Times"/>
                <a:cs typeface="Times"/>
              </a:rPr>
              <a:t>mK</a:t>
            </a:r>
            <a:r>
              <a:rPr lang="fr-FR" b="1" dirty="0" smtClean="0">
                <a:latin typeface="Times"/>
                <a:cs typeface="Times"/>
              </a:rPr>
              <a:t> in 24 </a:t>
            </a:r>
            <a:r>
              <a:rPr lang="fr-FR" b="1" dirty="0" err="1" smtClean="0">
                <a:latin typeface="Times"/>
                <a:cs typeface="Times"/>
              </a:rPr>
              <a:t>hrs</a:t>
            </a:r>
            <a:endParaRPr lang="fr-FR" b="1" dirty="0" smtClean="0">
              <a:latin typeface="Times"/>
              <a:cs typeface="Times"/>
            </a:endParaRPr>
          </a:p>
          <a:p>
            <a:endParaRPr lang="fr-FR" b="1" dirty="0">
              <a:latin typeface="Times"/>
              <a:cs typeface="Times"/>
            </a:endParaRPr>
          </a:p>
          <a:p>
            <a:r>
              <a:rPr lang="fr-FR" b="1" dirty="0" err="1" smtClean="0">
                <a:latin typeface="Times"/>
                <a:cs typeface="Times"/>
              </a:rPr>
              <a:t>We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run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it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at</a:t>
            </a:r>
            <a:r>
              <a:rPr lang="fr-FR" b="1" dirty="0" smtClean="0">
                <a:latin typeface="Times"/>
                <a:cs typeface="Times"/>
              </a:rPr>
              <a:t> constant amplitude and </a:t>
            </a:r>
            <a:r>
              <a:rPr lang="fr-FR" b="1" dirty="0" err="1" smtClean="0">
                <a:latin typeface="Times"/>
                <a:cs typeface="Times"/>
              </a:rPr>
              <a:t>we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measure</a:t>
            </a:r>
            <a:r>
              <a:rPr lang="fr-FR" b="1" dirty="0" smtClean="0">
                <a:latin typeface="Times"/>
                <a:cs typeface="Times"/>
              </a:rPr>
              <a:t> the </a:t>
            </a:r>
            <a:r>
              <a:rPr lang="fr-FR" b="1" dirty="0" err="1" smtClean="0">
                <a:latin typeface="Times"/>
                <a:cs typeface="Times"/>
              </a:rPr>
              <a:t>resonance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frequency</a:t>
            </a:r>
            <a:r>
              <a:rPr lang="fr-FR" b="1" dirty="0" smtClean="0">
                <a:latin typeface="Times"/>
                <a:cs typeface="Times"/>
              </a:rPr>
              <a:t> + the Q factor </a:t>
            </a:r>
            <a:r>
              <a:rPr lang="fr-FR" b="1" dirty="0" err="1" smtClean="0">
                <a:latin typeface="Times"/>
                <a:cs typeface="Times"/>
              </a:rPr>
              <a:t>from</a:t>
            </a:r>
            <a:r>
              <a:rPr lang="fr-FR" b="1" dirty="0" smtClean="0">
                <a:latin typeface="Times"/>
                <a:cs typeface="Times"/>
              </a:rPr>
              <a:t> the drive amplitude and the </a:t>
            </a:r>
            <a:r>
              <a:rPr lang="fr-FR" b="1" dirty="0" err="1" smtClean="0">
                <a:latin typeface="Times"/>
                <a:cs typeface="Times"/>
              </a:rPr>
              <a:t>response</a:t>
            </a:r>
            <a:r>
              <a:rPr lang="fr-FR" b="1" dirty="0" smtClean="0">
                <a:latin typeface="Times"/>
                <a:cs typeface="Times"/>
              </a:rPr>
              <a:t> phase.</a:t>
            </a:r>
          </a:p>
        </p:txBody>
      </p:sp>
      <p:pic>
        <p:nvPicPr>
          <p:cNvPr id="7" name="Picture 2" descr="C:\Documents and Settings\Josh\Desktop\Optical cell pics\DSCN339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4798186" y="1868704"/>
            <a:ext cx="4272824" cy="3204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C:\Documents and Settings\Josh\Desktop\Optical Experiment Copy\optical cell pics\Sapphire\DSCN3370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 l="40234" r="32909" b="30450"/>
          <a:stretch>
            <a:fillRect/>
          </a:stretch>
        </p:blipFill>
        <p:spPr bwMode="auto">
          <a:xfrm>
            <a:off x="7994824" y="2983581"/>
            <a:ext cx="1076186" cy="2089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20" descr="D:\Users\xavier\Bureau\ens june 2010\Single_facette_140510_18 31 39 .53_T=0.0528K.tif"/>
          <p:cNvPicPr>
            <a:picLocks noChangeAspect="1" noChangeArrowheads="1"/>
          </p:cNvPicPr>
          <p:nvPr/>
        </p:nvPicPr>
        <p:blipFill>
          <a:blip r:embed="rId4" cstate="print">
            <a:lum/>
          </a:blip>
          <a:srcRect/>
          <a:stretch>
            <a:fillRect/>
          </a:stretch>
        </p:blipFill>
        <p:spPr bwMode="auto">
          <a:xfrm>
            <a:off x="3232150" y="4191000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21" descr="D:\Users\xavier\Bureau\ens june 2010\Single_facette_140510_18 31 37 .53_T=0.0508K.tif"/>
          <p:cNvPicPr>
            <a:picLocks noChangeAspect="1" noChangeArrowheads="1"/>
          </p:cNvPicPr>
          <p:nvPr/>
        </p:nvPicPr>
        <p:blipFill>
          <a:blip r:embed="rId5" cstate="print">
            <a:lum/>
          </a:blip>
          <a:srcRect/>
          <a:stretch>
            <a:fillRect/>
          </a:stretch>
        </p:blipFill>
        <p:spPr bwMode="auto">
          <a:xfrm>
            <a:off x="76200" y="164465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22" descr="D:\Users\xavier\Bureau\ens june 2010\Single_facette_140510_18 31 38 .53_T=0.0528K.tif"/>
          <p:cNvPicPr>
            <a:picLocks noChangeAspect="1" noChangeArrowheads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 bwMode="auto">
          <a:xfrm>
            <a:off x="3232150" y="1644650"/>
            <a:ext cx="287972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24" descr="D:\Users\xavier\Bureau\ens june 2010\Single_facette_140510_18 31 40 .51_T=0.0530K.tif"/>
          <p:cNvPicPr>
            <a:picLocks noChangeAspect="1" noChangeArrowheads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 bwMode="auto">
          <a:xfrm>
            <a:off x="92075" y="4191000"/>
            <a:ext cx="28797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6"/>
          <p:cNvSpPr txBox="1">
            <a:spLocks noChangeArrowheads="1"/>
          </p:cNvSpPr>
          <p:nvPr/>
        </p:nvSpPr>
        <p:spPr>
          <a:xfrm>
            <a:off x="373528" y="74705"/>
            <a:ext cx="8396943" cy="6096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>
            <a:normAutofit lnSpcReduction="1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Times"/>
                <a:cs typeface="Times"/>
              </a:rPr>
              <a:t>Facets of a single crystal in the minibottle</a:t>
            </a:r>
            <a:endParaRPr lang="en-US" sz="3600" baseline="-25000" dirty="0">
              <a:latin typeface="Times"/>
              <a:cs typeface="Time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893911"/>
            <a:ext cx="7160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Fast growth from the superfluid at 20 </a:t>
            </a:r>
            <a:r>
              <a:rPr lang="en-US" sz="2400" b="1" dirty="0" err="1" smtClean="0">
                <a:solidFill>
                  <a:srgbClr val="FF0000"/>
                </a:solidFill>
                <a:latin typeface="Times"/>
                <a:cs typeface="Times"/>
              </a:rPr>
              <a:t>mK</a:t>
            </a:r>
            <a:r>
              <a:rPr lang="en-US" sz="2400" b="1" dirty="0" smtClean="0">
                <a:solidFill>
                  <a:srgbClr val="FF0000"/>
                </a:solidFill>
                <a:latin typeface="Times"/>
                <a:cs typeface="Times"/>
              </a:rPr>
              <a:t> &amp; 25.3 bar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11875" y="6412468"/>
            <a:ext cx="3041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natural 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4</a:t>
            </a:r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He (0.3 </a:t>
            </a:r>
            <a:r>
              <a:rPr lang="en-US" sz="2000" b="1" dirty="0" err="1" smtClean="0">
                <a:solidFill>
                  <a:srgbClr val="0000FF"/>
                </a:solidFill>
                <a:latin typeface="Times"/>
                <a:cs typeface="Times"/>
              </a:rPr>
              <a:t>ppm</a:t>
            </a:r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en-US" sz="2000" b="1" baseline="30000" dirty="0" smtClean="0">
                <a:solidFill>
                  <a:srgbClr val="0000FF"/>
                </a:solidFill>
                <a:latin typeface="Times"/>
                <a:cs typeface="Times"/>
              </a:rPr>
              <a:t>3</a:t>
            </a:r>
            <a:r>
              <a:rPr lang="en-US" sz="2000" b="1" dirty="0" smtClean="0">
                <a:solidFill>
                  <a:srgbClr val="0000FF"/>
                </a:solidFill>
                <a:latin typeface="Times"/>
                <a:cs typeface="Times"/>
              </a:rPr>
              <a:t>He)</a:t>
            </a:r>
          </a:p>
        </p:txBody>
      </p:sp>
      <p:grpSp>
        <p:nvGrpSpPr>
          <p:cNvPr id="18" name="Grouper 17"/>
          <p:cNvGrpSpPr/>
          <p:nvPr/>
        </p:nvGrpSpPr>
        <p:grpSpPr>
          <a:xfrm>
            <a:off x="4318000" y="2545881"/>
            <a:ext cx="4655054" cy="3651719"/>
            <a:chOff x="4318000" y="2545881"/>
            <a:chExt cx="4655054" cy="3651719"/>
          </a:xfrm>
        </p:grpSpPr>
        <p:pic>
          <p:nvPicPr>
            <p:cNvPr id="13" name="Picture 20" descr="D:\Users\xavier\Bureau\ens june 2010\Single_facette_140510_18 31 39 .53_T=0.0528K.tif"/>
            <p:cNvPicPr>
              <a:picLocks noChangeAspect="1" noChangeArrowheads="1"/>
            </p:cNvPicPr>
            <p:nvPr/>
          </p:nvPicPr>
          <p:blipFill>
            <a:blip r:embed="rId4" cstate="print">
              <a:lum/>
            </a:blip>
            <a:srcRect l="37079" t="63141" r="35356" b="7569"/>
            <a:stretch>
              <a:fillRect/>
            </a:stretch>
          </p:blipFill>
          <p:spPr bwMode="auto">
            <a:xfrm>
              <a:off x="5813704" y="2545881"/>
              <a:ext cx="3159350" cy="2518713"/>
            </a:xfrm>
            <a:prstGeom prst="rect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15" name="Rectangle 14"/>
            <p:cNvSpPr/>
            <p:nvPr/>
          </p:nvSpPr>
          <p:spPr>
            <a:xfrm>
              <a:off x="4318000" y="5486400"/>
              <a:ext cx="850900" cy="7112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onnecteur droit 16"/>
            <p:cNvCxnSpPr/>
            <p:nvPr/>
          </p:nvCxnSpPr>
          <p:spPr>
            <a:xfrm flipV="1">
              <a:off x="5168900" y="5064594"/>
              <a:ext cx="644804" cy="4218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910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 descr="F:\ENS\polyX2\polyX2_melting_220510_18 06 47 .27_T=0.0367K.tif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2151531"/>
            <a:ext cx="4601884" cy="3451412"/>
          </a:xfrm>
          <a:prstGeom prst="rect">
            <a:avLst/>
          </a:prstGeom>
          <a:noFill/>
        </p:spPr>
      </p:pic>
      <p:pic>
        <p:nvPicPr>
          <p:cNvPr id="60418" name="Picture 2" descr="F:\ENS\polyX2\polyX2_melting_220510_18 11 46 .55_T=0.0369K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42116" y="2151531"/>
            <a:ext cx="4601884" cy="3451412"/>
          </a:xfrm>
          <a:prstGeom prst="rect">
            <a:avLst/>
          </a:prstGeom>
          <a:noFill/>
        </p:spPr>
      </p:pic>
      <p:sp>
        <p:nvSpPr>
          <p:cNvPr id="2" name="ZoneTexte 1"/>
          <p:cNvSpPr txBox="1"/>
          <p:nvPr/>
        </p:nvSpPr>
        <p:spPr>
          <a:xfrm>
            <a:off x="119530" y="356519"/>
            <a:ext cx="880241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latin typeface="Times"/>
                <a:cs typeface="Times"/>
              </a:rPr>
              <a:t>polycrystals</a:t>
            </a:r>
            <a:r>
              <a:rPr lang="fr-FR" sz="2800" b="1" dirty="0" smtClean="0">
                <a:latin typeface="Times"/>
                <a:cs typeface="Times"/>
              </a:rPr>
              <a:t> </a:t>
            </a:r>
            <a:r>
              <a:rPr lang="fr-FR" sz="2800" b="1" dirty="0" err="1" smtClean="0">
                <a:latin typeface="Times"/>
                <a:cs typeface="Times"/>
              </a:rPr>
              <a:t>grown</a:t>
            </a:r>
            <a:r>
              <a:rPr lang="fr-FR" sz="2800" b="1" dirty="0" smtClean="0">
                <a:latin typeface="Times"/>
                <a:cs typeface="Times"/>
              </a:rPr>
              <a:t> </a:t>
            </a:r>
            <a:r>
              <a:rPr lang="fr-FR" sz="2800" b="1" dirty="0" err="1" smtClean="0">
                <a:latin typeface="Times"/>
                <a:cs typeface="Times"/>
              </a:rPr>
              <a:t>at</a:t>
            </a:r>
            <a:r>
              <a:rPr lang="fr-FR" sz="2800" b="1" dirty="0" smtClean="0">
                <a:latin typeface="Times"/>
                <a:cs typeface="Times"/>
              </a:rPr>
              <a:t> constant V </a:t>
            </a:r>
            <a:r>
              <a:rPr lang="fr-FR" sz="2800" b="1" dirty="0" err="1" smtClean="0">
                <a:latin typeface="Times"/>
                <a:cs typeface="Times"/>
              </a:rPr>
              <a:t>from</a:t>
            </a:r>
            <a:r>
              <a:rPr lang="fr-FR" sz="2800" b="1" dirty="0" smtClean="0">
                <a:latin typeface="Times"/>
                <a:cs typeface="Times"/>
              </a:rPr>
              <a:t> the normal </a:t>
            </a:r>
            <a:r>
              <a:rPr lang="fr-FR" sz="2800" b="1" dirty="0" err="1" smtClean="0">
                <a:latin typeface="Times"/>
                <a:cs typeface="Times"/>
              </a:rPr>
              <a:t>liquid</a:t>
            </a:r>
            <a:endParaRPr lang="fr-FR" sz="2800" b="1" dirty="0">
              <a:latin typeface="Times"/>
              <a:cs typeface="Time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3650" y="6000981"/>
            <a:ext cx="873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grain </a:t>
            </a:r>
            <a:r>
              <a:rPr lang="fr-FR" b="1" dirty="0" err="1" smtClean="0">
                <a:latin typeface="Times"/>
                <a:cs typeface="Times"/>
              </a:rPr>
              <a:t>boundaries</a:t>
            </a:r>
            <a:r>
              <a:rPr lang="fr-FR" b="1" dirty="0" smtClean="0">
                <a:latin typeface="Times"/>
                <a:cs typeface="Times"/>
              </a:rPr>
              <a:t> are visible </a:t>
            </a:r>
            <a:r>
              <a:rPr lang="fr-FR" b="1" dirty="0" err="1" smtClean="0">
                <a:latin typeface="Times"/>
                <a:cs typeface="Times"/>
              </a:rPr>
              <a:t>after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lowering</a:t>
            </a:r>
            <a:r>
              <a:rPr lang="fr-FR" b="1" dirty="0" smtClean="0">
                <a:latin typeface="Times"/>
                <a:cs typeface="Times"/>
              </a:rPr>
              <a:t> the pressure down to the </a:t>
            </a:r>
            <a:r>
              <a:rPr lang="fr-FR" b="1" dirty="0" err="1" smtClean="0">
                <a:latin typeface="Times"/>
                <a:cs typeface="Times"/>
              </a:rPr>
              <a:t>liq</a:t>
            </a:r>
            <a:r>
              <a:rPr lang="fr-FR" b="1" dirty="0" smtClean="0">
                <a:latin typeface="Times"/>
                <a:cs typeface="Times"/>
              </a:rPr>
              <a:t>-sol </a:t>
            </a:r>
            <a:r>
              <a:rPr lang="fr-FR" b="1" dirty="0" err="1" smtClean="0">
                <a:latin typeface="Times"/>
                <a:cs typeface="Times"/>
              </a:rPr>
              <a:t>equilibrium</a:t>
            </a:r>
            <a:endParaRPr lang="fr-FR" b="1" dirty="0"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347966" y="3798051"/>
            <a:ext cx="76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FF02"/>
                </a:solidFill>
                <a:latin typeface="Times"/>
                <a:cs typeface="Times"/>
              </a:rPr>
              <a:t>liquid</a:t>
            </a:r>
            <a:endParaRPr lang="fr-FR" b="1" dirty="0">
              <a:solidFill>
                <a:srgbClr val="00FF02"/>
              </a:solidFill>
              <a:latin typeface="Times"/>
              <a:cs typeface="Times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543068" y="451820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rgbClr val="00FF02"/>
                </a:solidFill>
                <a:latin typeface="Times"/>
                <a:cs typeface="Times"/>
              </a:rPr>
              <a:t>polycrystal</a:t>
            </a:r>
            <a:endParaRPr lang="fr-FR" b="1" dirty="0">
              <a:solidFill>
                <a:srgbClr val="00FF02"/>
              </a:solidFill>
              <a:latin typeface="Times"/>
              <a:cs typeface="Times"/>
            </a:endParaRP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2256118" y="4473386"/>
            <a:ext cx="2256115" cy="262967"/>
          </a:xfrm>
          <a:prstGeom prst="straightConnector1">
            <a:avLst/>
          </a:prstGeom>
          <a:ln>
            <a:solidFill>
              <a:srgbClr val="00FF0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5830032" y="4588721"/>
            <a:ext cx="714203" cy="135682"/>
          </a:xfrm>
          <a:prstGeom prst="straightConnector1">
            <a:avLst/>
          </a:prstGeom>
          <a:ln>
            <a:solidFill>
              <a:srgbClr val="00FF0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687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178854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polycrystals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31384" y="5080212"/>
            <a:ext cx="890495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polycrystals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: </a:t>
            </a:r>
          </a:p>
          <a:p>
            <a:r>
              <a:rPr lang="fr-FR" b="1" dirty="0" smtClean="0">
                <a:latin typeface="Times"/>
                <a:cs typeface="Times"/>
              </a:rPr>
              <a:t>the </a:t>
            </a:r>
            <a:r>
              <a:rPr lang="fr-FR" b="1" dirty="0" err="1" smtClean="0">
                <a:latin typeface="Times"/>
                <a:cs typeface="Times"/>
              </a:rPr>
              <a:t>T-dependence</a:t>
            </a:r>
            <a:r>
              <a:rPr lang="fr-FR" b="1" dirty="0" smtClean="0">
                <a:latin typeface="Times"/>
                <a:cs typeface="Times"/>
              </a:rPr>
              <a:t> of the </a:t>
            </a:r>
            <a:r>
              <a:rPr lang="fr-FR" b="1" dirty="0" err="1" smtClean="0">
                <a:latin typeface="Times"/>
                <a:cs typeface="Times"/>
              </a:rPr>
              <a:t>resonance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frequency</a:t>
            </a:r>
            <a:r>
              <a:rPr lang="fr-FR" b="1" dirty="0" smtClean="0">
                <a:latin typeface="Times"/>
                <a:cs typeface="Times"/>
              </a:rPr>
              <a:t> f</a:t>
            </a:r>
            <a:r>
              <a:rPr lang="fr-FR" b="1" baseline="-25000" dirty="0" smtClean="0">
                <a:latin typeface="Times"/>
                <a:cs typeface="Times"/>
              </a:rPr>
              <a:t>0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perfectly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linear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in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except</a:t>
            </a:r>
            <a:r>
              <a:rPr lang="fr-FR" b="1" dirty="0" smtClean="0">
                <a:latin typeface="Times"/>
                <a:cs typeface="Times"/>
              </a:rPr>
              <a:t> for the </a:t>
            </a:r>
            <a:r>
              <a:rPr lang="fr-FR" b="1" dirty="0" err="1" smtClean="0">
                <a:latin typeface="Times"/>
                <a:cs typeface="Times"/>
              </a:rPr>
              <a:t>usual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hook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below</a:t>
            </a:r>
            <a:r>
              <a:rPr lang="fr-FR" b="1" dirty="0" smtClean="0">
                <a:latin typeface="Times"/>
                <a:cs typeface="Times"/>
              </a:rPr>
              <a:t> 50 </a:t>
            </a:r>
            <a:r>
              <a:rPr lang="fr-FR" b="1" dirty="0" err="1" smtClean="0">
                <a:latin typeface="Times"/>
                <a:cs typeface="Times"/>
              </a:rPr>
              <a:t>mK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which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due to the </a:t>
            </a:r>
            <a:r>
              <a:rPr lang="fr-FR" b="1" dirty="0" err="1" smtClean="0">
                <a:latin typeface="Times"/>
                <a:cs typeface="Times"/>
              </a:rPr>
              <a:t>elastic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anomaly</a:t>
            </a:r>
            <a:r>
              <a:rPr lang="fr-FR" b="1" dirty="0" smtClean="0">
                <a:latin typeface="Times"/>
                <a:cs typeface="Times"/>
              </a:rPr>
              <a:t> of the torsion </a:t>
            </a:r>
            <a:r>
              <a:rPr lang="fr-FR" b="1" dirty="0" err="1" smtClean="0">
                <a:latin typeface="Times"/>
                <a:cs typeface="Times"/>
              </a:rPr>
              <a:t>rod</a:t>
            </a:r>
            <a:r>
              <a:rPr lang="fr-FR" b="1" dirty="0" smtClean="0">
                <a:latin typeface="Times"/>
                <a:cs typeface="Times"/>
              </a:rPr>
              <a:t>. 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No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velocity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dependence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. </a:t>
            </a:r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Same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behavior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as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superfluid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liquid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helium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in the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same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range.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If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it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exists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, the shift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is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&lt;  0.2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mHz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= 10</a:t>
            </a:r>
            <a:r>
              <a:rPr lang="fr-FR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-4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of the mass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loading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(compatible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with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a change in c</a:t>
            </a:r>
            <a:r>
              <a:rPr lang="fr-FR" b="1" baseline="-25000" dirty="0" smtClean="0">
                <a:solidFill>
                  <a:srgbClr val="FF0000"/>
                </a:solidFill>
                <a:latin typeface="Times"/>
                <a:cs typeface="Times"/>
              </a:rPr>
              <a:t>44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less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than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15%)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3" name="Image 2" descr="raw 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" y="558067"/>
            <a:ext cx="8151315" cy="45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14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178854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single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97257" y="5053750"/>
            <a:ext cx="863184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high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quality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single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crystals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grown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20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mK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 in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eq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.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liquid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helium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are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unstable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. </a:t>
            </a:r>
          </a:p>
          <a:p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f</a:t>
            </a:r>
            <a:r>
              <a:rPr lang="fr-FR" b="1" baseline="-25000" dirty="0" smtClean="0">
                <a:solidFill>
                  <a:srgbClr val="0000FF"/>
                </a:solidFill>
                <a:latin typeface="Times"/>
                <a:cs typeface="Times"/>
              </a:rPr>
              <a:t>0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fluctuates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in time and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not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reproducible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from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one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-cycle to the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next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. </a:t>
            </a:r>
          </a:p>
          <a:p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low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quality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single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crystals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grown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at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1.4 K </a:t>
            </a:r>
            <a:r>
              <a:rPr lang="fr-FR" b="1" dirty="0" smtClean="0">
                <a:latin typeface="Times"/>
                <a:cs typeface="Times"/>
              </a:rPr>
              <a:t>show a </a:t>
            </a:r>
            <a:r>
              <a:rPr lang="fr-FR" b="1" dirty="0" err="1" smtClean="0">
                <a:latin typeface="Times"/>
                <a:cs typeface="Times"/>
              </a:rPr>
              <a:t>reproducible</a:t>
            </a:r>
            <a:r>
              <a:rPr lang="fr-FR" b="1" dirty="0" smtClean="0">
                <a:latin typeface="Times"/>
                <a:cs typeface="Times"/>
              </a:rPr>
              <a:t>  </a:t>
            </a:r>
            <a:r>
              <a:rPr lang="fr-FR" b="1" dirty="0" err="1" smtClean="0">
                <a:latin typeface="Times"/>
                <a:cs typeface="Times"/>
              </a:rPr>
              <a:t>freq</a:t>
            </a:r>
            <a:r>
              <a:rPr lang="fr-FR" b="1" dirty="0" smtClean="0">
                <a:latin typeface="Times"/>
                <a:cs typeface="Times"/>
              </a:rPr>
              <a:t>. shift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which</a:t>
            </a:r>
            <a:r>
              <a:rPr lang="fr-FR" b="1" dirty="0" smtClean="0">
                <a:latin typeface="Times"/>
                <a:cs typeface="Times"/>
              </a:rPr>
              <a:t> varies </a:t>
            </a:r>
            <a:r>
              <a:rPr lang="fr-FR" b="1" dirty="0" err="1" smtClean="0">
                <a:latin typeface="Times"/>
                <a:cs typeface="Times"/>
              </a:rPr>
              <a:t>from</a:t>
            </a:r>
            <a:r>
              <a:rPr lang="fr-FR" b="1" dirty="0" smtClean="0">
                <a:latin typeface="Times"/>
                <a:cs typeface="Times"/>
              </a:rPr>
              <a:t> one </a:t>
            </a:r>
            <a:r>
              <a:rPr lang="fr-FR" b="1" dirty="0" err="1" smtClean="0">
                <a:latin typeface="Times"/>
                <a:cs typeface="Times"/>
              </a:rPr>
              <a:t>crystal</a:t>
            </a:r>
            <a:r>
              <a:rPr lang="fr-FR" b="1" dirty="0" smtClean="0">
                <a:latin typeface="Times"/>
                <a:cs typeface="Times"/>
              </a:rPr>
              <a:t> to the </a:t>
            </a:r>
            <a:r>
              <a:rPr lang="fr-FR" b="1" dirty="0" err="1" smtClean="0">
                <a:latin typeface="Times"/>
                <a:cs typeface="Times"/>
              </a:rPr>
              <a:t>next</a:t>
            </a:r>
            <a:r>
              <a:rPr lang="fr-FR" b="1" dirty="0" smtClean="0">
                <a:latin typeface="Times"/>
                <a:cs typeface="Times"/>
              </a:rPr>
              <a:t> (an </a:t>
            </a:r>
            <a:r>
              <a:rPr lang="fr-FR" b="1" dirty="0" err="1" smtClean="0">
                <a:latin typeface="Times"/>
                <a:cs typeface="Times"/>
              </a:rPr>
              <a:t>effect</a:t>
            </a:r>
            <a:r>
              <a:rPr lang="fr-FR" b="1" dirty="0" smtClean="0">
                <a:latin typeface="Times"/>
                <a:cs typeface="Times"/>
              </a:rPr>
              <a:t> of orientation ?) </a:t>
            </a:r>
          </a:p>
          <a:p>
            <a:r>
              <a:rPr lang="fr-FR" b="1" dirty="0" err="1" smtClean="0">
                <a:latin typeface="Times"/>
                <a:cs typeface="Times"/>
              </a:rPr>
              <a:t>crystal</a:t>
            </a:r>
            <a:r>
              <a:rPr lang="fr-FR" b="1" dirty="0" smtClean="0">
                <a:latin typeface="Times"/>
                <a:cs typeface="Times"/>
              </a:rPr>
              <a:t> #1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shift =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1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mHz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= 5 10</a:t>
            </a:r>
            <a:r>
              <a:rPr lang="fr-FR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-4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mass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loading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err="1">
                <a:latin typeface="Times"/>
                <a:cs typeface="Times"/>
              </a:rPr>
              <a:t>crystal</a:t>
            </a:r>
            <a:r>
              <a:rPr lang="fr-FR" b="1" dirty="0">
                <a:latin typeface="Times"/>
                <a:cs typeface="Times"/>
              </a:rPr>
              <a:t> </a:t>
            </a:r>
            <a:r>
              <a:rPr lang="fr-FR" b="1" dirty="0" smtClean="0">
                <a:latin typeface="Times"/>
                <a:cs typeface="Times"/>
              </a:rPr>
              <a:t>#2 </a:t>
            </a:r>
            <a:r>
              <a:rPr lang="fr-FR" b="1" dirty="0">
                <a:solidFill>
                  <a:srgbClr val="FF0000"/>
                </a:solidFill>
                <a:latin typeface="Times"/>
                <a:cs typeface="Times"/>
              </a:rPr>
              <a:t>shift =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1.2 10</a:t>
            </a:r>
            <a:r>
              <a:rPr lang="fr-FR" b="1" baseline="30000" dirty="0" smtClean="0">
                <a:solidFill>
                  <a:srgbClr val="FF0000"/>
                </a:solidFill>
                <a:latin typeface="Times"/>
                <a:cs typeface="Times"/>
              </a:rPr>
              <a:t>-3 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mass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loading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  <p:pic>
        <p:nvPicPr>
          <p:cNvPr id="3" name="Image 2" descr="raw dat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62" y="382879"/>
            <a:ext cx="8224307" cy="456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04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1270097" y="228600"/>
            <a:ext cx="6534199" cy="74463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800" b="1" dirty="0" err="1" smtClean="0">
                <a:solidFill>
                  <a:schemeClr val="tx1"/>
                </a:solidFill>
                <a:latin typeface="Times"/>
                <a:cs typeface="Times"/>
              </a:rPr>
              <a:t>Outline</a:t>
            </a:r>
            <a:endParaRPr lang="fr-FR" sz="2800" b="1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9036" name="Text Box 12"/>
          <p:cNvSpPr txBox="1">
            <a:spLocks noChangeArrowheads="1"/>
          </p:cNvSpPr>
          <p:nvPr/>
        </p:nvSpPr>
        <p:spPr bwMode="auto">
          <a:xfrm>
            <a:off x="365125" y="1905000"/>
            <a:ext cx="86041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A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very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short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review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on </a:t>
            </a:r>
          </a:p>
          <a:p>
            <a:pPr algn="l"/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the issue of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supersolidity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, 7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years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after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Kim and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Chan’s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first </a:t>
            </a:r>
            <a:r>
              <a:rPr lang="fr-FR" sz="2000" b="1" i="1" dirty="0" err="1" smtClean="0">
                <a:solidFill>
                  <a:srgbClr val="0000FF"/>
                </a:solidFill>
                <a:latin typeface="Times"/>
                <a:cs typeface="Times"/>
              </a:rPr>
              <a:t>experiments</a:t>
            </a:r>
            <a:r>
              <a:rPr lang="fr-FR" sz="2000" b="1" i="1" dirty="0" smtClean="0">
                <a:solidFill>
                  <a:srgbClr val="0000FF"/>
                </a:solidFill>
                <a:latin typeface="Times"/>
                <a:cs typeface="Times"/>
              </a:rPr>
              <a:t> (2004)</a:t>
            </a:r>
            <a:endParaRPr lang="fr-FR" sz="2000" b="1" i="1" baseline="-25000" dirty="0">
              <a:solidFill>
                <a:srgbClr val="0000FF"/>
              </a:solidFill>
              <a:latin typeface="Times"/>
              <a:cs typeface="Times"/>
            </a:endParaRPr>
          </a:p>
        </p:txBody>
      </p:sp>
      <p:sp>
        <p:nvSpPr>
          <p:cNvPr id="129041" name="Text Box 17"/>
          <p:cNvSpPr txBox="1">
            <a:spLocks noChangeArrowheads="1"/>
          </p:cNvSpPr>
          <p:nvPr/>
        </p:nvSpPr>
        <p:spPr bwMode="auto">
          <a:xfrm>
            <a:off x="365125" y="3076131"/>
            <a:ext cx="84977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fr-FR" sz="2000" b="1" i="1" dirty="0" err="1" smtClean="0">
                <a:latin typeface="Times"/>
                <a:cs typeface="Times"/>
              </a:rPr>
              <a:t>Measurements</a:t>
            </a:r>
            <a:r>
              <a:rPr lang="fr-FR" sz="2000" b="1" i="1" dirty="0" smtClean="0">
                <a:latin typeface="Times"/>
                <a:cs typeface="Times"/>
              </a:rPr>
              <a:t> in </a:t>
            </a:r>
            <a:r>
              <a:rPr lang="fr-FR" sz="2000" b="1" i="1" dirty="0" err="1" smtClean="0">
                <a:latin typeface="Times"/>
                <a:cs typeface="Times"/>
              </a:rPr>
              <a:t>our</a:t>
            </a:r>
            <a:r>
              <a:rPr lang="fr-FR" sz="2000" b="1" i="1" dirty="0" smtClean="0">
                <a:latin typeface="Times"/>
                <a:cs typeface="Times"/>
              </a:rPr>
              <a:t> group </a:t>
            </a:r>
            <a:r>
              <a:rPr lang="fr-FR" sz="2000" b="1" i="1" dirty="0" err="1" smtClean="0">
                <a:latin typeface="Times"/>
                <a:cs typeface="Times"/>
              </a:rPr>
              <a:t>at</a:t>
            </a:r>
            <a:r>
              <a:rPr lang="fr-FR" sz="2000" b="1" i="1" dirty="0" smtClean="0">
                <a:latin typeface="Times"/>
                <a:cs typeface="Times"/>
              </a:rPr>
              <a:t> ENS-Paris:</a:t>
            </a:r>
          </a:p>
          <a:p>
            <a:pPr algn="l"/>
            <a:r>
              <a:rPr lang="fr-FR" sz="2000" b="1" i="1" dirty="0" smtClean="0">
                <a:latin typeface="Times"/>
                <a:cs typeface="Times"/>
              </a:rPr>
              <a:t>1- </a:t>
            </a:r>
            <a:r>
              <a:rPr lang="fr-FR" sz="2000" b="1" i="1" dirty="0" err="1" smtClean="0">
                <a:latin typeface="Times"/>
                <a:cs typeface="Times"/>
              </a:rPr>
              <a:t>elasticity</a:t>
            </a:r>
            <a:r>
              <a:rPr lang="fr-FR" sz="2000" b="1" i="1" dirty="0" smtClean="0">
                <a:latin typeface="Times"/>
                <a:cs typeface="Times"/>
              </a:rPr>
              <a:t> (Rojas et al. PRL 2010 + poster LT26)</a:t>
            </a:r>
          </a:p>
          <a:p>
            <a:pPr algn="l"/>
            <a:r>
              <a:rPr lang="fr-FR" sz="2000" b="1" i="1" dirty="0" smtClean="0">
                <a:latin typeface="Times"/>
                <a:cs typeface="Times"/>
              </a:rPr>
              <a:t>2- rotation (</a:t>
            </a:r>
            <a:r>
              <a:rPr lang="fr-FR" sz="2000" b="1" i="1" dirty="0" err="1" smtClean="0">
                <a:latin typeface="Times"/>
                <a:cs typeface="Times"/>
              </a:rPr>
              <a:t>Fefferman</a:t>
            </a:r>
            <a:r>
              <a:rPr lang="fr-FR" sz="2000" b="1" i="1" dirty="0" smtClean="0">
                <a:latin typeface="Times"/>
                <a:cs typeface="Times"/>
              </a:rPr>
              <a:t> et al. 2011, poster LT26 to </a:t>
            </a:r>
            <a:r>
              <a:rPr lang="fr-FR" sz="2000" b="1" i="1" dirty="0" err="1" smtClean="0">
                <a:latin typeface="Times"/>
                <a:cs typeface="Times"/>
              </a:rPr>
              <a:t>be</a:t>
            </a:r>
            <a:r>
              <a:rPr lang="fr-FR" sz="2000" b="1" i="1" dirty="0" smtClean="0">
                <a:latin typeface="Times"/>
                <a:cs typeface="Times"/>
              </a:rPr>
              <a:t> </a:t>
            </a:r>
            <a:r>
              <a:rPr lang="fr-FR" sz="2000" b="1" i="1" dirty="0" err="1" smtClean="0">
                <a:latin typeface="Times"/>
                <a:cs typeface="Times"/>
              </a:rPr>
              <a:t>published</a:t>
            </a:r>
            <a:r>
              <a:rPr lang="fr-FR" sz="2000" b="1" i="1" dirty="0" smtClean="0">
                <a:latin typeface="Times"/>
                <a:cs typeface="Times"/>
              </a:rPr>
              <a:t>)</a:t>
            </a:r>
            <a:endParaRPr lang="fr-FR" sz="2000" b="1" i="1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6" grpId="0"/>
      <p:bldP spid="1290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237250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smtClean="0">
                <a:latin typeface="Times" pitchFamily="-112" charset="0"/>
              </a:rPr>
              <a:t>the </a:t>
            </a:r>
            <a:r>
              <a:rPr lang="fr-FR" sz="2400" b="1" dirty="0" err="1" smtClean="0">
                <a:latin typeface="Times" pitchFamily="-112" charset="0"/>
              </a:rPr>
              <a:t>frequency</a:t>
            </a:r>
            <a:r>
              <a:rPr lang="fr-FR" sz="2400" b="1" dirty="0" smtClean="0">
                <a:latin typeface="Times" pitchFamily="-112" charset="0"/>
              </a:rPr>
              <a:t> shift of 2 single </a:t>
            </a:r>
            <a:r>
              <a:rPr lang="fr-FR" sz="2400" b="1" dirty="0" err="1" smtClean="0">
                <a:latin typeface="Times" pitchFamily="-112" charset="0"/>
              </a:rPr>
              <a:t>crystals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978096" y="5524209"/>
            <a:ext cx="740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the </a:t>
            </a:r>
            <a:r>
              <a:rPr lang="fr-FR" b="1" dirty="0" err="1" smtClean="0">
                <a:latin typeface="Times"/>
                <a:cs typeface="Times"/>
              </a:rPr>
              <a:t>polycrystal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taken</a:t>
            </a:r>
            <a:r>
              <a:rPr lang="fr-FR" b="1" dirty="0" smtClean="0">
                <a:latin typeface="Times"/>
                <a:cs typeface="Times"/>
              </a:rPr>
              <a:t> as a </a:t>
            </a:r>
            <a:r>
              <a:rPr lang="fr-FR" b="1" dirty="0" err="1" smtClean="0">
                <a:latin typeface="Times"/>
                <a:cs typeface="Times"/>
              </a:rPr>
              <a:t>reference</a:t>
            </a:r>
            <a:r>
              <a:rPr lang="fr-FR" b="1" dirty="0" smtClean="0">
                <a:latin typeface="Times"/>
                <a:cs typeface="Times"/>
              </a:rPr>
              <a:t> and </a:t>
            </a:r>
            <a:r>
              <a:rPr lang="fr-FR" b="1" dirty="0" err="1" smtClean="0">
                <a:latin typeface="Times"/>
                <a:cs typeface="Times"/>
              </a:rPr>
              <a:t>substracted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here</a:t>
            </a:r>
            <a:endParaRPr lang="fr-FR" b="1" dirty="0" smtClean="0">
              <a:latin typeface="Times"/>
              <a:cs typeface="Times"/>
            </a:endParaRPr>
          </a:p>
          <a:p>
            <a:r>
              <a:rPr lang="fr-FR" b="1" dirty="0" smtClean="0">
                <a:latin typeface="Times"/>
                <a:cs typeface="Times"/>
              </a:rPr>
              <a:t>the </a:t>
            </a:r>
            <a:r>
              <a:rPr lang="fr-FR" b="1" dirty="0" err="1" smtClean="0">
                <a:latin typeface="Times"/>
                <a:cs typeface="Times"/>
              </a:rPr>
              <a:t>T-dependence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different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from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usually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found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with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other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TOs</a:t>
            </a:r>
            <a:r>
              <a:rPr lang="fr-FR" b="1" dirty="0" smtClean="0">
                <a:latin typeface="Times"/>
                <a:cs typeface="Times"/>
              </a:rPr>
              <a:t> </a:t>
            </a:r>
          </a:p>
          <a:p>
            <a:r>
              <a:rPr lang="fr-FR" b="1" dirty="0" smtClean="0">
                <a:latin typeface="Times"/>
                <a:cs typeface="Times"/>
              </a:rPr>
              <a:t>(</a:t>
            </a:r>
            <a:r>
              <a:rPr lang="fr-FR" b="1" dirty="0" err="1" smtClean="0">
                <a:latin typeface="Times"/>
                <a:cs typeface="Times"/>
              </a:rPr>
              <a:t>sharper</a:t>
            </a:r>
            <a:r>
              <a:rPr lang="fr-FR" b="1" dirty="0" smtClean="0">
                <a:latin typeface="Times"/>
                <a:cs typeface="Times"/>
              </a:rPr>
              <a:t> shift </a:t>
            </a:r>
            <a:r>
              <a:rPr lang="fr-FR" b="1" dirty="0" err="1" smtClean="0">
                <a:latin typeface="Times"/>
                <a:cs typeface="Times"/>
              </a:rPr>
              <a:t>at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higher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T</a:t>
            </a:r>
            <a:r>
              <a:rPr lang="fr-FR" b="1" dirty="0" smtClean="0">
                <a:latin typeface="Times"/>
                <a:cs typeface="Times"/>
              </a:rPr>
              <a:t>, no apparent </a:t>
            </a:r>
            <a:r>
              <a:rPr lang="fr-FR" b="1" dirty="0" err="1" smtClean="0">
                <a:latin typeface="Times"/>
                <a:cs typeface="Times"/>
              </a:rPr>
              <a:t>velocity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dependence</a:t>
            </a:r>
            <a:r>
              <a:rPr lang="fr-FR" b="1" dirty="0" smtClean="0">
                <a:latin typeface="Times"/>
                <a:cs typeface="Times"/>
              </a:rPr>
              <a:t>)</a:t>
            </a:r>
            <a:endParaRPr lang="fr-FR" b="1" dirty="0">
              <a:latin typeface="Times"/>
              <a:cs typeface="Times"/>
            </a:endParaRPr>
          </a:p>
        </p:txBody>
      </p:sp>
      <p:pic>
        <p:nvPicPr>
          <p:cNvPr id="5" name="Image 4" descr="frequency shif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96" y="741191"/>
            <a:ext cx="7567385" cy="43792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97256" y="237250"/>
            <a:ext cx="863184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400" b="1" dirty="0" err="1" smtClean="0">
                <a:latin typeface="Times" pitchFamily="-112" charset="0"/>
              </a:rPr>
              <a:t>some</a:t>
            </a:r>
            <a:r>
              <a:rPr lang="fr-FR" sz="2400" b="1" dirty="0" smtClean="0">
                <a:latin typeface="Times" pitchFamily="-112" charset="0"/>
              </a:rPr>
              <a:t> conclusions</a:t>
            </a:r>
            <a:endParaRPr lang="fr-FR" sz="2400" b="1" dirty="0">
              <a:latin typeface="Times" pitchFamily="-112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51273" y="1275826"/>
            <a:ext cx="8111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he rotation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anomaly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is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larger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single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crystals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than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with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polycyrstals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!</a:t>
            </a:r>
          </a:p>
          <a:p>
            <a:r>
              <a:rPr lang="fr-FR" b="1" dirty="0" smtClean="0">
                <a:latin typeface="Times"/>
                <a:cs typeface="Times"/>
              </a:rPr>
              <a:t>This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more compatible </a:t>
            </a:r>
            <a:r>
              <a:rPr lang="fr-FR" b="1" dirty="0" err="1" smtClean="0">
                <a:latin typeface="Times"/>
                <a:cs typeface="Times"/>
              </a:rPr>
              <a:t>with</a:t>
            </a:r>
            <a:r>
              <a:rPr lang="fr-FR" b="1" dirty="0" smtClean="0">
                <a:latin typeface="Times"/>
                <a:cs typeface="Times"/>
              </a:rPr>
              <a:t> an </a:t>
            </a:r>
            <a:r>
              <a:rPr lang="fr-FR" b="1" dirty="0" err="1" smtClean="0">
                <a:latin typeface="Times"/>
                <a:cs typeface="Times"/>
              </a:rPr>
              <a:t>elastic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anomaly</a:t>
            </a:r>
            <a:r>
              <a:rPr lang="fr-FR" b="1" dirty="0" smtClean="0">
                <a:latin typeface="Times"/>
                <a:cs typeface="Times"/>
              </a:rPr>
              <a:t> (a change in </a:t>
            </a:r>
            <a:r>
              <a:rPr lang="fr-FR" b="1" dirty="0" err="1" smtClean="0">
                <a:latin typeface="Times"/>
                <a:cs typeface="Times"/>
              </a:rPr>
              <a:t>stiffness</a:t>
            </a:r>
            <a:r>
              <a:rPr lang="fr-FR" b="1" dirty="0">
                <a:latin typeface="Times"/>
                <a:cs typeface="Times"/>
              </a:rPr>
              <a:t>)</a:t>
            </a:r>
            <a:r>
              <a:rPr lang="fr-FR" b="1" dirty="0" smtClean="0">
                <a:latin typeface="Times"/>
                <a:cs typeface="Times"/>
              </a:rPr>
              <a:t> </a:t>
            </a:r>
          </a:p>
          <a:p>
            <a:r>
              <a:rPr lang="fr-FR" b="1" dirty="0" err="1" smtClean="0">
                <a:latin typeface="Times"/>
                <a:cs typeface="Times"/>
              </a:rPr>
              <a:t>than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with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supersolidity</a:t>
            </a:r>
            <a:r>
              <a:rPr lang="fr-FR" b="1" dirty="0" smtClean="0">
                <a:latin typeface="Times"/>
                <a:cs typeface="Times"/>
              </a:rPr>
              <a:t> (a change in </a:t>
            </a:r>
            <a:r>
              <a:rPr lang="fr-FR" b="1" dirty="0" err="1" smtClean="0">
                <a:latin typeface="Times"/>
                <a:cs typeface="Times"/>
              </a:rPr>
              <a:t>inertia</a:t>
            </a:r>
            <a:r>
              <a:rPr lang="fr-FR" b="1" dirty="0" smtClean="0">
                <a:latin typeface="Times"/>
                <a:cs typeface="Times"/>
              </a:rPr>
              <a:t>)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51273" y="2742843"/>
            <a:ext cx="740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If </a:t>
            </a:r>
            <a:r>
              <a:rPr lang="fr-FR" b="1" dirty="0" err="1" smtClean="0">
                <a:latin typeface="Times"/>
                <a:cs typeface="Times"/>
              </a:rPr>
              <a:t>true</a:t>
            </a:r>
            <a:r>
              <a:rPr lang="fr-FR" b="1" dirty="0" smtClean="0">
                <a:latin typeface="Times"/>
                <a:cs typeface="Times"/>
              </a:rPr>
              <a:t>, the magnitude of the change </a:t>
            </a:r>
            <a:r>
              <a:rPr lang="fr-FR" b="1" dirty="0" err="1" smtClean="0">
                <a:latin typeface="Times"/>
                <a:cs typeface="Times"/>
              </a:rPr>
              <a:t>is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relatively</a:t>
            </a:r>
            <a:r>
              <a:rPr lang="fr-FR" b="1" dirty="0" smtClean="0">
                <a:latin typeface="Times"/>
                <a:cs typeface="Times"/>
              </a:rPr>
              <a:t> large </a:t>
            </a:r>
            <a:r>
              <a:rPr lang="fr-FR" b="1" dirty="0" err="1" smtClean="0">
                <a:latin typeface="Times"/>
                <a:cs typeface="Times"/>
              </a:rPr>
              <a:t>compared</a:t>
            </a:r>
            <a:r>
              <a:rPr lang="fr-FR" b="1" dirty="0" smtClean="0">
                <a:latin typeface="Times"/>
                <a:cs typeface="Times"/>
              </a:rPr>
              <a:t> to </a:t>
            </a:r>
          </a:p>
          <a:p>
            <a:r>
              <a:rPr lang="fr-FR" b="1" dirty="0" smtClean="0">
                <a:latin typeface="Times"/>
                <a:cs typeface="Times"/>
              </a:rPr>
              <a:t>Maris’ </a:t>
            </a:r>
            <a:r>
              <a:rPr lang="fr-FR" b="1" dirty="0" err="1" smtClean="0">
                <a:latin typeface="Times"/>
                <a:cs typeface="Times"/>
              </a:rPr>
              <a:t>calculation</a:t>
            </a:r>
            <a:r>
              <a:rPr lang="fr-FR" b="1" dirty="0" smtClean="0">
                <a:latin typeface="Times"/>
                <a:cs typeface="Times"/>
              </a:rPr>
              <a:t> (JLTP , 162, 12, 2011)</a:t>
            </a:r>
          </a:p>
          <a:p>
            <a:r>
              <a:rPr lang="fr-FR" b="1" dirty="0" err="1" smtClean="0">
                <a:latin typeface="Times"/>
                <a:cs typeface="Times"/>
              </a:rPr>
              <a:t>meaning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err="1" smtClean="0">
                <a:latin typeface="Times"/>
                <a:cs typeface="Times"/>
              </a:rPr>
              <a:t>that</a:t>
            </a:r>
            <a:r>
              <a:rPr lang="fr-FR" b="1" dirty="0" smtClean="0">
                <a:latin typeface="Times"/>
                <a:cs typeface="Times"/>
              </a:rPr>
              <a:t> 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not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only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c44,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perhaps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c66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also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, change in </a:t>
            </a:r>
            <a:r>
              <a:rPr lang="fr-FR" b="1" dirty="0" err="1" smtClean="0">
                <a:solidFill>
                  <a:srgbClr val="0000FF"/>
                </a:solidFill>
                <a:latin typeface="Times"/>
                <a:cs typeface="Times"/>
              </a:rPr>
              <a:t>T</a:t>
            </a:r>
            <a:r>
              <a:rPr lang="fr-FR" b="1" dirty="0" smtClean="0">
                <a:solidFill>
                  <a:srgbClr val="0000FF"/>
                </a:solidFill>
                <a:latin typeface="Times"/>
                <a:cs typeface="Times"/>
              </a:rPr>
              <a:t> 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51273" y="3947460"/>
            <a:ext cx="740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Times"/>
                <a:cs typeface="Times"/>
              </a:rPr>
              <a:t>For more </a:t>
            </a:r>
            <a:r>
              <a:rPr lang="fr-FR" b="1" dirty="0" err="1" smtClean="0">
                <a:latin typeface="Times"/>
                <a:cs typeface="Times"/>
              </a:rPr>
              <a:t>details</a:t>
            </a:r>
            <a:r>
              <a:rPr lang="fr-FR" b="1" dirty="0" smtClean="0">
                <a:latin typeface="Times"/>
                <a:cs typeface="Times"/>
              </a:rPr>
              <a:t>, </a:t>
            </a:r>
            <a:r>
              <a:rPr lang="fr-FR" b="1" dirty="0" err="1" smtClean="0">
                <a:latin typeface="Times"/>
                <a:cs typeface="Times"/>
              </a:rPr>
              <a:t>see</a:t>
            </a:r>
            <a:r>
              <a:rPr lang="fr-FR" b="1" dirty="0" smtClean="0">
                <a:latin typeface="Times"/>
                <a:cs typeface="Times"/>
              </a:rPr>
              <a:t> poster by </a:t>
            </a:r>
            <a:r>
              <a:rPr lang="fr-FR" b="1" dirty="0" err="1" smtClean="0">
                <a:latin typeface="Times"/>
                <a:cs typeface="Times"/>
              </a:rPr>
              <a:t>Fefferman</a:t>
            </a:r>
            <a:r>
              <a:rPr lang="fr-FR" b="1" dirty="0" smtClean="0">
                <a:latin typeface="Times"/>
                <a:cs typeface="Times"/>
              </a:rPr>
              <a:t> et al. # 11P – A029</a:t>
            </a:r>
            <a:endParaRPr lang="fr-FR" b="1" dirty="0"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51273" y="4677410"/>
            <a:ext cx="740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some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experiments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show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supersolidity</a:t>
            </a:r>
            <a:endParaRPr lang="fr-FR" b="1" dirty="0" smtClean="0">
              <a:solidFill>
                <a:srgbClr val="FF0000"/>
              </a:solidFill>
              <a:latin typeface="Times"/>
              <a:cs typeface="Times"/>
            </a:endParaRPr>
          </a:p>
          <a:p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some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other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experiments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show an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elastic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anomaly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,</a:t>
            </a:r>
          </a:p>
          <a:p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the 2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effects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may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add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to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each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other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…</a:t>
            </a:r>
            <a:endParaRPr lang="fr-FR" b="1" dirty="0">
              <a:solidFill>
                <a:srgbClr val="FF0000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979207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28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86800" cy="10668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2800" b="1" i="1" dirty="0">
                <a:latin typeface="Times" pitchFamily="-111" charset="0"/>
              </a:rPr>
              <a:t>E. Kim and M. Chan  (Penn. State U. 2004):</a:t>
            </a:r>
            <a:br>
              <a:rPr lang="fr-FR" sz="2800" b="1" i="1" dirty="0">
                <a:latin typeface="Times" pitchFamily="-111" charset="0"/>
              </a:rPr>
            </a:br>
            <a:r>
              <a:rPr lang="fr-FR" sz="2800" b="1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could</a:t>
            </a:r>
            <a:r>
              <a:rPr lang="fr-FR" sz="2800" b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solid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helium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4  flow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like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a </a:t>
            </a:r>
            <a:r>
              <a:rPr lang="fr-FR" sz="2800" b="1" dirty="0" err="1">
                <a:solidFill>
                  <a:schemeClr val="tx1"/>
                </a:solidFill>
                <a:latin typeface="Times New Roman"/>
                <a:cs typeface="Times New Roman"/>
              </a:rPr>
              <a:t>superfluid</a:t>
            </a:r>
            <a:r>
              <a:rPr lang="fr-FR" sz="2800" b="1" dirty="0">
                <a:solidFill>
                  <a:schemeClr val="tx1"/>
                </a:solidFill>
                <a:latin typeface="Times New Roman"/>
                <a:cs typeface="Times New Roman"/>
              </a:rPr>
              <a:t> ?</a:t>
            </a:r>
          </a:p>
        </p:txBody>
      </p:sp>
      <p:sp>
        <p:nvSpPr>
          <p:cNvPr id="544772" name="Text Box 4"/>
          <p:cNvSpPr txBox="1">
            <a:spLocks noChangeArrowheads="1"/>
          </p:cNvSpPr>
          <p:nvPr/>
        </p:nvSpPr>
        <p:spPr bwMode="auto">
          <a:xfrm>
            <a:off x="265116" y="1484820"/>
            <a:ext cx="548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a « 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torsional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oscillator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 »  (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 kHz)</a:t>
            </a:r>
            <a:endParaRPr lang="fr-FR" b="1" i="1" dirty="0">
              <a:solidFill>
                <a:srgbClr val="0000FF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a change in the 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resonance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period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below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  </a:t>
            </a:r>
            <a:r>
              <a:rPr lang="fr-FR" altLang="ja-JP" b="1" i="1" dirty="0">
                <a:solidFill>
                  <a:srgbClr val="0000FF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~1</a:t>
            </a:r>
            <a:r>
              <a:rPr lang="fr-FR" b="1" i="1" dirty="0">
                <a:solidFill>
                  <a:srgbClr val="0000FF"/>
                </a:solidFill>
                <a:latin typeface="Times" pitchFamily="-111" charset="0"/>
              </a:rPr>
              <a:t>00 </a:t>
            </a:r>
            <a:r>
              <a:rPr lang="fr-FR" b="1" i="1" dirty="0" err="1">
                <a:solidFill>
                  <a:srgbClr val="0000FF"/>
                </a:solidFill>
                <a:latin typeface="Times" pitchFamily="-111" charset="0"/>
              </a:rPr>
              <a:t>mK</a:t>
            </a:r>
            <a:endParaRPr lang="fr-FR" b="1" i="1" dirty="0">
              <a:solidFill>
                <a:srgbClr val="0000FF"/>
              </a:solidFill>
              <a:latin typeface="Times" pitchFamily="-111" charset="0"/>
            </a:endParaRPr>
          </a:p>
          <a:p>
            <a:pPr algn="l">
              <a:defRPr/>
            </a:pP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1 % of the </a:t>
            </a:r>
            <a:r>
              <a:rPr lang="fr-FR" b="1" i="1" dirty="0" err="1">
                <a:solidFill>
                  <a:srgbClr val="FF0000"/>
                </a:solidFill>
                <a:latin typeface="Times" pitchFamily="-111" charset="0"/>
              </a:rPr>
              <a:t>solid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mass </a:t>
            </a:r>
            <a:r>
              <a:rPr lang="fr-FR" b="1" i="1" dirty="0" err="1">
                <a:solidFill>
                  <a:srgbClr val="FF0000"/>
                </a:solidFill>
                <a:latin typeface="Times" pitchFamily="-111" charset="0"/>
              </a:rPr>
              <a:t>decouples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 pitchFamily="-111" charset="0"/>
              </a:rPr>
              <a:t>from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the </a:t>
            </a:r>
            <a:r>
              <a:rPr lang="fr-FR" b="1" i="1" dirty="0" err="1">
                <a:solidFill>
                  <a:srgbClr val="FF0000"/>
                </a:solidFill>
                <a:latin typeface="Times" pitchFamily="-111" charset="0"/>
              </a:rPr>
              <a:t>oscillating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latin typeface="Times" pitchFamily="-111" charset="0"/>
              </a:rPr>
              <a:t>walls</a:t>
            </a:r>
            <a:r>
              <a:rPr lang="fr-FR" b="1" i="1" dirty="0">
                <a:solidFill>
                  <a:srgbClr val="FF0000"/>
                </a:solidFill>
                <a:latin typeface="Times" pitchFamily="-111" charset="0"/>
              </a:rPr>
              <a:t> ? 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822950" y="1763713"/>
            <a:ext cx="24987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sz="2000" dirty="0">
                <a:effectLst/>
                <a:latin typeface="Arial" pitchFamily="28" charset="0"/>
              </a:rPr>
              <a:t>rigid axis</a:t>
            </a:r>
            <a:r>
              <a:rPr lang="en-US" altLang="ko-KR" sz="2000" dirty="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 </a:t>
            </a:r>
          </a:p>
          <a:p>
            <a:pPr algn="l" eaLnBrk="1" hangingPunct="1"/>
            <a:r>
              <a:rPr lang="en-US" altLang="ko-KR" sz="2000" dirty="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( Be-Cu) </a:t>
            </a:r>
            <a:endParaRPr lang="en-US" sz="2000" dirty="0">
              <a:effectLst/>
              <a:latin typeface="Arial" pitchFamily="28" charset="0"/>
              <a:ea typeface="굴림" pitchFamily="28" charset="-127"/>
              <a:cs typeface="굴림" pitchFamily="28" charset="-127"/>
            </a:endParaRP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637213" y="2859088"/>
            <a:ext cx="24209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solid He</a:t>
            </a:r>
          </a:p>
          <a:p>
            <a:pPr algn="l" eaLnBrk="1" hangingPunct="1"/>
            <a:r>
              <a:rPr lang="en-US" altLang="ko-KR" sz="2000" dirty="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in a box</a:t>
            </a:r>
          </a:p>
        </p:txBody>
      </p:sp>
      <p:sp>
        <p:nvSpPr>
          <p:cNvPr id="544777" name="Line 9"/>
          <p:cNvSpPr>
            <a:spLocks noChangeShapeType="1"/>
          </p:cNvSpPr>
          <p:nvPr/>
        </p:nvSpPr>
        <p:spPr bwMode="auto">
          <a:xfrm flipV="1">
            <a:off x="8316913" y="3976688"/>
            <a:ext cx="346075" cy="12065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78" name="Oval 10"/>
          <p:cNvSpPr>
            <a:spLocks noChangeArrowheads="1"/>
          </p:cNvSpPr>
          <p:nvPr/>
        </p:nvSpPr>
        <p:spPr bwMode="auto">
          <a:xfrm>
            <a:off x="7826375" y="4013200"/>
            <a:ext cx="349250" cy="463550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9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79" name="Rectangle 11"/>
          <p:cNvSpPr>
            <a:spLocks noChangeArrowheads="1"/>
          </p:cNvSpPr>
          <p:nvPr/>
        </p:nvSpPr>
        <p:spPr bwMode="auto">
          <a:xfrm>
            <a:off x="7407275" y="3657600"/>
            <a:ext cx="557213" cy="960438"/>
          </a:xfrm>
          <a:prstGeom prst="rect">
            <a:avLst/>
          </a:prstGeom>
          <a:solidFill>
            <a:srgbClr val="EAEAEA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1800000" rev="0"/>
            </a:camera>
            <a:lightRig rig="legacyFlat4" dir="t"/>
          </a:scene3d>
          <a:sp3d extrusionH="125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0" name="Oval 12"/>
          <p:cNvSpPr>
            <a:spLocks noChangeArrowheads="1"/>
          </p:cNvSpPr>
          <p:nvPr/>
        </p:nvSpPr>
        <p:spPr bwMode="auto">
          <a:xfrm>
            <a:off x="6915150" y="4167188"/>
            <a:ext cx="365125" cy="528637"/>
          </a:xfrm>
          <a:prstGeom prst="ellipse">
            <a:avLst/>
          </a:prstGeom>
          <a:solidFill>
            <a:srgbClr val="99CCFF"/>
          </a:solidFill>
          <a:ln w="9525">
            <a:round/>
            <a:headEnd/>
            <a:tailEnd/>
          </a:ln>
          <a:effectLst/>
          <a:scene3d>
            <a:camera prst="legacyObliqueTopLeft">
              <a:rot lat="1200000" lon="3900000" rev="0"/>
            </a:camera>
            <a:lightRig rig="legacyFlat4" dir="b"/>
          </a:scene3d>
          <a:sp3d extrusionH="544500" prstMaterial="legacyMatte">
            <a:bevelT w="13500" h="13500" prst="angle"/>
            <a:bevelB w="13500" h="13500" prst="angle"/>
            <a:extrusionClr>
              <a:srgbClr val="99CCFF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1" name="Oval 13"/>
          <p:cNvSpPr>
            <a:spLocks noChangeArrowheads="1"/>
          </p:cNvSpPr>
          <p:nvPr/>
        </p:nvSpPr>
        <p:spPr bwMode="auto">
          <a:xfrm>
            <a:off x="7219950" y="2786063"/>
            <a:ext cx="1085850" cy="1060450"/>
          </a:xfrm>
          <a:prstGeom prst="ellipse">
            <a:avLst/>
          </a:prstGeom>
          <a:solidFill>
            <a:srgbClr val="99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354000" prstMaterial="legacyMatte">
            <a:bevelT w="13500" h="13500" prst="angle"/>
            <a:bevelB w="13500" h="13500" prst="angle"/>
            <a:extrusionClr>
              <a:srgbClr val="99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2" name="Freeform 14"/>
          <p:cNvSpPr>
            <a:spLocks/>
          </p:cNvSpPr>
          <p:nvPr/>
        </p:nvSpPr>
        <p:spPr bwMode="auto">
          <a:xfrm>
            <a:off x="7056438" y="3470275"/>
            <a:ext cx="277812" cy="165100"/>
          </a:xfrm>
          <a:custGeom>
            <a:avLst/>
            <a:gdLst/>
            <a:ahLst/>
            <a:cxnLst>
              <a:cxn ang="0">
                <a:pos x="181" y="90"/>
              </a:cxn>
              <a:cxn ang="0">
                <a:pos x="90" y="90"/>
              </a:cxn>
              <a:cxn ang="0">
                <a:pos x="0" y="45"/>
              </a:cxn>
              <a:cxn ang="0">
                <a:pos x="90" y="0"/>
              </a:cxn>
            </a:cxnLst>
            <a:rect l="0" t="0" r="r" b="b"/>
            <a:pathLst>
              <a:path w="181" h="97">
                <a:moveTo>
                  <a:pt x="181" y="90"/>
                </a:moveTo>
                <a:cubicBezTo>
                  <a:pt x="150" y="93"/>
                  <a:pt x="120" y="97"/>
                  <a:pt x="90" y="90"/>
                </a:cubicBezTo>
                <a:cubicBezTo>
                  <a:pt x="60" y="83"/>
                  <a:pt x="0" y="60"/>
                  <a:pt x="0" y="45"/>
                </a:cubicBezTo>
                <a:cubicBezTo>
                  <a:pt x="0" y="30"/>
                  <a:pt x="75" y="7"/>
                  <a:pt x="90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3" name="Freeform 15"/>
          <p:cNvSpPr>
            <a:spLocks/>
          </p:cNvSpPr>
          <p:nvPr/>
        </p:nvSpPr>
        <p:spPr bwMode="auto">
          <a:xfrm>
            <a:off x="8104188" y="3424238"/>
            <a:ext cx="371475" cy="153987"/>
          </a:xfrm>
          <a:custGeom>
            <a:avLst/>
            <a:gdLst/>
            <a:ahLst/>
            <a:cxnLst>
              <a:cxn ang="0">
                <a:pos x="0" y="226"/>
              </a:cxn>
              <a:cxn ang="0">
                <a:pos x="363" y="181"/>
              </a:cxn>
              <a:cxn ang="0">
                <a:pos x="499" y="45"/>
              </a:cxn>
              <a:cxn ang="0">
                <a:pos x="273" y="0"/>
              </a:cxn>
            </a:cxnLst>
            <a:rect l="0" t="0" r="r" b="b"/>
            <a:pathLst>
              <a:path w="514" h="226">
                <a:moveTo>
                  <a:pt x="0" y="226"/>
                </a:moveTo>
                <a:cubicBezTo>
                  <a:pt x="140" y="218"/>
                  <a:pt x="280" y="211"/>
                  <a:pt x="363" y="181"/>
                </a:cubicBezTo>
                <a:cubicBezTo>
                  <a:pt x="446" y="151"/>
                  <a:pt x="514" y="75"/>
                  <a:pt x="499" y="45"/>
                </a:cubicBezTo>
                <a:cubicBezTo>
                  <a:pt x="484" y="15"/>
                  <a:pt x="311" y="8"/>
                  <a:pt x="273" y="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 type="arrow" w="med" len="med"/>
            <a:tailEnd type="arrow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8448" name="Text Box 16"/>
          <p:cNvSpPr txBox="1">
            <a:spLocks noChangeArrowheads="1"/>
          </p:cNvSpPr>
          <p:nvPr/>
        </p:nvSpPr>
        <p:spPr bwMode="auto">
          <a:xfrm>
            <a:off x="5994400" y="4154488"/>
            <a:ext cx="126819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excitation</a:t>
            </a:r>
            <a:endParaRPr lang="en-US" sz="2000" dirty="0">
              <a:effectLst/>
              <a:latin typeface="Arial" pitchFamily="28" charset="0"/>
            </a:endParaRPr>
          </a:p>
        </p:txBody>
      </p:sp>
      <p:sp>
        <p:nvSpPr>
          <p:cNvPr id="544785" name="Oval 17"/>
          <p:cNvSpPr>
            <a:spLocks noChangeArrowheads="1"/>
          </p:cNvSpPr>
          <p:nvPr/>
        </p:nvSpPr>
        <p:spPr bwMode="auto">
          <a:xfrm>
            <a:off x="7670800" y="3160713"/>
            <a:ext cx="141288" cy="230187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ObliqueTop">
              <a:rot lat="3600000" lon="0" rev="0"/>
            </a:camera>
            <a:lightRig rig="legacyFlat4" dir="b"/>
          </a:scene3d>
          <a:sp3d extrusionH="12684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6" name="Oval 18"/>
          <p:cNvSpPr>
            <a:spLocks noChangeArrowheads="1"/>
          </p:cNvSpPr>
          <p:nvPr/>
        </p:nvSpPr>
        <p:spPr bwMode="auto">
          <a:xfrm>
            <a:off x="6915150" y="914400"/>
            <a:ext cx="1679575" cy="1138238"/>
          </a:xfrm>
          <a:prstGeom prst="ellipse">
            <a:avLst/>
          </a:prstGeom>
          <a:solidFill>
            <a:srgbClr val="FFCC00"/>
          </a:solidFill>
          <a:ln w="9525">
            <a:round/>
            <a:headEnd/>
            <a:tailEnd/>
          </a:ln>
          <a:effectLst/>
          <a:scene3d>
            <a:camera prst="legacyPerspectiveFront">
              <a:rot lat="16800000" lon="0" rev="0"/>
            </a:camera>
            <a:lightRig rig="legacyFlat4" dir="b"/>
          </a:scene3d>
          <a:sp3d extrusionH="201600" prstMaterial="legacyMatte">
            <a:bevelT w="13500" h="13500" prst="angle"/>
            <a:bevelB w="13500" h="13500" prst="angle"/>
            <a:extrusionClr>
              <a:srgbClr val="FFCC00"/>
            </a:extrusionClr>
          </a:sp3d>
        </p:spPr>
        <p:txBody>
          <a:bodyPr wrap="none" anchor="ctr">
            <a:prstTxWarp prst="textNoShape">
              <a:avLst/>
            </a:prstTxWarp>
            <a:flatTx/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544787" name="Line 19"/>
          <p:cNvSpPr>
            <a:spLocks noChangeShapeType="1"/>
          </p:cNvSpPr>
          <p:nvPr/>
        </p:nvSpPr>
        <p:spPr bwMode="auto">
          <a:xfrm flipH="1">
            <a:off x="6775450" y="4486275"/>
            <a:ext cx="287338" cy="12858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8" name="Line 20"/>
          <p:cNvSpPr>
            <a:spLocks noChangeShapeType="1"/>
          </p:cNvSpPr>
          <p:nvPr/>
        </p:nvSpPr>
        <p:spPr bwMode="auto">
          <a:xfrm>
            <a:off x="6604000" y="4614863"/>
            <a:ext cx="1714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544789" name="Line 21"/>
          <p:cNvSpPr>
            <a:spLocks noChangeShapeType="1"/>
          </p:cNvSpPr>
          <p:nvPr/>
        </p:nvSpPr>
        <p:spPr bwMode="auto">
          <a:xfrm>
            <a:off x="8662988" y="3976688"/>
            <a:ext cx="11271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7895152" y="4334918"/>
            <a:ext cx="12256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1" hangingPunct="1"/>
            <a:r>
              <a:rPr lang="en-US" altLang="ko-KR" sz="2000" dirty="0">
                <a:effectLst/>
                <a:latin typeface="Arial" pitchFamily="28" charset="0"/>
                <a:ea typeface="굴림" pitchFamily="28" charset="-127"/>
                <a:cs typeface="굴림" pitchFamily="28" charset="-127"/>
              </a:rPr>
              <a:t>detection</a:t>
            </a:r>
            <a:endParaRPr lang="en-US" sz="2000" dirty="0">
              <a:effectLst/>
              <a:latin typeface="Arial" pitchFamily="28" charset="0"/>
            </a:endParaRPr>
          </a:p>
        </p:txBody>
      </p:sp>
      <p:sp>
        <p:nvSpPr>
          <p:cNvPr id="544774" name="Rectangle 6"/>
          <p:cNvSpPr>
            <a:spLocks noChangeArrowheads="1"/>
          </p:cNvSpPr>
          <p:nvPr/>
        </p:nvSpPr>
        <p:spPr bwMode="auto">
          <a:xfrm>
            <a:off x="6383813" y="4829477"/>
            <a:ext cx="1719160" cy="1080975"/>
          </a:xfrm>
          <a:prstGeom prst="rect">
            <a:avLst/>
          </a:prstGeom>
          <a:solidFill>
            <a:srgbClr val="B7DB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graphicFrame>
        <p:nvGraphicFramePr>
          <p:cNvPr id="184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7649127"/>
              </p:ext>
            </p:extLst>
          </p:nvPr>
        </p:nvGraphicFramePr>
        <p:xfrm>
          <a:off x="6571036" y="5004642"/>
          <a:ext cx="134620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72" name="Equation" r:id="rId4" imgW="800100" imgH="431800" progId="Equation.3">
                  <p:embed/>
                </p:oleObj>
              </mc:Choice>
              <mc:Fallback>
                <p:oleObj name="Equation" r:id="rId4" imgW="800100" imgH="431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1036" y="5004642"/>
                        <a:ext cx="1346200" cy="728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4792" name="Oval 24"/>
          <p:cNvSpPr>
            <a:spLocks noChangeArrowheads="1"/>
          </p:cNvSpPr>
          <p:nvPr/>
        </p:nvSpPr>
        <p:spPr bwMode="auto">
          <a:xfrm>
            <a:off x="7689850" y="1471613"/>
            <a:ext cx="46038" cy="19050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DDDDDD"/>
                </a:outerShdw>
              </a:effectLst>
              <a:latin typeface="Times" pitchFamily="-111" charset="0"/>
            </a:endParaRPr>
          </a:p>
        </p:txBody>
      </p:sp>
      <p:grpSp>
        <p:nvGrpSpPr>
          <p:cNvPr id="2" name="Grouper 28"/>
          <p:cNvGrpSpPr>
            <a:grpSpLocks/>
          </p:cNvGrpSpPr>
          <p:nvPr/>
        </p:nvGrpSpPr>
        <p:grpSpPr bwMode="auto">
          <a:xfrm>
            <a:off x="387336" y="2574670"/>
            <a:ext cx="4738184" cy="4243655"/>
            <a:chOff x="547184" y="2612710"/>
            <a:chExt cx="4419600" cy="3642335"/>
          </a:xfrm>
        </p:grpSpPr>
        <p:pic>
          <p:nvPicPr>
            <p:cNvPr id="18457" name="Picture 25" descr="fig5_5"/>
            <p:cNvPicPr>
              <a:picLocks noChangeAspect="1" noChangeArrowheads="1"/>
            </p:cNvPicPr>
            <p:nvPr/>
          </p:nvPicPr>
          <p:blipFill>
            <a:blip r:embed="rId6"/>
            <a:srcRect l="3508" t="6886" r="3510"/>
            <a:stretch>
              <a:fillRect/>
            </a:stretch>
          </p:blipFill>
          <p:spPr bwMode="auto">
            <a:xfrm>
              <a:off x="547184" y="2843175"/>
              <a:ext cx="4419600" cy="3381375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544794" name="Text Box 26"/>
            <p:cNvSpPr txBox="1">
              <a:spLocks noChangeArrowheads="1"/>
            </p:cNvSpPr>
            <p:nvPr/>
          </p:nvSpPr>
          <p:spPr bwMode="auto">
            <a:xfrm>
              <a:off x="2290763" y="5858170"/>
              <a:ext cx="2052637" cy="3968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Temperature</a:t>
              </a:r>
              <a:r>
                <a:rPr lang="fr-FR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 (K)</a:t>
              </a:r>
            </a:p>
          </p:txBody>
        </p:sp>
        <p:sp>
          <p:nvSpPr>
            <p:cNvPr id="544796" name="Text Box 28"/>
            <p:cNvSpPr txBox="1">
              <a:spLocks noChangeArrowheads="1"/>
            </p:cNvSpPr>
            <p:nvPr/>
          </p:nvSpPr>
          <p:spPr bwMode="auto">
            <a:xfrm rot="16200000">
              <a:off x="-661172" y="3899378"/>
              <a:ext cx="2940050" cy="3667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sz="1800" b="1" dirty="0" err="1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superfluid</a:t>
              </a:r>
              <a:r>
                <a:rPr lang="fr-FR" sz="1800" b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1" charset="0"/>
                </a:rPr>
                <a:t> fraction (NCRIF)</a:t>
              </a:r>
            </a:p>
          </p:txBody>
        </p:sp>
      </p:grpSp>
      <p:sp>
        <p:nvSpPr>
          <p:cNvPr id="4" name="ZoneTexte 3"/>
          <p:cNvSpPr txBox="1"/>
          <p:nvPr/>
        </p:nvSpPr>
        <p:spPr>
          <a:xfrm>
            <a:off x="5408706" y="6077935"/>
            <a:ext cx="371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I or K?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supersolidity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if I; 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an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elastic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 </a:t>
            </a:r>
            <a:r>
              <a:rPr lang="fr-FR" b="1" dirty="0" err="1" smtClean="0">
                <a:solidFill>
                  <a:srgbClr val="FF0000"/>
                </a:solidFill>
                <a:latin typeface="Times"/>
                <a:cs typeface="Times"/>
              </a:rPr>
              <a:t>effect</a:t>
            </a:r>
            <a:r>
              <a:rPr lang="fr-FR" b="1" dirty="0" smtClean="0">
                <a:solidFill>
                  <a:srgbClr val="FF0000"/>
                </a:solidFill>
                <a:latin typeface="Times"/>
                <a:cs typeface="Times"/>
              </a:rPr>
              <a:t> if K;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27" y="228600"/>
            <a:ext cx="8739515" cy="96208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fr-FR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ＭＳ Ｐゴシック" pitchFamily="-112" charset="-128"/>
                <a:cs typeface="Times"/>
              </a:rPr>
              <a:t>several</a:t>
            </a:r>
            <a:r>
              <a:rPr lang="fr-FR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ＭＳ Ｐゴシック" pitchFamily="-112" charset="-128"/>
                <a:cs typeface="Times"/>
              </a:rPr>
              <a:t> anomalies </a:t>
            </a:r>
            <a:r>
              <a:rPr lang="fr-FR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/>
                <a:ea typeface="ＭＳ Ｐゴシック" pitchFamily="-112" charset="-128"/>
                <a:cs typeface="Times"/>
              </a:rPr>
              <a:t>exist</a:t>
            </a:r>
            <a:endParaRPr lang="fr-FR" sz="28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/>
              <a:ea typeface="ＭＳ Ｐゴシック" pitchFamily="-112" charset="-128"/>
              <a:cs typeface="Times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47527" y="1544878"/>
            <a:ext cx="8739516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New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1" charset="0"/>
              </a:rPr>
              <a:t>torsional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1" charset="0"/>
              </a:rPr>
              <a:t>oscillator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1" charset="0"/>
              </a:rPr>
              <a:t>measurements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in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11" charset="0"/>
              </a:rPr>
              <a:t>many</a:t>
            </a:r>
            <a:r>
              <a:rPr lang="fr-FR" b="1" i="1" dirty="0" smtClean="0">
                <a:solidFill>
                  <a:srgbClr val="0000FF"/>
                </a:solidFill>
                <a:latin typeface="Times" pitchFamily="-111" charset="0"/>
              </a:rPr>
              <a:t> groups : </a:t>
            </a:r>
          </a:p>
          <a:p>
            <a:pPr>
              <a:defRPr/>
            </a:pP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Penn State, Cornell 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(2), Rutgers, Yokohama,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KAIST, Tokyo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London, Kyoto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Manchester, Haifa, Paris.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.. </a:t>
            </a:r>
            <a:endParaRPr lang="en-US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the existence of rotation anomalies is confirmed</a:t>
            </a:r>
          </a:p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variable amplitude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from below 10</a:t>
            </a:r>
            <a:r>
              <a:rPr lang="en-US" b="1" i="1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-4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up to 20% apparent reduction in the rotational inertia</a:t>
            </a:r>
          </a:p>
          <a:p>
            <a:pPr>
              <a:defRPr/>
            </a:pP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great sensitivity to </a:t>
            </a:r>
            <a:r>
              <a:rPr lang="en-US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impurity content </a:t>
            </a: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disorder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(rarely characterized)</a:t>
            </a:r>
          </a:p>
          <a:p>
            <a:pPr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hysteresis, relaxation times, frequency dependence…</a:t>
            </a:r>
            <a:endParaRPr lang="en-US" b="1" i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itchFamily="-111" charset="0"/>
            </a:endParaRPr>
          </a:p>
        </p:txBody>
      </p:sp>
      <p:sp>
        <p:nvSpPr>
          <p:cNvPr id="100" name="ZoneTexte 99"/>
          <p:cNvSpPr txBox="1"/>
          <p:nvPr/>
        </p:nvSpPr>
        <p:spPr>
          <a:xfrm>
            <a:off x="147527" y="5608810"/>
            <a:ext cx="7994264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an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elastic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 </a:t>
            </a:r>
            <a:r>
              <a:rPr lang="fr-FR" b="1" i="1" dirty="0" err="1" smtClean="0">
                <a:solidFill>
                  <a:srgbClr val="0000FF"/>
                </a:solidFill>
                <a:latin typeface="Times" pitchFamily="-105" charset="0"/>
              </a:rPr>
              <a:t>anomaly</a:t>
            </a:r>
            <a:r>
              <a:rPr lang="fr-FR" b="1" i="1" dirty="0" smtClean="0">
                <a:solidFill>
                  <a:srgbClr val="0000FF"/>
                </a:solidFill>
                <a:latin typeface="Times" pitchFamily="-105" charset="0"/>
              </a:rPr>
              <a:t>: </a:t>
            </a: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Beamish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, Day and </a:t>
            </a: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Syshchenko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 (2007-2011) </a:t>
            </a:r>
          </a:p>
          <a:p>
            <a:pPr>
              <a:defRPr/>
            </a:pP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after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  </a:t>
            </a: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Iwasa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 and Suzuki (1980), and </a:t>
            </a: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Paalanen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 (1981), </a:t>
            </a:r>
          </a:p>
          <a:p>
            <a:pPr>
              <a:defRPr/>
            </a:pP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confirmed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 and </a:t>
            </a: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extended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 by  </a:t>
            </a:r>
            <a:r>
              <a:rPr lang="fr-FR" b="1" i="1" dirty="0" err="1" smtClean="0">
                <a:solidFill>
                  <a:srgbClr val="000000"/>
                </a:solidFill>
                <a:latin typeface="Times" pitchFamily="-105" charset="0"/>
              </a:rPr>
              <a:t>Mukharsky</a:t>
            </a:r>
            <a:r>
              <a:rPr lang="fr-FR" b="1" i="1" dirty="0" smtClean="0">
                <a:solidFill>
                  <a:srgbClr val="000000"/>
                </a:solidFill>
                <a:latin typeface="Times" pitchFamily="-105" charset="0"/>
              </a:rPr>
              <a:t> (2007-09) and by Rojas et al. (2010)</a:t>
            </a:r>
          </a:p>
          <a:p>
            <a:pPr>
              <a:defRPr/>
            </a:pP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in the « 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supersolid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 » state, 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helium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crystals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are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stiffer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latin typeface="Times" pitchFamily="-105" charset="0"/>
              </a:rPr>
              <a:t>than</a:t>
            </a:r>
            <a:r>
              <a:rPr lang="fr-FR" b="1" i="1" dirty="0" smtClean="0">
                <a:solidFill>
                  <a:srgbClr val="FF0000"/>
                </a:solidFill>
                <a:latin typeface="Times" pitchFamily="-105" charset="0"/>
              </a:rPr>
              <a:t> in the « normal » state</a:t>
            </a:r>
            <a:endParaRPr lang="fr-FR" b="1" i="1" dirty="0">
              <a:solidFill>
                <a:srgbClr val="FF0000"/>
              </a:solidFill>
              <a:latin typeface="Times" pitchFamily="-105" charset="0"/>
            </a:endParaRPr>
          </a:p>
        </p:txBody>
      </p:sp>
      <p:sp>
        <p:nvSpPr>
          <p:cNvPr id="102" name="Text Box 10"/>
          <p:cNvSpPr txBox="1">
            <a:spLocks noChangeArrowheads="1"/>
          </p:cNvSpPr>
          <p:nvPr/>
        </p:nvSpPr>
        <p:spPr bwMode="auto">
          <a:xfrm>
            <a:off x="147527" y="3498105"/>
            <a:ext cx="8001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Several other anomalies have been observed : </a:t>
            </a:r>
          </a:p>
          <a:p>
            <a:pPr marL="285750" indent="-285750">
              <a:buFontTx/>
              <a:buChar char="-"/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specific heat</a:t>
            </a:r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 Lin, Chan et al. , Penn State): a peak at the transition 	temperature; some controversies about their interpretation</a:t>
            </a:r>
          </a:p>
          <a:p>
            <a:pPr marL="285750" indent="-285750">
              <a:buFontTx/>
              <a:buChar char="-"/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dc-mass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superflow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 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Ray and </a:t>
            </a:r>
            <a:r>
              <a:rPr lang="en-US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Hallock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</a:t>
            </a:r>
            <a:r>
              <a:rPr lang="en-US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Amherst)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not in Edmonton, 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Paris, Cornell; but the observed phenomena take place at different temperatures…</a:t>
            </a:r>
          </a:p>
          <a:p>
            <a:pPr marL="285750" indent="-285750">
              <a:buFontTx/>
              <a:buChar char="-"/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dielectric constant  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(Chan et al. 2010): to be confirmed</a:t>
            </a:r>
          </a:p>
          <a:p>
            <a:pPr marL="285750" indent="-285750">
              <a:buFontTx/>
              <a:buChar char="-"/>
              <a:defRPr/>
            </a:pP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effect of a dc rotation (Kubota et al. followed by Kim,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Kono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al.)</a:t>
            </a:r>
            <a:r>
              <a:rPr lang="en-US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</a:t>
            </a:r>
            <a:r>
              <a:rPr lang="en-US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see below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0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763000" cy="91440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sz="24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Day and Beamish (2007) :  </a:t>
            </a:r>
            <a:br>
              <a:rPr lang="fr-FR" sz="24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</a:br>
            <a:r>
              <a:rPr lang="fr-FR" sz="2400" b="1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supersolid helium 4 is stiffer than normal solid helium 4</a:t>
            </a:r>
          </a:p>
        </p:txBody>
      </p:sp>
      <p:sp>
        <p:nvSpPr>
          <p:cNvPr id="295941" name="Text Box 5"/>
          <p:cNvSpPr txBox="1">
            <a:spLocks noChangeArrowheads="1"/>
          </p:cNvSpPr>
          <p:nvPr/>
        </p:nvSpPr>
        <p:spPr bwMode="auto">
          <a:xfrm>
            <a:off x="163019" y="5614275"/>
            <a:ext cx="8763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altLang="ja-JP" b="1" i="1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Could</a:t>
            </a:r>
            <a:r>
              <a:rPr lang="fr-FR" altLang="ja-JP" b="1" i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all anomalies </a:t>
            </a:r>
            <a:r>
              <a:rPr lang="fr-FR" altLang="ja-JP" b="1" i="1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be</a:t>
            </a:r>
            <a:r>
              <a:rPr lang="fr-FR" altLang="ja-JP" b="1" i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consequences</a:t>
            </a:r>
            <a:r>
              <a:rPr lang="fr-FR" altLang="ja-JP" b="1" i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of a single </a:t>
            </a:r>
            <a:r>
              <a:rPr lang="fr-FR" altLang="ja-JP" b="1" i="1" dirty="0" err="1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phenomenon</a:t>
            </a:r>
            <a:r>
              <a:rPr lang="fr-FR" altLang="ja-JP" b="1" i="1" dirty="0" smtClean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>
                <a:solidFill>
                  <a:srgbClr val="0000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?</a:t>
            </a:r>
          </a:p>
        </p:txBody>
      </p:sp>
      <p:sp>
        <p:nvSpPr>
          <p:cNvPr id="295953" name="Text Box 17"/>
          <p:cNvSpPr txBox="1">
            <a:spLocks noChangeArrowheads="1"/>
          </p:cNvSpPr>
          <p:nvPr/>
        </p:nvSpPr>
        <p:spPr bwMode="auto">
          <a:xfrm>
            <a:off x="163019" y="1964790"/>
            <a:ext cx="358056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measurements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on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polycrystals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with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0.3 ppm </a:t>
            </a:r>
            <a:r>
              <a:rPr lang="fr-FR" b="1" i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</a:t>
            </a:r>
          </a:p>
          <a:p>
            <a:pPr algn="l">
              <a:defRPr/>
            </a:pPr>
            <a:endParaRPr lang="fr-FR" altLang="ja-JP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the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shear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modulus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increases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by ~ 10 %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below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~ </a:t>
            </a:r>
            <a:r>
              <a:rPr lang="fr-FR" altLang="ja-JP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150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mK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</a:p>
          <a:p>
            <a:pPr algn="l">
              <a:defRPr/>
            </a:pPr>
            <a:endParaRPr lang="fr-FR" altLang="ja-JP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 algn="l">
              <a:defRPr/>
            </a:pPr>
            <a:r>
              <a: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the </a:t>
            </a:r>
            <a:r>
              <a:rPr lang="fr-FR" altLang="ja-JP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temperature</a:t>
            </a:r>
            <a:r>
              <a: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variation </a:t>
            </a:r>
            <a:r>
              <a:rPr lang="fr-FR" altLang="ja-JP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is</a:t>
            </a:r>
            <a:r>
              <a: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the </a:t>
            </a:r>
            <a:r>
              <a:rPr lang="fr-FR" altLang="ja-JP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same</a:t>
            </a:r>
            <a:r>
              <a: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as for the </a:t>
            </a:r>
            <a:r>
              <a:rPr lang="fr-FR" altLang="ja-JP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rotational</a:t>
            </a:r>
            <a:r>
              <a:rPr lang="fr-FR" altLang="ja-JP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inertia</a:t>
            </a:r>
            <a:endParaRPr lang="fr-FR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pic>
        <p:nvPicPr>
          <p:cNvPr id="6" name="Image 5" descr="Beamish-shearmo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07" y="1151350"/>
            <a:ext cx="5100426" cy="3840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03875" y="183735"/>
            <a:ext cx="6824136" cy="94297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lvl="0">
              <a:defRPr/>
            </a:pPr>
            <a:r>
              <a:rPr lang="fr-FR" sz="2800" b="1" smtClean="0">
                <a:latin typeface="Times"/>
                <a:ea typeface="ＭＳ Ｐゴシック" pitchFamily="28" charset="-128"/>
                <a:cs typeface="Times"/>
              </a:rPr>
              <a:t>a model for the elastic anomaly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63019" y="1810451"/>
            <a:ext cx="4370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Following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previous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work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by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Iwasa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and Suzuki  (1980) and by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Paalanen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(1981), </a:t>
            </a:r>
          </a:p>
          <a:p>
            <a:pPr algn="l">
              <a:defRPr/>
            </a:pP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Day and </a:t>
            </a:r>
            <a:r>
              <a:rPr lang="fr-FR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propose in 2007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:</a:t>
            </a:r>
            <a:endParaRPr lang="fr-FR" b="1" i="1" dirty="0"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bind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to dislocations  </a:t>
            </a:r>
          </a:p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below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temperature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which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depends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on </a:t>
            </a:r>
            <a:endParaRPr lang="fr-FR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 algn="l"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the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binding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energy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</a:p>
          <a:p>
            <a:pPr algn="l"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the </a:t>
            </a:r>
            <a:r>
              <a:rPr lang="fr-FR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  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concentration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X</a:t>
            </a:r>
            <a:r>
              <a:rPr lang="fr-FR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</a:p>
          <a:p>
            <a:pPr algn="l"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and</a:t>
            </a:r>
            <a:r>
              <a:rPr lang="fr-FR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the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dislocation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density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L</a:t>
            </a:r>
            <a:endParaRPr lang="fr-FR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cs typeface="Symbol" charset="2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63019" y="5076512"/>
            <a:ext cx="87979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Syshchenko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Day and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(Phys.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Rev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Lett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 2010) :</a:t>
            </a:r>
          </a:p>
          <a:p>
            <a:pPr algn="l"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measurements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as a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function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of  </a:t>
            </a: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frequency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and of the concentration X</a:t>
            </a:r>
            <a:r>
              <a:rPr lang="fr-FR" b="1" i="1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3</a:t>
            </a:r>
          </a:p>
          <a:p>
            <a:pPr>
              <a:defRPr/>
            </a:pPr>
            <a:r>
              <a:rPr lang="fr-FR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precise</a:t>
            </a:r>
            <a:r>
              <a:rPr lang="fr-FR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agreement if  </a:t>
            </a:r>
            <a:r>
              <a:rPr lang="fr-FR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e</a:t>
            </a:r>
            <a:r>
              <a:rPr lang="fr-FR" b="1" i="1" baseline="-25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</a:t>
            </a:r>
            <a:r>
              <a:rPr lang="fr-FR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 = 0.73 ± 0.45 K</a:t>
            </a:r>
          </a:p>
        </p:txBody>
      </p:sp>
      <p:grpSp>
        <p:nvGrpSpPr>
          <p:cNvPr id="2" name="Grouper 10"/>
          <p:cNvGrpSpPr/>
          <p:nvPr/>
        </p:nvGrpSpPr>
        <p:grpSpPr>
          <a:xfrm>
            <a:off x="4561982" y="1713365"/>
            <a:ext cx="4398962" cy="2569296"/>
            <a:chOff x="152400" y="432790"/>
            <a:chExt cx="8686800" cy="3886200"/>
          </a:xfrm>
        </p:grpSpPr>
        <p:grpSp>
          <p:nvGrpSpPr>
            <p:cNvPr id="3" name="Group 105"/>
            <p:cNvGrpSpPr>
              <a:grpSpLocks/>
            </p:cNvGrpSpPr>
            <p:nvPr/>
          </p:nvGrpSpPr>
          <p:grpSpPr bwMode="auto">
            <a:xfrm>
              <a:off x="800101" y="1285874"/>
              <a:ext cx="7058025" cy="1857377"/>
              <a:chOff x="228600" y="1714500"/>
              <a:chExt cx="7696198" cy="2705103"/>
            </a:xfrm>
          </p:grpSpPr>
          <p:grpSp>
            <p:nvGrpSpPr>
              <p:cNvPr id="4" name="Group 1"/>
              <p:cNvGrpSpPr>
                <a:grpSpLocks/>
              </p:cNvGrpSpPr>
              <p:nvPr/>
            </p:nvGrpSpPr>
            <p:grpSpPr bwMode="auto">
              <a:xfrm>
                <a:off x="228600" y="1751494"/>
                <a:ext cx="2058206" cy="2668109"/>
                <a:chOff x="381000" y="378723"/>
                <a:chExt cx="4421331" cy="5488677"/>
              </a:xfrm>
            </p:grpSpPr>
            <p:grpSp>
              <p:nvGrpSpPr>
                <p:cNvPr id="8" name="Group 11"/>
                <p:cNvGrpSpPr>
                  <a:grpSpLocks/>
                </p:cNvGrpSpPr>
                <p:nvPr/>
              </p:nvGrpSpPr>
              <p:grpSpPr bwMode="auto">
                <a:xfrm>
                  <a:off x="1600678" y="378723"/>
                  <a:ext cx="1866702" cy="5488677"/>
                  <a:chOff x="1600678" y="378723"/>
                  <a:chExt cx="1866702" cy="5488677"/>
                </a:xfrm>
              </p:grpSpPr>
              <p:cxnSp>
                <p:nvCxnSpPr>
                  <p:cNvPr id="107" name="Straight Connector 2"/>
                  <p:cNvCxnSpPr/>
                  <p:nvPr/>
                </p:nvCxnSpPr>
                <p:spPr>
                  <a:xfrm rot="5400000">
                    <a:off x="458242" y="3199681"/>
                    <a:ext cx="3961929" cy="371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21"/>
                  <p:cNvCxnSpPr/>
                  <p:nvPr/>
                </p:nvCxnSpPr>
                <p:spPr>
                  <a:xfrm flipV="1">
                    <a:off x="2437348" y="454823"/>
                    <a:ext cx="103003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22"/>
                  <p:cNvCxnSpPr/>
                  <p:nvPr/>
                </p:nvCxnSpPr>
                <p:spPr>
                  <a:xfrm rot="16200000" flipV="1">
                    <a:off x="1598087" y="381314"/>
                    <a:ext cx="841852" cy="83667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0" name="Straight Connector 23"/>
                  <p:cNvCxnSpPr/>
                  <p:nvPr/>
                </p:nvCxnSpPr>
                <p:spPr>
                  <a:xfrm rot="10800000" flipV="1">
                    <a:off x="1831227" y="5182504"/>
                    <a:ext cx="606122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1" name="Straight Connector 24"/>
                  <p:cNvCxnSpPr/>
                  <p:nvPr/>
                </p:nvCxnSpPr>
                <p:spPr>
                  <a:xfrm rot="16200000" flipH="1">
                    <a:off x="2457457" y="5162396"/>
                    <a:ext cx="684896" cy="725112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0" name="Oval 3"/>
                <p:cNvSpPr/>
                <p:nvPr/>
              </p:nvSpPr>
              <p:spPr>
                <a:xfrm>
                  <a:off x="3582654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1" name="Oval 4"/>
                <p:cNvSpPr/>
                <p:nvPr/>
              </p:nvSpPr>
              <p:spPr>
                <a:xfrm>
                  <a:off x="1831226" y="17532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2" name="Oval 5"/>
                <p:cNvSpPr/>
                <p:nvPr/>
              </p:nvSpPr>
              <p:spPr>
                <a:xfrm>
                  <a:off x="1831226" y="4649808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3" name="Oval 6"/>
                <p:cNvSpPr/>
                <p:nvPr/>
              </p:nvSpPr>
              <p:spPr>
                <a:xfrm>
                  <a:off x="3735112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4" name="Oval 7"/>
                <p:cNvSpPr/>
                <p:nvPr/>
              </p:nvSpPr>
              <p:spPr>
                <a:xfrm>
                  <a:off x="4575500" y="3046963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5" name="Oval 8"/>
                <p:cNvSpPr/>
                <p:nvPr/>
              </p:nvSpPr>
              <p:spPr>
                <a:xfrm>
                  <a:off x="2972815" y="3123063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6" name="Oval 9"/>
                <p:cNvSpPr/>
                <p:nvPr/>
              </p:nvSpPr>
              <p:spPr>
                <a:xfrm>
                  <a:off x="2667896" y="1981570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7" name="Oval 10"/>
                <p:cNvSpPr/>
                <p:nvPr/>
              </p:nvSpPr>
              <p:spPr>
                <a:xfrm>
                  <a:off x="4118122" y="3884058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8" name="Oval 11"/>
                <p:cNvSpPr/>
                <p:nvPr/>
              </p:nvSpPr>
              <p:spPr>
                <a:xfrm>
                  <a:off x="1221387" y="2438167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99" name="Oval 12"/>
                <p:cNvSpPr/>
                <p:nvPr/>
              </p:nvSpPr>
              <p:spPr>
                <a:xfrm>
                  <a:off x="1905596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0" name="Oval 13"/>
                <p:cNvSpPr/>
                <p:nvPr/>
              </p:nvSpPr>
              <p:spPr>
                <a:xfrm>
                  <a:off x="912751" y="4193211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1" name="Oval 14"/>
                <p:cNvSpPr/>
                <p:nvPr/>
              </p:nvSpPr>
              <p:spPr>
                <a:xfrm>
                  <a:off x="4344951" y="1220575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2" name="Oval 15"/>
                <p:cNvSpPr/>
                <p:nvPr/>
              </p:nvSpPr>
              <p:spPr>
                <a:xfrm>
                  <a:off x="3203364" y="4421509"/>
                  <a:ext cx="22682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3" name="Oval 16"/>
                <p:cNvSpPr/>
                <p:nvPr/>
              </p:nvSpPr>
              <p:spPr>
                <a:xfrm>
                  <a:off x="990839" y="1063619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4" name="Oval 17"/>
                <p:cNvSpPr/>
                <p:nvPr/>
              </p:nvSpPr>
              <p:spPr>
                <a:xfrm>
                  <a:off x="381000" y="1677172"/>
                  <a:ext cx="226831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5" name="Oval 18"/>
                <p:cNvSpPr/>
                <p:nvPr/>
              </p:nvSpPr>
              <p:spPr>
                <a:xfrm>
                  <a:off x="533461" y="3351362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06" name="Oval 19"/>
                <p:cNvSpPr/>
                <p:nvPr/>
              </p:nvSpPr>
              <p:spPr>
                <a:xfrm>
                  <a:off x="4040032" y="4725907"/>
                  <a:ext cx="230549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9" name="Group 25"/>
              <p:cNvGrpSpPr>
                <a:grpSpLocks/>
              </p:cNvGrpSpPr>
              <p:nvPr/>
            </p:nvGrpSpPr>
            <p:grpSpPr bwMode="auto">
              <a:xfrm>
                <a:off x="2667635" y="1751492"/>
                <a:ext cx="1980310" cy="2668107"/>
                <a:chOff x="534694" y="378722"/>
                <a:chExt cx="4036784" cy="5488677"/>
              </a:xfrm>
            </p:grpSpPr>
            <p:grpSp>
              <p:nvGrpSpPr>
                <p:cNvPr id="10" name="Group 11"/>
                <p:cNvGrpSpPr>
                  <a:grpSpLocks/>
                </p:cNvGrpSpPr>
                <p:nvPr/>
              </p:nvGrpSpPr>
              <p:grpSpPr bwMode="auto">
                <a:xfrm>
                  <a:off x="1600349" y="378722"/>
                  <a:ext cx="1753743" cy="5488677"/>
                  <a:chOff x="1600349" y="378722"/>
                  <a:chExt cx="1753743" cy="5488677"/>
                </a:xfrm>
              </p:grpSpPr>
              <p:cxnSp>
                <p:nvCxnSpPr>
                  <p:cNvPr id="84" name="Straight Connector 2"/>
                  <p:cNvCxnSpPr/>
                  <p:nvPr/>
                </p:nvCxnSpPr>
                <p:spPr>
                  <a:xfrm rot="5400000">
                    <a:off x="457439" y="3199776"/>
                    <a:ext cx="3961929" cy="353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45"/>
                  <p:cNvCxnSpPr/>
                  <p:nvPr/>
                </p:nvCxnSpPr>
                <p:spPr>
                  <a:xfrm flipV="1">
                    <a:off x="2440170" y="454823"/>
                    <a:ext cx="913922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46"/>
                  <p:cNvCxnSpPr/>
                  <p:nvPr/>
                </p:nvCxnSpPr>
                <p:spPr>
                  <a:xfrm rot="16200000" flipV="1">
                    <a:off x="1599334" y="379737"/>
                    <a:ext cx="841852" cy="83982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47"/>
                  <p:cNvCxnSpPr/>
                  <p:nvPr/>
                </p:nvCxnSpPr>
                <p:spPr>
                  <a:xfrm rot="10800000" flipV="1">
                    <a:off x="1829711" y="5182504"/>
                    <a:ext cx="610459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48"/>
                  <p:cNvCxnSpPr/>
                  <p:nvPr/>
                </p:nvCxnSpPr>
                <p:spPr>
                  <a:xfrm rot="16200000" flipH="1">
                    <a:off x="2402952" y="5219722"/>
                    <a:ext cx="684896" cy="61045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7" name="Oval 27"/>
                <p:cNvSpPr/>
                <p:nvPr/>
              </p:nvSpPr>
              <p:spPr>
                <a:xfrm>
                  <a:off x="2972995" y="1139718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8" name="Oval 28"/>
                <p:cNvSpPr/>
                <p:nvPr/>
              </p:nvSpPr>
              <p:spPr>
                <a:xfrm>
                  <a:off x="2059074" y="205291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9" name="Oval 29"/>
                <p:cNvSpPr/>
                <p:nvPr/>
              </p:nvSpPr>
              <p:spPr>
                <a:xfrm>
                  <a:off x="2133174" y="4421509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0" name="Oval 30"/>
                <p:cNvSpPr/>
                <p:nvPr/>
              </p:nvSpPr>
              <p:spPr>
                <a:xfrm>
                  <a:off x="2895364" y="243816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1" name="Oval 31"/>
                <p:cNvSpPr/>
                <p:nvPr/>
              </p:nvSpPr>
              <p:spPr>
                <a:xfrm>
                  <a:off x="2972995" y="350356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2" name="Oval 32"/>
                <p:cNvSpPr/>
                <p:nvPr/>
              </p:nvSpPr>
              <p:spPr>
                <a:xfrm>
                  <a:off x="2591900" y="3123063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3" name="Oval 33"/>
                <p:cNvSpPr/>
                <p:nvPr/>
              </p:nvSpPr>
              <p:spPr>
                <a:xfrm>
                  <a:off x="2514269" y="1596315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4" name="Oval 34"/>
                <p:cNvSpPr/>
                <p:nvPr/>
              </p:nvSpPr>
              <p:spPr>
                <a:xfrm>
                  <a:off x="3198829" y="4264556"/>
                  <a:ext cx="229364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5" name="Oval 35"/>
                <p:cNvSpPr/>
                <p:nvPr/>
              </p:nvSpPr>
              <p:spPr>
                <a:xfrm>
                  <a:off x="1981443" y="2514267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6" name="Oval 36"/>
                <p:cNvSpPr/>
                <p:nvPr/>
              </p:nvSpPr>
              <p:spPr>
                <a:xfrm>
                  <a:off x="1907340" y="335136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7" name="Oval 37"/>
                <p:cNvSpPr/>
                <p:nvPr/>
              </p:nvSpPr>
              <p:spPr>
                <a:xfrm>
                  <a:off x="1370984" y="4112357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8" name="Oval 38"/>
                <p:cNvSpPr/>
                <p:nvPr/>
              </p:nvSpPr>
              <p:spPr>
                <a:xfrm>
                  <a:off x="3812815" y="1905471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79" name="Oval 39"/>
                <p:cNvSpPr/>
                <p:nvPr/>
              </p:nvSpPr>
              <p:spPr>
                <a:xfrm>
                  <a:off x="2514269" y="4568954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0" name="Oval 40"/>
                <p:cNvSpPr/>
                <p:nvPr/>
              </p:nvSpPr>
              <p:spPr>
                <a:xfrm>
                  <a:off x="1526245" y="1139718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1" name="Oval 41"/>
                <p:cNvSpPr/>
                <p:nvPr/>
              </p:nvSpPr>
              <p:spPr>
                <a:xfrm>
                  <a:off x="612324" y="1677172"/>
                  <a:ext cx="22583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2" name="Oval 42"/>
                <p:cNvSpPr/>
                <p:nvPr/>
              </p:nvSpPr>
              <p:spPr>
                <a:xfrm>
                  <a:off x="534694" y="3351362"/>
                  <a:ext cx="22936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83" name="Oval 43"/>
                <p:cNvSpPr/>
                <p:nvPr/>
              </p:nvSpPr>
              <p:spPr>
                <a:xfrm>
                  <a:off x="4342114" y="3655760"/>
                  <a:ext cx="22936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181104" y="1751494"/>
                <a:ext cx="1068051" cy="2668108"/>
                <a:chOff x="5942572" y="531122"/>
                <a:chExt cx="2212391" cy="5488678"/>
              </a:xfrm>
            </p:grpSpPr>
            <p:grpSp>
              <p:nvGrpSpPr>
                <p:cNvPr id="12" name="Group 11"/>
                <p:cNvGrpSpPr>
                  <a:grpSpLocks/>
                </p:cNvGrpSpPr>
                <p:nvPr/>
              </p:nvGrpSpPr>
              <p:grpSpPr bwMode="auto">
                <a:xfrm>
                  <a:off x="6096757" y="531122"/>
                  <a:ext cx="1753420" cy="5488678"/>
                  <a:chOff x="1600957" y="378722"/>
                  <a:chExt cx="1753420" cy="5488678"/>
                </a:xfrm>
              </p:grpSpPr>
              <p:cxnSp>
                <p:nvCxnSpPr>
                  <p:cNvPr id="61" name="Straight Connector 2"/>
                  <p:cNvCxnSpPr/>
                  <p:nvPr/>
                </p:nvCxnSpPr>
                <p:spPr>
                  <a:xfrm rot="5400000">
                    <a:off x="459050" y="3201541"/>
                    <a:ext cx="3961929" cy="0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Straight Connector 69"/>
                  <p:cNvCxnSpPr/>
                  <p:nvPr/>
                </p:nvCxnSpPr>
                <p:spPr>
                  <a:xfrm flipV="1">
                    <a:off x="2440016" y="454823"/>
                    <a:ext cx="914361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3" name="Straight Connector 70"/>
                  <p:cNvCxnSpPr/>
                  <p:nvPr/>
                </p:nvCxnSpPr>
                <p:spPr>
                  <a:xfrm rot="16200000" flipV="1">
                    <a:off x="1599561" y="380118"/>
                    <a:ext cx="841852" cy="839059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4" name="Straight Connector 71"/>
                  <p:cNvCxnSpPr/>
                  <p:nvPr/>
                </p:nvCxnSpPr>
                <p:spPr>
                  <a:xfrm rot="10800000" flipV="1">
                    <a:off x="1830443" y="5182504"/>
                    <a:ext cx="609573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72"/>
                  <p:cNvCxnSpPr/>
                  <p:nvPr/>
                </p:nvCxnSpPr>
                <p:spPr>
                  <a:xfrm rot="16200000" flipH="1">
                    <a:off x="2400562" y="5221958"/>
                    <a:ext cx="684896" cy="60598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4" name="Oval 51"/>
                <p:cNvSpPr/>
                <p:nvPr/>
              </p:nvSpPr>
              <p:spPr>
                <a:xfrm>
                  <a:off x="7466504" y="1292118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5" name="Oval 52"/>
                <p:cNvSpPr/>
                <p:nvPr/>
              </p:nvSpPr>
              <p:spPr>
                <a:xfrm>
                  <a:off x="6631031" y="213397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6" name="Oval 53"/>
                <p:cNvSpPr/>
                <p:nvPr/>
              </p:nvSpPr>
              <p:spPr>
                <a:xfrm>
                  <a:off x="6631031" y="457390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7" name="Oval 54"/>
                <p:cNvSpPr/>
                <p:nvPr/>
              </p:nvSpPr>
              <p:spPr>
                <a:xfrm>
                  <a:off x="7090004" y="2362269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8" name="Oval 55"/>
                <p:cNvSpPr/>
                <p:nvPr/>
              </p:nvSpPr>
              <p:spPr>
                <a:xfrm>
                  <a:off x="7007531" y="3884259"/>
                  <a:ext cx="233073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49" name="Oval 56"/>
                <p:cNvSpPr/>
                <p:nvPr/>
              </p:nvSpPr>
              <p:spPr>
                <a:xfrm>
                  <a:off x="7007531" y="3275463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0" name="Oval 57"/>
                <p:cNvSpPr/>
                <p:nvPr/>
              </p:nvSpPr>
              <p:spPr>
                <a:xfrm>
                  <a:off x="7007531" y="1748715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1" name="Oval 58"/>
                <p:cNvSpPr/>
                <p:nvPr/>
              </p:nvSpPr>
              <p:spPr>
                <a:xfrm>
                  <a:off x="7545390" y="4493055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2" name="Oval 59"/>
                <p:cNvSpPr/>
                <p:nvPr/>
              </p:nvSpPr>
              <p:spPr>
                <a:xfrm>
                  <a:off x="6706330" y="259056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3" name="Oval 60"/>
                <p:cNvSpPr/>
                <p:nvPr/>
              </p:nvSpPr>
              <p:spPr>
                <a:xfrm>
                  <a:off x="6631031" y="3732060"/>
                  <a:ext cx="225900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4" name="Oval 61"/>
                <p:cNvSpPr/>
                <p:nvPr/>
              </p:nvSpPr>
              <p:spPr>
                <a:xfrm>
                  <a:off x="6401545" y="418865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5" name="Oval 62"/>
                <p:cNvSpPr/>
                <p:nvPr/>
              </p:nvSpPr>
              <p:spPr>
                <a:xfrm>
                  <a:off x="7925477" y="2590567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6" name="Oval 63"/>
                <p:cNvSpPr/>
                <p:nvPr/>
              </p:nvSpPr>
              <p:spPr>
                <a:xfrm>
                  <a:off x="7007531" y="4949652"/>
                  <a:ext cx="233073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7" name="Oval 64"/>
                <p:cNvSpPr/>
                <p:nvPr/>
              </p:nvSpPr>
              <p:spPr>
                <a:xfrm>
                  <a:off x="6706330" y="1444317"/>
                  <a:ext cx="225902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8" name="Oval 65"/>
                <p:cNvSpPr/>
                <p:nvPr/>
              </p:nvSpPr>
              <p:spPr>
                <a:xfrm>
                  <a:off x="5942572" y="1672616"/>
                  <a:ext cx="229486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59" name="Oval 66"/>
                <p:cNvSpPr/>
                <p:nvPr/>
              </p:nvSpPr>
              <p:spPr>
                <a:xfrm>
                  <a:off x="6476844" y="31232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60" name="Oval 67"/>
                <p:cNvSpPr/>
                <p:nvPr/>
              </p:nvSpPr>
              <p:spPr>
                <a:xfrm>
                  <a:off x="7315904" y="3047164"/>
                  <a:ext cx="22948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  <p:grpSp>
            <p:nvGrpSpPr>
              <p:cNvPr id="16" name="Group 73"/>
              <p:cNvGrpSpPr>
                <a:grpSpLocks/>
              </p:cNvGrpSpPr>
              <p:nvPr/>
            </p:nvGrpSpPr>
            <p:grpSpPr bwMode="auto">
              <a:xfrm>
                <a:off x="7086975" y="1714500"/>
                <a:ext cx="837823" cy="2668107"/>
                <a:chOff x="1372388" y="533401"/>
                <a:chExt cx="1751812" cy="5488677"/>
              </a:xfrm>
            </p:grpSpPr>
            <p:grpSp>
              <p:nvGrpSpPr>
                <p:cNvPr id="17" name="Group 11"/>
                <p:cNvGrpSpPr>
                  <a:grpSpLocks/>
                </p:cNvGrpSpPr>
                <p:nvPr/>
              </p:nvGrpSpPr>
              <p:grpSpPr bwMode="auto">
                <a:xfrm>
                  <a:off x="1372388" y="533401"/>
                  <a:ext cx="1751812" cy="5488677"/>
                  <a:chOff x="1600988" y="381001"/>
                  <a:chExt cx="1751812" cy="5488677"/>
                </a:xfrm>
              </p:grpSpPr>
              <p:cxnSp>
                <p:nvCxnSpPr>
                  <p:cNvPr id="38" name="Straight Connector 2"/>
                  <p:cNvCxnSpPr/>
                  <p:nvPr/>
                </p:nvCxnSpPr>
                <p:spPr>
                  <a:xfrm rot="5400000">
                    <a:off x="457926" y="3202008"/>
                    <a:ext cx="3961929" cy="3618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93"/>
                  <p:cNvCxnSpPr/>
                  <p:nvPr/>
                </p:nvCxnSpPr>
                <p:spPr>
                  <a:xfrm flipV="1">
                    <a:off x="2440700" y="457100"/>
                    <a:ext cx="912100" cy="765753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94"/>
                  <p:cNvCxnSpPr/>
                  <p:nvPr/>
                </p:nvCxnSpPr>
                <p:spPr>
                  <a:xfrm rot="16200000" flipV="1">
                    <a:off x="1599918" y="382071"/>
                    <a:ext cx="841852" cy="839711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" name="Straight Connector 95"/>
                  <p:cNvCxnSpPr/>
                  <p:nvPr/>
                </p:nvCxnSpPr>
                <p:spPr>
                  <a:xfrm rot="10800000" flipV="1">
                    <a:off x="1829015" y="5184781"/>
                    <a:ext cx="611685" cy="45659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Straight Connector 96"/>
                  <p:cNvCxnSpPr/>
                  <p:nvPr/>
                </p:nvCxnSpPr>
                <p:spPr>
                  <a:xfrm rot="16200000" flipH="1">
                    <a:off x="2402286" y="5223196"/>
                    <a:ext cx="684896" cy="608067"/>
                  </a:xfrm>
                  <a:prstGeom prst="line">
                    <a:avLst/>
                  </a:prstGeom>
                  <a:ln w="285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" name="Oval 75"/>
                <p:cNvSpPr/>
                <p:nvPr/>
              </p:nvSpPr>
              <p:spPr>
                <a:xfrm>
                  <a:off x="2360498" y="3277740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2" name="Oval 76"/>
                <p:cNvSpPr/>
                <p:nvPr/>
              </p:nvSpPr>
              <p:spPr>
                <a:xfrm>
                  <a:off x="1984076" y="206014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3" name="Oval 77"/>
                <p:cNvSpPr/>
                <p:nvPr/>
              </p:nvSpPr>
              <p:spPr>
                <a:xfrm>
                  <a:off x="1908067" y="4576186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4" name="Oval 78"/>
                <p:cNvSpPr/>
                <p:nvPr/>
              </p:nvSpPr>
              <p:spPr>
                <a:xfrm>
                  <a:off x="2212100" y="1907949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5" name="Oval 79"/>
                <p:cNvSpPr/>
                <p:nvPr/>
              </p:nvSpPr>
              <p:spPr>
                <a:xfrm>
                  <a:off x="2284489" y="3886536"/>
                  <a:ext cx="228026" cy="23305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6" name="Oval 80"/>
                <p:cNvSpPr/>
                <p:nvPr/>
              </p:nvSpPr>
              <p:spPr>
                <a:xfrm>
                  <a:off x="2284489" y="3582138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7" name="Oval 81"/>
                <p:cNvSpPr/>
                <p:nvPr/>
              </p:nvSpPr>
              <p:spPr>
                <a:xfrm>
                  <a:off x="2212100" y="1603551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8" name="Oval 82"/>
                <p:cNvSpPr/>
                <p:nvPr/>
              </p:nvSpPr>
              <p:spPr>
                <a:xfrm>
                  <a:off x="2212100" y="4495332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29" name="Oval 83"/>
                <p:cNvSpPr/>
                <p:nvPr/>
              </p:nvSpPr>
              <p:spPr>
                <a:xfrm>
                  <a:off x="1984076" y="2516745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0" name="Oval 84"/>
                <p:cNvSpPr/>
                <p:nvPr/>
              </p:nvSpPr>
              <p:spPr>
                <a:xfrm>
                  <a:off x="1984076" y="3582138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1" name="Oval 85"/>
                <p:cNvSpPr/>
                <p:nvPr/>
              </p:nvSpPr>
              <p:spPr>
                <a:xfrm>
                  <a:off x="1984076" y="4190934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2" name="Oval 86"/>
                <p:cNvSpPr/>
                <p:nvPr/>
              </p:nvSpPr>
              <p:spPr>
                <a:xfrm>
                  <a:off x="2284489" y="2973342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3" name="Oval 87"/>
                <p:cNvSpPr/>
                <p:nvPr/>
              </p:nvSpPr>
              <p:spPr>
                <a:xfrm>
                  <a:off x="2284489" y="4951929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4" name="Oval 88"/>
                <p:cNvSpPr/>
                <p:nvPr/>
              </p:nvSpPr>
              <p:spPr>
                <a:xfrm>
                  <a:off x="2060083" y="1294395"/>
                  <a:ext cx="22440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5" name="Oval 89"/>
                <p:cNvSpPr/>
                <p:nvPr/>
              </p:nvSpPr>
              <p:spPr>
                <a:xfrm>
                  <a:off x="1984076" y="1674893"/>
                  <a:ext cx="228024" cy="233056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6" name="Oval 90"/>
                <p:cNvSpPr/>
                <p:nvPr/>
              </p:nvSpPr>
              <p:spPr>
                <a:xfrm>
                  <a:off x="1984076" y="2973342"/>
                  <a:ext cx="228024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37" name="Oval 91"/>
                <p:cNvSpPr/>
                <p:nvPr/>
              </p:nvSpPr>
              <p:spPr>
                <a:xfrm>
                  <a:off x="2284489" y="2516745"/>
                  <a:ext cx="228026" cy="22829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fr-FR" sz="12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 bwMode="auto">
            <a:xfrm>
              <a:off x="152400" y="432790"/>
              <a:ext cx="8686800" cy="3886200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fr-FR">
                <a:latin typeface="Times" pitchFamily="-112" charset="0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800102" y="3409514"/>
              <a:ext cx="1887538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&gt;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6630848" y="3332720"/>
              <a:ext cx="2171839" cy="55863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>
                  <a:latin typeface="Times" pitchFamily="-105" charset="0"/>
                </a:rPr>
                <a:t>T &lt;&lt; </a:t>
              </a:r>
              <a:r>
                <a:rPr lang="fr-FR" i="1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pitchFamily="-112" charset="2"/>
                  <a:ea typeface="Symbol" pitchFamily="-112" charset="2"/>
                  <a:cs typeface="Symbol" pitchFamily="-112" charset="2"/>
                </a:rPr>
                <a:t>e</a:t>
              </a:r>
              <a:r>
                <a:rPr lang="fr-FR" i="1" baseline="-2500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B</a:t>
              </a:r>
              <a:r>
                <a:rPr lang="fr-FR">
                  <a:latin typeface="Times" pitchFamily="-105" charset="0"/>
                </a:rPr>
                <a:t> </a:t>
              </a:r>
            </a:p>
          </p:txBody>
        </p:sp>
      </p:grpSp>
      <p:sp>
        <p:nvSpPr>
          <p:cNvPr id="112" name="Text Box 9"/>
          <p:cNvSpPr txBox="1">
            <a:spLocks noChangeArrowheads="1"/>
          </p:cNvSpPr>
          <p:nvPr/>
        </p:nvSpPr>
        <p:spPr bwMode="auto">
          <a:xfrm>
            <a:off x="163019" y="4274478"/>
            <a:ext cx="4185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lang="fr-FR" b="1" i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 crystal with mobile dislocations is softer than if they are pinned by impurities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5788249" y="1715154"/>
            <a:ext cx="1779854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latin typeface="Times"/>
                <a:cs typeface="Times"/>
              </a:rPr>
              <a:t>after</a:t>
            </a:r>
            <a:r>
              <a:rPr lang="fr-FR" sz="1600" dirty="0" smtClean="0">
                <a:latin typeface="Times"/>
                <a:cs typeface="Times"/>
              </a:rPr>
              <a:t> </a:t>
            </a:r>
            <a:r>
              <a:rPr lang="fr-FR" sz="1600" dirty="0" err="1" smtClean="0">
                <a:latin typeface="Times"/>
                <a:cs typeface="Times"/>
              </a:rPr>
              <a:t>Beamish</a:t>
            </a:r>
            <a:r>
              <a:rPr lang="fr-FR" sz="1600" dirty="0" smtClean="0">
                <a:latin typeface="Times"/>
                <a:cs typeface="Times"/>
              </a:rPr>
              <a:t> et al.</a:t>
            </a:r>
            <a:endParaRPr lang="fr-FR" sz="1600" dirty="0">
              <a:latin typeface="Times"/>
              <a:cs typeface="Time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1203789"/>
          </a:xfrm>
          <a:ln cap="flat">
            <a:solidFill>
              <a:schemeClr val="tx1"/>
            </a:solidFill>
            <a:headEnd type="none" w="med" len="med"/>
            <a:tailEnd type="none" w="med" len="med"/>
          </a:ln>
        </p:spPr>
        <p:txBody>
          <a:bodyPr/>
          <a:lstStyle/>
          <a:p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a possible model for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supersolidity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  </a:t>
            </a:r>
            <a:b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</a:br>
            <a:r>
              <a:rPr lang="fr-FR" sz="2400" b="1" dirty="0" err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superfluid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 flow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only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 if dislocations do not 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fluctuate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 (</a:t>
            </a:r>
            <a:r>
              <a:rPr lang="fr-FR" sz="2400" b="1" dirty="0" err="1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pinning</a:t>
            </a:r>
            <a:r>
              <a:rPr lang="fr-FR" sz="2400" b="1" dirty="0" smtClean="0">
                <a:solidFill>
                  <a:schemeClr val="tx1"/>
                </a:solidFill>
                <a:latin typeface="Times"/>
                <a:ea typeface="ＭＳ Ｐゴシック" pitchFamily="28" charset="-128"/>
                <a:cs typeface="Times"/>
              </a:rPr>
              <a:t>)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399" y="5050140"/>
            <a:ext cx="8869239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sz="1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supersolidity</a:t>
            </a:r>
            <a:r>
              <a:rPr lang="fr-F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could</a:t>
            </a:r>
            <a:r>
              <a:rPr lang="fr-F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exist</a:t>
            </a:r>
            <a:r>
              <a:rPr lang="fr-F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inside</a:t>
            </a:r>
            <a:r>
              <a:rPr lang="fr-FR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defects</a:t>
            </a:r>
            <a:r>
              <a:rPr lang="fr-FR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</a:t>
            </a:r>
            <a:r>
              <a:rPr lang="fr-FR" sz="1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here</a:t>
            </a:r>
            <a:r>
              <a:rPr lang="fr-FR" sz="1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dislocations)</a:t>
            </a:r>
            <a:endParaRPr lang="fr-FR" sz="16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(</a:t>
            </a:r>
            <a:r>
              <a:rPr lang="fr-FR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Pollet</a:t>
            </a:r>
            <a:r>
              <a:rPr lang="fr-FR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Boninsegni</a:t>
            </a:r>
            <a:r>
              <a:rPr lang="fr-FR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Svistunov</a:t>
            </a:r>
            <a:r>
              <a:rPr lang="fr-FR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Prokofev</a:t>
            </a:r>
            <a:r>
              <a:rPr lang="fr-FR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Kuklov</a:t>
            </a:r>
            <a:r>
              <a:rPr lang="fr-FR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1600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Troyer</a:t>
            </a:r>
            <a:r>
              <a:rPr lang="fr-FR" sz="1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al. 2007-2008)</a:t>
            </a:r>
          </a:p>
          <a:p>
            <a:pPr algn="l">
              <a:defRPr/>
            </a:pPr>
            <a:r>
              <a:rPr lang="fr-FR" sz="1600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transverse 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fluctuations of the dislocation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lines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could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induce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local mass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currents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consequently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phase fluctuations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which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destroy the quantum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coherence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b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</a:b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Inversely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if the line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is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superfluid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 the phase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is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blocked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and the line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should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</a:t>
            </a:r>
            <a:r>
              <a:rPr lang="fr-FR" sz="1600" b="1" i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sz="1600" b="1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fixed</a:t>
            </a:r>
            <a:endParaRPr lang="fr-FR" sz="1600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difficulties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: a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very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large dislocation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density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is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needed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in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order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to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obtain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phase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coherence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at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 Tc ~100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mK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and ~1% </a:t>
            </a:r>
            <a:r>
              <a:rPr lang="fr-FR" altLang="ja-JP" sz="1600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supersolid</a:t>
            </a:r>
            <a:r>
              <a:rPr lang="fr-FR" altLang="ja-JP" sz="16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itchFamily="-111" charset="0"/>
                <a:ea typeface="ＭＳ Ｐゴシック" pitchFamily="-111" charset="-128"/>
                <a:cs typeface="ＭＳ Ｐゴシック" pitchFamily="-111" charset="-128"/>
              </a:rPr>
              <a:t> fraction</a:t>
            </a:r>
            <a:endParaRPr lang="fr-FR" sz="1600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  <p:grpSp>
        <p:nvGrpSpPr>
          <p:cNvPr id="2" name="Grouper 105"/>
          <p:cNvGrpSpPr>
            <a:grpSpLocks/>
          </p:cNvGrpSpPr>
          <p:nvPr/>
        </p:nvGrpSpPr>
        <p:grpSpPr bwMode="auto">
          <a:xfrm rot="5400000">
            <a:off x="5187950" y="1947863"/>
            <a:ext cx="2924175" cy="2924175"/>
            <a:chOff x="4361697" y="3974341"/>
            <a:chExt cx="2924211" cy="2924210"/>
          </a:xfrm>
        </p:grpSpPr>
        <p:grpSp>
          <p:nvGrpSpPr>
            <p:cNvPr id="3" name="Grouper 65"/>
            <p:cNvGrpSpPr>
              <a:grpSpLocks/>
            </p:cNvGrpSpPr>
            <p:nvPr/>
          </p:nvGrpSpPr>
          <p:grpSpPr bwMode="auto">
            <a:xfrm>
              <a:off x="4407730" y="3974341"/>
              <a:ext cx="2838484" cy="2924210"/>
              <a:chOff x="4256270" y="3919354"/>
              <a:chExt cx="2838484" cy="2924210"/>
            </a:xfrm>
          </p:grpSpPr>
          <p:cxnSp>
            <p:nvCxnSpPr>
              <p:cNvPr id="168" name="Connecteur droit 26"/>
              <p:cNvCxnSpPr/>
              <p:nvPr/>
            </p:nvCxnSpPr>
            <p:spPr>
              <a:xfrm>
                <a:off x="4195949" y="400984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cteur droit 27"/>
              <p:cNvCxnSpPr/>
              <p:nvPr/>
            </p:nvCxnSpPr>
            <p:spPr>
              <a:xfrm>
                <a:off x="4195949" y="416859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cteur droit 169"/>
              <p:cNvCxnSpPr/>
              <p:nvPr/>
            </p:nvCxnSpPr>
            <p:spPr>
              <a:xfrm>
                <a:off x="4195949" y="432575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cteur droit 170"/>
              <p:cNvCxnSpPr/>
              <p:nvPr/>
            </p:nvCxnSpPr>
            <p:spPr>
              <a:xfrm>
                <a:off x="4195949" y="448451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necteur droit 171"/>
              <p:cNvCxnSpPr/>
              <p:nvPr/>
            </p:nvCxnSpPr>
            <p:spPr>
              <a:xfrm>
                <a:off x="4195949" y="4641675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cteur droit 172"/>
              <p:cNvCxnSpPr/>
              <p:nvPr/>
            </p:nvCxnSpPr>
            <p:spPr>
              <a:xfrm>
                <a:off x="4195949" y="480042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cteur droit 173"/>
              <p:cNvCxnSpPr/>
              <p:nvPr/>
            </p:nvCxnSpPr>
            <p:spPr>
              <a:xfrm>
                <a:off x="4195949" y="4957591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4195949" y="511634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necteur droit 175"/>
              <p:cNvCxnSpPr/>
              <p:nvPr/>
            </p:nvCxnSpPr>
            <p:spPr>
              <a:xfrm>
                <a:off x="4195949" y="5273507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cteur droit 176"/>
              <p:cNvCxnSpPr/>
              <p:nvPr/>
            </p:nvCxnSpPr>
            <p:spPr>
              <a:xfrm>
                <a:off x="4195949" y="543225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cteur droit 177"/>
              <p:cNvCxnSpPr/>
              <p:nvPr/>
            </p:nvCxnSpPr>
            <p:spPr>
              <a:xfrm>
                <a:off x="4195949" y="558942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cteur droit 178"/>
              <p:cNvCxnSpPr/>
              <p:nvPr/>
            </p:nvCxnSpPr>
            <p:spPr>
              <a:xfrm>
                <a:off x="4195949" y="574817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necteur droit 179"/>
              <p:cNvCxnSpPr/>
              <p:nvPr/>
            </p:nvCxnSpPr>
            <p:spPr>
              <a:xfrm>
                <a:off x="4195949" y="5905340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>
                <a:off x="4195949" y="606409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cteur droit 181"/>
              <p:cNvCxnSpPr/>
              <p:nvPr/>
            </p:nvCxnSpPr>
            <p:spPr>
              <a:xfrm>
                <a:off x="4195949" y="6221256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>
                <a:off x="4195949" y="638000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>
                <a:off x="4195949" y="6537172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>
                <a:off x="4195949" y="669592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>
                <a:off x="4195949" y="685308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>
                <a:off x="4195949" y="408921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>
                <a:off x="4195949" y="424638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>
                <a:off x="4195949" y="4405134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cteur droit 189"/>
              <p:cNvCxnSpPr/>
              <p:nvPr/>
            </p:nvCxnSpPr>
            <p:spPr>
              <a:xfrm>
                <a:off x="4195949" y="4562299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4195949" y="472105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4195949" y="487821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4195949" y="5036967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4195949" y="5194131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>
                <a:off x="4195949" y="5352883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>
                <a:off x="4195949" y="5510048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4195949" y="5668799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4195949" y="5825964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4195949" y="598471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4195949" y="6141880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>
                <a:off x="4195949" y="6300632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>
                <a:off x="4195949" y="6457796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>
                <a:off x="4195949" y="6616548"/>
                <a:ext cx="2838485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Connecteur droit 203"/>
              <p:cNvCxnSpPr/>
              <p:nvPr/>
            </p:nvCxnSpPr>
            <p:spPr>
              <a:xfrm>
                <a:off x="4195949" y="6773713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cteur droit 204"/>
              <p:cNvCxnSpPr/>
              <p:nvPr/>
            </p:nvCxnSpPr>
            <p:spPr>
              <a:xfrm>
                <a:off x="4195949" y="6932465"/>
                <a:ext cx="2838485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r 66"/>
            <p:cNvGrpSpPr>
              <a:grpSpLocks/>
            </p:cNvGrpSpPr>
            <p:nvPr/>
          </p:nvGrpSpPr>
          <p:grpSpPr bwMode="auto">
            <a:xfrm rot="5400000">
              <a:off x="4404560" y="3974347"/>
              <a:ext cx="2838485" cy="2924211"/>
              <a:chOff x="4256269" y="3922528"/>
              <a:chExt cx="2838485" cy="2924211"/>
            </a:xfrm>
          </p:grpSpPr>
          <p:cxnSp>
            <p:nvCxnSpPr>
              <p:cNvPr id="130" name="Connecteur droit 129"/>
              <p:cNvCxnSpPr/>
              <p:nvPr/>
            </p:nvCxnSpPr>
            <p:spPr>
              <a:xfrm>
                <a:off x="4286425" y="398285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necteur droit 130"/>
              <p:cNvCxnSpPr/>
              <p:nvPr/>
            </p:nvCxnSpPr>
            <p:spPr>
              <a:xfrm>
                <a:off x="4286425" y="414160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necteur droit 131"/>
              <p:cNvCxnSpPr/>
              <p:nvPr/>
            </p:nvCxnSpPr>
            <p:spPr>
              <a:xfrm>
                <a:off x="4286425" y="429877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necteur droit 132"/>
              <p:cNvCxnSpPr/>
              <p:nvPr/>
            </p:nvCxnSpPr>
            <p:spPr>
              <a:xfrm>
                <a:off x="4286425" y="445752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necteur droit 133"/>
              <p:cNvCxnSpPr/>
              <p:nvPr/>
            </p:nvCxnSpPr>
            <p:spPr>
              <a:xfrm>
                <a:off x="4286425" y="461468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necteur droit 134"/>
              <p:cNvCxnSpPr/>
              <p:nvPr/>
            </p:nvCxnSpPr>
            <p:spPr>
              <a:xfrm>
                <a:off x="4286425" y="477343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necteur droit 135"/>
              <p:cNvCxnSpPr/>
              <p:nvPr/>
            </p:nvCxnSpPr>
            <p:spPr>
              <a:xfrm>
                <a:off x="4286425" y="493060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necteur droit 136"/>
              <p:cNvCxnSpPr/>
              <p:nvPr/>
            </p:nvCxnSpPr>
            <p:spPr>
              <a:xfrm>
                <a:off x="4286425" y="508935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necteur droit 137"/>
              <p:cNvCxnSpPr/>
              <p:nvPr/>
            </p:nvCxnSpPr>
            <p:spPr>
              <a:xfrm>
                <a:off x="4286425" y="524651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4286425" y="540527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necteur droit 139"/>
              <p:cNvCxnSpPr/>
              <p:nvPr/>
            </p:nvCxnSpPr>
            <p:spPr>
              <a:xfrm>
                <a:off x="4286425" y="556243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>
                <a:off x="4286425" y="572118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4286425" y="587835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necteur droit 142"/>
              <p:cNvCxnSpPr/>
              <p:nvPr/>
            </p:nvCxnSpPr>
            <p:spPr>
              <a:xfrm>
                <a:off x="4286425" y="6037104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>
                <a:off x="4286425" y="619426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4286425" y="6353021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necteur droit 145"/>
              <p:cNvCxnSpPr/>
              <p:nvPr/>
            </p:nvCxnSpPr>
            <p:spPr>
              <a:xfrm>
                <a:off x="4286425" y="651018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>
                <a:off x="4286425" y="6668937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4286425" y="682610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4286425" y="4062230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4286425" y="421939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necteur droit 150"/>
              <p:cNvCxnSpPr/>
              <p:nvPr/>
            </p:nvCxnSpPr>
            <p:spPr>
              <a:xfrm>
                <a:off x="4286425" y="437814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necteur droit 151"/>
              <p:cNvCxnSpPr/>
              <p:nvPr/>
            </p:nvCxnSpPr>
            <p:spPr>
              <a:xfrm>
                <a:off x="4286425" y="453531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necteur droit 152"/>
              <p:cNvCxnSpPr/>
              <p:nvPr/>
            </p:nvCxnSpPr>
            <p:spPr>
              <a:xfrm>
                <a:off x="4286425" y="4694062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necteur droit 153"/>
              <p:cNvCxnSpPr/>
              <p:nvPr/>
            </p:nvCxnSpPr>
            <p:spPr>
              <a:xfrm>
                <a:off x="4286425" y="4851227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necteur droit 154"/>
              <p:cNvCxnSpPr/>
              <p:nvPr/>
            </p:nvCxnSpPr>
            <p:spPr>
              <a:xfrm>
                <a:off x="4286425" y="5009979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>
              <a:xfrm>
                <a:off x="4286425" y="5167143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necteur droit 156"/>
              <p:cNvCxnSpPr/>
              <p:nvPr/>
            </p:nvCxnSpPr>
            <p:spPr>
              <a:xfrm>
                <a:off x="4286425" y="5325895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necteur droit 157"/>
              <p:cNvCxnSpPr/>
              <p:nvPr/>
            </p:nvCxnSpPr>
            <p:spPr>
              <a:xfrm>
                <a:off x="4286425" y="5483060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4286425" y="5641812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>
              <a:xfrm>
                <a:off x="4286425" y="5798976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>
              <a:xfrm>
                <a:off x="4286425" y="5957728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cteur droit 161"/>
              <p:cNvCxnSpPr/>
              <p:nvPr/>
            </p:nvCxnSpPr>
            <p:spPr>
              <a:xfrm>
                <a:off x="4286425" y="6114893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cteur droit 162"/>
              <p:cNvCxnSpPr/>
              <p:nvPr/>
            </p:nvCxnSpPr>
            <p:spPr>
              <a:xfrm>
                <a:off x="4286425" y="6273645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necteur droit 163"/>
              <p:cNvCxnSpPr/>
              <p:nvPr/>
            </p:nvCxnSpPr>
            <p:spPr>
              <a:xfrm>
                <a:off x="4286425" y="6430809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cteur droit 164"/>
              <p:cNvCxnSpPr/>
              <p:nvPr/>
            </p:nvCxnSpPr>
            <p:spPr>
              <a:xfrm>
                <a:off x="4286425" y="6589561"/>
                <a:ext cx="2838484" cy="1588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cteur droit 165"/>
              <p:cNvCxnSpPr/>
              <p:nvPr/>
            </p:nvCxnSpPr>
            <p:spPr>
              <a:xfrm>
                <a:off x="4286425" y="6746726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cteur droit 166"/>
              <p:cNvCxnSpPr/>
              <p:nvPr/>
            </p:nvCxnSpPr>
            <p:spPr>
              <a:xfrm>
                <a:off x="4286425" y="6905478"/>
                <a:ext cx="2838484" cy="1587"/>
              </a:xfrm>
              <a:prstGeom prst="line">
                <a:avLst/>
              </a:prstGeom>
              <a:ln w="3175" cap="flat" cmpd="sng" algn="ctr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6" name="Ellipse 125"/>
          <p:cNvSpPr/>
          <p:nvPr/>
        </p:nvSpPr>
        <p:spPr bwMode="auto">
          <a:xfrm rot="5400000">
            <a:off x="5210175" y="2022475"/>
            <a:ext cx="2840038" cy="2840038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127" name="Forme libre 126"/>
          <p:cNvSpPr/>
          <p:nvPr/>
        </p:nvSpPr>
        <p:spPr bwMode="auto">
          <a:xfrm rot="5400000">
            <a:off x="5480051" y="3265487"/>
            <a:ext cx="2736850" cy="320675"/>
          </a:xfrm>
          <a:custGeom>
            <a:avLst/>
            <a:gdLst>
              <a:gd name="connsiteX0" fmla="*/ 0 w 2736850"/>
              <a:gd name="connsiteY0" fmla="*/ 3175 h 320675"/>
              <a:gd name="connsiteX1" fmla="*/ 107950 w 2736850"/>
              <a:gd name="connsiteY1" fmla="*/ 3175 h 320675"/>
              <a:gd name="connsiteX2" fmla="*/ 111125 w 2736850"/>
              <a:gd name="connsiteY2" fmla="*/ 82550 h 320675"/>
              <a:gd name="connsiteX3" fmla="*/ 266700 w 2736850"/>
              <a:gd name="connsiteY3" fmla="*/ 79375 h 320675"/>
              <a:gd name="connsiteX4" fmla="*/ 269875 w 2736850"/>
              <a:gd name="connsiteY4" fmla="*/ 158750 h 320675"/>
              <a:gd name="connsiteX5" fmla="*/ 504825 w 2736850"/>
              <a:gd name="connsiteY5" fmla="*/ 158750 h 320675"/>
              <a:gd name="connsiteX6" fmla="*/ 504825 w 2736850"/>
              <a:gd name="connsiteY6" fmla="*/ 241300 h 320675"/>
              <a:gd name="connsiteX7" fmla="*/ 822325 w 2736850"/>
              <a:gd name="connsiteY7" fmla="*/ 238125 h 320675"/>
              <a:gd name="connsiteX8" fmla="*/ 819150 w 2736850"/>
              <a:gd name="connsiteY8" fmla="*/ 320675 h 320675"/>
              <a:gd name="connsiteX9" fmla="*/ 1139825 w 2736850"/>
              <a:gd name="connsiteY9" fmla="*/ 317500 h 320675"/>
              <a:gd name="connsiteX10" fmla="*/ 1136650 w 2736850"/>
              <a:gd name="connsiteY10" fmla="*/ 234950 h 320675"/>
              <a:gd name="connsiteX11" fmla="*/ 1374775 w 2736850"/>
              <a:gd name="connsiteY11" fmla="*/ 238125 h 320675"/>
              <a:gd name="connsiteX12" fmla="*/ 1374775 w 2736850"/>
              <a:gd name="connsiteY12" fmla="*/ 320675 h 320675"/>
              <a:gd name="connsiteX13" fmla="*/ 1609725 w 2736850"/>
              <a:gd name="connsiteY13" fmla="*/ 320675 h 320675"/>
              <a:gd name="connsiteX14" fmla="*/ 1609725 w 2736850"/>
              <a:gd name="connsiteY14" fmla="*/ 234950 h 320675"/>
              <a:gd name="connsiteX15" fmla="*/ 1924050 w 2736850"/>
              <a:gd name="connsiteY15" fmla="*/ 238125 h 320675"/>
              <a:gd name="connsiteX16" fmla="*/ 1930400 w 2736850"/>
              <a:gd name="connsiteY16" fmla="*/ 161925 h 320675"/>
              <a:gd name="connsiteX17" fmla="*/ 2327275 w 2736850"/>
              <a:gd name="connsiteY17" fmla="*/ 165100 h 320675"/>
              <a:gd name="connsiteX18" fmla="*/ 2324100 w 2736850"/>
              <a:gd name="connsiteY18" fmla="*/ 82550 h 320675"/>
              <a:gd name="connsiteX19" fmla="*/ 2403475 w 2736850"/>
              <a:gd name="connsiteY19" fmla="*/ 82550 h 320675"/>
              <a:gd name="connsiteX20" fmla="*/ 2400300 w 2736850"/>
              <a:gd name="connsiteY20" fmla="*/ 161925 h 320675"/>
              <a:gd name="connsiteX21" fmla="*/ 2400300 w 2736850"/>
              <a:gd name="connsiteY21" fmla="*/ 158750 h 320675"/>
              <a:gd name="connsiteX22" fmla="*/ 2562225 w 2736850"/>
              <a:gd name="connsiteY22" fmla="*/ 161925 h 320675"/>
              <a:gd name="connsiteX23" fmla="*/ 2559050 w 2736850"/>
              <a:gd name="connsiteY23" fmla="*/ 79375 h 320675"/>
              <a:gd name="connsiteX24" fmla="*/ 2717800 w 2736850"/>
              <a:gd name="connsiteY24" fmla="*/ 85725 h 320675"/>
              <a:gd name="connsiteX25" fmla="*/ 2714625 w 2736850"/>
              <a:gd name="connsiteY25" fmla="*/ 0 h 320675"/>
              <a:gd name="connsiteX26" fmla="*/ 2736850 w 2736850"/>
              <a:gd name="connsiteY26" fmla="*/ 0 h 320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736850" h="320675">
                <a:moveTo>
                  <a:pt x="0" y="3175"/>
                </a:moveTo>
                <a:lnTo>
                  <a:pt x="107950" y="3175"/>
                </a:lnTo>
                <a:lnTo>
                  <a:pt x="111125" y="82550"/>
                </a:lnTo>
                <a:lnTo>
                  <a:pt x="266700" y="79375"/>
                </a:lnTo>
                <a:lnTo>
                  <a:pt x="269875" y="158750"/>
                </a:lnTo>
                <a:lnTo>
                  <a:pt x="504825" y="158750"/>
                </a:lnTo>
                <a:lnTo>
                  <a:pt x="504825" y="241300"/>
                </a:lnTo>
                <a:lnTo>
                  <a:pt x="822325" y="238125"/>
                </a:lnTo>
                <a:lnTo>
                  <a:pt x="819150" y="320675"/>
                </a:lnTo>
                <a:lnTo>
                  <a:pt x="1139825" y="317500"/>
                </a:lnTo>
                <a:lnTo>
                  <a:pt x="1136650" y="234950"/>
                </a:lnTo>
                <a:lnTo>
                  <a:pt x="1374775" y="238125"/>
                </a:lnTo>
                <a:lnTo>
                  <a:pt x="1374775" y="320675"/>
                </a:lnTo>
                <a:lnTo>
                  <a:pt x="1609725" y="320675"/>
                </a:lnTo>
                <a:lnTo>
                  <a:pt x="1609725" y="234950"/>
                </a:lnTo>
                <a:lnTo>
                  <a:pt x="1924050" y="238125"/>
                </a:lnTo>
                <a:lnTo>
                  <a:pt x="1930400" y="161925"/>
                </a:lnTo>
                <a:lnTo>
                  <a:pt x="2327275" y="165100"/>
                </a:lnTo>
                <a:lnTo>
                  <a:pt x="2324100" y="82550"/>
                </a:lnTo>
                <a:lnTo>
                  <a:pt x="2403475" y="82550"/>
                </a:lnTo>
                <a:cubicBezTo>
                  <a:pt x="2402417" y="109008"/>
                  <a:pt x="2401402" y="135468"/>
                  <a:pt x="2400300" y="161925"/>
                </a:cubicBezTo>
                <a:cubicBezTo>
                  <a:pt x="2400256" y="162982"/>
                  <a:pt x="2400300" y="159808"/>
                  <a:pt x="2400300" y="158750"/>
                </a:cubicBezTo>
                <a:lnTo>
                  <a:pt x="2562225" y="161925"/>
                </a:lnTo>
                <a:lnTo>
                  <a:pt x="2559050" y="79375"/>
                </a:lnTo>
                <a:lnTo>
                  <a:pt x="2717800" y="85725"/>
                </a:lnTo>
                <a:lnTo>
                  <a:pt x="2714625" y="0"/>
                </a:lnTo>
                <a:lnTo>
                  <a:pt x="2736850" y="0"/>
                </a:lnTo>
              </a:path>
            </a:pathLst>
          </a:cu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r 28"/>
          <p:cNvGrpSpPr>
            <a:grpSpLocks/>
          </p:cNvGrpSpPr>
          <p:nvPr/>
        </p:nvGrpSpPr>
        <p:grpSpPr bwMode="auto">
          <a:xfrm>
            <a:off x="766763" y="1752600"/>
            <a:ext cx="3471862" cy="3228975"/>
            <a:chOff x="175639" y="513379"/>
            <a:chExt cx="3472503" cy="3228883"/>
          </a:xfrm>
        </p:grpSpPr>
        <p:sp>
          <p:nvSpPr>
            <p:cNvPr id="117" name="Forme libre 116"/>
            <p:cNvSpPr/>
            <p:nvPr/>
          </p:nvSpPr>
          <p:spPr>
            <a:xfrm>
              <a:off x="580526" y="668950"/>
              <a:ext cx="2405507" cy="1038195"/>
            </a:xfrm>
            <a:custGeom>
              <a:avLst/>
              <a:gdLst>
                <a:gd name="connsiteX0" fmla="*/ 0 w 2405071"/>
                <a:gd name="connsiteY0" fmla="*/ 209404 h 1038016"/>
                <a:gd name="connsiteX1" fmla="*/ 378326 w 2405071"/>
                <a:gd name="connsiteY1" fmla="*/ 6755 h 1038016"/>
                <a:gd name="connsiteX2" fmla="*/ 1040396 w 2405071"/>
                <a:gd name="connsiteY2" fmla="*/ 249934 h 1038016"/>
                <a:gd name="connsiteX3" fmla="*/ 1472769 w 2405071"/>
                <a:gd name="connsiteY3" fmla="*/ 898413 h 1038016"/>
                <a:gd name="connsiteX4" fmla="*/ 2269955 w 2405071"/>
                <a:gd name="connsiteY4" fmla="*/ 1020003 h 1038016"/>
                <a:gd name="connsiteX5" fmla="*/ 2283467 w 2405071"/>
                <a:gd name="connsiteY5" fmla="*/ 1006493 h 103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5071" h="1038016">
                  <a:moveTo>
                    <a:pt x="0" y="209404"/>
                  </a:moveTo>
                  <a:cubicBezTo>
                    <a:pt x="102463" y="104702"/>
                    <a:pt x="204927" y="0"/>
                    <a:pt x="378326" y="6755"/>
                  </a:cubicBezTo>
                  <a:cubicBezTo>
                    <a:pt x="551725" y="13510"/>
                    <a:pt x="857989" y="101324"/>
                    <a:pt x="1040396" y="249934"/>
                  </a:cubicBezTo>
                  <a:cubicBezTo>
                    <a:pt x="1222803" y="398544"/>
                    <a:pt x="1267843" y="770068"/>
                    <a:pt x="1472769" y="898413"/>
                  </a:cubicBezTo>
                  <a:cubicBezTo>
                    <a:pt x="1677696" y="1026758"/>
                    <a:pt x="2134839" y="1001990"/>
                    <a:pt x="2269955" y="1020003"/>
                  </a:cubicBezTo>
                  <a:cubicBezTo>
                    <a:pt x="2405071" y="1038016"/>
                    <a:pt x="2283467" y="1006493"/>
                    <a:pt x="2283467" y="1006493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8" name="Forme libre 117"/>
            <p:cNvSpPr/>
            <p:nvPr/>
          </p:nvSpPr>
          <p:spPr>
            <a:xfrm>
              <a:off x="396342" y="878494"/>
              <a:ext cx="409651" cy="2120840"/>
            </a:xfrm>
            <a:custGeom>
              <a:avLst/>
              <a:gdLst>
                <a:gd name="connsiteX0" fmla="*/ 184659 w 409854"/>
                <a:gd name="connsiteY0" fmla="*/ 0 h 2121066"/>
                <a:gd name="connsiteX1" fmla="*/ 22520 w 409854"/>
                <a:gd name="connsiteY1" fmla="*/ 513379 h 2121066"/>
                <a:gd name="connsiteX2" fmla="*/ 319776 w 409854"/>
                <a:gd name="connsiteY2" fmla="*/ 1053778 h 2121066"/>
                <a:gd name="connsiteX3" fmla="*/ 400846 w 409854"/>
                <a:gd name="connsiteY3" fmla="*/ 1702257 h 2121066"/>
                <a:gd name="connsiteX4" fmla="*/ 265729 w 409854"/>
                <a:gd name="connsiteY4" fmla="*/ 2121066 h 2121066"/>
                <a:gd name="connsiteX5" fmla="*/ 265729 w 409854"/>
                <a:gd name="connsiteY5" fmla="*/ 2121066 h 2121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9854" h="2121066">
                  <a:moveTo>
                    <a:pt x="184659" y="0"/>
                  </a:moveTo>
                  <a:cubicBezTo>
                    <a:pt x="92329" y="168874"/>
                    <a:pt x="0" y="337749"/>
                    <a:pt x="22520" y="513379"/>
                  </a:cubicBezTo>
                  <a:cubicBezTo>
                    <a:pt x="45040" y="689009"/>
                    <a:pt x="256722" y="855632"/>
                    <a:pt x="319776" y="1053778"/>
                  </a:cubicBezTo>
                  <a:cubicBezTo>
                    <a:pt x="382830" y="1251924"/>
                    <a:pt x="409854" y="1524376"/>
                    <a:pt x="400846" y="1702257"/>
                  </a:cubicBezTo>
                  <a:cubicBezTo>
                    <a:pt x="391838" y="1880138"/>
                    <a:pt x="265729" y="2121066"/>
                    <a:pt x="265729" y="2121066"/>
                  </a:cubicBezTo>
                  <a:lnTo>
                    <a:pt x="265729" y="212106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19" name="Forme libre 118"/>
            <p:cNvSpPr/>
            <p:nvPr/>
          </p:nvSpPr>
          <p:spPr>
            <a:xfrm>
              <a:off x="2878063" y="1688096"/>
              <a:ext cx="281039" cy="1811286"/>
            </a:xfrm>
            <a:custGeom>
              <a:avLst/>
              <a:gdLst>
                <a:gd name="connsiteX0" fmla="*/ 0 w 281492"/>
                <a:gd name="connsiteY0" fmla="*/ 0 h 1810336"/>
                <a:gd name="connsiteX1" fmla="*/ 256721 w 281492"/>
                <a:gd name="connsiteY1" fmla="*/ 607948 h 1810336"/>
                <a:gd name="connsiteX2" fmla="*/ 148628 w 281492"/>
                <a:gd name="connsiteY2" fmla="*/ 1202387 h 1810336"/>
                <a:gd name="connsiteX3" fmla="*/ 229697 w 281492"/>
                <a:gd name="connsiteY3" fmla="*/ 1810336 h 1810336"/>
                <a:gd name="connsiteX4" fmla="*/ 229697 w 281492"/>
                <a:gd name="connsiteY4" fmla="*/ 1810336 h 18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492" h="1810336">
                  <a:moveTo>
                    <a:pt x="0" y="0"/>
                  </a:moveTo>
                  <a:cubicBezTo>
                    <a:pt x="115975" y="203775"/>
                    <a:pt x="231950" y="407550"/>
                    <a:pt x="256721" y="607948"/>
                  </a:cubicBezTo>
                  <a:cubicBezTo>
                    <a:pt x="281492" y="808346"/>
                    <a:pt x="153132" y="1001989"/>
                    <a:pt x="148628" y="1202387"/>
                  </a:cubicBezTo>
                  <a:cubicBezTo>
                    <a:pt x="144124" y="1402785"/>
                    <a:pt x="229697" y="1810336"/>
                    <a:pt x="229697" y="1810336"/>
                  </a:cubicBezTo>
                  <a:lnTo>
                    <a:pt x="229697" y="181033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0" name="Forme libre 119"/>
            <p:cNvSpPr>
              <a:spLocks noChangeArrowheads="1"/>
            </p:cNvSpPr>
            <p:nvPr/>
          </p:nvSpPr>
          <p:spPr bwMode="auto">
            <a:xfrm flipV="1">
              <a:off x="175639" y="3039020"/>
              <a:ext cx="512857" cy="190495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26094 h 445829"/>
                <a:gd name="T4" fmla="*/ 378326 w 513442"/>
                <a:gd name="T5" fmla="*/ 126094 h 445829"/>
                <a:gd name="T6" fmla="*/ 513442 w 513442"/>
                <a:gd name="T7" fmla="*/ 189141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1" name="Forme libre 120"/>
            <p:cNvSpPr/>
            <p:nvPr/>
          </p:nvSpPr>
          <p:spPr>
            <a:xfrm>
              <a:off x="3135285" y="3499382"/>
              <a:ext cx="512857" cy="242880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2" name="Forme libre 121"/>
            <p:cNvSpPr/>
            <p:nvPr/>
          </p:nvSpPr>
          <p:spPr>
            <a:xfrm>
              <a:off x="223273" y="513379"/>
              <a:ext cx="514445" cy="242881"/>
            </a:xfrm>
            <a:custGeom>
              <a:avLst/>
              <a:gdLst>
                <a:gd name="connsiteX0" fmla="*/ 0 w 513442"/>
                <a:gd name="connsiteY0" fmla="*/ 0 h 445829"/>
                <a:gd name="connsiteX1" fmla="*/ 378326 w 513442"/>
                <a:gd name="connsiteY1" fmla="*/ 297219 h 445829"/>
                <a:gd name="connsiteX2" fmla="*/ 378326 w 513442"/>
                <a:gd name="connsiteY2" fmla="*/ 297219 h 445829"/>
                <a:gd name="connsiteX3" fmla="*/ 513442 w 513442"/>
                <a:gd name="connsiteY3" fmla="*/ 445829 h 445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3" name="Forme libre 122"/>
            <p:cNvSpPr>
              <a:spLocks noChangeArrowheads="1"/>
            </p:cNvSpPr>
            <p:nvPr/>
          </p:nvSpPr>
          <p:spPr bwMode="auto">
            <a:xfrm flipV="1">
              <a:off x="2878063" y="1451565"/>
              <a:ext cx="512857" cy="255580"/>
            </a:xfrm>
            <a:custGeom>
              <a:avLst/>
              <a:gdLst>
                <a:gd name="T0" fmla="*/ 0 w 513442"/>
                <a:gd name="T1" fmla="*/ 0 h 445829"/>
                <a:gd name="T2" fmla="*/ 378326 w 513442"/>
                <a:gd name="T3" fmla="*/ 169700 h 445829"/>
                <a:gd name="T4" fmla="*/ 378326 w 513442"/>
                <a:gd name="T5" fmla="*/ 169700 h 445829"/>
                <a:gd name="T6" fmla="*/ 513442 w 513442"/>
                <a:gd name="T7" fmla="*/ 254550 h 4458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13442"/>
                <a:gd name="T13" fmla="*/ 0 h 445829"/>
                <a:gd name="T14" fmla="*/ 513442 w 513442"/>
                <a:gd name="T15" fmla="*/ 445829 h 4458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13442" h="445829">
                  <a:moveTo>
                    <a:pt x="0" y="0"/>
                  </a:moveTo>
                  <a:lnTo>
                    <a:pt x="378326" y="297219"/>
                  </a:lnTo>
                  <a:lnTo>
                    <a:pt x="513442" y="445829"/>
                  </a:lnTo>
                </a:path>
              </a:pathLst>
            </a:custGeom>
            <a:noFill/>
            <a:ln w="25400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000000">
                  <a:alpha val="37999"/>
                </a:srgbClr>
              </a:outerShdw>
            </a:effectLst>
          </p:spPr>
          <p:txBody>
            <a:bodyPr rot="1080000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latin typeface="+mn-lt"/>
              </a:endParaRPr>
            </a:p>
          </p:txBody>
        </p:sp>
        <p:sp>
          <p:nvSpPr>
            <p:cNvPr id="124" name="Forme libre 123"/>
            <p:cNvSpPr/>
            <p:nvPr/>
          </p:nvSpPr>
          <p:spPr>
            <a:xfrm>
              <a:off x="648801" y="3012033"/>
              <a:ext cx="2445201" cy="725467"/>
            </a:xfrm>
            <a:custGeom>
              <a:avLst/>
              <a:gdLst>
                <a:gd name="connsiteX0" fmla="*/ 0 w 2445606"/>
                <a:gd name="connsiteY0" fmla="*/ 0 h 725036"/>
                <a:gd name="connsiteX1" fmla="*/ 243209 w 2445606"/>
                <a:gd name="connsiteY1" fmla="*/ 351259 h 725036"/>
                <a:gd name="connsiteX2" fmla="*/ 608023 w 2445606"/>
                <a:gd name="connsiteY2" fmla="*/ 486359 h 725036"/>
                <a:gd name="connsiteX3" fmla="*/ 1607884 w 2445606"/>
                <a:gd name="connsiteY3" fmla="*/ 702519 h 725036"/>
                <a:gd name="connsiteX4" fmla="*/ 2256443 w 2445606"/>
                <a:gd name="connsiteY4" fmla="*/ 621459 h 725036"/>
                <a:gd name="connsiteX5" fmla="*/ 2445606 w 2445606"/>
                <a:gd name="connsiteY5" fmla="*/ 459339 h 72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45606" h="725036">
                  <a:moveTo>
                    <a:pt x="0" y="0"/>
                  </a:moveTo>
                  <a:cubicBezTo>
                    <a:pt x="70936" y="135099"/>
                    <a:pt x="141872" y="270199"/>
                    <a:pt x="243209" y="351259"/>
                  </a:cubicBezTo>
                  <a:cubicBezTo>
                    <a:pt x="344546" y="432319"/>
                    <a:pt x="380577" y="427816"/>
                    <a:pt x="608023" y="486359"/>
                  </a:cubicBezTo>
                  <a:cubicBezTo>
                    <a:pt x="835469" y="544902"/>
                    <a:pt x="1333147" y="680002"/>
                    <a:pt x="1607884" y="702519"/>
                  </a:cubicBezTo>
                  <a:cubicBezTo>
                    <a:pt x="1882621" y="725036"/>
                    <a:pt x="2116823" y="661989"/>
                    <a:pt x="2256443" y="621459"/>
                  </a:cubicBezTo>
                  <a:cubicBezTo>
                    <a:pt x="2396063" y="580929"/>
                    <a:pt x="2445606" y="459339"/>
                    <a:pt x="2445606" y="459339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</p:grpSp>
      <p:sp>
        <p:nvSpPr>
          <p:cNvPr id="106" name="Ellipse 105"/>
          <p:cNvSpPr/>
          <p:nvPr/>
        </p:nvSpPr>
        <p:spPr>
          <a:xfrm>
            <a:off x="3381375" y="3863975"/>
            <a:ext cx="452438" cy="4524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cxnSp>
        <p:nvCxnSpPr>
          <p:cNvPr id="107" name="Connecteur droit avec flèche 106"/>
          <p:cNvCxnSpPr>
            <a:cxnSpLocks noChangeShapeType="1"/>
          </p:cNvCxnSpPr>
          <p:nvPr/>
        </p:nvCxnSpPr>
        <p:spPr bwMode="auto">
          <a:xfrm flipV="1">
            <a:off x="3862388" y="3697288"/>
            <a:ext cx="1325562" cy="34925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8" name="ZoneTexte 111"/>
          <p:cNvSpPr txBox="1">
            <a:spLocks noChangeArrowheads="1"/>
          </p:cNvSpPr>
          <p:nvPr/>
        </p:nvSpPr>
        <p:spPr bwMode="auto">
          <a:xfrm>
            <a:off x="3203575" y="2116138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>
                <a:solidFill>
                  <a:srgbClr val="FF0000"/>
                </a:solidFill>
                <a:latin typeface="Calibri" pitchFamily="34" charset="0"/>
              </a:rPr>
              <a:t>dislocation lines</a:t>
            </a:r>
          </a:p>
        </p:txBody>
      </p:sp>
      <p:cxnSp>
        <p:nvCxnSpPr>
          <p:cNvPr id="109" name="Connecteur droit avec flèche 108"/>
          <p:cNvCxnSpPr/>
          <p:nvPr/>
        </p:nvCxnSpPr>
        <p:spPr>
          <a:xfrm rot="5400000">
            <a:off x="3097213" y="2430463"/>
            <a:ext cx="419100" cy="412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 rot="5400000">
            <a:off x="3650457" y="2609056"/>
            <a:ext cx="842962" cy="6445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er 115"/>
          <p:cNvGrpSpPr>
            <a:grpSpLocks/>
          </p:cNvGrpSpPr>
          <p:nvPr/>
        </p:nvGrpSpPr>
        <p:grpSpPr bwMode="auto">
          <a:xfrm>
            <a:off x="6773863" y="3476625"/>
            <a:ext cx="1125537" cy="515938"/>
            <a:chOff x="6748466" y="4271963"/>
            <a:chExt cx="1125533" cy="515937"/>
          </a:xfrm>
        </p:grpSpPr>
        <p:sp>
          <p:nvSpPr>
            <p:cNvPr id="114" name="ZoneTexte 117"/>
            <p:cNvSpPr txBox="1">
              <a:spLocks noChangeArrowheads="1"/>
            </p:cNvSpPr>
            <p:nvPr/>
          </p:nvSpPr>
          <p:spPr bwMode="auto">
            <a:xfrm>
              <a:off x="7221539" y="4271963"/>
              <a:ext cx="65246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FF0000"/>
                  </a:solidFill>
                  <a:latin typeface="Calibri" pitchFamily="34" charset="0"/>
                </a:rPr>
                <a:t>kinks</a:t>
              </a:r>
            </a:p>
          </p:txBody>
        </p:sp>
        <p:cxnSp>
          <p:nvCxnSpPr>
            <p:cNvPr id="115" name="Connecteur droit avec flèche 114"/>
            <p:cNvCxnSpPr>
              <a:stCxn id="114" idx="1"/>
              <a:endCxn id="127" idx="14"/>
            </p:cNvCxnSpPr>
            <p:nvPr/>
          </p:nvCxnSpPr>
          <p:spPr>
            <a:xfrm rot="10800000" flipV="1">
              <a:off x="6748466" y="4454526"/>
              <a:ext cx="473073" cy="793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necteur droit avec flèche 115"/>
            <p:cNvCxnSpPr/>
            <p:nvPr/>
          </p:nvCxnSpPr>
          <p:spPr>
            <a:xfrm rot="10800000" flipV="1">
              <a:off x="6846891" y="4565650"/>
              <a:ext cx="396874" cy="22225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ZoneTexte 124"/>
          <p:cNvSpPr txBox="1">
            <a:spLocks noChangeArrowheads="1"/>
          </p:cNvSpPr>
          <p:nvPr/>
        </p:nvSpPr>
        <p:spPr bwMode="auto">
          <a:xfrm>
            <a:off x="5464175" y="2611438"/>
            <a:ext cx="9794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aseline="30000">
                <a:solidFill>
                  <a:srgbClr val="660066"/>
                </a:solidFill>
                <a:latin typeface="Calibri" pitchFamily="34" charset="0"/>
              </a:rPr>
              <a:t>3</a:t>
            </a:r>
            <a:r>
              <a:rPr lang="fr-FR">
                <a:solidFill>
                  <a:srgbClr val="660066"/>
                </a:solidFill>
                <a:latin typeface="Calibri" pitchFamily="34" charset="0"/>
              </a:rPr>
              <a:t>He </a:t>
            </a:r>
          </a:p>
          <a:p>
            <a:pPr>
              <a:defRPr/>
            </a:pPr>
            <a:r>
              <a:rPr lang="fr-FR">
                <a:solidFill>
                  <a:srgbClr val="660066"/>
                </a:solidFill>
                <a:latin typeface="Calibri" pitchFamily="34" charset="0"/>
              </a:rPr>
              <a:t>impurity</a:t>
            </a:r>
          </a:p>
        </p:txBody>
      </p:sp>
      <p:cxnSp>
        <p:nvCxnSpPr>
          <p:cNvPr id="113" name="Connecteur droit avec flèche 112"/>
          <p:cNvCxnSpPr/>
          <p:nvPr/>
        </p:nvCxnSpPr>
        <p:spPr>
          <a:xfrm>
            <a:off x="6202363" y="2944813"/>
            <a:ext cx="444500" cy="1587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6" name="Ellipse 205"/>
          <p:cNvSpPr/>
          <p:nvPr/>
        </p:nvSpPr>
        <p:spPr bwMode="auto">
          <a:xfrm>
            <a:off x="6629400" y="2819400"/>
            <a:ext cx="152400" cy="152400"/>
          </a:xfrm>
          <a:prstGeom prst="ellipse">
            <a:avLst/>
          </a:prstGeom>
          <a:solidFill>
            <a:srgbClr val="CC00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fr-FR">
              <a:latin typeface="Times" pitchFamily="-11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228600"/>
            <a:ext cx="6397577" cy="917996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defRPr/>
            </a:pPr>
            <a: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A </a:t>
            </a:r>
            <a:r>
              <a:rPr lang="fr-FR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purely</a:t>
            </a:r>
            <a: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mechanical</a:t>
            </a:r>
            <a: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effect</a:t>
            </a:r>
            <a: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?</a:t>
            </a:r>
            <a:b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</a:br>
            <a:r>
              <a:rPr lang="fr-FR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according</a:t>
            </a:r>
            <a: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to </a:t>
            </a:r>
            <a:r>
              <a:rPr lang="fr-FR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several</a:t>
            </a:r>
            <a: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28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authors</a:t>
            </a:r>
            <a:r>
              <a:rPr lang="fr-FR" sz="28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:  NO</a:t>
            </a:r>
            <a:endParaRPr lang="fr-FR" sz="28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9051" y="1276466"/>
            <a:ext cx="8902585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West</a:t>
            </a:r>
            <a:r>
              <a:rPr lang="fr-FR" b="1" i="1" dirty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Chan, Day and </a:t>
            </a:r>
            <a:r>
              <a:rPr lang="fr-FR" b="1" i="1" dirty="0" err="1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Beamish</a:t>
            </a:r>
            <a:r>
              <a:rPr lang="fr-FR" b="1" i="1" dirty="0">
                <a:solidFill>
                  <a:srgbClr val="0000FF"/>
                </a:solidFill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</a:t>
            </a:r>
            <a:r>
              <a:rPr lang="fr-FR" altLang="ja-JP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Nature </a:t>
            </a:r>
            <a:r>
              <a:rPr lang="fr-FR" altLang="ja-JP" b="1" i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Physics</a:t>
            </a:r>
            <a:r>
              <a:rPr lang="fr-FR" altLang="ja-JP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5, 598 (2009): </a:t>
            </a:r>
          </a:p>
          <a:p>
            <a:pPr>
              <a:defRPr/>
            </a:pP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in a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very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rigid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cell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where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the contribution of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solid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helium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to K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is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negligible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, </a:t>
            </a:r>
          </a:p>
          <a:p>
            <a:pPr>
              <a:defRPr/>
            </a:pP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hcp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baseline="300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4</a:t>
            </a:r>
            <a:r>
              <a:rPr lang="fr-FR" altLang="ja-JP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shows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stiffening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and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supersolidity</a:t>
            </a:r>
            <a:endParaRPr lang="fr-FR" altLang="ja-JP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defRPr/>
            </a:pP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hcp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baseline="30000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3</a:t>
            </a:r>
            <a:r>
              <a:rPr lang="fr-FR" altLang="ja-JP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 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shows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stiffening</a:t>
            </a:r>
            <a:r>
              <a:rPr lang="fr-FR" altLang="ja-JP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but no </a:t>
            </a:r>
            <a:r>
              <a:rPr lang="fr-FR" altLang="ja-JP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supersolidity</a:t>
            </a:r>
            <a:endParaRPr lang="fr-FR" altLang="ja-JP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  <a:p>
            <a:pPr>
              <a:defRPr/>
            </a:pP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the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period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change of the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oscillator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is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not due to an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increase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of the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quantity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K in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t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ea typeface="ＭＳ Ｐゴシック" pitchFamily="-112" charset="-128"/>
                <a:cs typeface="Symbol" charset="2"/>
              </a:rPr>
              <a:t> = 2p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√I/</a:t>
            </a: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K, the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period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change must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be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the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consequence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of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supersolidity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in a Bose 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solid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(</a:t>
            </a:r>
            <a:r>
              <a:rPr lang="fr-FR" altLang="ja-JP" b="1" i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helium</a:t>
            </a:r>
            <a:r>
              <a: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 4</a:t>
            </a:r>
            <a:r>
              <a: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rPr>
              <a:t>)</a:t>
            </a:r>
            <a:endParaRPr lang="fr-FR" altLang="ja-JP" b="1" i="1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0213709"/>
              </p:ext>
            </p:extLst>
          </p:nvPr>
        </p:nvGraphicFramePr>
        <p:xfrm>
          <a:off x="7505326" y="313293"/>
          <a:ext cx="134620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800100" imgH="431800" progId="Equation.3">
                  <p:embed/>
                </p:oleObj>
              </mc:Choice>
              <mc:Fallback>
                <p:oleObj name="Equation" r:id="rId4" imgW="8001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326" y="313293"/>
                        <a:ext cx="1346200" cy="7286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er 3"/>
          <p:cNvGrpSpPr/>
          <p:nvPr/>
        </p:nvGrpSpPr>
        <p:grpSpPr>
          <a:xfrm>
            <a:off x="148247" y="3080450"/>
            <a:ext cx="8420485" cy="3631485"/>
            <a:chOff x="148247" y="3080450"/>
            <a:chExt cx="8420485" cy="3631485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7723" y="3611251"/>
              <a:ext cx="7732665" cy="3100684"/>
            </a:xfrm>
            <a:prstGeom prst="rect">
              <a:avLst/>
            </a:prstGeom>
          </p:spPr>
        </p:pic>
        <p:sp>
          <p:nvSpPr>
            <p:cNvPr id="3" name="ZoneTexte 2"/>
            <p:cNvSpPr txBox="1"/>
            <p:nvPr/>
          </p:nvSpPr>
          <p:spPr>
            <a:xfrm>
              <a:off x="148247" y="3080450"/>
              <a:ext cx="84204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fr-FR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Choi, Kim, </a:t>
              </a:r>
              <a:r>
                <a:rPr lang="fr-FR" b="1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Kono</a:t>
              </a:r>
              <a:r>
                <a:rPr lang="fr-FR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et al., Science 2010 + </a:t>
              </a:r>
              <a:r>
                <a:rPr lang="fr-FR" b="1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some</a:t>
              </a:r>
              <a:r>
                <a:rPr lang="fr-FR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more </a:t>
              </a:r>
              <a:r>
                <a:rPr lang="fr-FR" b="1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recent</a:t>
              </a:r>
              <a:r>
                <a:rPr lang="fr-FR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</a:t>
              </a:r>
              <a:r>
                <a:rPr lang="fr-FR" b="1" i="1" dirty="0" err="1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results</a:t>
              </a:r>
              <a:r>
                <a:rPr lang="fr-FR" b="1" i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:</a:t>
              </a:r>
            </a:p>
            <a:p>
              <a:pPr>
                <a:defRPr/>
              </a:pPr>
              <a:r>
                <a:rPr lang="fr-FR" b="1" i="1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</a:t>
              </a:r>
              <a:r>
                <a:rPr lang="fr-FR" b="1" i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influence of a dc-rotation </a:t>
              </a:r>
              <a:r>
                <a:rPr lang="fr-FR" b="1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reduction</a:t>
              </a:r>
              <a:r>
                <a:rPr lang="fr-FR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of the </a:t>
              </a:r>
              <a:r>
                <a:rPr lang="fr-FR" b="1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rotational</a:t>
              </a:r>
              <a:r>
                <a:rPr lang="fr-FR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</a:t>
              </a:r>
              <a:r>
                <a:rPr lang="fr-FR" b="1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inertia</a:t>
              </a:r>
              <a:r>
                <a:rPr lang="fr-FR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, no </a:t>
              </a:r>
              <a:r>
                <a:rPr lang="fr-FR" b="1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effect</a:t>
              </a:r>
              <a:r>
                <a:rPr lang="fr-FR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 on the </a:t>
              </a:r>
              <a:r>
                <a:rPr lang="fr-FR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</a:rPr>
                <a:t>stiffness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2811065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599" y="228600"/>
            <a:ext cx="7758113" cy="917996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>
              <a:defRPr/>
            </a:pP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for </a:t>
            </a:r>
            <a:r>
              <a:rPr lang="fr-FR" sz="32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some</a:t>
            </a: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other</a:t>
            </a: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 </a:t>
            </a:r>
            <a:r>
              <a:rPr lang="fr-FR" sz="3200" b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authors</a:t>
            </a:r>
            <a:r>
              <a:rPr lang="fr-FR" sz="32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:  </a:t>
            </a:r>
            <a:r>
              <a:rPr lang="fr-FR" sz="3200" b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ea typeface="ＭＳ Ｐゴシック" pitchFamily="-112" charset="-128"/>
                <a:cs typeface="Times New Roman"/>
              </a:rPr>
              <a:t>YES</a:t>
            </a:r>
            <a:endParaRPr lang="fr-FR" sz="3200" b="1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ea typeface="ＭＳ Ｐゴシック" pitchFamily="-112" charset="-128"/>
              <a:cs typeface="Times New Roman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119052" y="1418447"/>
            <a:ext cx="8690385" cy="2892122"/>
            <a:chOff x="119052" y="1418447"/>
            <a:chExt cx="8690385" cy="2892122"/>
          </a:xfrm>
        </p:grpSpPr>
        <p:sp>
          <p:nvSpPr>
            <p:cNvPr id="5" name="Text Box 10"/>
            <p:cNvSpPr txBox="1">
              <a:spLocks noChangeArrowheads="1"/>
            </p:cNvSpPr>
            <p:nvPr/>
          </p:nvSpPr>
          <p:spPr bwMode="auto">
            <a:xfrm>
              <a:off x="119052" y="1433347"/>
              <a:ext cx="4826478" cy="28623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fr-FR" b="1" i="1" dirty="0" smtClean="0">
                  <a:solidFill>
                    <a:srgbClr val="FF0000"/>
                  </a:solidFill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J.D. </a:t>
              </a:r>
              <a:r>
                <a:rPr lang="fr-FR" b="1" i="1" dirty="0" err="1" smtClean="0">
                  <a:solidFill>
                    <a:srgbClr val="FF0000"/>
                  </a:solidFill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Reppy</a:t>
              </a:r>
              <a:r>
                <a:rPr lang="fr-FR" b="1" i="1" dirty="0" smtClean="0">
                  <a:solidFill>
                    <a:srgbClr val="FF0000"/>
                  </a:solidFill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(PRL 2010)</a:t>
              </a:r>
              <a:r>
                <a:rPr lang="fr-FR" altLang="ja-JP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:</a:t>
              </a:r>
            </a:p>
            <a:p>
              <a:pPr>
                <a:defRPr/>
              </a:pP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changing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the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disorder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changes the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crystal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softening</a:t>
              </a:r>
              <a:r>
                <a:rPr lang="fr-FR" altLang="ja-JP" b="1" i="1" dirty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a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t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high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T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, not the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low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T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value as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would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be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expected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in the </a:t>
              </a:r>
              <a:r>
                <a:rPr lang="fr-FR" altLang="ja-JP" b="1" i="1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supersolidity</a:t>
              </a:r>
              <a:r>
                <a:rPr lang="fr-FR" altLang="ja-JP" b="1" i="1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scenario</a:t>
              </a:r>
            </a:p>
            <a:p>
              <a:pPr>
                <a:defRPr/>
              </a:pPr>
              <a:r>
                <a:rPr lang="fr-FR" altLang="ja-JP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Maris and Balibar JLTP 2010:</a:t>
              </a:r>
            </a:p>
            <a:p>
              <a:pPr>
                <a:defRPr/>
              </a:pPr>
              <a:r>
                <a:rPr lang="fr-FR" altLang="ja-JP" b="1" i="1" dirty="0" smtClean="0">
                  <a:solidFill>
                    <a:srgbClr val="0000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large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freq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. shifts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expected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in non-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rigid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cells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due to the change in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solid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baseline="30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4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He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stiffness</a:t>
              </a:r>
              <a:endParaRPr lang="fr-FR" altLang="ja-JP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endParaRPr>
            </a:p>
            <a:p>
              <a:pPr>
                <a:defRPr/>
              </a:pPr>
              <a:r>
                <a:rPr lang="fr-FR" altLang="ja-JP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X. Mi, E. Mueller and J.D. </a:t>
              </a:r>
              <a:r>
                <a:rPr lang="fr-FR" altLang="ja-JP" b="1" i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Reppy</a:t>
              </a:r>
              <a:r>
                <a:rPr lang="fr-FR" altLang="ja-JP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(LT26)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:</a:t>
              </a:r>
            </a:p>
            <a:p>
              <a:pPr>
                <a:defRPr/>
              </a:pP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the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observed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freq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. shifts are due to the change in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shear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modulus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of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solid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fr-FR" altLang="ja-JP" b="1" i="1" baseline="30000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4</a:t>
              </a:r>
              <a:r>
                <a:rPr lang="fr-FR" altLang="ja-JP" b="1" i="1" dirty="0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He, not to </a:t>
              </a:r>
              <a:r>
                <a:rPr lang="fr-FR" altLang="ja-JP" b="1" i="1" dirty="0" err="1" smtClean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" pitchFamily="-112" charset="0"/>
                  <a:ea typeface="ＭＳ Ｐゴシック" pitchFamily="-112" charset="-128"/>
                  <a:cs typeface="ＭＳ Ｐゴシック" pitchFamily="-112" charset="-128"/>
                </a:rPr>
                <a:t>supersolidity</a:t>
              </a:r>
              <a:endParaRPr lang="fr-FR" altLang="ja-JP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6336" y="1418447"/>
              <a:ext cx="3703101" cy="2892122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119052" y="4721412"/>
            <a:ext cx="82932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Pratt, Hunt, </a:t>
            </a:r>
            <a:r>
              <a:rPr lang="fr-FR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Gadagkar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</a:t>
            </a:r>
            <a:r>
              <a:rPr lang="fr-FR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Yamashita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, Graf, </a:t>
            </a:r>
            <a:r>
              <a:rPr lang="fr-FR" b="1" i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Balatsky</a:t>
            </a:r>
            <a:r>
              <a:rPr lang="fr-FR" b="1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and Davis (Nature 2010):</a:t>
            </a:r>
            <a:endParaRPr lang="fr-FR" b="1" i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  <a:p>
            <a:pPr>
              <a:defRPr/>
            </a:pP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Torsional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oscillators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show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glassy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dynamics</a:t>
            </a:r>
            <a:r>
              <a:rPr lang="fr-FR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.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Is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this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fundamentally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different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from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the distribution of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T-dependent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relaxation times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of dislocations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measured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by 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Beamish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et al. ?</a:t>
            </a:r>
          </a:p>
          <a:p>
            <a:pPr>
              <a:defRPr/>
            </a:pP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Is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this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behavior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universal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or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does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it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apply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to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some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particular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TOs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</a:t>
            </a:r>
            <a:r>
              <a:rPr lang="fr-FR" b="1" i="1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only</a:t>
            </a:r>
            <a:r>
              <a:rPr lang="fr-FR" b="1" i="1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Times" pitchFamily="-112" charset="0"/>
              </a:rPr>
              <a:t> ? </a:t>
            </a:r>
            <a:endParaRPr lang="fr-FR" b="1" i="1" dirty="0">
              <a:effectLst>
                <a:outerShdw blurRad="38100" dist="38100" dir="2700000" algn="tl">
                  <a:srgbClr val="DDDDDD"/>
                </a:outerShdw>
              </a:effectLst>
              <a:latin typeface="Times" pitchFamily="-1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36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40.6"/>
</p:tagLst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8403</TotalTime>
  <Words>1757</Words>
  <Application>Microsoft Macintosh PowerPoint</Application>
  <PresentationFormat>Présentation à l'écran (4:3)</PresentationFormat>
  <Paragraphs>202</Paragraphs>
  <Slides>22</Slides>
  <Notes>12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4" baseType="lpstr">
      <vt:lpstr>Thème Office</vt:lpstr>
      <vt:lpstr>Equation</vt:lpstr>
      <vt:lpstr>Supersolidity  vs  quantum plasticity  in solid helium</vt:lpstr>
      <vt:lpstr>Outline</vt:lpstr>
      <vt:lpstr>E. Kim and M. Chan  (Penn. State U. 2004): could solid helium 4  flow like a superfluid ?</vt:lpstr>
      <vt:lpstr>several anomalies exist</vt:lpstr>
      <vt:lpstr>Day and Beamish (2007) :   supersolid helium 4 is stiffer than normal solid helium 4</vt:lpstr>
      <vt:lpstr>a model for the elastic anomaly</vt:lpstr>
      <vt:lpstr>a possible model for supersolidity   superfluid flow only if dislocations do not fluctuate (pinning)</vt:lpstr>
      <vt:lpstr>A purely mechanical effect ? according to several authors:  NO</vt:lpstr>
      <vt:lpstr>for some other authors:  YES</vt:lpstr>
      <vt:lpstr>our experiments at ENS-Paris</vt:lpstr>
      <vt:lpstr>acoustic measurements in oriented single crystals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Balibar Sebastien</dc:creator>
  <cp:lastModifiedBy>Balibar Sebastien</cp:lastModifiedBy>
  <cp:revision>179</cp:revision>
  <dcterms:created xsi:type="dcterms:W3CDTF">2010-11-16T10:42:53Z</dcterms:created>
  <dcterms:modified xsi:type="dcterms:W3CDTF">2011-08-12T09:38:00Z</dcterms:modified>
</cp:coreProperties>
</file>