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Default Extension="mo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450" r:id="rId3"/>
    <p:sldId id="548" r:id="rId4"/>
    <p:sldId id="549" r:id="rId5"/>
    <p:sldId id="550" r:id="rId6"/>
    <p:sldId id="551" r:id="rId7"/>
    <p:sldId id="552" r:id="rId8"/>
    <p:sldId id="553" r:id="rId9"/>
    <p:sldId id="554" r:id="rId10"/>
    <p:sldId id="500" r:id="rId11"/>
    <p:sldId id="364" r:id="rId12"/>
    <p:sldId id="502" r:id="rId13"/>
    <p:sldId id="561" r:id="rId14"/>
    <p:sldId id="527" r:id="rId15"/>
    <p:sldId id="528" r:id="rId16"/>
    <p:sldId id="529" r:id="rId17"/>
    <p:sldId id="559" r:id="rId18"/>
    <p:sldId id="558" r:id="rId19"/>
    <p:sldId id="562" r:id="rId20"/>
    <p:sldId id="504" r:id="rId21"/>
    <p:sldId id="530" r:id="rId22"/>
    <p:sldId id="566" r:id="rId23"/>
    <p:sldId id="533" r:id="rId24"/>
    <p:sldId id="565" r:id="rId25"/>
    <p:sldId id="534" r:id="rId26"/>
    <p:sldId id="535" r:id="rId27"/>
    <p:sldId id="536" r:id="rId28"/>
    <p:sldId id="540" r:id="rId29"/>
    <p:sldId id="543" r:id="rId30"/>
    <p:sldId id="544" r:id="rId31"/>
    <p:sldId id="545" r:id="rId32"/>
    <p:sldId id="556" r:id="rId33"/>
    <p:sldId id="557" r:id="rId34"/>
    <p:sldId id="560" r:id="rId35"/>
    <p:sldId id="567" r:id="rId36"/>
    <p:sldId id="563" r:id="rId37"/>
    <p:sldId id="564" r:id="rId3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8000"/>
    <a:srgbClr val="996633"/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554" autoAdjust="0"/>
  </p:normalViewPr>
  <p:slideViewPr>
    <p:cSldViewPr snapToGrid="0" snapToObjects="1">
      <p:cViewPr>
        <p:scale>
          <a:sx n="108" d="100"/>
          <a:sy n="108" d="100"/>
        </p:scale>
        <p:origin x="-1136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Relationship Id="rId2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65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Then,</a:t>
            </a:r>
            <a:r>
              <a:rPr lang="en-GB" baseline="0" dirty="0" smtClean="0"/>
              <a:t> we can plot the same data but instead of the frequency, we can plot the speed as a function of 1/T.</a:t>
            </a:r>
          </a:p>
          <a:p>
            <a:r>
              <a:rPr lang="en-GB" baseline="0" dirty="0" smtClean="0"/>
              <a:t>It appears that the transition between the two regimes occurs in the same speed region suggesting the existence of a critical speed. </a:t>
            </a:r>
          </a:p>
          <a:p>
            <a:r>
              <a:rPr lang="en-GB" baseline="0" dirty="0" smtClean="0"/>
              <a:t>We measured values for this critical speed between 40 and 100 micron/s.</a:t>
            </a:r>
          </a:p>
          <a:p>
            <a:endParaRPr lang="en-GB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order to interpret</a:t>
            </a:r>
            <a:r>
              <a:rPr lang="en-GB" baseline="0" dirty="0" smtClean="0"/>
              <a:t> these results let’s see quickly what is the model in the classical case.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343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24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29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30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31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34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 measured the stiffening transition in the same crystal Y3 for</a:t>
            </a:r>
            <a:r>
              <a:rPr lang="en-GB" baseline="0" dirty="0" smtClean="0"/>
              <a:t> a wide range of frequencies and several different excitations. </a:t>
            </a:r>
          </a:p>
          <a:p>
            <a:r>
              <a:rPr lang="en-GB" baseline="0" dirty="0" smtClean="0"/>
              <a:t>As you can see the temperature of the transition is changing with these parameters. </a:t>
            </a:r>
          </a:p>
          <a:p>
            <a:r>
              <a:rPr lang="en-GB" baseline="0" dirty="0" smtClean="0"/>
              <a:t>For each run, we measured the temperature of the dissipation peak and we place it on an Arrhenius plot.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618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We have discovered two different regimes.</a:t>
            </a:r>
          </a:p>
          <a:p>
            <a:pPr marL="171450" indent="-171450" algn="just">
              <a:buFontTx/>
              <a:buChar char="-"/>
            </a:pPr>
            <a:r>
              <a:rPr lang="en-GB" dirty="0" smtClean="0">
                <a:solidFill>
                  <a:schemeClr val="tx1"/>
                </a:solidFill>
              </a:rPr>
              <a:t>a regime where the stiffening temperature is </a:t>
            </a:r>
            <a:r>
              <a:rPr lang="en-GB" b="0" dirty="0" smtClean="0">
                <a:solidFill>
                  <a:schemeClr val="tx1"/>
                </a:solidFill>
              </a:rPr>
              <a:t>dependent on the frequency as described by Day and Beamish with a Debye model.</a:t>
            </a:r>
          </a:p>
          <a:p>
            <a:pPr marL="171450" marR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 smtClean="0">
                <a:solidFill>
                  <a:schemeClr val="tx1"/>
                </a:solidFill>
              </a:rPr>
              <a:t>a regime where the stiffening temperature is independent of the frequency as described by </a:t>
            </a:r>
            <a:r>
              <a:rPr lang="en-GB" b="0" dirty="0" err="1" smtClean="0">
                <a:solidFill>
                  <a:schemeClr val="tx1"/>
                </a:solidFill>
              </a:rPr>
              <a:t>Iwasa</a:t>
            </a:r>
            <a:r>
              <a:rPr lang="en-GB" b="0" dirty="0" smtClean="0">
                <a:solidFill>
                  <a:schemeClr val="tx1"/>
                </a:solidFill>
              </a:rPr>
              <a:t> with a pinning model.</a:t>
            </a:r>
          </a:p>
          <a:p>
            <a:pPr marL="171450" indent="-171450" algn="just">
              <a:buFontTx/>
              <a:buChar char="-"/>
            </a:pPr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BEF22-3D96-B84E-8179-4D7CB9BD6F6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6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464BD5-94B3-C24A-B499-9AEEABABFC40}" type="slidenum">
              <a:rPr lang="fr-FR"/>
              <a:pPr/>
              <a:t>4</a:t>
            </a:fld>
            <a:endParaRPr lang="fr-FR"/>
          </a:p>
        </p:txBody>
      </p:sp>
      <p:sp>
        <p:nvSpPr>
          <p:cNvPr id="132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67313C-F7FD-DB4C-BB4E-4C52E3C395AB}" type="slidenum">
              <a:rPr lang="fr-FR"/>
              <a:pPr/>
              <a:t>6</a:t>
            </a:fld>
            <a:endParaRPr lang="fr-FR"/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991-C6C2-1040-AC39-9E2D4E214685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13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04/05/15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tiff"/><Relationship Id="rId6" Type="http://schemas.openxmlformats.org/officeDocument/2006/relationships/image" Target="../media/image20.tiff"/><Relationship Id="rId7" Type="http://schemas.openxmlformats.org/officeDocument/2006/relationships/image" Target="../media/image21.jpeg"/><Relationship Id="rId8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ov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microsoft.com/office/2007/relationships/media" Target="../media/media3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29.jpeg"/><Relationship Id="rId7" Type="http://schemas.openxmlformats.org/officeDocument/2006/relationships/image" Target="../media/image21.jpeg"/><Relationship Id="rId8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oleObject" Target="../embeddings/oleObject3.bin"/><Relationship Id="rId5" Type="http://schemas.openxmlformats.org/officeDocument/2006/relationships/image" Target="../media/image32.w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3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"/><Relationship Id="rId3" Type="http://schemas.openxmlformats.org/officeDocument/2006/relationships/image" Target="../media/image24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6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3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1" Type="http://schemas.microsoft.com/office/2007/relationships/media" Target="file://localhost/Users/balibar/Desktop/Sebastien/films%20re%CC%81cents/He4court.mpg" TargetMode="External"/><Relationship Id="rId2" Type="http://schemas.openxmlformats.org/officeDocument/2006/relationships/video" Target="file://localhost/Users/balibar/Desktop/Sebastien/films%20re%CC%81cents/He4court.m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2594" y="1376277"/>
            <a:ext cx="4904724" cy="1777999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latin typeface="Times New Roman"/>
                <a:ea typeface="ＭＳ Ｐゴシック" pitchFamily="-106" charset="-128"/>
                <a:cs typeface="Times New Roman"/>
              </a:rPr>
              <a:t>Is solid helium a quantum crystal?</a:t>
            </a:r>
            <a:endParaRPr lang="fr-FR" sz="2400" b="1" dirty="0">
              <a:solidFill>
                <a:srgbClr val="FFFFFF"/>
              </a:solidFill>
              <a:latin typeface="Times New Roman"/>
              <a:ea typeface="ＭＳ Ｐゴシック" pitchFamily="-106" charset="-128"/>
              <a:cs typeface="Times New Roman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332873" y="3562160"/>
            <a:ext cx="8665077" cy="258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Sébastien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 and Laboratoire Pierre Aigrain,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the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Universities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Paris 6 &amp; 7, Paris (France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collaborations: 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Rojas, F. Souris (ENS-PAris)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J.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(Edmonton, Canada) 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M.H.W. Chan and J. West (Penn State),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H.J. Maris (Brown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University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),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V. Dauvois and P. Jean-Baptiste (CEA, Saclay, France)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6173413" y="6376769"/>
            <a:ext cx="28245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LMU, München,  May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2015</a:t>
            </a:r>
            <a:endParaRPr lang="fr-FR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sym typeface="Symbol" pitchFamily="-112" charset="2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9416" y="164349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048" y="9361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416" y="1731008"/>
            <a:ext cx="13620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016" y="238066"/>
            <a:ext cx="1512168" cy="79079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594" y="305715"/>
            <a:ext cx="1785546" cy="723146"/>
          </a:xfrm>
          <a:prstGeom prst="rect">
            <a:avLst/>
          </a:prstGeom>
        </p:spPr>
      </p:pic>
      <p:pic>
        <p:nvPicPr>
          <p:cNvPr id="13" name="Image 12" descr="ENS_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335" y="1570073"/>
            <a:ext cx="1072463" cy="120871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DSC_005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7" r="13474" b="7936"/>
          <a:stretch/>
        </p:blipFill>
        <p:spPr>
          <a:xfrm>
            <a:off x="5213349" y="221310"/>
            <a:ext cx="3721101" cy="3265982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3715" y="112662"/>
            <a:ext cx="4742910" cy="12926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6 years after Day and Beamish 2007: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the shear modulus  of oriented </a:t>
            </a:r>
            <a:r>
              <a:rPr lang="fr-FR" sz="2000" b="1" baseline="30000" dirty="0" smtClean="0">
                <a:latin typeface="Times" pitchFamily="-112" charset="0"/>
              </a:rPr>
              <a:t>4</a:t>
            </a:r>
            <a:r>
              <a:rPr lang="fr-FR" sz="2000" b="1" dirty="0" smtClean="0">
                <a:latin typeface="Times" pitchFamily="-112" charset="0"/>
              </a:rPr>
              <a:t>He </a:t>
            </a:r>
          </a:p>
          <a:p>
            <a:pPr algn="ctr">
              <a:defRPr/>
            </a:pPr>
            <a:r>
              <a:rPr lang="fr-FR" sz="2000" b="1" dirty="0" smtClean="0">
                <a:latin typeface="Times" pitchFamily="-112" charset="0"/>
              </a:rPr>
              <a:t>single </a:t>
            </a:r>
            <a:r>
              <a:rPr lang="fr-FR" sz="2000" b="1" dirty="0" err="1" smtClean="0">
                <a:latin typeface="Times" pitchFamily="-112" charset="0"/>
              </a:rPr>
              <a:t>crystals</a:t>
            </a:r>
            <a:r>
              <a:rPr lang="fr-FR" sz="2000" b="1" dirty="0" smtClean="0">
                <a:latin typeface="Times" pitchFamily="-112" charset="0"/>
              </a:rPr>
              <a:t> </a:t>
            </a:r>
            <a:r>
              <a:rPr lang="fr-FR" sz="2000" b="1" dirty="0" err="1" smtClean="0">
                <a:latin typeface="Times" pitchFamily="-112" charset="0"/>
              </a:rPr>
              <a:t>from</a:t>
            </a:r>
            <a:r>
              <a:rPr lang="fr-FR" sz="2000" b="1" dirty="0" smtClean="0">
                <a:latin typeface="Times" pitchFamily="-112" charset="0"/>
              </a:rPr>
              <a:t> 15 mK to 1K</a:t>
            </a:r>
          </a:p>
          <a:p>
            <a:pPr algn="ctr">
              <a:defRPr/>
            </a:pPr>
            <a:r>
              <a:rPr lang="fr-FR" sz="1600" i="1" dirty="0">
                <a:latin typeface="Times" pitchFamily="-112" charset="0"/>
              </a:rPr>
              <a:t>Haziot et al. (PRL 110, 035301, 2013) </a:t>
            </a:r>
            <a:endParaRPr lang="fr-FR" sz="1600" i="1" dirty="0" smtClean="0"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87514" y="1318416"/>
            <a:ext cx="4889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orientation </a:t>
            </a:r>
            <a:r>
              <a:rPr lang="fr-FR" sz="1600" b="1" dirty="0" err="1" smtClean="0">
                <a:latin typeface="Times"/>
                <a:cs typeface="Times"/>
              </a:rPr>
              <a:t>from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growth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shape</a:t>
            </a:r>
            <a:r>
              <a:rPr lang="fr-FR" sz="1600" b="1" dirty="0" smtClean="0">
                <a:latin typeface="Times"/>
                <a:cs typeface="Times"/>
              </a:rPr>
              <a:t> of a </a:t>
            </a:r>
            <a:r>
              <a:rPr lang="fr-FR" sz="1600" b="1" dirty="0" err="1" smtClean="0">
                <a:latin typeface="Times"/>
                <a:cs typeface="Times"/>
              </a:rPr>
              <a:t>seed</a:t>
            </a:r>
            <a:endParaRPr lang="fr-FR" sz="1600" b="1" dirty="0" smtClean="0"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growth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inside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the 0.7 mm gap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between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2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transducers</a:t>
            </a:r>
            <a:endParaRPr lang="fr-FR" sz="1600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very small AC- 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vertical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displacement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:</a:t>
            </a:r>
          </a:p>
          <a:p>
            <a:r>
              <a:rPr lang="fr-FR" sz="1600" b="1" dirty="0">
                <a:solidFill>
                  <a:srgbClr val="FF0000"/>
                </a:solidFill>
                <a:latin typeface="Times"/>
                <a:cs typeface="Times"/>
              </a:rPr>
              <a:t>calibration: 0.95 AA/V at </a:t>
            </a:r>
            <a:r>
              <a:rPr lang="fr-FR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1Hz to 20 kHz </a:t>
            </a: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0.001 </a:t>
            </a:r>
            <a:r>
              <a:rPr lang="fr-FR" sz="16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Angström ( </a:t>
            </a:r>
            <a:r>
              <a:rPr lang="fr-FR" sz="1600" b="1" dirty="0" err="1">
                <a:solidFill>
                  <a:srgbClr val="000090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90"/>
                </a:solidFill>
                <a:latin typeface="Symbol" charset="2"/>
                <a:cs typeface="Symbol" charset="2"/>
              </a:rPr>
              <a:t>e</a:t>
            </a:r>
            <a:r>
              <a:rPr lang="fr-FR" sz="1600" b="1" dirty="0">
                <a:solidFill>
                  <a:srgbClr val="000090"/>
                </a:solidFill>
                <a:latin typeface="Times"/>
                <a:cs typeface="Times"/>
              </a:rPr>
              <a:t> 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-10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)</a:t>
            </a:r>
            <a:endParaRPr lang="fr-FR" sz="1600" b="1" dirty="0">
              <a:solidFill>
                <a:srgbClr val="000090"/>
              </a:solidFill>
              <a:latin typeface="Times"/>
              <a:cs typeface="Times"/>
            </a:endParaRPr>
          </a:p>
          <a:p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vertical stress </a:t>
            </a:r>
            <a:r>
              <a:rPr lang="fr-FR" sz="1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 = me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down to 10</a:t>
            </a:r>
            <a:r>
              <a:rPr lang="fr-FR" sz="1600" b="1" baseline="30000" dirty="0" smtClean="0">
                <a:solidFill>
                  <a:srgbClr val="000090"/>
                </a:solidFill>
                <a:latin typeface="Times"/>
                <a:cs typeface="Times"/>
              </a:rPr>
              <a:t>-9 </a:t>
            </a:r>
            <a:r>
              <a:rPr lang="fr-FR" sz="1600" b="1" dirty="0" smtClean="0">
                <a:solidFill>
                  <a:srgbClr val="000090"/>
                </a:solidFill>
                <a:latin typeface="Times"/>
                <a:cs typeface="Times"/>
              </a:rPr>
              <a:t>bar </a:t>
            </a:r>
          </a:p>
          <a:p>
            <a:r>
              <a:rPr lang="fr-FR" sz="1600" b="1" dirty="0">
                <a:solidFill>
                  <a:srgbClr val="008000"/>
                </a:solidFill>
                <a:latin typeface="Times"/>
                <a:cs typeface="Times"/>
              </a:rPr>
              <a:t>temperature: 15 mK to 1.5K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direct measurement of the shear modulus </a:t>
            </a:r>
            <a:r>
              <a:rPr lang="fr-FR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</a:p>
        </p:txBody>
      </p:sp>
      <p:pic>
        <p:nvPicPr>
          <p:cNvPr id="7" name="X2_facet_2312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9511" y="3573170"/>
            <a:ext cx="4117284" cy="3087963"/>
          </a:xfrm>
          <a:prstGeom prst="rect">
            <a:avLst/>
          </a:prstGeom>
        </p:spPr>
      </p:pic>
      <p:pic>
        <p:nvPicPr>
          <p:cNvPr id="8" name="Growing_X2c_02011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3351" y="3787672"/>
            <a:ext cx="3982156" cy="298661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4906625" y="1752600"/>
            <a:ext cx="2091075" cy="876300"/>
          </a:xfrm>
          <a:prstGeom prst="straightConnector1">
            <a:avLst/>
          </a:prstGeom>
          <a:ln w="28575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919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0425" y="160500"/>
            <a:ext cx="723005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random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nucleation</a:t>
            </a:r>
            <a:r>
              <a:rPr lang="fr-FR" sz="2400" b="1" dirty="0" smtClean="0">
                <a:latin typeface="Times" pitchFamily="-112" charset="0"/>
              </a:rPr>
              <a:t> on </a:t>
            </a:r>
            <a:r>
              <a:rPr lang="fr-FR" sz="2400" b="1" dirty="0" err="1" smtClean="0">
                <a:latin typeface="Times" pitchFamily="-112" charset="0"/>
              </a:rPr>
              <a:t>various</a:t>
            </a:r>
            <a:r>
              <a:rPr lang="fr-FR" sz="2400" b="1" dirty="0" smtClean="0">
                <a:latin typeface="Times" pitchFamily="-112" charset="0"/>
              </a:rPr>
              <a:t> sites:</a:t>
            </a:r>
          </a:p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many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different</a:t>
            </a:r>
            <a:r>
              <a:rPr lang="fr-FR" sz="2400" b="1" dirty="0" smtClean="0">
                <a:latin typeface="Times" pitchFamily="-112" charset="0"/>
              </a:rPr>
              <a:t> orientations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16" name="Picture 3" descr="D:\Users\ariel\Bureau\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437" y="1150527"/>
            <a:ext cx="2415027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D:\Users\ariel\Bureau\X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3137" y="4861879"/>
            <a:ext cx="2406327" cy="148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 descr="D:\Users\ariel\Bureau\X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8001" y="1150527"/>
            <a:ext cx="23447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6" descr="Y:\Beamish (2)\Photo-Video\X15\X15c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8001" y="2791535"/>
            <a:ext cx="2376264" cy="1128923"/>
          </a:xfrm>
          <a:prstGeom prst="rect">
            <a:avLst/>
          </a:prstGeom>
          <a:noFill/>
        </p:spPr>
      </p:pic>
      <p:pic>
        <p:nvPicPr>
          <p:cNvPr id="20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6" cstate="print"/>
          <a:srcRect l="40803" t="70147" r="21791"/>
          <a:stretch>
            <a:fillRect/>
          </a:stretch>
        </p:blipFill>
        <p:spPr bwMode="auto">
          <a:xfrm>
            <a:off x="4538001" y="3976922"/>
            <a:ext cx="2376264" cy="1422326"/>
          </a:xfrm>
          <a:prstGeom prst="rect">
            <a:avLst/>
          </a:prstGeom>
          <a:noFill/>
        </p:spPr>
      </p:pic>
      <p:pic>
        <p:nvPicPr>
          <p:cNvPr id="21" name="Picture 38" descr="Y:\Beamish (2)\Photo-Video\X21\x20_melting_11 37 59 .67_T=_sm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001" y="5456440"/>
            <a:ext cx="2409204" cy="890024"/>
          </a:xfrm>
          <a:prstGeom prst="rect">
            <a:avLst/>
          </a:prstGeom>
          <a:noFill/>
        </p:spPr>
      </p:pic>
      <p:pic>
        <p:nvPicPr>
          <p:cNvPr id="22" name="Picture 39" descr="Y:\Beamish\Photo-video\X3\X3_18 45 59 .67_T=0.0000K.tif"/>
          <p:cNvPicPr>
            <a:picLocks noChangeAspect="1" noChangeArrowheads="1"/>
          </p:cNvPicPr>
          <p:nvPr/>
        </p:nvPicPr>
        <p:blipFill>
          <a:blip r:embed="rId8" cstate="print"/>
          <a:srcRect l="46856" t="44236" b="12452"/>
          <a:stretch>
            <a:fillRect/>
          </a:stretch>
        </p:blipFill>
        <p:spPr bwMode="auto">
          <a:xfrm>
            <a:off x="2013137" y="3047495"/>
            <a:ext cx="2406327" cy="147083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3990666" y="2293364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409267" y="3544090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476337" y="237872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X6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90666" y="4148993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990666" y="5977132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11961" y="5977132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6368473" y="5029916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</a:rPr>
              <a:t>X20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3990666" y="1928350"/>
            <a:ext cx="3292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V="1">
            <a:off x="3719667" y="3398142"/>
            <a:ext cx="338862" cy="3096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364526" y="2293364"/>
            <a:ext cx="1187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6-fold symmetry axis c</a:t>
            </a:r>
          </a:p>
        </p:txBody>
      </p:sp>
    </p:spTree>
    <p:extLst>
      <p:ext uri="{BB962C8B-B14F-4D97-AF65-F5344CB8AC3E}">
        <p14:creationId xmlns:p14="http://schemas.microsoft.com/office/powerpoint/2010/main" val="151897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024514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dislocations are </a:t>
            </a:r>
            <a:r>
              <a:rPr lang="fr-FR" sz="1800" b="1" dirty="0" err="1" smtClean="0">
                <a:latin typeface="Times New Roman"/>
                <a:cs typeface="Times New Roman"/>
              </a:rPr>
              <a:t>highly</a:t>
            </a:r>
            <a:r>
              <a:rPr lang="fr-FR" sz="1800" b="1" dirty="0" smtClean="0">
                <a:latin typeface="Times New Roman"/>
                <a:cs typeface="Times New Roman"/>
              </a:rPr>
              <a:t> mobile in a </a:t>
            </a:r>
            <a:r>
              <a:rPr lang="fr-FR" sz="1800" b="1" dirty="0" err="1" smtClean="0">
                <a:latin typeface="Times New Roman"/>
                <a:cs typeface="Times New Roman"/>
              </a:rPr>
              <a:t>T-domain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between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lang="fr-FR" sz="18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He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impurity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binding at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damping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collisions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higher</a:t>
            </a:r>
            <a:r>
              <a:rPr lang="fr-FR"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latin typeface="Times New Roman"/>
                <a:cs typeface="Times New Roman"/>
              </a:rPr>
              <a:t>ultrapure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 4</a:t>
            </a:r>
            <a:r>
              <a:rPr lang="fr-FR" sz="2800" b="1" dirty="0" smtClean="0">
                <a:latin typeface="Times New Roman"/>
                <a:cs typeface="Times New Roman"/>
              </a:rPr>
              <a:t>He single </a:t>
            </a:r>
            <a:r>
              <a:rPr lang="fr-FR" sz="2800" b="1" dirty="0" err="1" smtClean="0">
                <a:latin typeface="Times New Roman"/>
                <a:cs typeface="Times New Roman"/>
              </a:rPr>
              <a:t>crystals with only 4x10</a:t>
            </a:r>
            <a:r>
              <a:rPr lang="fr-FR" sz="2800" b="1" baseline="30000" dirty="0" err="1" smtClean="0">
                <a:latin typeface="Times New Roman"/>
                <a:cs typeface="Times New Roman"/>
              </a:rPr>
              <a:t>-10   3</a:t>
            </a:r>
            <a:r>
              <a:rPr lang="fr-FR" sz="2800" b="1" dirty="0" err="1" smtClean="0">
                <a:latin typeface="Times New Roman"/>
                <a:cs typeface="Times New Roman"/>
              </a:rPr>
              <a:t>He</a:t>
            </a:r>
            <a:r>
              <a:rPr lang="fr-FR" sz="2800" b="1" dirty="0" smtClean="0">
                <a:latin typeface="Times New Roman"/>
                <a:cs typeface="Times New Roman"/>
              </a:rPr>
              <a:t> </a:t>
            </a:r>
            <a:br>
              <a:rPr lang="fr-FR" sz="2800" b="1" dirty="0" smtClean="0">
                <a:latin typeface="Times New Roman"/>
                <a:cs typeface="Times New Roman"/>
              </a:rPr>
            </a:br>
            <a:r>
              <a:rPr lang="fr-FR" sz="2800" b="1" dirty="0" smtClean="0">
                <a:latin typeface="Times New Roman"/>
                <a:cs typeface="Times New Roman"/>
              </a:rPr>
              <a:t>do not </a:t>
            </a:r>
            <a:r>
              <a:rPr lang="fr-FR" sz="2800" b="1" dirty="0" err="1" smtClean="0">
                <a:latin typeface="Times New Roman"/>
                <a:cs typeface="Times New Roman"/>
              </a:rPr>
              <a:t>resist</a:t>
            </a:r>
            <a:r>
              <a:rPr lang="fr-FR" sz="2800" b="1" dirty="0" smtClean="0">
                <a:latin typeface="Times New Roman"/>
                <a:cs typeface="Times New Roman"/>
              </a:rPr>
              <a:t> to </a:t>
            </a:r>
            <a:r>
              <a:rPr lang="fr-FR" sz="2800" b="1" dirty="0" err="1" smtClean="0">
                <a:latin typeface="Times New Roman"/>
                <a:cs typeface="Times New Roman"/>
              </a:rPr>
              <a:t>shear</a:t>
            </a:r>
            <a:r>
              <a:rPr lang="fr-FR" sz="2800" b="1" dirty="0" smtClean="0">
                <a:latin typeface="Times New Roman"/>
                <a:cs typeface="Times New Roman"/>
              </a:rPr>
              <a:t> in a T-domain </a:t>
            </a:r>
            <a:r>
              <a:rPr lang="fr-FR" sz="2800" b="1" dirty="0" err="1" smtClean="0">
                <a:latin typeface="Times New Roman"/>
                <a:cs typeface="Times New Roman"/>
              </a:rPr>
              <a:t>around</a:t>
            </a:r>
            <a:r>
              <a:rPr lang="fr-FR" sz="2800" b="1" dirty="0" smtClean="0">
                <a:latin typeface="Times New Roman"/>
                <a:cs typeface="Times New Roman"/>
              </a:rPr>
              <a:t> 0.2K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16400" y="1129000"/>
            <a:ext cx="436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submitted</a:t>
            </a:r>
            <a:r>
              <a:rPr lang="fr-FR" sz="1600" b="1" i="1" dirty="0" smtClean="0">
                <a:latin typeface="Times New Roman"/>
                <a:cs typeface="Times New Roman"/>
              </a:rPr>
              <a:t> to 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4934063"/>
            <a:ext cx="36077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=&gt; measurements of dislocation properties: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gliding direction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density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length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binding energy to </a:t>
            </a:r>
            <a:r>
              <a:rPr lang="fr-FR" sz="24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He impurities</a:t>
            </a:r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189978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giant plasticity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around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 descr="mu-typiq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225550"/>
            <a:ext cx="5499100" cy="5422900"/>
          </a:xfrm>
          <a:prstGeom prst="rect">
            <a:avLst/>
          </a:prstGeom>
        </p:spPr>
      </p:pic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24592" r="26212" b="62317"/>
          <a:stretch/>
        </p:blipFill>
        <p:spPr>
          <a:xfrm>
            <a:off x="6650797" y="1897449"/>
            <a:ext cx="1930400" cy="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07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dislocation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gliding is responsible for the softening of crystals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pic>
        <p:nvPicPr>
          <p:cNvPr id="2" name="true-glide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243" y="2193328"/>
            <a:ext cx="4107115" cy="3299158"/>
          </a:xfrm>
          <a:prstGeom prst="rect">
            <a:avLst/>
          </a:prstGeom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4865580" y="1602904"/>
            <a:ext cx="4115851" cy="353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under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an applied 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stress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fr-FR" sz="2000" b="1" i="1" dirty="0" smtClean="0">
                <a:latin typeface="Times"/>
                <a:cs typeface="Times"/>
              </a:rPr>
              <a:t>the </a:t>
            </a:r>
            <a:r>
              <a:rPr lang="fr-FR" sz="2000" b="1" i="1" dirty="0" err="1" smtClean="0">
                <a:latin typeface="Times"/>
                <a:cs typeface="Times"/>
              </a:rPr>
              <a:t>strain</a:t>
            </a:r>
            <a:r>
              <a:rPr lang="fr-FR" sz="2000" b="1" i="1" dirty="0" smtClean="0">
                <a:latin typeface="Times"/>
                <a:cs typeface="Times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the </a:t>
            </a:r>
            <a:r>
              <a:rPr lang="fr-FR" sz="2000" b="1" i="1" dirty="0" err="1" smtClean="0">
                <a:solidFill>
                  <a:srgbClr val="FF0000"/>
                </a:solidFill>
                <a:latin typeface="Times"/>
                <a:cs typeface="Times"/>
              </a:rPr>
              <a:t>sum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of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lat</a:t>
            </a:r>
            <a:r>
              <a:rPr lang="fr-FR" sz="2000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deformation</a:t>
            </a:r>
            <a:r>
              <a:rPr lang="fr-FR" sz="2000" b="1" i="1" dirty="0" smtClean="0">
                <a:latin typeface="Times"/>
                <a:cs typeface="Times"/>
              </a:rPr>
              <a:t> of the </a:t>
            </a:r>
            <a:r>
              <a:rPr lang="fr-FR" sz="2000" b="1" i="1" dirty="0" err="1" smtClean="0">
                <a:latin typeface="Times"/>
                <a:cs typeface="Times"/>
              </a:rPr>
              <a:t>lattice</a:t>
            </a:r>
            <a:r>
              <a:rPr lang="fr-FR" sz="2000" b="1" i="1" dirty="0"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and </a:t>
            </a:r>
          </a:p>
          <a:p>
            <a:r>
              <a:rPr lang="fr-FR" sz="2000" b="1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 smtClean="0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000" b="1" i="1" baseline="-25000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sz="2000" b="1" i="1" dirty="0" smtClean="0">
                <a:latin typeface="Times"/>
                <a:cs typeface="Times"/>
              </a:rPr>
              <a:t>due to the </a:t>
            </a:r>
            <a:r>
              <a:rPr lang="fr-FR" sz="2000" b="1" i="1" dirty="0" err="1" smtClean="0">
                <a:latin typeface="Times"/>
                <a:cs typeface="Times"/>
              </a:rPr>
              <a:t>displacement</a:t>
            </a:r>
            <a:r>
              <a:rPr lang="fr-FR" sz="2000" b="1" i="1" dirty="0" smtClean="0">
                <a:latin typeface="Times"/>
                <a:cs typeface="Times"/>
              </a:rPr>
              <a:t> of dislocations</a:t>
            </a:r>
          </a:p>
          <a:p>
            <a:endParaRPr lang="fr-FR" sz="2000" b="1" i="1" dirty="0" smtClean="0">
              <a:latin typeface="Times"/>
              <a:cs typeface="Times"/>
            </a:endParaRPr>
          </a:p>
          <a:p>
            <a:endParaRPr lang="fr-FR" sz="2800" b="1" i="1" dirty="0" err="1" smtClean="0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endParaRPr lang="fr-FR" sz="2800" b="1" i="1" dirty="0" err="1">
              <a:solidFill>
                <a:srgbClr val="0000FF"/>
              </a:solidFill>
              <a:latin typeface="Symbol" charset="2"/>
              <a:cs typeface="Symbol" charset="2"/>
            </a:endParaRPr>
          </a:p>
          <a:p>
            <a:endParaRPr lang="fr-FR" sz="2800" b="1" i="1" dirty="0" err="1" smtClean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11700" y="5329141"/>
            <a:ext cx="4115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 smtClean="0">
                <a:latin typeface="Times"/>
                <a:cs typeface="Times"/>
              </a:rPr>
              <a:t>If </a:t>
            </a:r>
            <a:r>
              <a:rPr lang="fr-FR" sz="2000" b="1" i="1" dirty="0">
                <a:latin typeface="Times"/>
                <a:cs typeface="Times"/>
              </a:rPr>
              <a:t>dislocations move enough, </a:t>
            </a:r>
          </a:p>
          <a:p>
            <a:r>
              <a:rPr lang="fr-FR" sz="2000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fr-FR" sz="2000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dis</a:t>
            </a:r>
            <a:r>
              <a:rPr lang="fr-FR" sz="2000" b="1" i="1" dirty="0">
                <a:solidFill>
                  <a:srgbClr val="FF0000"/>
                </a:solidFill>
                <a:latin typeface="Times"/>
                <a:cs typeface="Times"/>
              </a:rPr>
              <a:t> is large </a:t>
            </a:r>
            <a:r>
              <a:rPr lang="fr-FR" sz="2000" b="1" i="1" dirty="0">
                <a:latin typeface="Times"/>
                <a:cs typeface="Times"/>
              </a:rPr>
              <a:t>=&gt; </a:t>
            </a:r>
            <a:r>
              <a:rPr lang="fr-FR" sz="2000" b="1" i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i="1" baseline="-25000" dirty="0" err="1" smtClean="0">
                <a:solidFill>
                  <a:srgbClr val="0000FF"/>
                </a:solidFill>
                <a:latin typeface="Times"/>
                <a:cs typeface="Times"/>
              </a:rPr>
              <a:t>eff</a:t>
            </a:r>
            <a:r>
              <a:rPr lang="fr-FR" sz="2000" b="1" i="1" baseline="-25000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reduced</a:t>
            </a:r>
            <a:endParaRPr lang="fr-FR" sz="2000" b="1" i="1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445753" y="1810336"/>
            <a:ext cx="160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 </a:t>
            </a:r>
            <a:r>
              <a:rPr lang="fr-FR" sz="2000" dirty="0" err="1" smtClean="0"/>
              <a:t>shear</a:t>
            </a:r>
            <a:r>
              <a:rPr lang="fr-FR" sz="2000" dirty="0" smtClean="0"/>
              <a:t> stress</a:t>
            </a:r>
            <a:endParaRPr lang="fr-FR" sz="2000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934268"/>
              </p:ext>
            </p:extLst>
          </p:nvPr>
        </p:nvGraphicFramePr>
        <p:xfrm>
          <a:off x="5060950" y="3733800"/>
          <a:ext cx="2419350" cy="1068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1" name="…quation" r:id="rId7" imgW="977900" imgH="431800" progId="Equation.3">
                  <p:embed/>
                </p:oleObj>
              </mc:Choice>
              <mc:Fallback>
                <p:oleObj name="…quation" r:id="rId7" imgW="977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60950" y="3733800"/>
                        <a:ext cx="2419350" cy="1068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17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43209" y="194903"/>
            <a:ext cx="8700315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the elastic anomaly is  large and  anisotropic</a:t>
            </a:r>
            <a:endParaRPr lang="en-US" sz="2400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106954" y="770610"/>
            <a:ext cx="2923435" cy="1174297"/>
            <a:chOff x="30153" y="2155186"/>
            <a:chExt cx="2923435" cy="1174297"/>
          </a:xfrm>
        </p:grpSpPr>
        <p:sp>
          <p:nvSpPr>
            <p:cNvPr id="6" name="ZoneTexte 5"/>
            <p:cNvSpPr txBox="1"/>
            <p:nvPr/>
          </p:nvSpPr>
          <p:spPr>
            <a:xfrm>
              <a:off x="30153" y="2155186"/>
              <a:ext cx="29234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	  </a:t>
              </a: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	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	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crystal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X3 at 45° : 		</a:t>
              </a:r>
            </a:p>
            <a:p>
              <a:endPara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pic>
          <p:nvPicPr>
            <p:cNvPr id="9" name="Image 8" descr="X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54" y="2424342"/>
              <a:ext cx="922947" cy="905141"/>
            </a:xfrm>
            <a:prstGeom prst="rect">
              <a:avLst/>
            </a:prstGeom>
          </p:spPr>
        </p:pic>
      </p:grpSp>
      <p:pic>
        <p:nvPicPr>
          <p:cNvPr id="11" name="Image 10" descr="mu pour post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025900"/>
            <a:ext cx="5537200" cy="53594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744604" y="1611402"/>
            <a:ext cx="435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X3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grpSp>
        <p:nvGrpSpPr>
          <p:cNvPr id="13" name="Grouper 12"/>
          <p:cNvGrpSpPr/>
          <p:nvPr/>
        </p:nvGrpSpPr>
        <p:grpSpPr>
          <a:xfrm>
            <a:off x="119054" y="2922077"/>
            <a:ext cx="4277986" cy="2023542"/>
            <a:chOff x="119054" y="2922077"/>
            <a:chExt cx="4277986" cy="2023542"/>
          </a:xfrm>
        </p:grpSpPr>
        <p:sp>
          <p:nvSpPr>
            <p:cNvPr id="7" name="ZoneTexte 6"/>
            <p:cNvSpPr txBox="1"/>
            <p:nvPr/>
          </p:nvSpPr>
          <p:spPr>
            <a:xfrm>
              <a:off x="119054" y="4360843"/>
              <a:ext cx="318555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X2 </a:t>
              </a:r>
              <a:r>
                <a:rPr lang="fr-FR" sz="1600" b="1" dirty="0">
                  <a:solidFill>
                    <a:srgbClr val="808000"/>
                  </a:solidFill>
                  <a:latin typeface="Times New Roman"/>
                  <a:cs typeface="Times New Roman"/>
                </a:rPr>
                <a:t>, </a:t>
              </a:r>
              <a:r>
                <a:rPr lang="fr-FR" sz="1600" b="1" dirty="0" smtClean="0">
                  <a:solidFill>
                    <a:srgbClr val="808000"/>
                  </a:solidFill>
                  <a:latin typeface="Times New Roman"/>
                  <a:cs typeface="Times New Roman"/>
                </a:rPr>
                <a:t>X21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depend mostly on 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44</a:t>
              </a:r>
            </a:p>
            <a:p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X5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depends more on 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66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than </a:t>
              </a:r>
              <a:r>
                <a:rPr lang="fr-FR" sz="1600" b="1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c</a:t>
              </a:r>
              <a:r>
                <a:rPr lang="fr-FR" sz="1600" b="1" baseline="-25000" dirty="0" smtClean="0">
                  <a:solidFill>
                    <a:srgbClr val="008000"/>
                  </a:solidFill>
                  <a:latin typeface="Times New Roman"/>
                  <a:cs typeface="Times New Roman"/>
                </a:rPr>
                <a:t>44</a:t>
              </a:r>
            </a:p>
          </p:txBody>
        </p:sp>
        <p:grpSp>
          <p:nvGrpSpPr>
            <p:cNvPr id="5" name="Grouper 4"/>
            <p:cNvGrpSpPr/>
            <p:nvPr/>
          </p:nvGrpSpPr>
          <p:grpSpPr>
            <a:xfrm>
              <a:off x="119054" y="3634918"/>
              <a:ext cx="1144541" cy="720983"/>
              <a:chOff x="119054" y="3342818"/>
              <a:chExt cx="1144541" cy="720983"/>
            </a:xfrm>
          </p:grpSpPr>
          <p:pic>
            <p:nvPicPr>
              <p:cNvPr id="19" name="Image 18" descr="X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54" y="3342818"/>
                <a:ext cx="1051333" cy="658086"/>
              </a:xfrm>
              <a:prstGeom prst="rect">
                <a:avLst/>
              </a:prstGeom>
            </p:spPr>
          </p:pic>
          <p:sp>
            <p:nvSpPr>
              <p:cNvPr id="20" name="ZoneTexte 19"/>
              <p:cNvSpPr txBox="1"/>
              <p:nvPr/>
            </p:nvSpPr>
            <p:spPr>
              <a:xfrm>
                <a:off x="828159" y="3725247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X2</a:t>
                </a:r>
                <a:endPara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1338621" y="3634918"/>
              <a:ext cx="1130429" cy="672547"/>
              <a:chOff x="1338621" y="3342818"/>
              <a:chExt cx="1130429" cy="672547"/>
            </a:xfrm>
          </p:grpSpPr>
          <p:pic>
            <p:nvPicPr>
              <p:cNvPr id="21" name="Picture 3" descr="D:\Users\ariel\Bureau\X5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8621" y="3342818"/>
                <a:ext cx="1049922" cy="647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ZoneTexte 22"/>
              <p:cNvSpPr txBox="1"/>
              <p:nvPr/>
            </p:nvSpPr>
            <p:spPr>
              <a:xfrm>
                <a:off x="2033614" y="3676811"/>
                <a:ext cx="4354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X5</a:t>
                </a:r>
                <a:endParaRPr lang="fr-FR" sz="1600" b="1" dirty="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3" name="Connecteur droit avec flèche 2"/>
            <p:cNvCxnSpPr/>
            <p:nvPr/>
          </p:nvCxnSpPr>
          <p:spPr>
            <a:xfrm flipV="1">
              <a:off x="3042488" y="3044968"/>
              <a:ext cx="1354552" cy="1755632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 flipV="1">
              <a:off x="2946400" y="2922077"/>
              <a:ext cx="1327741" cy="154832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Connecteur droit avec flèche 28"/>
          <p:cNvCxnSpPr/>
          <p:nvPr/>
        </p:nvCxnSpPr>
        <p:spPr>
          <a:xfrm>
            <a:off x="2794000" y="1257300"/>
            <a:ext cx="1480141" cy="2173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80494" y="4963062"/>
            <a:ext cx="6307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low T value of the stiffness is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intrinsic value due to the lattice elasticity,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as measured by Greywall (1.2K, 10MHz)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contrary to Anderson's model of supersolidity</a:t>
            </a:r>
          </a:p>
          <a:p>
            <a:endParaRPr lang="fr-FR" sz="1600" b="1" dirty="0">
              <a:latin typeface="Times New Roman"/>
              <a:cs typeface="Times New Roman"/>
            </a:endParaRPr>
          </a:p>
          <a:p>
            <a:r>
              <a:rPr lang="fr-FR" sz="1600" b="1" dirty="0" smtClean="0">
                <a:latin typeface="Times New Roman"/>
                <a:cs typeface="Times New Roman"/>
              </a:rPr>
              <a:t>dislocations glide along high density planes</a:t>
            </a:r>
          </a:p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basal planes?  reduction of c</a:t>
            </a:r>
            <a:r>
              <a:rPr lang="fr-FR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44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;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prismatic planes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?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fr-FR" sz="1600" b="1" baseline="-25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66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119054" y="2495470"/>
            <a:ext cx="4155087" cy="853212"/>
            <a:chOff x="119054" y="2495470"/>
            <a:chExt cx="4155087" cy="853212"/>
          </a:xfrm>
        </p:grpSpPr>
        <p:grpSp>
          <p:nvGrpSpPr>
            <p:cNvPr id="2" name="Grouper 1"/>
            <p:cNvGrpSpPr/>
            <p:nvPr/>
          </p:nvGrpSpPr>
          <p:grpSpPr>
            <a:xfrm>
              <a:off x="119054" y="2495470"/>
              <a:ext cx="4155087" cy="853212"/>
              <a:chOff x="119054" y="2495470"/>
              <a:chExt cx="4155087" cy="853212"/>
            </a:xfrm>
          </p:grpSpPr>
          <p:grpSp>
            <p:nvGrpSpPr>
              <p:cNvPr id="31" name="Grouper 30"/>
              <p:cNvGrpSpPr/>
              <p:nvPr/>
            </p:nvGrpSpPr>
            <p:grpSpPr>
              <a:xfrm>
                <a:off x="119054" y="2495470"/>
                <a:ext cx="3323631" cy="853212"/>
                <a:chOff x="119053" y="5760465"/>
                <a:chExt cx="3323631" cy="853212"/>
              </a:xfrm>
            </p:grpSpPr>
            <p:sp>
              <p:nvSpPr>
                <p:cNvPr id="8" name="ZoneTexte 7"/>
                <p:cNvSpPr txBox="1"/>
                <p:nvPr/>
              </p:nvSpPr>
              <p:spPr>
                <a:xfrm>
                  <a:off x="1337209" y="5760465"/>
                  <a:ext cx="21054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b="1" dirty="0" err="1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polycrystal</a:t>
                  </a:r>
                  <a:r>
                    <a:rPr lang="fr-FR" sz="1600" b="1" dirty="0" smtClean="0">
                      <a:solidFill>
                        <a:srgbClr val="FF00FF"/>
                      </a:solidFill>
                      <a:latin typeface="Times New Roman"/>
                      <a:cs typeface="Times New Roman"/>
                    </a:rPr>
                    <a:t> BC2:</a:t>
                  </a:r>
                </a:p>
              </p:txBody>
            </p:sp>
            <p:pic>
              <p:nvPicPr>
                <p:cNvPr id="15" name="Picture 2" descr="D:\Users\ariel\Bureau\BC1_melting_16 36 47 .41_T=0.0000K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053" y="5760465"/>
                  <a:ext cx="1137616" cy="853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27" name="Connecteur droit avec flèche 26"/>
              <p:cNvCxnSpPr/>
              <p:nvPr/>
            </p:nvCxnSpPr>
            <p:spPr>
              <a:xfrm>
                <a:off x="2946400" y="2705101"/>
                <a:ext cx="1327741" cy="95410"/>
              </a:xfrm>
              <a:prstGeom prst="straightConnector1">
                <a:avLst/>
              </a:prstGeom>
              <a:ln>
                <a:solidFill>
                  <a:srgbClr val="FF00FF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ZoneTexte 25"/>
            <p:cNvSpPr txBox="1"/>
            <p:nvPr/>
          </p:nvSpPr>
          <p:spPr>
            <a:xfrm>
              <a:off x="759291" y="2800511"/>
              <a:ext cx="5609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smtClean="0">
                  <a:solidFill>
                    <a:srgbClr val="FF00FF"/>
                  </a:solidFill>
                  <a:latin typeface="Times New Roman"/>
                  <a:cs typeface="Times New Roman"/>
                </a:rPr>
                <a:t>BC2</a:t>
              </a:r>
              <a:endParaRPr lang="fr-FR" sz="1600" dirty="0">
                <a:solidFill>
                  <a:srgbClr val="FF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1747326" y="2923884"/>
            <a:ext cx="1371963" cy="516703"/>
            <a:chOff x="7673523" y="1989613"/>
            <a:chExt cx="1371963" cy="516703"/>
          </a:xfrm>
        </p:grpSpPr>
        <p:pic>
          <p:nvPicPr>
            <p:cNvPr id="30" name="Picture 38" descr="Y:\Beamish (2)\Photo-Video\X21\x20_melting_11 37 59 .67_T=_small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673523" y="1989613"/>
              <a:ext cx="1270001" cy="469172"/>
            </a:xfrm>
            <a:prstGeom prst="rect">
              <a:avLst/>
            </a:prstGeom>
            <a:noFill/>
          </p:spPr>
        </p:pic>
        <p:sp>
          <p:nvSpPr>
            <p:cNvPr id="32" name="ZoneTexte 31"/>
            <p:cNvSpPr txBox="1"/>
            <p:nvPr/>
          </p:nvSpPr>
          <p:spPr>
            <a:xfrm>
              <a:off x="8507458" y="2167762"/>
              <a:ext cx="538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996633"/>
                  </a:solidFill>
                  <a:latin typeface="Times New Roman"/>
                  <a:cs typeface="Times New Roman"/>
                </a:rPr>
                <a:t>X21</a:t>
              </a:r>
              <a:endParaRPr lang="fr-FR" sz="1600" b="1" dirty="0">
                <a:solidFill>
                  <a:srgbClr val="996633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33" name="Connecteur droit avec flèche 32"/>
          <p:cNvCxnSpPr/>
          <p:nvPr/>
        </p:nvCxnSpPr>
        <p:spPr>
          <a:xfrm flipV="1">
            <a:off x="3093527" y="2922077"/>
            <a:ext cx="1059373" cy="255009"/>
          </a:xfrm>
          <a:prstGeom prst="straightConnector1">
            <a:avLst/>
          </a:prstGeom>
          <a:ln>
            <a:solidFill>
              <a:srgbClr val="996633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7" descr="Y:\Beamish (2)\Photo-Video\X20\X20_15 56 41 .28_T=.tif"/>
          <p:cNvPicPr>
            <a:picLocks noChangeAspect="1" noChangeArrowheads="1"/>
          </p:cNvPicPr>
          <p:nvPr/>
        </p:nvPicPr>
        <p:blipFill>
          <a:blip r:embed="rId8" cstate="print"/>
          <a:srcRect l="40803" t="70147" r="21791"/>
          <a:stretch>
            <a:fillRect/>
          </a:stretch>
        </p:blipFill>
        <p:spPr bwMode="auto">
          <a:xfrm>
            <a:off x="1456712" y="1611402"/>
            <a:ext cx="1331776" cy="797142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2314561" y="2098733"/>
            <a:ext cx="538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8000"/>
                </a:solidFill>
                <a:latin typeface="Times New Roman"/>
                <a:cs typeface="Times New Roman"/>
              </a:rPr>
              <a:t>X20</a:t>
            </a:r>
            <a:endParaRPr lang="fr-FR" sz="1600" b="1" dirty="0">
              <a:solidFill>
                <a:srgbClr val="FF8000"/>
              </a:solidFill>
              <a:latin typeface="Times New Roman"/>
              <a:cs typeface="Times New Roman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852227" y="1739900"/>
            <a:ext cx="1421914" cy="497387"/>
          </a:xfrm>
          <a:prstGeom prst="straightConnector1">
            <a:avLst/>
          </a:prstGeom>
          <a:ln>
            <a:solidFill>
              <a:srgbClr val="FF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726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86974" y="194901"/>
            <a:ext cx="4905009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atin typeface="Times New Roman"/>
                <a:cs typeface="Times New Roman"/>
              </a:rPr>
              <a:t>dislocations glide along basal planes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1437" y="988456"/>
            <a:ext cx="385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X2, X5, X6 and X21 :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similar growth at 1.4K,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same purity (0.3 ppm of </a:t>
            </a:r>
            <a:r>
              <a:rPr lang="fr-FR" b="1" baseline="30000" dirty="0" err="1" smtClean="0">
                <a:latin typeface="Times New Roman"/>
                <a:cs typeface="Times New Roman"/>
              </a:rPr>
              <a:t>3</a:t>
            </a:r>
            <a:r>
              <a:rPr lang="fr-FR" b="1" dirty="0" err="1" smtClean="0">
                <a:latin typeface="Times New Roman"/>
                <a:cs typeface="Times New Roman"/>
              </a:rPr>
              <a:t>He)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 </a:t>
            </a:r>
            <a:r>
              <a:rPr lang="fr-FR" b="1" dirty="0" err="1" smtClean="0">
                <a:latin typeface="Times New Roman"/>
                <a:cs typeface="Times New Roman"/>
              </a:rPr>
              <a:t>=&gt; same elastic constants?</a:t>
            </a:r>
            <a:endParaRPr lang="fr-FR" b="1" dirty="0" smtClean="0">
              <a:latin typeface="Times New Roman"/>
              <a:cs typeface="Times New Roman"/>
            </a:endParaRPr>
          </a:p>
        </p:txBody>
      </p:sp>
      <p:pic>
        <p:nvPicPr>
          <p:cNvPr id="5" name="Image 4" descr="c44-variousX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80" y="846582"/>
            <a:ext cx="4854222" cy="480896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437" y="2370709"/>
            <a:ext cx="4066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if c66 =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Cst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and only  c44 varies: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same reduction by 62</a:t>
            </a:r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±8</a:t>
            </a:r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for all crystals</a:t>
            </a:r>
            <a:r>
              <a:rPr lang="fr-FR" b="1" dirty="0" err="1" smtClean="0">
                <a:latin typeface="Times New Roman"/>
                <a:cs typeface="Times New Roman"/>
              </a:rPr>
              <a:t> (Souris et al. 2015: up to 90%)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81438" y="5327826"/>
            <a:ext cx="8708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/>
                <a:cs typeface="Times New Roman"/>
              </a:rPr>
              <a:t>hexagonal metals: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gliding along basal planes in Be</a:t>
            </a:r>
            <a:r>
              <a:rPr lang="fr-FR" b="1" dirty="0">
                <a:latin typeface="Times New Roman"/>
                <a:cs typeface="Times New Roman"/>
              </a:rPr>
              <a:t>, Mg, Co, </a:t>
            </a:r>
            <a:r>
              <a:rPr lang="fr-FR" b="1" dirty="0" smtClean="0">
                <a:latin typeface="Times New Roman"/>
                <a:cs typeface="Times New Roman"/>
              </a:rPr>
              <a:t>Zn, </a:t>
            </a:r>
          </a:p>
          <a:p>
            <a:r>
              <a:rPr lang="fr-FR" b="1" dirty="0">
                <a:latin typeface="Times New Roman"/>
                <a:cs typeface="Times New Roman"/>
              </a:rPr>
              <a:t>along prismatic planes in  </a:t>
            </a:r>
            <a:r>
              <a:rPr lang="fr-FR" b="1" dirty="0" smtClean="0">
                <a:latin typeface="Times New Roman"/>
                <a:cs typeface="Times New Roman"/>
              </a:rPr>
              <a:t>Zr, Ti</a:t>
            </a:r>
          </a:p>
          <a:p>
            <a:r>
              <a:rPr lang="fr-FR" b="1" dirty="0">
                <a:latin typeface="Times New Roman"/>
                <a:cs typeface="Times New Roman"/>
              </a:rPr>
              <a:t>Agreement with the criterion by B. Legrand (1984) : </a:t>
            </a:r>
            <a:r>
              <a:rPr lang="fr-FR" b="1" dirty="0">
                <a:solidFill>
                  <a:srgbClr val="FF8000"/>
                </a:solidFill>
                <a:latin typeface="Times New Roman"/>
                <a:cs typeface="Times New Roman"/>
              </a:rPr>
              <a:t>dislocation splitting </a:t>
            </a:r>
            <a:r>
              <a:rPr lang="fr-FR" b="1" dirty="0">
                <a:latin typeface="Times New Roman"/>
                <a:cs typeface="Times New Roman"/>
              </a:rPr>
              <a:t>due to the low energy of stacking faults 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81437" y="3467100"/>
            <a:ext cx="40660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the opposite hypothesis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(c44 constant, c66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variable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)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would lead to absurd results: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for X6,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c66 </a:t>
            </a:r>
            <a:r>
              <a:rPr lang="fr-FR" b="1" dirty="0" err="1">
                <a:solidFill>
                  <a:srgbClr val="0000FF"/>
                </a:solidFill>
                <a:latin typeface="Times New Roman"/>
                <a:cs typeface="Times New Roman"/>
              </a:rPr>
              <a:t>should vary by 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300% </a:t>
            </a:r>
          </a:p>
          <a:p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more than </a:t>
            </a:r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1000</a:t>
            </a:r>
            <a:r>
              <a:rPr lang="fr-FR" b="1" dirty="0">
                <a:solidFill>
                  <a:srgbClr val="0000FF"/>
                </a:solidFill>
                <a:latin typeface="Times New Roman"/>
                <a:cs typeface="Times New Roman"/>
              </a:rPr>
              <a:t>% for X21 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r 14"/>
          <p:cNvGrpSpPr/>
          <p:nvPr/>
        </p:nvGrpSpPr>
        <p:grpSpPr>
          <a:xfrm>
            <a:off x="3699160" y="1051479"/>
            <a:ext cx="5448300" cy="5575300"/>
            <a:chOff x="3632338" y="1023412"/>
            <a:chExt cx="5448300" cy="5575300"/>
          </a:xfrm>
        </p:grpSpPr>
        <p:pic>
          <p:nvPicPr>
            <p:cNvPr id="11" name="Image 10" descr="c44(resolved stress).t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338" y="1023412"/>
              <a:ext cx="5448300" cy="5575300"/>
            </a:xfrm>
            <a:prstGeom prst="rect">
              <a:avLst/>
            </a:prstGeom>
          </p:spPr>
        </p:pic>
        <p:cxnSp>
          <p:nvCxnSpPr>
            <p:cNvPr id="4" name="Connecteur droit avec flèche 3"/>
            <p:cNvCxnSpPr/>
            <p:nvPr/>
          </p:nvCxnSpPr>
          <p:spPr>
            <a:xfrm flipH="1" flipV="1">
              <a:off x="6998339" y="2625271"/>
              <a:ext cx="641804" cy="106565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>
              <a:off x="8106654" y="2414581"/>
              <a:ext cx="415046" cy="92148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4480205" y="1309393"/>
              <a:ext cx="1951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 err="1" smtClean="0">
                  <a:latin typeface="Times New Roman"/>
                  <a:cs typeface="Times New Roman"/>
                </a:rPr>
                <a:t>crystals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grown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</a:t>
              </a:r>
              <a:r>
                <a:rPr lang="fr-FR" sz="1400" b="1" dirty="0" err="1" smtClean="0">
                  <a:latin typeface="Times New Roman"/>
                  <a:cs typeface="Times New Roman"/>
                </a:rPr>
                <a:t>at</a:t>
              </a:r>
              <a:r>
                <a:rPr lang="fr-FR" sz="1400" b="1" dirty="0" smtClean="0">
                  <a:latin typeface="Times New Roman"/>
                  <a:cs typeface="Times New Roman"/>
                </a:rPr>
                <a:t> 1.4K,</a:t>
              </a:r>
            </a:p>
            <a:p>
              <a:r>
                <a:rPr lang="fr-FR" sz="1400" b="1" dirty="0" smtClean="0">
                  <a:latin typeface="Times New Roman"/>
                  <a:cs typeface="Times New Roman"/>
                </a:rPr>
                <a:t> with 0.3ppm 3He</a:t>
              </a:r>
              <a:endParaRPr lang="fr-FR" sz="1400" b="1" dirty="0">
                <a:latin typeface="Times New Roman"/>
                <a:cs typeface="Times New Roman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05305"/>
            <a:ext cx="8229600" cy="79780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 dirty="0" err="1" smtClean="0">
                <a:latin typeface="Times New Roman"/>
                <a:cs typeface="Times New Roman"/>
              </a:rPr>
              <a:t>with</a:t>
            </a:r>
            <a:r>
              <a:rPr lang="fr-FR" sz="2000" b="1" dirty="0" smtClean="0">
                <a:latin typeface="Times New Roman"/>
                <a:cs typeface="Times New Roman"/>
              </a:rPr>
              <a:t> zero </a:t>
            </a:r>
            <a:r>
              <a:rPr lang="fr-FR" sz="2000" b="1" dirty="0" err="1" smtClean="0">
                <a:latin typeface="Times New Roman"/>
                <a:cs typeface="Times New Roman"/>
              </a:rPr>
              <a:t>impurity </a:t>
            </a:r>
            <a:r>
              <a:rPr lang="fr-FR" sz="2000" b="1" dirty="0" smtClean="0">
                <a:latin typeface="Times New Roman"/>
                <a:cs typeface="Times New Roman"/>
              </a:rPr>
              <a:t>and at T = 20mK , dislocations move </a:t>
            </a:r>
            <a:r>
              <a:rPr lang="fr-FR" sz="2000" b="1" dirty="0" err="1" smtClean="0">
                <a:latin typeface="Times New Roman"/>
                <a:cs typeface="Times New Roman"/>
              </a:rPr>
              <a:t>freely:</a:t>
            </a:r>
            <a:br>
              <a:rPr lang="fr-FR" sz="2000" b="1" dirty="0" err="1" smtClean="0">
                <a:latin typeface="Times New Roman"/>
                <a:cs typeface="Times New Roman"/>
              </a:rPr>
            </a:br>
            <a:r>
              <a:rPr lang="fr-FR" sz="20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linear response with 80% reduction in the shear modulus c44</a:t>
            </a:r>
            <a:endParaRPr lang="fr-FR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4666" y="1337359"/>
            <a:ext cx="394123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with impurities: 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hysteretic pinning/unpinning</a:t>
            </a:r>
          </a:p>
          <a:p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without impurities: </a:t>
            </a:r>
          </a:p>
          <a:p>
            <a:r>
              <a:rPr lang="fr-FR" b="1" dirty="0" smtClean="0">
                <a:latin typeface="Times New Roman"/>
                <a:cs typeface="Times New Roman"/>
              </a:rPr>
              <a:t>X4 </a:t>
            </a:r>
            <a:r>
              <a:rPr lang="fr-FR" b="1" dirty="0" err="1" smtClean="0">
                <a:latin typeface="Times New Roman"/>
                <a:cs typeface="Times New Roman"/>
              </a:rPr>
              <a:t>cooled</a:t>
            </a:r>
            <a:r>
              <a:rPr lang="fr-FR" b="1" dirty="0">
                <a:latin typeface="Times New Roman"/>
                <a:cs typeface="Times New Roman"/>
              </a:rPr>
              <a:t> down to 20 mK </a:t>
            </a:r>
          </a:p>
          <a:p>
            <a:r>
              <a:rPr lang="fr-FR" b="1" dirty="0" err="1" smtClean="0">
                <a:latin typeface="Times New Roman"/>
                <a:cs typeface="Times New Roman"/>
              </a:rPr>
              <a:t>under</a:t>
            </a:r>
            <a:r>
              <a:rPr lang="fr-FR" b="1" dirty="0" smtClean="0">
                <a:latin typeface="Times New Roman"/>
                <a:cs typeface="Times New Roman"/>
              </a:rPr>
              <a:t> larger ac-</a:t>
            </a:r>
            <a:r>
              <a:rPr lang="fr-FR" b="1" dirty="0" err="1" smtClean="0">
                <a:latin typeface="Times New Roman"/>
                <a:cs typeface="Times New Roman"/>
              </a:rPr>
              <a:t>strain (10</a:t>
            </a:r>
            <a:r>
              <a:rPr lang="fr-FR" b="1" baseline="30000" dirty="0" err="1" smtClean="0">
                <a:latin typeface="Times New Roman"/>
                <a:cs typeface="Times New Roman"/>
              </a:rPr>
              <a:t>-6</a:t>
            </a:r>
            <a:r>
              <a:rPr lang="fr-FR" b="1" dirty="0" err="1" smtClean="0">
                <a:latin typeface="Times New Roman"/>
                <a:cs typeface="Times New Roman"/>
              </a:rPr>
              <a:t>)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in the </a:t>
            </a:r>
            <a:r>
              <a:rPr lang="fr-FR" b="1" dirty="0" err="1" smtClean="0">
                <a:latin typeface="Times New Roman"/>
                <a:cs typeface="Times New Roman"/>
              </a:rPr>
              <a:t>presence</a:t>
            </a:r>
            <a:r>
              <a:rPr lang="fr-FR" b="1" dirty="0" smtClean="0">
                <a:latin typeface="Times New Roman"/>
                <a:cs typeface="Times New Roman"/>
              </a:rPr>
              <a:t> of </a:t>
            </a:r>
            <a:r>
              <a:rPr lang="fr-FR" b="1" dirty="0" err="1" smtClean="0">
                <a:latin typeface="Times New Roman"/>
                <a:cs typeface="Times New Roman"/>
              </a:rPr>
              <a:t>liquid</a:t>
            </a:r>
            <a:r>
              <a:rPr lang="fr-FR" b="1" dirty="0" smtClean="0">
                <a:latin typeface="Times New Roman"/>
                <a:cs typeface="Times New Roman"/>
              </a:rPr>
              <a:t> He</a:t>
            </a:r>
          </a:p>
          <a:p>
            <a:endParaRPr lang="fr-FR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stable 80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%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reduction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in </a:t>
            </a:r>
            <a:r>
              <a:rPr lang="fr-FR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b="1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44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a giant reversible plasticity</a:t>
            </a:r>
          </a:p>
          <a:p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down to 10</a:t>
            </a:r>
            <a:r>
              <a:rPr lang="fr-FR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-10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strain</a:t>
            </a:r>
            <a:r>
              <a:rPr lang="fr-FR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no equivalent in classical crystals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linear soft elastic behavior  at 20 mK down to extremely small stresses </a:t>
            </a:r>
          </a:p>
          <a:p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1 nbar = 10</a:t>
            </a:r>
            <a:r>
              <a:rPr lang="fr-FR" b="1" baseline="30000" dirty="0" err="1">
                <a:solidFill>
                  <a:srgbClr val="000000"/>
                </a:solidFill>
                <a:latin typeface="Times New Roman"/>
                <a:cs typeface="Times New Roman"/>
              </a:rPr>
              <a:t>-11 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c</a:t>
            </a:r>
            <a:r>
              <a:rPr lang="fr-FR" sz="2000" b="1" baseline="-25000" dirty="0" err="1">
                <a:solidFill>
                  <a:srgbClr val="000000"/>
                </a:solidFill>
                <a:latin typeface="Times New Roman"/>
                <a:cs typeface="Times New Roman"/>
              </a:rPr>
              <a:t>44</a:t>
            </a:r>
            <a:r>
              <a:rPr lang="fr-FR" b="1" dirty="0" err="1">
                <a:solidFill>
                  <a:srgbClr val="000000"/>
                </a:solidFill>
                <a:latin typeface="Times New Roman"/>
                <a:cs typeface="Times New Roman"/>
              </a:rPr>
              <a:t> !</a:t>
            </a:r>
          </a:p>
          <a:p>
            <a:endParaRPr lang="fr-FR" b="1" dirty="0" err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no Peierls barrier against kink motion? </a:t>
            </a:r>
          </a:p>
          <a:p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is the kink energy E</a:t>
            </a:r>
            <a:r>
              <a:rPr lang="fr-FR" sz="2400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k</a:t>
            </a:r>
            <a:r>
              <a:rPr lang="fr-FR" b="1" dirty="0" err="1">
                <a:solidFill>
                  <a:srgbClr val="FF0000"/>
                </a:solidFill>
                <a:latin typeface="Times New Roman"/>
                <a:cs typeface="Times New Roman"/>
              </a:rPr>
              <a:t> = 0 ?</a:t>
            </a:r>
            <a:endParaRPr lang="fr-FR" b="1" baseline="-25000" dirty="0" smtClean="0">
              <a:latin typeface="Times New Roman"/>
              <a:cs typeface="Times New Roman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685772" y="4369478"/>
            <a:ext cx="2743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X4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cooled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down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at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drive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liquid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in the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cell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686300" y="6488668"/>
            <a:ext cx="438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« 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resolved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 » = </a:t>
            </a:r>
            <a:r>
              <a:rPr lang="fr-FR" b="1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projected</a:t>
            </a:r>
            <a:r>
              <a:rPr lang="fr-FR" b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 in the basal plane</a:t>
            </a:r>
          </a:p>
        </p:txBody>
      </p:sp>
      <p:grpSp>
        <p:nvGrpSpPr>
          <p:cNvPr id="3" name="Grouper 2"/>
          <p:cNvGrpSpPr/>
          <p:nvPr/>
        </p:nvGrpSpPr>
        <p:grpSpPr>
          <a:xfrm>
            <a:off x="4813724" y="1417434"/>
            <a:ext cx="4087981" cy="4002374"/>
            <a:chOff x="4813724" y="1417434"/>
            <a:chExt cx="4087981" cy="4002374"/>
          </a:xfrm>
        </p:grpSpPr>
        <p:sp>
          <p:nvSpPr>
            <p:cNvPr id="17" name="ZoneTexte 16"/>
            <p:cNvSpPr txBox="1"/>
            <p:nvPr/>
          </p:nvSpPr>
          <p:spPr>
            <a:xfrm>
              <a:off x="4813724" y="5081254"/>
              <a:ext cx="18732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X4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(zero impurity)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>
            <a:xfrm>
              <a:off x="6362700" y="4775200"/>
              <a:ext cx="8802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H="1">
              <a:off x="6337300" y="5029200"/>
              <a:ext cx="88026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6947324" y="1417434"/>
              <a:ext cx="1954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unpinning from 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217561" y="3898111"/>
              <a:ext cx="85772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pinning </a:t>
              </a:r>
            </a:p>
            <a:p>
              <a:pPr algn="r"/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by </a:t>
              </a:r>
              <a:r>
                <a:rPr lang="fr-FR" sz="20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3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He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111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1253" y="237250"/>
            <a:ext cx="832253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« zone </a:t>
            </a:r>
            <a:r>
              <a:rPr lang="fr-FR" sz="2400" b="1" dirty="0" err="1" smtClean="0">
                <a:latin typeface="Times" pitchFamily="-112" charset="0"/>
              </a:rPr>
              <a:t>melting</a:t>
            </a:r>
            <a:r>
              <a:rPr lang="fr-FR" sz="2400" b="1" dirty="0" smtClean="0">
                <a:latin typeface="Times" pitchFamily="-112" charset="0"/>
              </a:rPr>
              <a:t> » </a:t>
            </a:r>
            <a:r>
              <a:rPr lang="fr-FR" sz="2400" b="1" dirty="0" err="1" smtClean="0">
                <a:latin typeface="Times" pitchFamily="-112" charset="0"/>
              </a:rPr>
              <a:t>with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baseline="30000" dirty="0" smtClean="0">
                <a:latin typeface="Times" pitchFamily="-112" charset="0"/>
              </a:rPr>
              <a:t>4</a:t>
            </a:r>
            <a:r>
              <a:rPr lang="fr-FR" sz="2400" b="1" dirty="0" smtClean="0">
                <a:latin typeface="Times" pitchFamily="-112" charset="0"/>
              </a:rPr>
              <a:t>He  : </a:t>
            </a:r>
            <a:r>
              <a:rPr lang="fr-FR" sz="2400" b="1" dirty="0" err="1" smtClean="0">
                <a:latin typeface="Times" pitchFamily="-112" charset="0"/>
              </a:rPr>
              <a:t>from</a:t>
            </a:r>
            <a:r>
              <a:rPr lang="fr-FR" sz="2400" b="1" dirty="0" smtClean="0">
                <a:latin typeface="Times" pitchFamily="-112" charset="0"/>
              </a:rPr>
              <a:t> 0.3 ppm </a:t>
            </a:r>
            <a:r>
              <a:rPr lang="fr-FR" sz="2400" b="1" baseline="30000" dirty="0" smtClean="0">
                <a:latin typeface="Times" pitchFamily="-112" charset="0"/>
              </a:rPr>
              <a:t>3</a:t>
            </a:r>
            <a:r>
              <a:rPr lang="fr-FR" sz="2400" b="1" dirty="0" smtClean="0">
                <a:latin typeface="Times" pitchFamily="-112" charset="0"/>
              </a:rPr>
              <a:t>He to 0.4 </a:t>
            </a:r>
            <a:r>
              <a:rPr lang="fr-FR" sz="2400" b="1" dirty="0" err="1" smtClean="0">
                <a:latin typeface="Times" pitchFamily="-112" charset="0"/>
              </a:rPr>
              <a:t>ppb</a:t>
            </a:r>
            <a:r>
              <a:rPr lang="fr-FR" sz="2400" b="1" dirty="0" smtClean="0">
                <a:latin typeface="Times" pitchFamily="-112" charset="0"/>
              </a:rPr>
              <a:t> </a:t>
            </a:r>
          </a:p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… and down to </a:t>
            </a:r>
            <a:r>
              <a:rPr lang="fr-FR" sz="2400" b="1" dirty="0" err="1" smtClean="0">
                <a:latin typeface="Times" pitchFamily="-112" charset="0"/>
              </a:rPr>
              <a:t>zero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Image 2" descr="X3h_X3L(T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54" y="1138077"/>
            <a:ext cx="5297845" cy="4824421"/>
          </a:xfrm>
          <a:prstGeom prst="rect">
            <a:avLst/>
          </a:prstGeom>
        </p:spPr>
      </p:pic>
      <p:grpSp>
        <p:nvGrpSpPr>
          <p:cNvPr id="6" name="Grouper 5"/>
          <p:cNvGrpSpPr/>
          <p:nvPr/>
        </p:nvGrpSpPr>
        <p:grpSpPr>
          <a:xfrm>
            <a:off x="153844" y="1269937"/>
            <a:ext cx="4722956" cy="4524316"/>
            <a:chOff x="153844" y="1269937"/>
            <a:chExt cx="4722956" cy="4411609"/>
          </a:xfrm>
        </p:grpSpPr>
        <p:sp>
          <p:nvSpPr>
            <p:cNvPr id="4" name="ZoneTexte 3"/>
            <p:cNvSpPr txBox="1"/>
            <p:nvPr/>
          </p:nvSpPr>
          <p:spPr>
            <a:xfrm>
              <a:off x="153844" y="1269937"/>
              <a:ext cx="4722956" cy="4411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latin typeface="Times"/>
                  <a:cs typeface="Times"/>
                </a:rPr>
                <a:t>Slow </a:t>
              </a:r>
              <a:r>
                <a:rPr lang="fr-FR" b="1" dirty="0" err="1" smtClean="0">
                  <a:latin typeface="Times"/>
                  <a:cs typeface="Times"/>
                </a:rPr>
                <a:t>growth</a:t>
              </a:r>
              <a:r>
                <a:rPr lang="fr-FR" b="1" dirty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proceeds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latin typeface="Times"/>
                  <a:cs typeface="Times"/>
                </a:rPr>
                <a:t>very</a:t>
              </a:r>
              <a:r>
                <a:rPr lang="fr-FR" b="1" dirty="0" smtClean="0">
                  <a:latin typeface="Times"/>
                  <a:cs typeface="Times"/>
                </a:rPr>
                <a:t> close to </a:t>
              </a:r>
              <a:r>
                <a:rPr lang="fr-FR" b="1" dirty="0" err="1" smtClean="0">
                  <a:latin typeface="Times"/>
                  <a:cs typeface="Times"/>
                </a:rPr>
                <a:t>equilibrium</a:t>
              </a:r>
              <a:r>
                <a:rPr lang="fr-FR" b="1" dirty="0" smtClean="0">
                  <a:latin typeface="Times"/>
                  <a:cs typeface="Times"/>
                </a:rPr>
                <a:t>  </a:t>
              </a:r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the </a:t>
              </a:r>
              <a:r>
                <a:rPr lang="fr-FR" b="1" dirty="0" err="1">
                  <a:latin typeface="Times"/>
                  <a:cs typeface="Times"/>
                </a:rPr>
                <a:t>solid-liquid</a:t>
              </a:r>
              <a:r>
                <a:rPr lang="fr-FR" b="1" dirty="0">
                  <a:latin typeface="Times"/>
                  <a:cs typeface="Times"/>
                </a:rPr>
                <a:t> interface.</a:t>
              </a:r>
            </a:p>
            <a:p>
              <a:r>
                <a:rPr lang="fr-FR" b="1" dirty="0">
                  <a:latin typeface="Times"/>
                  <a:cs typeface="Times"/>
                </a:rPr>
                <a:t>The concentration ratio </a:t>
              </a:r>
              <a:r>
                <a:rPr lang="fr-FR" b="1" dirty="0" err="1">
                  <a:latin typeface="Times"/>
                  <a:cs typeface="Times"/>
                </a:rPr>
                <a:t>is</a:t>
              </a:r>
              <a:r>
                <a:rPr lang="fr-FR" b="1" dirty="0">
                  <a:latin typeface="Times"/>
                  <a:cs typeface="Times"/>
                </a:rPr>
                <a:t> </a:t>
              </a: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latin typeface="Times"/>
                  <a:cs typeface="Times"/>
                </a:rPr>
                <a:t>at</a:t>
              </a:r>
              <a:r>
                <a:rPr lang="fr-FR" b="1" dirty="0" smtClean="0">
                  <a:latin typeface="Times"/>
                  <a:cs typeface="Times"/>
                </a:rPr>
                <a:t> </a:t>
              </a:r>
              <a:r>
                <a:rPr lang="fr-FR" b="1" dirty="0">
                  <a:latin typeface="Times"/>
                  <a:cs typeface="Times"/>
                </a:rPr>
                <a:t>25 </a:t>
              </a:r>
              <a:r>
                <a:rPr lang="fr-FR" b="1" dirty="0" err="1">
                  <a:latin typeface="Times"/>
                  <a:cs typeface="Times"/>
                </a:rPr>
                <a:t>mK</a:t>
              </a:r>
              <a:r>
                <a:rPr lang="fr-FR" b="1" dirty="0">
                  <a:latin typeface="Times"/>
                  <a:cs typeface="Times"/>
                </a:rPr>
                <a:t>:</a:t>
              </a:r>
            </a:p>
            <a:p>
              <a:endParaRPr lang="fr-FR" b="1" dirty="0" smtClean="0">
                <a:latin typeface="Times"/>
                <a:cs typeface="Times"/>
              </a:endParaRPr>
            </a:p>
            <a:p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starting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with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L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-10  </a:t>
              </a:r>
              <a:endParaRPr lang="fr-FR" b="1" baseline="30000" dirty="0" smtClean="0">
                <a:solidFill>
                  <a:srgbClr val="FF0000"/>
                </a:solidFill>
                <a:latin typeface="Times"/>
                <a:cs typeface="Times"/>
              </a:endParaRPr>
            </a:p>
            <a:p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one </a:t>
              </a:r>
              <a:r>
                <a:rPr lang="fr-FR" b="1" dirty="0" err="1">
                  <a:solidFill>
                    <a:srgbClr val="FF0000"/>
                  </a:solidFill>
                  <a:latin typeface="Times"/>
                  <a:cs typeface="Times"/>
                </a:rPr>
                <a:t>obtains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X</a:t>
              </a:r>
              <a:r>
                <a:rPr lang="fr-FR" b="1" baseline="-25000" dirty="0">
                  <a:solidFill>
                    <a:srgbClr val="FF0000"/>
                  </a:solidFill>
                  <a:latin typeface="Times"/>
                  <a:cs typeface="Times"/>
                </a:rPr>
                <a:t>3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h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= 4 10</a:t>
              </a:r>
              <a:r>
                <a:rPr lang="fr-FR" b="1" baseline="30000" dirty="0">
                  <a:solidFill>
                    <a:srgbClr val="FF0000"/>
                  </a:solidFill>
                  <a:latin typeface="Times"/>
                  <a:cs typeface="Times"/>
                </a:rPr>
                <a:t>-</a:t>
              </a:r>
              <a:r>
                <a:rPr lang="fr-FR" b="1" baseline="30000" dirty="0" smtClean="0">
                  <a:solidFill>
                    <a:srgbClr val="FF0000"/>
                  </a:solidFill>
                  <a:latin typeface="Times"/>
                  <a:cs typeface="Times"/>
                </a:rPr>
                <a:t>31</a:t>
              </a:r>
              <a:r>
                <a:rPr lang="fr-FR" b="1" dirty="0">
                  <a:solidFill>
                    <a:srgbClr val="FF0000"/>
                  </a:solidFill>
                  <a:latin typeface="Times"/>
                  <a:cs typeface="Times"/>
                </a:rPr>
                <a:t> </a:t>
              </a:r>
              <a:r>
                <a:rPr lang="fr-FR" b="1" dirty="0" smtClean="0">
                  <a:solidFill>
                    <a:srgbClr val="FF0000"/>
                  </a:solidFill>
                  <a:latin typeface="Times"/>
                  <a:cs typeface="Times"/>
                </a:rPr>
                <a:t>!</a:t>
              </a:r>
              <a:endParaRPr lang="fr-FR" b="1" dirty="0">
                <a:latin typeface="Times"/>
                <a:cs typeface="Times"/>
              </a:endParaRPr>
            </a:p>
            <a:p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even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presence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of dislocations, </a:t>
              </a:r>
            </a:p>
            <a:p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no </a:t>
              </a:r>
              <a:r>
                <a:rPr lang="fr-FR" b="1" baseline="30000" dirty="0" smtClean="0">
                  <a:solidFill>
                    <a:srgbClr val="0000FF"/>
                  </a:solidFill>
                  <a:latin typeface="Times"/>
                  <a:cs typeface="Times"/>
                </a:rPr>
                <a:t>3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He in the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crystals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grown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below</a:t>
              </a:r>
              <a:r>
                <a:rPr lang="fr-FR" b="1" dirty="0" smtClean="0">
                  <a:solidFill>
                    <a:srgbClr val="0000FF"/>
                  </a:solidFill>
                  <a:latin typeface="Times"/>
                  <a:cs typeface="Times"/>
                </a:rPr>
                <a:t> 25 </a:t>
              </a:r>
              <a:r>
                <a:rPr lang="fr-FR" b="1" dirty="0" err="1" smtClean="0">
                  <a:solidFill>
                    <a:srgbClr val="0000FF"/>
                  </a:solidFill>
                  <a:latin typeface="Times"/>
                  <a:cs typeface="Times"/>
                </a:rPr>
                <a:t>mK</a:t>
              </a:r>
            </a:p>
            <a:p>
              <a:r>
                <a:rPr lang="fr-FR" b="1" dirty="0" err="1">
                  <a:solidFill>
                    <a:srgbClr val="000000"/>
                  </a:solidFill>
                  <a:latin typeface="Times"/>
                  <a:cs typeface="Times"/>
                </a:rPr>
                <a:t>concentrations equilibrate quickly </a:t>
              </a:r>
            </a:p>
            <a:p>
              <a:r>
                <a:rPr lang="fr-FR" sz="2000" b="1" baseline="300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3</a:t>
              </a:r>
              <a:r>
                <a:rPr lang="fr-FR" b="1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He impurities are ballistic quasiparticles</a:t>
              </a:r>
              <a:endParaRPr lang="fr-FR" b="1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graphicFrame>
          <p:nvGraphicFramePr>
            <p:cNvPr id="2355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628235"/>
                </p:ext>
              </p:extLst>
            </p:nvPr>
          </p:nvGraphicFramePr>
          <p:xfrm>
            <a:off x="1664340" y="2973004"/>
            <a:ext cx="1263026" cy="8152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80" name="Équation" r:id="rId4" imgW="711000" imgH="457200" progId="Equation.3">
                    <p:embed/>
                  </p:oleObj>
                </mc:Choice>
                <mc:Fallback>
                  <p:oleObj name="Équation" r:id="rId4" imgW="7110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64340" y="2973004"/>
                          <a:ext cx="1263026" cy="8152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55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6304468"/>
                </p:ext>
              </p:extLst>
            </p:nvPr>
          </p:nvGraphicFramePr>
          <p:xfrm>
            <a:off x="715327" y="2232142"/>
            <a:ext cx="2520950" cy="709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81" name="…quation" r:id="rId6" imgW="1549400" imgH="431800" progId="Equation.3">
                    <p:embed/>
                  </p:oleObj>
                </mc:Choice>
                <mc:Fallback>
                  <p:oleObj name="…quation" r:id="rId6" imgW="1549400" imgH="431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327" y="2232142"/>
                          <a:ext cx="2520950" cy="7096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ZoneTexte 4"/>
          <p:cNvSpPr txBox="1"/>
          <p:nvPr/>
        </p:nvSpPr>
        <p:spPr>
          <a:xfrm>
            <a:off x="153844" y="5937934"/>
            <a:ext cx="8135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shaking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the dislocations in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presence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of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some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expels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all </a:t>
            </a:r>
            <a:r>
              <a:rPr lang="fr-FR" b="1" baseline="30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He in the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liquid</a:t>
            </a: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=&gt; the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crystal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stable in a soft state at low T,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dislocations move like little violin strings (no measurable dissipation)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925287" y="2760296"/>
            <a:ext cx="2761513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i="1" dirty="0" smtClean="0">
                <a:latin typeface="Times"/>
                <a:cs typeface="Times"/>
              </a:rPr>
              <a:t>(</a:t>
            </a:r>
            <a:r>
              <a:rPr lang="fr-FR" sz="1600" b="1" i="1" dirty="0" err="1" smtClean="0">
                <a:latin typeface="Times"/>
                <a:cs typeface="Times"/>
              </a:rPr>
              <a:t>C.Pantalei</a:t>
            </a:r>
            <a:r>
              <a:rPr lang="fr-FR" sz="1600" b="1" i="1" dirty="0" smtClean="0">
                <a:latin typeface="Times"/>
                <a:cs typeface="Times"/>
              </a:rPr>
              <a:t> </a:t>
            </a:r>
            <a:r>
              <a:rPr lang="fr-FR" sz="1600" b="1" i="1" dirty="0">
                <a:latin typeface="Times"/>
                <a:cs typeface="Times"/>
              </a:rPr>
              <a:t>, X. Rojas and S. Balibar, JLTP 2010</a:t>
            </a:r>
          </a:p>
          <a:p>
            <a:r>
              <a:rPr lang="fr-FR" sz="1600" b="1" i="1" dirty="0" err="1" smtClean="0">
                <a:latin typeface="Times"/>
                <a:cs typeface="Times"/>
              </a:rPr>
              <a:t>using</a:t>
            </a:r>
            <a:endParaRPr lang="fr-FR" sz="1600" b="1" i="1" dirty="0" smtClean="0">
              <a:latin typeface="Times"/>
              <a:cs typeface="Times"/>
            </a:endParaRPr>
          </a:p>
          <a:p>
            <a:r>
              <a:rPr lang="fr-FR" sz="1600" b="1" i="1" dirty="0" smtClean="0">
                <a:latin typeface="Times"/>
                <a:cs typeface="Times"/>
              </a:rPr>
              <a:t>D.O. Edwards </a:t>
            </a:r>
            <a:r>
              <a:rPr lang="fr-FR" sz="1600" b="1" i="1" dirty="0">
                <a:latin typeface="Times"/>
                <a:cs typeface="Times"/>
              </a:rPr>
              <a:t>and </a:t>
            </a:r>
            <a:r>
              <a:rPr lang="fr-FR" sz="1600" b="1" i="1" dirty="0" err="1" smtClean="0">
                <a:latin typeface="Times"/>
                <a:cs typeface="Times"/>
              </a:rPr>
              <a:t>S.Balibar</a:t>
            </a:r>
            <a:r>
              <a:rPr lang="fr-FR" sz="1600" b="1" i="1" dirty="0" smtClean="0">
                <a:latin typeface="Times"/>
                <a:cs typeface="Times"/>
              </a:rPr>
              <a:t> Phys. </a:t>
            </a:r>
            <a:r>
              <a:rPr lang="fr-FR" sz="1600" b="1" i="1" dirty="0" err="1" smtClean="0">
                <a:latin typeface="Times"/>
                <a:cs typeface="Times"/>
              </a:rPr>
              <a:t>Rev</a:t>
            </a:r>
            <a:r>
              <a:rPr lang="fr-FR" sz="1600" b="1" i="1" dirty="0" smtClean="0">
                <a:latin typeface="Times"/>
                <a:cs typeface="Times"/>
              </a:rPr>
              <a:t>. B </a:t>
            </a:r>
            <a:r>
              <a:rPr lang="fr-FR" sz="1600" b="1" i="1" dirty="0">
                <a:latin typeface="Times"/>
                <a:cs typeface="Times"/>
              </a:rPr>
              <a:t>1989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5267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5363"/>
          </a:xfrm>
        </p:spPr>
        <p:txBody>
          <a:bodyPr>
            <a:normAutofit/>
          </a:bodyPr>
          <a:lstStyle/>
          <a:p>
            <a:r>
              <a:rPr lang="fr-FR" sz="3600" b="1">
                <a:latin typeface="Times New Roman"/>
                <a:cs typeface="Times New Roman"/>
              </a:rPr>
              <a:t>the quantum motion of kinks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794" y="1517892"/>
            <a:ext cx="3428629" cy="4960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b="1">
                <a:latin typeface="Times New Roman"/>
                <a:cs typeface="Times New Roman"/>
              </a:rPr>
              <a:t>in the classical model by Zhou, Graf, Balatsky et al., kinks only move above a rather large threshold stress. </a:t>
            </a:r>
          </a:p>
          <a:p>
            <a:pPr marL="0" indent="0">
              <a:buNone/>
            </a:pPr>
            <a:r>
              <a:rPr lang="fr-FR" sz="1400" b="1" i="1">
                <a:latin typeface="Times New Roman"/>
                <a:cs typeface="Times New Roman"/>
              </a:rPr>
              <a:t>(PRL comment on Haziot et al. 2013)</a:t>
            </a:r>
          </a:p>
          <a:p>
            <a:pPr marL="0" indent="0">
              <a:buNone/>
            </a:pPr>
            <a:endParaRPr lang="fr-FR" sz="1800" b="1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>
                <a:solidFill>
                  <a:srgbClr val="FF0000"/>
                </a:solidFill>
                <a:latin typeface="Times New Roman"/>
                <a:cs typeface="Times New Roman"/>
              </a:rPr>
              <a:t>in reality, the motion is linear down to very small driving stress, actually with zero measured dissipation, an evidence for kink motion by quantum tunneling</a:t>
            </a:r>
          </a:p>
          <a:p>
            <a:pPr marL="0" indent="0">
              <a:buNone/>
            </a:pPr>
            <a:r>
              <a:rPr lang="fr-FR" sz="1800" b="1">
                <a:latin typeface="Times New Roman"/>
                <a:cs typeface="Times New Roman"/>
              </a:rPr>
              <a:t> </a:t>
            </a:r>
            <a:r>
              <a:rPr lang="fr-FR" sz="1400" b="1" i="1">
                <a:latin typeface="Times New Roman"/>
                <a:cs typeface="Times New Roman"/>
              </a:rPr>
              <a:t>(Haziot et al. reply, PRL 2013)</a:t>
            </a:r>
          </a:p>
        </p:txBody>
      </p:sp>
      <p:pic>
        <p:nvPicPr>
          <p:cNvPr id="4" name="Image 3" descr="Zhou_Hazio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02" y="1307037"/>
            <a:ext cx="5374797" cy="517174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50586" y="1951869"/>
            <a:ext cx="731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008000"/>
                </a:solidFill>
                <a:latin typeface="Times New Roman"/>
                <a:cs typeface="Times New Roman"/>
              </a:rPr>
              <a:t>yield</a:t>
            </a:r>
          </a:p>
          <a:p>
            <a:r>
              <a:rPr lang="fr-FR" b="1">
                <a:solidFill>
                  <a:srgbClr val="008000"/>
                </a:solidFill>
                <a:latin typeface="Times New Roman"/>
                <a:cs typeface="Times New Roman"/>
              </a:rPr>
              <a:t>stress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750586" y="2598200"/>
            <a:ext cx="552669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843701" y="1975385"/>
            <a:ext cx="171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classical crystal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239109" y="3609766"/>
            <a:ext cx="15120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4He crystal</a:t>
            </a:r>
          </a:p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with </a:t>
            </a:r>
          </a:p>
          <a:p>
            <a:r>
              <a:rPr lang="fr-FR" b="1">
                <a:solidFill>
                  <a:srgbClr val="FF0000"/>
                </a:solidFill>
                <a:latin typeface="Times New Roman"/>
                <a:cs typeface="Times New Roman"/>
              </a:rPr>
              <a:t>no impurities</a:t>
            </a:r>
          </a:p>
        </p:txBody>
      </p:sp>
    </p:spTree>
    <p:extLst>
      <p:ext uri="{BB962C8B-B14F-4D97-AF65-F5344CB8AC3E}">
        <p14:creationId xmlns:p14="http://schemas.microsoft.com/office/powerpoint/2010/main" val="1192712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3396" y="3024514"/>
            <a:ext cx="3335672" cy="16490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dislocations are </a:t>
            </a:r>
            <a:r>
              <a:rPr lang="fr-FR" sz="1800" b="1" dirty="0" err="1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highly</a:t>
            </a: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mobile in a </a:t>
            </a:r>
            <a:r>
              <a:rPr lang="fr-FR" sz="1800" b="1" dirty="0" err="1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T-domain</a:t>
            </a:r>
            <a:r>
              <a:rPr lang="fr-FR" sz="1800" b="1" dirty="0" smtClean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</a:p>
          <a:p>
            <a:pPr marL="0" indent="0">
              <a:buNone/>
            </a:pP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lang="fr-FR" sz="1800" b="1" baseline="30000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3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He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impurity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binding at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low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-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damping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from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collisions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with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thermal phonons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at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higher</a:t>
            </a:r>
            <a:r>
              <a:rPr lang="fr-FR" sz="1800" b="1" dirty="0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solidFill>
                  <a:schemeClr val="bg1">
                    <a:lumMod val="75000"/>
                  </a:schemeClr>
                </a:solidFill>
                <a:latin typeface="Times New Roman"/>
                <a:cs typeface="Times New Roman"/>
              </a:rPr>
              <a:t>T</a:t>
            </a:r>
            <a:endParaRPr lang="fr-FR" sz="1800" b="1" dirty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fr-FR" sz="1800" b="1" dirty="0" smtClean="0">
              <a:solidFill>
                <a:schemeClr val="bg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75212" y="90003"/>
            <a:ext cx="841341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latin typeface="Times New Roman"/>
                <a:cs typeface="Times New Roman"/>
              </a:rPr>
              <a:t>damping of dislocation motion from collisions with thermal phonons</a:t>
            </a:r>
            <a:endParaRPr lang="fr-FR" sz="2400" b="1" dirty="0"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216400" y="1129000"/>
            <a:ext cx="4364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1600" b="1" i="1" dirty="0" smtClean="0">
                <a:latin typeface="Times New Roman"/>
                <a:cs typeface="Times New Roman"/>
              </a:rPr>
              <a:t> et al. 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submitted</a:t>
            </a:r>
            <a:r>
              <a:rPr lang="fr-FR" sz="1600" b="1" i="1" dirty="0" smtClean="0">
                <a:latin typeface="Times New Roman"/>
                <a:cs typeface="Times New Roman"/>
              </a:rPr>
              <a:t> to Phys.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Rev</a:t>
            </a:r>
            <a:r>
              <a:rPr lang="fr-FR" sz="1600" b="1" i="1" dirty="0" smtClean="0">
                <a:latin typeface="Times New Roman"/>
                <a:cs typeface="Times New Roman"/>
              </a:rPr>
              <a:t>. </a:t>
            </a:r>
            <a:r>
              <a:rPr lang="fr-FR" sz="1600" b="1" i="1" dirty="0" err="1" smtClean="0">
                <a:latin typeface="Times New Roman"/>
                <a:cs typeface="Times New Roman"/>
              </a:rPr>
              <a:t>Lett</a:t>
            </a:r>
            <a:r>
              <a:rPr lang="fr-FR" sz="1600" b="1" i="1" dirty="0" smtClean="0">
                <a:latin typeface="Times New Roman"/>
                <a:cs typeface="Times New Roman"/>
              </a:rPr>
              <a:t>. (2012)</a:t>
            </a:r>
            <a:endParaRPr lang="fr-FR" sz="1600" b="1" i="1" dirty="0"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396" y="4934063"/>
            <a:ext cx="36077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BFBFBF"/>
                </a:solidFill>
                <a:latin typeface="Times New Roman"/>
                <a:cs typeface="Times New Roman"/>
              </a:rPr>
              <a:t>=&gt; measurements of dislocation properties:</a:t>
            </a:r>
          </a:p>
          <a:p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gliding direction</a:t>
            </a:r>
          </a:p>
          <a:p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density</a:t>
            </a:r>
          </a:p>
          <a:p>
            <a:r>
              <a:rPr lang="fr-FR" b="1" dirty="0" smtClean="0">
                <a:solidFill>
                  <a:srgbClr val="BFBFBF"/>
                </a:solidFill>
                <a:latin typeface="Times New Roman"/>
                <a:cs typeface="Times New Roman"/>
              </a:rPr>
              <a:t>length</a:t>
            </a:r>
          </a:p>
          <a:p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binding energy to </a:t>
            </a:r>
            <a:r>
              <a:rPr lang="fr-FR" sz="2400" b="1" baseline="30000" dirty="0">
                <a:solidFill>
                  <a:srgbClr val="BFBFBF"/>
                </a:solidFill>
                <a:latin typeface="Times New Roman"/>
                <a:cs typeface="Times New Roman"/>
              </a:rPr>
              <a:t>3</a:t>
            </a:r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He impurities</a:t>
            </a:r>
            <a:endParaRPr lang="fr-FR" b="1" dirty="0" smtClean="0">
              <a:solidFill>
                <a:srgbClr val="BFBFBF"/>
              </a:solidFill>
              <a:latin typeface="Times New Roman"/>
              <a:cs typeface="Times New Roman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3396" y="189978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giant plasticity </a:t>
            </a:r>
            <a:r>
              <a:rPr lang="fr-FR" b="1" dirty="0" err="1">
                <a:solidFill>
                  <a:srgbClr val="BFBFBF"/>
                </a:solidFill>
                <a:latin typeface="Times New Roman"/>
                <a:cs typeface="Times New Roman"/>
              </a:rPr>
              <a:t>around</a:t>
            </a:r>
            <a:r>
              <a:rPr lang="fr-FR" b="1" dirty="0">
                <a:solidFill>
                  <a:srgbClr val="BFBFBF"/>
                </a:solidFill>
                <a:latin typeface="Times New Roman"/>
                <a:cs typeface="Times New Roman"/>
              </a:rPr>
              <a:t> </a:t>
            </a:r>
            <a:r>
              <a:rPr lang="fr-FR" b="1" dirty="0" smtClean="0">
                <a:solidFill>
                  <a:srgbClr val="BFBFBF"/>
                </a:solidFill>
                <a:latin typeface="Times New Roman"/>
                <a:cs typeface="Times New Roman"/>
              </a:rPr>
              <a:t>0.2K</a:t>
            </a:r>
            <a:endParaRPr lang="fr-FR" b="1" dirty="0">
              <a:solidFill>
                <a:srgbClr val="BFBFBF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 9" descr="mu-typiqu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50" y="1225550"/>
            <a:ext cx="5499100" cy="5422900"/>
          </a:xfrm>
          <a:prstGeom prst="rect">
            <a:avLst/>
          </a:prstGeom>
        </p:spPr>
      </p:pic>
      <p:pic>
        <p:nvPicPr>
          <p:cNvPr id="7" name="Image 6" descr="3domains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8" t="24592" r="26212" b="62317"/>
          <a:stretch/>
        </p:blipFill>
        <p:spPr>
          <a:xfrm>
            <a:off x="6650797" y="1897449"/>
            <a:ext cx="1930400" cy="88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5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Outline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1915160"/>
            <a:ext cx="86671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 - Introduction: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in hcp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crystals, quantum fluctuations are large</a:t>
            </a:r>
          </a:p>
          <a:p>
            <a:r>
              <a:rPr lang="fr-FR" b="1" i="1" dirty="0">
                <a:latin typeface="Times"/>
                <a:cs typeface="Times"/>
              </a:rPr>
              <a:t>A paradoxical coexistence of superfluidity and solid character, i.e. supersolidity ?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4965" y="3340420"/>
            <a:ext cx="793171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II -  the observed rotation anomaly is due to a giant plasticity, not to supersolidity</a:t>
            </a: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dislocations move freely in the very low T and very low stress limit </a:t>
            </a:r>
          </a:p>
          <a:p>
            <a:r>
              <a:rPr lang="fr-FR" b="1" i="1" dirty="0">
                <a:latin typeface="Times"/>
                <a:cs typeface="Times"/>
              </a:rPr>
              <a:t>and in the absence of pinning by impurities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54965" y="4765680"/>
            <a:ext cx="8114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III – what is moving by quantum tunneling?</a:t>
            </a:r>
          </a:p>
          <a:p>
            <a:r>
              <a:rPr lang="fr-FR" b="1" i="1" dirty="0">
                <a:latin typeface="Times"/>
                <a:cs typeface="Times"/>
              </a:rPr>
              <a:t> kinks on dislocations, </a:t>
            </a:r>
            <a:r>
              <a:rPr lang="fr-FR" sz="20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impurities are ballistic quasiparticles in the bulk crystal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54965" y="5913942"/>
            <a:ext cx="584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IV- any evidence for 1D-superfluidity in dislocation cores?</a:t>
            </a:r>
          </a:p>
          <a:p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I don't think so</a:t>
            </a:r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75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  <p:bldP spid="16" grpId="0"/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424" y="1389535"/>
            <a:ext cx="4512752" cy="4324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measure</a:t>
            </a:r>
            <a:r>
              <a:rPr lang="fr-FR" sz="1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 real and imaginary parts of the </a:t>
            </a:r>
            <a:r>
              <a:rPr lang="fr-FR" sz="18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response to the driving strain</a:t>
            </a:r>
            <a:endParaRPr lang="fr-FR" sz="1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the </a:t>
            </a:r>
            <a:r>
              <a:rPr lang="fr-FR" sz="1800" b="1" baseline="30000" dirty="0" smtClean="0">
                <a:latin typeface="Times New Roman"/>
                <a:cs typeface="Times New Roman"/>
              </a:rPr>
              <a:t>3</a:t>
            </a:r>
            <a:r>
              <a:rPr lang="fr-FR" sz="1800" b="1" dirty="0" smtClean="0">
                <a:latin typeface="Times New Roman"/>
                <a:cs typeface="Times New Roman"/>
              </a:rPr>
              <a:t>He </a:t>
            </a:r>
            <a:r>
              <a:rPr lang="fr-FR" sz="1800" b="1" dirty="0" err="1" smtClean="0">
                <a:latin typeface="Times New Roman"/>
                <a:cs typeface="Times New Roman"/>
              </a:rPr>
              <a:t>binding</a:t>
            </a:r>
            <a:r>
              <a:rPr lang="fr-FR" sz="1800" b="1" dirty="0" smtClean="0">
                <a:latin typeface="Times New Roman"/>
                <a:cs typeface="Times New Roman"/>
              </a:rPr>
              <a:t> and the </a:t>
            </a:r>
            <a:r>
              <a:rPr lang="fr-FR" sz="1800" b="1" dirty="0" err="1" smtClean="0">
                <a:latin typeface="Times New Roman"/>
                <a:cs typeface="Times New Roman"/>
              </a:rPr>
              <a:t>reduction</a:t>
            </a:r>
            <a:r>
              <a:rPr lang="fr-FR" sz="1800" b="1" dirty="0" smtClean="0">
                <a:latin typeface="Times New Roman"/>
                <a:cs typeface="Times New Roman"/>
              </a:rPr>
              <a:t> in c</a:t>
            </a:r>
            <a:r>
              <a:rPr lang="fr-FR" sz="1800" b="1" baseline="-25000" dirty="0" smtClean="0">
                <a:latin typeface="Times New Roman"/>
                <a:cs typeface="Times New Roman"/>
              </a:rPr>
              <a:t>44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latin typeface="Times New Roman"/>
                <a:cs typeface="Times New Roman"/>
              </a:rPr>
              <a:t>depend</a:t>
            </a:r>
            <a:r>
              <a:rPr lang="fr-FR" sz="1800" b="1" dirty="0" smtClean="0">
                <a:latin typeface="Times New Roman"/>
                <a:cs typeface="Times New Roman"/>
              </a:rPr>
              <a:t> on amplitude and </a:t>
            </a:r>
            <a:r>
              <a:rPr lang="fr-FR" sz="1800" b="1" dirty="0" err="1" smtClean="0">
                <a:latin typeface="Times New Roman"/>
                <a:cs typeface="Times New Roman"/>
              </a:rPr>
              <a:t>purity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latin typeface="Times New Roman"/>
                <a:cs typeface="Times New Roman"/>
              </a:rPr>
              <a:t>Granato</a:t>
            </a:r>
            <a:r>
              <a:rPr lang="fr-FR" sz="1800" b="1" dirty="0" smtClean="0">
                <a:latin typeface="Times New Roman"/>
                <a:cs typeface="Times New Roman"/>
              </a:rPr>
              <a:t> </a:t>
            </a:r>
            <a:r>
              <a:rPr lang="fr-FR" sz="1800" b="1" dirty="0">
                <a:latin typeface="Times New Roman"/>
                <a:cs typeface="Times New Roman"/>
              </a:rPr>
              <a:t>and </a:t>
            </a:r>
            <a:r>
              <a:rPr lang="fr-FR" sz="1800" b="1" dirty="0" err="1">
                <a:latin typeface="Times New Roman"/>
                <a:cs typeface="Times New Roman"/>
              </a:rPr>
              <a:t>Lücke</a:t>
            </a:r>
            <a:r>
              <a:rPr lang="fr-FR" sz="1800" b="1" dirty="0">
                <a:latin typeface="Times New Roman"/>
                <a:cs typeface="Times New Roman"/>
              </a:rPr>
              <a:t> 1956 + </a:t>
            </a:r>
            <a:r>
              <a:rPr lang="fr-FR" sz="1800" b="1" dirty="0" err="1">
                <a:latin typeface="Times New Roman"/>
                <a:cs typeface="Times New Roman"/>
              </a:rPr>
              <a:t>Ninomiya</a:t>
            </a:r>
            <a:r>
              <a:rPr lang="fr-FR" sz="1800" b="1" dirty="0">
                <a:latin typeface="Times New Roman"/>
                <a:cs typeface="Times New Roman"/>
              </a:rPr>
              <a:t> 1974 </a:t>
            </a:r>
            <a:r>
              <a:rPr lang="fr-FR" sz="1800" b="1" dirty="0">
                <a:solidFill>
                  <a:srgbClr val="FF0000"/>
                </a:solidFill>
                <a:latin typeface="Times New Roman"/>
                <a:cs typeface="Times New Roman"/>
              </a:rPr>
              <a:t>stringlike vibrating dislocations</a:t>
            </a:r>
          </a:p>
          <a:p>
            <a:pPr marL="0" indent="0" algn="just">
              <a:buNone/>
            </a:pPr>
            <a:r>
              <a:rPr lang="fr-FR" sz="1800" b="1" dirty="0" err="1">
                <a:latin typeface="Times New Roman"/>
                <a:cs typeface="Times New Roman"/>
              </a:rPr>
              <a:t>shear</a:t>
            </a:r>
            <a:r>
              <a:rPr lang="fr-FR" sz="1800" b="1" dirty="0">
                <a:latin typeface="Times New Roman"/>
                <a:cs typeface="Times New Roman"/>
              </a:rPr>
              <a:t> </a:t>
            </a:r>
            <a:r>
              <a:rPr lang="fr-FR" sz="1800" b="1" dirty="0" err="1">
                <a:latin typeface="Times New Roman"/>
                <a:cs typeface="Times New Roman"/>
              </a:rPr>
              <a:t>modulus</a:t>
            </a:r>
            <a:r>
              <a:rPr lang="fr-FR" sz="1800" b="1" dirty="0">
                <a:latin typeface="Times New Roman"/>
                <a:cs typeface="Times New Roman"/>
              </a:rPr>
              <a:t> variation</a:t>
            </a: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				         </a:t>
            </a: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latin typeface="Times New Roman"/>
                <a:cs typeface="Times New Roman"/>
              </a:rPr>
              <a:t>with </a:t>
            </a:r>
            <a:r>
              <a:rPr lang="fr-FR" sz="1800" b="1" dirty="0" smtClean="0">
                <a:latin typeface="Symbol" charset="2"/>
                <a:cs typeface="Symbol" charset="2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= 0.019 and </a:t>
            </a:r>
            <a:r>
              <a:rPr lang="fr-FR" sz="1800" b="1" dirty="0">
                <a:latin typeface="Times New Roman"/>
                <a:cs typeface="Times New Roman"/>
              </a:rPr>
              <a:t>a </a:t>
            </a:r>
            <a:r>
              <a:rPr lang="fr-FR" sz="1800" b="1" dirty="0" smtClean="0">
                <a:latin typeface="Times New Roman"/>
                <a:cs typeface="Times New Roman"/>
              </a:rPr>
              <a:t>dissipation for phonon </a:t>
            </a:r>
            <a:r>
              <a:rPr lang="fr-FR" sz="1800" b="1" dirty="0" err="1" smtClean="0">
                <a:latin typeface="Times New Roman"/>
                <a:cs typeface="Times New Roman"/>
              </a:rPr>
              <a:t>damping</a:t>
            </a:r>
            <a:endParaRPr lang="fr-FR" sz="18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fr-FR" sz="1800" b="1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If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true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the </a:t>
            </a: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dislocation </a:t>
            </a:r>
            <a:r>
              <a:rPr lang="fr-FR" sz="18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density</a:t>
            </a:r>
            <a:r>
              <a:rPr lang="fr-FR" sz="1800"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and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length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L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between</a:t>
            </a:r>
            <a:r>
              <a:rPr lang="fr-FR" sz="1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network nodes</a:t>
            </a:r>
            <a:endParaRPr lang="fr-FR" sz="1800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can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be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determined</a:t>
            </a:r>
            <a:r>
              <a:rPr lang="fr-FR" sz="18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8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independently</a:t>
            </a:r>
            <a:endParaRPr lang="fr-FR" sz="18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191177" y="209229"/>
            <a:ext cx="4874978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800" b="1" dirty="0" smtClean="0">
                <a:latin typeface="Symbol" charset="2"/>
                <a:cs typeface="Symbol" charset="2"/>
              </a:rPr>
              <a:t>w</a:t>
            </a:r>
            <a:r>
              <a:rPr lang="fr-FR" sz="2800" b="1" dirty="0" smtClean="0">
                <a:latin typeface="Times New Roman"/>
                <a:cs typeface="Times New Roman"/>
              </a:rPr>
              <a:t>T</a:t>
            </a:r>
            <a:r>
              <a:rPr lang="fr-FR" sz="2800" b="1" baseline="30000" dirty="0" smtClean="0">
                <a:latin typeface="Times New Roman"/>
                <a:cs typeface="Times New Roman"/>
              </a:rPr>
              <a:t>3 </a:t>
            </a:r>
            <a:r>
              <a:rPr lang="fr-FR" sz="2800" b="1" dirty="0" smtClean="0">
                <a:latin typeface="Times New Roman"/>
                <a:cs typeface="Times New Roman"/>
              </a:rPr>
              <a:t>dissipation from collisions </a:t>
            </a:r>
            <a:r>
              <a:rPr lang="fr-FR" sz="2800" b="1" dirty="0" err="1" smtClean="0">
                <a:latin typeface="Times New Roman"/>
                <a:cs typeface="Times New Roman"/>
              </a:rPr>
              <a:t>with</a:t>
            </a:r>
            <a:r>
              <a:rPr lang="fr-FR" sz="2800" b="1" dirty="0" smtClean="0">
                <a:latin typeface="Times New Roman"/>
                <a:cs typeface="Times New Roman"/>
              </a:rPr>
              <a:t> thermal phonons</a:t>
            </a:r>
            <a:endParaRPr lang="fr-FR" sz="2800" b="1" dirty="0">
              <a:latin typeface="Times New Roman"/>
              <a:cs typeface="Times New Roman"/>
            </a:endParaRPr>
          </a:p>
        </p:txBody>
      </p:sp>
      <p:pic>
        <p:nvPicPr>
          <p:cNvPr id="8" name="Picture 35"/>
          <p:cNvPicPr>
            <a:picLocks noChangeAspect="1" noChangeArrowheads="1"/>
          </p:cNvPicPr>
          <p:nvPr/>
        </p:nvPicPr>
        <p:blipFill>
          <a:blip r:embed="rId3" cstate="print"/>
          <a:srcRect l="11525" t="11121" r="62825" b="8961"/>
          <a:stretch>
            <a:fillRect/>
          </a:stretch>
        </p:blipFill>
        <p:spPr bwMode="auto">
          <a:xfrm>
            <a:off x="5870000" y="3673075"/>
            <a:ext cx="3270809" cy="318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er 4"/>
          <p:cNvGrpSpPr/>
          <p:nvPr/>
        </p:nvGrpSpPr>
        <p:grpSpPr>
          <a:xfrm>
            <a:off x="5829517" y="96116"/>
            <a:ext cx="3311291" cy="3167323"/>
            <a:chOff x="5829517" y="96116"/>
            <a:chExt cx="3311291" cy="3167323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4" cstate="print"/>
            <a:srcRect l="14000" t="14000" r="60125" b="6801"/>
            <a:stretch>
              <a:fillRect/>
            </a:stretch>
          </p:blipFill>
          <p:spPr bwMode="auto">
            <a:xfrm>
              <a:off x="5829517" y="96116"/>
              <a:ext cx="3311291" cy="3167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4"/>
            <p:cNvPicPr>
              <a:picLocks noChangeAspect="1" noChangeArrowheads="1"/>
            </p:cNvPicPr>
            <p:nvPr/>
          </p:nvPicPr>
          <p:blipFill>
            <a:blip r:embed="rId5" cstate="print"/>
            <a:srcRect l="16025" t="13280" r="60125" b="10401"/>
            <a:stretch>
              <a:fillRect/>
            </a:stretch>
          </p:blipFill>
          <p:spPr bwMode="auto">
            <a:xfrm>
              <a:off x="6011674" y="96116"/>
              <a:ext cx="3044432" cy="3044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ZoneTexte 1"/>
            <p:cNvSpPr txBox="1"/>
            <p:nvPr/>
          </p:nvSpPr>
          <p:spPr>
            <a:xfrm>
              <a:off x="7742608" y="245809"/>
              <a:ext cx="1172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high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819552" y="600252"/>
              <a:ext cx="1095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low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purity</a:t>
              </a:r>
              <a:endParaRPr lang="fr-FR" sz="16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773081" y="147457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low</a:t>
            </a:r>
            <a:r>
              <a:rPr lang="fr-FR" b="1" dirty="0" smtClean="0">
                <a:latin typeface="Times New Roman"/>
                <a:cs typeface="Times New Roman"/>
              </a:rPr>
              <a:t> drive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6418040" y="184390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761610" y="1832447"/>
            <a:ext cx="546216" cy="3681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27857" y="2616639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/>
                <a:cs typeface="Times New Roman"/>
              </a:rPr>
              <a:t>high</a:t>
            </a:r>
            <a:endParaRPr lang="fr-FR" b="1" dirty="0" smtClean="0">
              <a:latin typeface="Times New Roman"/>
              <a:cs typeface="Times New Roman"/>
            </a:endParaRPr>
          </a:p>
          <a:p>
            <a:r>
              <a:rPr lang="fr-FR" b="1" dirty="0" smtClean="0">
                <a:latin typeface="Times New Roman"/>
                <a:cs typeface="Times New Roman"/>
              </a:rPr>
              <a:t>drive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V="1">
            <a:off x="6011674" y="2616639"/>
            <a:ext cx="297123" cy="2508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8308892" y="5058249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high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7803875" y="3873896"/>
            <a:ext cx="7360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low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purity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00774"/>
              </p:ext>
            </p:extLst>
          </p:nvPr>
        </p:nvGraphicFramePr>
        <p:xfrm>
          <a:off x="1492259" y="3661317"/>
          <a:ext cx="1814227" cy="814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4" name="…quation" r:id="rId6" imgW="990600" imgH="444500" progId="Equation.3">
                  <p:embed/>
                </p:oleObj>
              </mc:Choice>
              <mc:Fallback>
                <p:oleObj name="…quation" r:id="rId6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92259" y="3661317"/>
                        <a:ext cx="1814227" cy="814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914368"/>
              </p:ext>
            </p:extLst>
          </p:nvPr>
        </p:nvGraphicFramePr>
        <p:xfrm>
          <a:off x="1492259" y="4996145"/>
          <a:ext cx="2425574" cy="8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5" name="…quation" r:id="rId8" imgW="1308100" imgH="431800" progId="Equation.3">
                  <p:embed/>
                </p:oleObj>
              </mc:Choice>
              <mc:Fallback>
                <p:oleObj name="…quation" r:id="rId8" imgW="13081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92259" y="4996145"/>
                        <a:ext cx="2425574" cy="8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201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l="14675" t="10401" r="58775" b="8241"/>
          <a:stretch>
            <a:fillRect/>
          </a:stretch>
        </p:blipFill>
        <p:spPr bwMode="auto">
          <a:xfrm>
            <a:off x="4889500" y="1006870"/>
            <a:ext cx="4152900" cy="397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 txBox="1">
            <a:spLocks noGrp="1"/>
          </p:cNvSpPr>
          <p:nvPr>
            <p:ph type="title"/>
          </p:nvPr>
        </p:nvSpPr>
        <p:spPr>
          <a:xfrm>
            <a:off x="336616" y="107901"/>
            <a:ext cx="842669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400" b="1" dirty="0" smtClean="0">
                <a:latin typeface="Times New Roman"/>
                <a:cs typeface="Times New Roman"/>
              </a:rPr>
              <a:t>dissipation </a:t>
            </a:r>
            <a:r>
              <a:rPr lang="fr-FR" sz="2400" b="1" dirty="0" err="1" smtClean="0">
                <a:latin typeface="Times New Roman"/>
                <a:cs typeface="Times New Roman"/>
              </a:rPr>
              <a:t>measurement</a:t>
            </a:r>
            <a:r>
              <a:rPr lang="fr-FR" sz="2400" b="1" dirty="0">
                <a:latin typeface="Times New Roman"/>
                <a:cs typeface="Times New Roman"/>
              </a:rPr>
              <a:t>s =&gt; </a:t>
            </a:r>
            <a:r>
              <a:rPr lang="fr-FR" sz="2400" b="1" dirty="0" smtClean="0">
                <a:latin typeface="Times New Roman"/>
                <a:cs typeface="Times New Roman"/>
              </a:rPr>
              <a:t>dislocation </a:t>
            </a:r>
            <a:r>
              <a:rPr lang="fr-FR" sz="2400" b="1" dirty="0" err="1" smtClean="0">
                <a:latin typeface="Times New Roman"/>
                <a:cs typeface="Times New Roman"/>
              </a:rPr>
              <a:t>density</a:t>
            </a:r>
            <a:r>
              <a:rPr lang="fr-FR" sz="2400" b="1" dirty="0" smtClean="0">
                <a:latin typeface="Times New Roman"/>
                <a:cs typeface="Times New Roman"/>
              </a:rPr>
              <a:t> and </a:t>
            </a:r>
            <a:r>
              <a:rPr lang="fr-FR" sz="2400" b="1" dirty="0" err="1" smtClean="0">
                <a:latin typeface="Times New Roman"/>
                <a:cs typeface="Times New Roman"/>
              </a:rPr>
              <a:t>pinning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400" b="1" dirty="0" err="1" smtClean="0">
                <a:latin typeface="Times New Roman"/>
                <a:cs typeface="Times New Roman"/>
              </a:rPr>
              <a:t>length</a:t>
            </a:r>
            <a:r>
              <a:rPr lang="fr-FR" sz="2400" b="1" dirty="0" smtClean="0">
                <a:latin typeface="Times New Roman"/>
                <a:cs typeface="Times New Roman"/>
              </a:rPr>
              <a:t> </a:t>
            </a:r>
            <a:r>
              <a:rPr lang="fr-FR" sz="2000" b="1" i="1" dirty="0" smtClean="0">
                <a:latin typeface="Times New Roman"/>
                <a:cs typeface="Times New Roman"/>
              </a:rPr>
              <a:t>(</a:t>
            </a:r>
            <a:r>
              <a:rPr lang="fr-FR" sz="2000" b="1" i="1" dirty="0" err="1" smtClean="0">
                <a:latin typeface="Times New Roman"/>
                <a:cs typeface="Times New Roman"/>
              </a:rPr>
              <a:t>Haziot</a:t>
            </a:r>
            <a:r>
              <a:rPr lang="fr-FR" sz="2000" b="1" i="1" dirty="0" smtClean="0">
                <a:latin typeface="Times New Roman"/>
                <a:cs typeface="Times New Roman"/>
              </a:rPr>
              <a:t> et al. Phys. Rev. B87, 060509(R) 2013)</a:t>
            </a:r>
            <a:endParaRPr lang="fr-FR" sz="2000" b="1" i="1" dirty="0"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3594" y="1016128"/>
            <a:ext cx="33009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excellent agreement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1/Q  ~ </a:t>
            </a:r>
            <a:r>
              <a:rPr lang="fr-FR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w</a:t>
            </a:r>
            <a:r>
              <a:rPr lang="fr-FR" sz="1600" b="1" dirty="0" smtClean="0">
                <a:solidFill>
                  <a:srgbClr val="0000FF"/>
                </a:solidFill>
              </a:rPr>
              <a:t>T</a:t>
            </a:r>
            <a:r>
              <a:rPr lang="fr-FR" sz="1600" b="1" baseline="30000" dirty="0" smtClean="0">
                <a:solidFill>
                  <a:srgbClr val="0000FF"/>
                </a:solidFill>
              </a:rPr>
              <a:t>3</a:t>
            </a:r>
            <a:r>
              <a:rPr lang="fr-FR" sz="1600" b="1" dirty="0" smtClean="0">
                <a:solidFill>
                  <a:srgbClr val="0000FF"/>
                </a:solidFill>
              </a:rPr>
              <a:t>  </a:t>
            </a:r>
            <a:endParaRPr lang="fr-FR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Symbol" charset="0"/>
              <a:buChar char=""/>
            </a:pP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collisions </a:t>
            </a:r>
            <a:r>
              <a:rPr lang="fr-FR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with</a:t>
            </a:r>
            <a:r>
              <a: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thermal phonons </a:t>
            </a:r>
          </a:p>
        </p:txBody>
      </p:sp>
      <p:grpSp>
        <p:nvGrpSpPr>
          <p:cNvPr id="19" name="Grouper 18"/>
          <p:cNvGrpSpPr/>
          <p:nvPr/>
        </p:nvGrpSpPr>
        <p:grpSpPr>
          <a:xfrm>
            <a:off x="123595" y="1600358"/>
            <a:ext cx="8918805" cy="5195943"/>
            <a:chOff x="123595" y="1600358"/>
            <a:chExt cx="8918805" cy="5195943"/>
          </a:xfrm>
        </p:grpSpPr>
        <p:sp>
          <p:nvSpPr>
            <p:cNvPr id="5" name="ZoneTexte 4"/>
            <p:cNvSpPr txBox="1"/>
            <p:nvPr/>
          </p:nvSpPr>
          <p:spPr>
            <a:xfrm>
              <a:off x="123595" y="1600358"/>
              <a:ext cx="4765906" cy="280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densities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from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3 10</a:t>
              </a:r>
              <a:r>
                <a:rPr lang="fr-FR" sz="16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4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to 6 10</a:t>
              </a:r>
              <a:r>
                <a:rPr lang="fr-FR" sz="16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5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cm</a:t>
              </a:r>
              <a:r>
                <a:rPr lang="fr-FR" sz="1600" b="1" baseline="3000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-2</a:t>
              </a:r>
            </a:p>
            <a:p>
              <a:r>
                <a:rPr lang="fr-FR" sz="16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network lengths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from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 60 to 230 </a:t>
              </a:r>
              <a:r>
                <a:rPr lang="fr-FR" sz="1600" b="1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m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m</a:t>
              </a:r>
              <a:endParaRPr lang="fr-FR" sz="1000" b="1" dirty="0" smtClean="0">
                <a:solidFill>
                  <a:srgbClr val="000000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L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</a:t>
              </a:r>
              <a:r>
                <a:rPr lang="fr-FR" sz="1600" b="1" baseline="300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2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from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17 to 57 </a:t>
              </a:r>
              <a:r>
                <a:rPr lang="fr-FR" sz="1600" b="1" dirty="0" smtClean="0">
                  <a:latin typeface="Times New Roman"/>
                  <a:cs typeface="Times New Roman"/>
                </a:rPr>
                <a:t>(F. Souris et al. 2014: up to 471) </a:t>
              </a:r>
            </a:p>
            <a:p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instead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of 3 for a simple 3D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lattice</a:t>
              </a:r>
              <a:endParaRPr lang="fr-FR" sz="10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=&gt; dislocations are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grouped</a:t>
              </a:r>
              <a:r>
                <a:rPr lang="fr-FR" sz="1600" b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in </a:t>
              </a:r>
              <a:r>
                <a:rPr lang="fr-FR" sz="1600" b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sub-boundaries</a:t>
              </a:r>
              <a:endParaRPr lang="fr-FR" sz="1600" b="1" dirty="0" smtClean="0">
                <a:solidFill>
                  <a:srgbClr val="0000FF"/>
                </a:solidFill>
                <a:latin typeface="Times New Roman"/>
                <a:cs typeface="Times New Roman"/>
              </a:endParaRPr>
            </a:p>
            <a:p>
              <a:r>
                <a:rPr lang="fr-FR" sz="16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and not well connected</a:t>
              </a:r>
            </a:p>
            <a:p>
              <a:r>
                <a:rPr lang="fr-FR" sz="1600" b="1" dirty="0">
                  <a:latin typeface="Times New Roman"/>
                  <a:cs typeface="Times New Roman"/>
                </a:rPr>
                <a:t>dislocations cannot move at 10MHz and 1.2K</a:t>
              </a:r>
            </a:p>
            <a:p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the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Shevchenko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theory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of a network of </a:t>
              </a:r>
            </a:p>
            <a:p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superfluid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dislocation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cores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would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require</a:t>
              </a:r>
            </a:p>
            <a:p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10</a:t>
              </a:r>
              <a:r>
                <a:rPr lang="fr-FR" sz="1600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12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1600" b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disloc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/cm</a:t>
              </a:r>
              <a:r>
                <a:rPr lang="fr-FR" sz="1600" b="1" baseline="30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  <a:r>
                <a:rPr lang="fr-FR" sz="1600" b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for a 1% NCRI</a:t>
              </a:r>
            </a:p>
            <a:p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and a coherence length </a:t>
              </a:r>
              <a:r>
                <a:rPr lang="fr-FR" sz="1600" b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x</a:t>
              </a:r>
              <a:r>
                <a:rPr lang="fr-FR" sz="16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~ aT*/T larger than L</a:t>
              </a:r>
            </a:p>
          </p:txBody>
        </p:sp>
        <p:pic>
          <p:nvPicPr>
            <p:cNvPr id="3" name="Image 2" descr="tableau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5004642"/>
              <a:ext cx="8699500" cy="1791659"/>
            </a:xfrm>
            <a:prstGeom prst="rect">
              <a:avLst/>
            </a:prstGeom>
          </p:spPr>
        </p:pic>
      </p:grpSp>
      <p:cxnSp>
        <p:nvCxnSpPr>
          <p:cNvPr id="6" name="Connecteur droit avec flèche 5"/>
          <p:cNvCxnSpPr/>
          <p:nvPr/>
        </p:nvCxnSpPr>
        <p:spPr>
          <a:xfrm>
            <a:off x="5597227" y="3962542"/>
            <a:ext cx="0" cy="3057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5726109" y="3809673"/>
            <a:ext cx="0" cy="282196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137207" y="3326702"/>
            <a:ext cx="0" cy="30571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561483" y="3362863"/>
            <a:ext cx="548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latin typeface="Times New Roman"/>
                <a:cs typeface="Times New Roman"/>
              </a:rPr>
              <a:t>0.5K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3595" y="4401124"/>
            <a:ext cx="44481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Times New Roman"/>
                <a:cs typeface="Times New Roman"/>
              </a:rPr>
              <a:t>no sign of superfluid  transition around 0.5K, i.e.</a:t>
            </a:r>
          </a:p>
          <a:p>
            <a:r>
              <a:rPr lang="fr-FR" sz="1600" b="1" dirty="0">
                <a:latin typeface="Times New Roman"/>
                <a:cs typeface="Times New Roman"/>
              </a:rPr>
              <a:t> </a:t>
            </a:r>
            <a:r>
              <a:rPr lang="fr-FR" sz="1600" b="1">
                <a:latin typeface="Symbol" charset="2"/>
                <a:cs typeface="Symbol" charset="2"/>
              </a:rPr>
              <a:t>w</a:t>
            </a:r>
            <a:r>
              <a:rPr lang="fr-FR" sz="1600" b="1">
                <a:latin typeface="Times New Roman"/>
                <a:cs typeface="Times New Roman"/>
              </a:rPr>
              <a:t>T</a:t>
            </a:r>
            <a:r>
              <a:rPr lang="fr-FR" sz="1600" b="1" baseline="30000">
                <a:latin typeface="Times New Roman"/>
                <a:cs typeface="Times New Roman"/>
              </a:rPr>
              <a:t>3</a:t>
            </a:r>
            <a:r>
              <a:rPr lang="fr-FR" sz="1600" b="1">
                <a:latin typeface="Times New Roman"/>
                <a:cs typeface="Times New Roman"/>
              </a:rPr>
              <a:t> between 1 and 7 x 10</a:t>
            </a:r>
            <a:r>
              <a:rPr lang="fr-FR" sz="1600" b="1" baseline="30000">
                <a:latin typeface="Times New Roman"/>
                <a:cs typeface="Times New Roman"/>
              </a:rPr>
              <a:t>3</a:t>
            </a:r>
            <a:r>
              <a:rPr lang="fr-FR" sz="1600" b="1">
                <a:latin typeface="Times New Roman"/>
                <a:cs typeface="Times New Roman"/>
              </a:rPr>
              <a:t> (too high frequency?)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26022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torsion rod elastic with group na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27871" r="15207" b="14436"/>
          <a:stretch/>
        </p:blipFill>
        <p:spPr bwMode="auto">
          <a:xfrm>
            <a:off x="4074469" y="1854200"/>
            <a:ext cx="5056832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7000" y="139700"/>
            <a:ext cx="6921500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b="1" dirty="0">
                <a:latin typeface="Times" pitchFamily="-112" charset="0"/>
              </a:rPr>
              <a:t>the torsion rod should not be a thin tube !</a:t>
            </a:r>
            <a:endParaRPr lang="fr-FR" sz="2000" b="1" dirty="0" smtClean="0">
              <a:latin typeface="Times" pitchFamily="-112" charset="0"/>
            </a:endParaRPr>
          </a:p>
          <a:p>
            <a:pPr algn="ctr">
              <a:defRPr/>
            </a:pP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J. </a:t>
            </a:r>
            <a:r>
              <a:rPr lang="fr-FR" sz="1600" i="1" dirty="0" err="1" smtClean="0">
                <a:solidFill>
                  <a:srgbClr val="0000FF"/>
                </a:solidFill>
                <a:latin typeface="Times" pitchFamily="-112" charset="0"/>
              </a:rPr>
              <a:t>Beamish</a:t>
            </a: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sz="1600" i="1" dirty="0" err="1" smtClean="0">
                <a:solidFill>
                  <a:srgbClr val="0000FF"/>
                </a:solidFill>
                <a:latin typeface="Times" pitchFamily="-112" charset="0"/>
              </a:rPr>
              <a:t>Fefferman</a:t>
            </a: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, A. </a:t>
            </a:r>
            <a:r>
              <a:rPr lang="fr-FR" sz="1600" i="1" dirty="0" err="1" smtClean="0">
                <a:solidFill>
                  <a:srgbClr val="0000FF"/>
                </a:solidFill>
                <a:latin typeface="Times" pitchFamily="-112" charset="0"/>
              </a:rPr>
              <a:t>Haziot</a:t>
            </a: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, X. Rojas, and S. Balibar, </a:t>
            </a:r>
          </a:p>
          <a:p>
            <a:pPr algn="ctr">
              <a:defRPr/>
            </a:pPr>
            <a:r>
              <a:rPr lang="fr-FR" sz="1600" i="1" dirty="0" err="1" smtClean="0">
                <a:solidFill>
                  <a:srgbClr val="0000FF"/>
                </a:solidFill>
                <a:latin typeface="Times" pitchFamily="-112" charset="0"/>
              </a:rPr>
              <a:t>Phys</a:t>
            </a: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 </a:t>
            </a:r>
            <a:r>
              <a:rPr lang="fr-FR" sz="1600" i="1" dirty="0" err="1">
                <a:solidFill>
                  <a:srgbClr val="0000FF"/>
                </a:solidFill>
                <a:latin typeface="Times" pitchFamily="-112" charset="0"/>
              </a:rPr>
              <a:t>R</a:t>
            </a:r>
            <a:r>
              <a:rPr lang="fr-FR" sz="1600" i="1" dirty="0" err="1" smtClean="0">
                <a:solidFill>
                  <a:srgbClr val="0000FF"/>
                </a:solidFill>
                <a:latin typeface="Times" pitchFamily="-112" charset="0"/>
              </a:rPr>
              <a:t>ev</a:t>
            </a:r>
            <a:r>
              <a:rPr lang="fr-FR" sz="1600" i="1" dirty="0" smtClean="0">
                <a:solidFill>
                  <a:srgbClr val="0000FF"/>
                </a:solidFill>
                <a:latin typeface="Times" pitchFamily="-112" charset="0"/>
              </a:rPr>
              <a:t> B85, 180501(R), 2012</a:t>
            </a:r>
            <a:endParaRPr lang="fr-FR" sz="1600" i="1" dirty="0">
              <a:solidFill>
                <a:srgbClr val="0000FF"/>
              </a:solidFill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27000" y="1212560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when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the « torsion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rod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 »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a torsion tube: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0</a:t>
            </a:r>
            <a:r>
              <a:rPr lang="fr-FR" sz="1600" b="1" dirty="0" smtClean="0">
                <a:latin typeface="Times"/>
                <a:cs typeface="Times"/>
              </a:rPr>
              <a:t> : </a:t>
            </a:r>
            <a:r>
              <a:rPr lang="fr-FR" sz="1600" b="1" dirty="0" err="1" smtClean="0">
                <a:latin typeface="Times"/>
                <a:cs typeface="Times"/>
              </a:rPr>
              <a:t>outer</a:t>
            </a:r>
            <a:r>
              <a:rPr lang="fr-FR" sz="1600" b="1" dirty="0" smtClean="0">
                <a:latin typeface="Times"/>
                <a:cs typeface="Times"/>
              </a:rPr>
              <a:t> radius of the tube</a:t>
            </a:r>
          </a:p>
          <a:p>
            <a:r>
              <a:rPr lang="fr-FR" sz="1600" b="1" dirty="0" smtClean="0">
                <a:latin typeface="Times"/>
                <a:cs typeface="Times"/>
              </a:rPr>
              <a:t>r</a:t>
            </a:r>
            <a:r>
              <a:rPr lang="fr-FR" sz="1600" b="1" baseline="-25000" dirty="0" smtClean="0">
                <a:latin typeface="Times"/>
                <a:cs typeface="Times"/>
              </a:rPr>
              <a:t>1</a:t>
            </a:r>
            <a:r>
              <a:rPr lang="fr-FR" sz="1600" b="1" dirty="0" smtClean="0">
                <a:latin typeface="Times"/>
                <a:cs typeface="Times"/>
              </a:rPr>
              <a:t>: </a:t>
            </a:r>
            <a:r>
              <a:rPr lang="fr-FR" sz="1600" b="1" dirty="0" err="1" smtClean="0">
                <a:latin typeface="Times"/>
                <a:cs typeface="Times"/>
              </a:rPr>
              <a:t>inner</a:t>
            </a:r>
            <a:r>
              <a:rPr lang="fr-FR" sz="1600" b="1" dirty="0" smtClean="0">
                <a:latin typeface="Times"/>
                <a:cs typeface="Times"/>
              </a:rPr>
              <a:t> radius </a:t>
            </a:r>
          </a:p>
          <a:p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solid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line: </a:t>
            </a:r>
          </a:p>
          <a:p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maximum possible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effect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 of the He </a:t>
            </a:r>
            <a:r>
              <a:rPr lang="fr-FR" sz="1600" b="1" dirty="0" err="1" smtClean="0">
                <a:solidFill>
                  <a:srgbClr val="FF0000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7000" y="2569746"/>
            <a:ext cx="375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In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at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least 6 rotation experiments the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observed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period shift could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be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a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consequence</a:t>
            </a:r>
            <a:r>
              <a:rPr lang="fr-FR" sz="1600" b="1" dirty="0" smtClean="0">
                <a:solidFill>
                  <a:srgbClr val="660066"/>
                </a:solidFill>
                <a:latin typeface="Times"/>
                <a:cs typeface="Times"/>
              </a:rPr>
              <a:t> of a change in the He </a:t>
            </a:r>
            <a:r>
              <a:rPr lang="fr-FR" sz="1600" b="1" dirty="0" err="1" smtClean="0">
                <a:solidFill>
                  <a:srgbClr val="660066"/>
                </a:solidFill>
                <a:latin typeface="Times"/>
                <a:cs typeface="Times"/>
              </a:rPr>
              <a:t>stiffness</a:t>
            </a:r>
            <a:endParaRPr lang="fr-FR" sz="1600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7000" y="4545455"/>
            <a:ext cx="365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the </a:t>
            </a:r>
            <a:r>
              <a:rPr lang="fr-FR" sz="1600" b="1" dirty="0">
                <a:latin typeface="Times"/>
                <a:cs typeface="Times"/>
              </a:rPr>
              <a:t>magnitude of their dissipation </a:t>
            </a:r>
            <a:r>
              <a:rPr lang="fr-FR" sz="1600" b="1" dirty="0" err="1">
                <a:latin typeface="Times"/>
                <a:cs typeface="Times"/>
              </a:rPr>
              <a:t>peak</a:t>
            </a:r>
            <a:r>
              <a:rPr lang="fr-FR" sz="1600" b="1" dirty="0">
                <a:latin typeface="Times"/>
                <a:cs typeface="Times"/>
              </a:rPr>
              <a:t>  </a:t>
            </a:r>
            <a:r>
              <a:rPr lang="fr-FR" sz="1600" b="1" dirty="0" err="1">
                <a:latin typeface="Times"/>
                <a:cs typeface="Times"/>
              </a:rPr>
              <a:t>also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agrees</a:t>
            </a:r>
            <a:r>
              <a:rPr lang="fr-FR" sz="1600" b="1" dirty="0">
                <a:latin typeface="Times"/>
                <a:cs typeface="Times"/>
              </a:rPr>
              <a:t> </a:t>
            </a:r>
            <a:r>
              <a:rPr lang="fr-FR" sz="1600" b="1" dirty="0" err="1">
                <a:latin typeface="Times"/>
                <a:cs typeface="Times"/>
              </a:rPr>
              <a:t>with</a:t>
            </a:r>
            <a:r>
              <a:rPr lang="fr-FR" sz="1600" b="1" dirty="0">
                <a:latin typeface="Times"/>
                <a:cs typeface="Times"/>
              </a:rPr>
              <a:t> the </a:t>
            </a:r>
            <a:r>
              <a:rPr lang="fr-FR" sz="1600" b="1" dirty="0" err="1">
                <a:latin typeface="Times"/>
                <a:cs typeface="Times"/>
              </a:rPr>
              <a:t>mechanical</a:t>
            </a:r>
            <a:r>
              <a:rPr lang="fr-FR" sz="1600" b="1" dirty="0">
                <a:latin typeface="Times"/>
                <a:cs typeface="Times"/>
              </a:rPr>
              <a:t> dissipation in </a:t>
            </a:r>
            <a:r>
              <a:rPr lang="fr-FR" sz="1600" b="1" dirty="0" err="1" smtClean="0">
                <a:latin typeface="Times"/>
                <a:cs typeface="Times"/>
              </a:rPr>
              <a:t>stiffness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measurements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27000" y="3574190"/>
            <a:ext cx="34993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their « 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velocity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 »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would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be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the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critical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 err="1">
                <a:solidFill>
                  <a:srgbClr val="0000FF"/>
                </a:solidFill>
                <a:latin typeface="Times"/>
                <a:cs typeface="Times"/>
              </a:rPr>
              <a:t>strain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 for </a:t>
            </a:r>
            <a:r>
              <a:rPr lang="fr-FR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pinning</a:t>
            </a:r>
            <a:r>
              <a:rPr lang="fr-FR" sz="16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by </a:t>
            </a:r>
            <a:r>
              <a:rPr lang="fr-FR" sz="1600" b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sz="1600" b="1" dirty="0">
                <a:solidFill>
                  <a:srgbClr val="0000FF"/>
                </a:solidFill>
                <a:latin typeface="Times"/>
                <a:cs typeface="Times"/>
              </a:rPr>
              <a:t>He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27000" y="5430530"/>
            <a:ext cx="461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Times"/>
                <a:cs typeface="Times"/>
              </a:rPr>
              <a:t>other </a:t>
            </a:r>
            <a:r>
              <a:rPr lang="fr-FR" sz="1600" b="1" dirty="0" err="1" smtClean="0">
                <a:latin typeface="Times"/>
                <a:cs typeface="Times"/>
              </a:rPr>
              <a:t>artifacts</a:t>
            </a:r>
            <a:r>
              <a:rPr lang="fr-FR" sz="1600" b="1" dirty="0" smtClean="0">
                <a:latin typeface="Times"/>
                <a:cs typeface="Times"/>
              </a:rPr>
              <a:t> (</a:t>
            </a:r>
            <a:r>
              <a:rPr lang="fr-FR" sz="1600" b="1" dirty="0" smtClean="0">
                <a:solidFill>
                  <a:srgbClr val="FF0000"/>
                </a:solidFill>
                <a:latin typeface="Times"/>
                <a:cs typeface="Times"/>
              </a:rPr>
              <a:t>thin top plate: </a:t>
            </a:r>
            <a:r>
              <a:rPr lang="fr-FR" sz="1600" b="1" dirty="0" smtClean="0">
                <a:latin typeface="Times"/>
                <a:cs typeface="Times"/>
              </a:rPr>
              <a:t>Maris, Reppy, Chan…) need to be considered in most other experiments … </a:t>
            </a:r>
          </a:p>
          <a:p>
            <a:r>
              <a:rPr lang="fr-FR" sz="1600" b="1" dirty="0" smtClean="0">
                <a:latin typeface="Times"/>
                <a:cs typeface="Times"/>
              </a:rPr>
              <a:t>but </a:t>
            </a:r>
            <a:r>
              <a:rPr lang="fr-FR" sz="1600" b="1" dirty="0" err="1" smtClean="0">
                <a:latin typeface="Times"/>
                <a:cs typeface="Times"/>
              </a:rPr>
              <a:t>some</a:t>
            </a:r>
            <a:r>
              <a:rPr lang="fr-FR" sz="1600" b="1" dirty="0" smtClean="0">
                <a:latin typeface="Times"/>
                <a:cs typeface="Times"/>
              </a:rPr>
              <a:t> </a:t>
            </a:r>
            <a:r>
              <a:rPr lang="fr-FR" sz="1600" b="1" dirty="0" err="1" smtClean="0">
                <a:latin typeface="Times"/>
                <a:cs typeface="Times"/>
              </a:rPr>
              <a:t>experiments</a:t>
            </a:r>
            <a:r>
              <a:rPr lang="fr-FR" sz="1600" b="1" dirty="0" smtClean="0">
                <a:latin typeface="Times"/>
                <a:cs typeface="Times"/>
              </a:rPr>
              <a:t> (Kim, </a:t>
            </a:r>
            <a:r>
              <a:rPr lang="fr-FR" sz="1600" b="1" dirty="0" err="1" smtClean="0">
                <a:latin typeface="Times"/>
                <a:cs typeface="Times"/>
              </a:rPr>
              <a:t>Kono</a:t>
            </a:r>
            <a:r>
              <a:rPr lang="fr-FR" sz="1600" b="1" dirty="0" smtClean="0">
                <a:latin typeface="Times"/>
                <a:cs typeface="Times"/>
              </a:rPr>
              <a:t>, </a:t>
            </a:r>
            <a:r>
              <a:rPr lang="fr-FR" sz="1600" b="1" dirty="0" err="1" smtClean="0">
                <a:latin typeface="Times"/>
                <a:cs typeface="Times"/>
              </a:rPr>
              <a:t>Shirahama</a:t>
            </a:r>
            <a:r>
              <a:rPr lang="fr-FR" sz="1600" b="1" dirty="0" smtClean="0">
                <a:latin typeface="Times"/>
                <a:cs typeface="Times"/>
              </a:rPr>
              <a:t>…) </a:t>
            </a:r>
            <a:r>
              <a:rPr lang="fr-FR" sz="1600" b="1" dirty="0" err="1" smtClean="0">
                <a:latin typeface="Times"/>
                <a:cs typeface="Times"/>
              </a:rPr>
              <a:t>resist</a:t>
            </a:r>
            <a:r>
              <a:rPr lang="fr-FR" sz="1600" b="1" dirty="0" smtClean="0">
                <a:latin typeface="Times"/>
                <a:cs typeface="Times"/>
              </a:rPr>
              <a:t> to possible </a:t>
            </a:r>
            <a:r>
              <a:rPr lang="fr-FR" sz="1600" b="1" dirty="0" err="1" smtClean="0">
                <a:latin typeface="Times"/>
                <a:cs typeface="Times"/>
              </a:rPr>
              <a:t>critics</a:t>
            </a:r>
            <a:endParaRPr lang="fr-FR" sz="1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7681448" y="287029"/>
            <a:ext cx="1160081" cy="1375950"/>
            <a:chOff x="6932148" y="515629"/>
            <a:chExt cx="1160081" cy="1375950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7066791" y="1189419"/>
              <a:ext cx="890795" cy="702160"/>
            </a:xfrm>
            <a:prstGeom prst="can">
              <a:avLst>
                <a:gd name="adj" fmla="val 12500"/>
              </a:avLst>
            </a:prstGeom>
            <a:solidFill>
              <a:srgbClr val="FFFFFF">
                <a:alpha val="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7093719" y="1568363"/>
              <a:ext cx="836938" cy="214802"/>
              <a:chOff x="2784" y="96"/>
              <a:chExt cx="1488" cy="384"/>
            </a:xfrm>
          </p:grpSpPr>
          <p:sp>
            <p:nvSpPr>
              <p:cNvPr id="23" name="Oval 14"/>
              <p:cNvSpPr>
                <a:spLocks noChangeArrowheads="1"/>
              </p:cNvSpPr>
              <p:nvPr/>
            </p:nvSpPr>
            <p:spPr bwMode="auto">
              <a:xfrm>
                <a:off x="2784" y="38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4" name="Oval 15"/>
              <p:cNvSpPr>
                <a:spLocks noChangeArrowheads="1"/>
              </p:cNvSpPr>
              <p:nvPr/>
            </p:nvSpPr>
            <p:spPr bwMode="auto">
              <a:xfrm>
                <a:off x="2784" y="33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5" name="Oval 16"/>
              <p:cNvSpPr>
                <a:spLocks noChangeArrowheads="1"/>
              </p:cNvSpPr>
              <p:nvPr/>
            </p:nvSpPr>
            <p:spPr bwMode="auto">
              <a:xfrm>
                <a:off x="2784" y="288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6" name="Oval 17"/>
              <p:cNvSpPr>
                <a:spLocks noChangeArrowheads="1"/>
              </p:cNvSpPr>
              <p:nvPr/>
            </p:nvSpPr>
            <p:spPr bwMode="auto">
              <a:xfrm>
                <a:off x="2784" y="240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7" name="Oval 18"/>
              <p:cNvSpPr>
                <a:spLocks noChangeArrowheads="1"/>
              </p:cNvSpPr>
              <p:nvPr/>
            </p:nvSpPr>
            <p:spPr bwMode="auto">
              <a:xfrm>
                <a:off x="2784" y="192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8" name="Oval 19"/>
              <p:cNvSpPr>
                <a:spLocks noChangeArrowheads="1"/>
              </p:cNvSpPr>
              <p:nvPr/>
            </p:nvSpPr>
            <p:spPr bwMode="auto">
              <a:xfrm>
                <a:off x="2784" y="144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  <p:sp>
            <p:nvSpPr>
              <p:cNvPr id="29" name="Oval 20"/>
              <p:cNvSpPr>
                <a:spLocks noChangeArrowheads="1"/>
              </p:cNvSpPr>
              <p:nvPr/>
            </p:nvSpPr>
            <p:spPr bwMode="auto">
              <a:xfrm>
                <a:off x="2784" y="96"/>
                <a:ext cx="1488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CA"/>
              </a:p>
            </p:txBody>
          </p:sp>
        </p:grp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7458870" y="1324177"/>
              <a:ext cx="107714" cy="8207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5" name="AutoShape 22"/>
            <p:cNvSpPr>
              <a:spLocks noChangeArrowheads="1"/>
            </p:cNvSpPr>
            <p:nvPr/>
          </p:nvSpPr>
          <p:spPr bwMode="auto">
            <a:xfrm flipH="1">
              <a:off x="7458870" y="1324177"/>
              <a:ext cx="107714" cy="82071"/>
            </a:xfrm>
            <a:prstGeom prst="curvedRightArrow">
              <a:avLst>
                <a:gd name="adj1" fmla="val 20000"/>
                <a:gd name="adj2" fmla="val 40000"/>
                <a:gd name="adj3" fmla="val 4115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8" name="AutoShape 25" descr="Sphere"/>
            <p:cNvSpPr>
              <a:spLocks noChangeArrowheads="1"/>
            </p:cNvSpPr>
            <p:nvPr/>
          </p:nvSpPr>
          <p:spPr bwMode="auto">
            <a:xfrm>
              <a:off x="7066791" y="1189419"/>
              <a:ext cx="890795" cy="702160"/>
            </a:xfrm>
            <a:prstGeom prst="can">
              <a:avLst>
                <a:gd name="adj" fmla="val 13944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57150">
              <a:solidFill>
                <a:srgbClr val="FF66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19" name="AutoShape 26"/>
            <p:cNvSpPr>
              <a:spLocks noChangeArrowheads="1"/>
            </p:cNvSpPr>
            <p:nvPr/>
          </p:nvSpPr>
          <p:spPr bwMode="auto">
            <a:xfrm>
              <a:off x="7471796" y="757788"/>
              <a:ext cx="80786" cy="486345"/>
            </a:xfrm>
            <a:prstGeom prst="can">
              <a:avLst>
                <a:gd name="adj" fmla="val 17630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0" name="AutoShape 27" descr="Sphere"/>
            <p:cNvSpPr>
              <a:spLocks noChangeArrowheads="1"/>
            </p:cNvSpPr>
            <p:nvPr/>
          </p:nvSpPr>
          <p:spPr bwMode="auto">
            <a:xfrm>
              <a:off x="7484721" y="812502"/>
              <a:ext cx="54934" cy="431631"/>
            </a:xfrm>
            <a:prstGeom prst="can">
              <a:avLst>
                <a:gd name="adj" fmla="val 26103"/>
              </a:avLst>
            </a:prstGeom>
            <a:pattFill prst="sphere">
              <a:fgClr>
                <a:srgbClr val="0066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  <p:sp>
          <p:nvSpPr>
            <p:cNvPr id="21" name="AutoShape 28"/>
            <p:cNvSpPr>
              <a:spLocks noChangeArrowheads="1"/>
            </p:cNvSpPr>
            <p:nvPr/>
          </p:nvSpPr>
          <p:spPr bwMode="auto">
            <a:xfrm>
              <a:off x="6932148" y="515629"/>
              <a:ext cx="1160081" cy="324230"/>
            </a:xfrm>
            <a:prstGeom prst="can">
              <a:avLst>
                <a:gd name="adj" fmla="val 33162"/>
              </a:avLst>
            </a:prstGeom>
            <a:gradFill rotWithShape="1">
              <a:gsLst>
                <a:gs pos="0">
                  <a:srgbClr val="FF9900"/>
                </a:gs>
                <a:gs pos="100000">
                  <a:srgbClr val="7647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536015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236835"/>
            <a:ext cx="8884096" cy="7078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critical</a:t>
            </a:r>
            <a:r>
              <a:rPr lang="fr-FR" sz="20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speed: </a:t>
            </a:r>
            <a:r>
              <a:rPr lang="fr-FR" sz="2400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 impurities move attached to dislocations below 45 </a:t>
            </a:r>
            <a:r>
              <a:rPr lang="fr-FR" sz="20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m/s </a:t>
            </a:r>
          </a:p>
          <a:p>
            <a:pPr algn="ctr"/>
            <a:r>
              <a:rPr lang="fr-FR" sz="2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(A. Haziot et al. PRB  88, 014106, 2013)</a:t>
            </a:r>
            <a:endParaRPr lang="fr-FR" b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8104" y="1283197"/>
            <a:ext cx="3528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From the dislocation density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L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7.6 10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-5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en-GB" b="1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-2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and the dislocation  length 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 = 73 </a:t>
            </a:r>
            <a:r>
              <a:rPr lang="en-GB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m, w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e obtain the dislocation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speed as a function of applied strain.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The </a:t>
            </a:r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transition occurs at</a:t>
            </a:r>
          </a:p>
          <a:p>
            <a:pPr algn="just"/>
            <a:r>
              <a:rPr lang="en-GB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a critical speed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lang="en-GB" sz="1600" b="1" baseline="-25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≈ 45 </a:t>
            </a:r>
            <a:r>
              <a:rPr lang="en-GB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508104" y="2790648"/>
            <a:ext cx="35283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tentative interpretation:</a:t>
            </a:r>
          </a:p>
          <a:p>
            <a:pPr algn="just"/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 max tunneling frequency for </a:t>
            </a:r>
            <a:r>
              <a:rPr lang="en-GB" b="1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He atoms on the dislocation?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in the bulk crystal </a:t>
            </a:r>
            <a:r>
              <a:rPr lang="en-GB" b="1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He are quasi-particles moving by coherent quantum tunneling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bandwidth: 30 to 600 </a:t>
            </a:r>
            <a:r>
              <a:rPr lang="en-GB" sz="1600" b="1" dirty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K 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average velocity:</a:t>
            </a:r>
          </a:p>
          <a:p>
            <a:pPr algn="just"/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&lt;v</a:t>
            </a:r>
            <a:r>
              <a:rPr lang="en-GB" b="1" dirty="0">
                <a:solidFill>
                  <a:srgbClr val="0000FF"/>
                </a:solidFill>
                <a:latin typeface="Times New Roman"/>
                <a:cs typeface="Times New Roman"/>
              </a:rPr>
              <a:t>&gt;</a:t>
            </a:r>
            <a:r>
              <a:rPr lang="en-GB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1/2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= 4.2</a:t>
            </a:r>
            <a:r>
              <a:rPr lang="en-GB" sz="1600" b="1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a J</a:t>
            </a:r>
            <a:r>
              <a:rPr lang="en-GB" b="1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34</a:t>
            </a:r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 ~ 0.6 to 12 mm/s</a:t>
            </a:r>
          </a:p>
          <a:p>
            <a:pPr algn="just"/>
            <a:r>
              <a:rPr lang="en-GB" sz="1600" b="1" dirty="0">
                <a:latin typeface="Times New Roman"/>
                <a:cs typeface="Times New Roman"/>
              </a:rPr>
              <a:t> 1 or 2 orders of magnitude faster</a:t>
            </a:r>
            <a:endParaRPr lang="en-GB" sz="16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inelastic tunneling of </a:t>
            </a:r>
            <a:r>
              <a:rPr lang="en-GB" sz="1600" b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He bound to dislocations up to 45 </a:t>
            </a:r>
            <a:r>
              <a:rPr lang="en-GB" sz="16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μm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/s</a:t>
            </a:r>
            <a:r>
              <a:rPr lang="en-GB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?</a:t>
            </a:r>
          </a:p>
          <a:p>
            <a:pPr algn="just"/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tunneling along the dislocation ?</a:t>
            </a:r>
          </a:p>
          <a:p>
            <a:pPr algn="just"/>
            <a:r>
              <a:rPr lang="en-GB" sz="1600" b="1" dirty="0">
                <a:solidFill>
                  <a:srgbClr val="000000"/>
                </a:solidFill>
                <a:latin typeface="Times New Roman"/>
                <a:cs typeface="Times New Roman"/>
              </a:rPr>
              <a:t>a precise model and calculation is highly desirable</a:t>
            </a:r>
            <a:endParaRPr lang="en-GB" sz="16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Image 1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" y="1613828"/>
            <a:ext cx="5346700" cy="503081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33140" y="2624814"/>
            <a:ext cx="857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pinning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79979" y="3784005"/>
            <a:ext cx="14406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damping from</a:t>
            </a:r>
          </a:p>
          <a:p>
            <a:pPr algn="r"/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bound </a:t>
            </a:r>
            <a:r>
              <a:rPr lang="fr-FR" sz="2000" b="1" baseline="30000">
                <a:solidFill>
                  <a:srgbClr val="000090"/>
                </a:solidFill>
                <a:latin typeface="Times New Roman"/>
                <a:cs typeface="Times New Roman"/>
              </a:rPr>
              <a:t>3</a:t>
            </a:r>
            <a:r>
              <a:rPr lang="fr-FR" sz="1600" b="1">
                <a:solidFill>
                  <a:srgbClr val="000090"/>
                </a:solidFill>
                <a:latin typeface="Times New Roman"/>
                <a:cs typeface="Times New Roman"/>
              </a:rPr>
              <a:t>He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32560" y="4399280"/>
            <a:ext cx="1250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latin typeface="Times New Roman"/>
                <a:cs typeface="Times New Roman"/>
              </a:rPr>
              <a:t>exp(-0.67/T)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2641600" y="4619357"/>
            <a:ext cx="477520" cy="542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034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354965" y="228600"/>
            <a:ext cx="8667115" cy="107188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>
                <a:solidFill>
                  <a:schemeClr val="tx1"/>
                </a:solidFill>
                <a:latin typeface="Times"/>
                <a:cs typeface="Times"/>
              </a:rPr>
              <a:t>the damping of dressed dislocations is proportional to their </a:t>
            </a:r>
            <a:r>
              <a:rPr lang="fr-FR" sz="2400" b="1" baseline="30000">
                <a:solidFill>
                  <a:schemeClr val="tx1"/>
                </a:solidFill>
                <a:latin typeface="Times"/>
                <a:cs typeface="Times"/>
              </a:rPr>
              <a:t>3</a:t>
            </a:r>
            <a:r>
              <a:rPr lang="fr-FR" sz="2000" b="1">
                <a:latin typeface="Times"/>
                <a:cs typeface="Times"/>
              </a:rPr>
              <a:t>He concentration </a:t>
            </a:r>
            <a:br>
              <a:rPr lang="fr-FR" sz="2000" b="1">
                <a:latin typeface="Times"/>
                <a:cs typeface="Times"/>
              </a:rPr>
            </a:br>
            <a:r>
              <a:rPr lang="fr-FR" sz="2000" b="1">
                <a:solidFill>
                  <a:srgbClr val="0000FF"/>
                </a:solidFill>
                <a:latin typeface="Times"/>
                <a:cs typeface="Times"/>
              </a:rPr>
              <a:t>a tentative model 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1508760"/>
            <a:ext cx="86671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the motion of the dislocation at very low T and under very small forces is made possible by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the quantum tunneling of  </a:t>
            </a:r>
            <a:r>
              <a:rPr lang="fr-FR" sz="2400" b="1" i="1" baseline="30000" dirty="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He atoms</a:t>
            </a: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354965" y="2424222"/>
            <a:ext cx="422719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He atoms tunnel easily through the bulk lattice </a:t>
            </a: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BUT when attached to a dislocation, 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He atoms do not tunnel  easily from site to site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they  lag behind ,  distort the line, jump with  transverse waves emission</a:t>
            </a: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354965" y="4346580"/>
            <a:ext cx="7976235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 preliminary calculation by H.J. Maris (Brown U.):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B ~ (4 </a:t>
            </a:r>
            <a:r>
              <a:rPr lang="fr-FR" b="1" i="1" dirty="0">
                <a:latin typeface="Symbol" charset="2"/>
                <a:cs typeface="Symbol" charset="2"/>
              </a:rPr>
              <a:t>p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/b) (</a:t>
            </a:r>
            <a:r>
              <a:rPr lang="fr-FR" b="1" i="1" dirty="0">
                <a:latin typeface="Symbol" charset="2"/>
                <a:cs typeface="Symbol" charset="2"/>
              </a:rPr>
              <a:t>r</a:t>
            </a:r>
            <a:r>
              <a:rPr lang="fr-FR" b="1" i="1" dirty="0">
                <a:latin typeface="Times"/>
                <a:cs typeface="Times"/>
              </a:rPr>
              <a:t>C)</a:t>
            </a:r>
            <a:r>
              <a:rPr lang="fr-FR" sz="2400" b="1" i="1" baseline="30000" dirty="0">
                <a:latin typeface="Times"/>
                <a:cs typeface="Times"/>
              </a:rPr>
              <a:t>1/2 </a:t>
            </a:r>
            <a:r>
              <a:rPr lang="fr-FR" b="1" i="1" dirty="0">
                <a:latin typeface="Times"/>
                <a:cs typeface="Times"/>
              </a:rPr>
              <a:t>~ 0.027 Pa.s</a:t>
            </a:r>
          </a:p>
          <a:p>
            <a:pPr algn="l"/>
            <a:endParaRPr lang="fr-FR" sz="1400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our experimental value: B = 0.15 Pa.s (6 times more)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a more precise model should include non-sinosoidal motion, direct emission of phonons...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energy loss per unit jump: 0.05K even at the highest speed (45 </a:t>
            </a:r>
            <a:r>
              <a:rPr lang="fr-FR" b="1" i="1" dirty="0">
                <a:latin typeface="Symbol" charset="2"/>
                <a:cs typeface="Symbol" charset="2"/>
              </a:rPr>
              <a:t>m</a:t>
            </a:r>
            <a:r>
              <a:rPr lang="fr-FR" b="1" i="1" dirty="0">
                <a:latin typeface="Times"/>
                <a:cs typeface="Times"/>
              </a:rPr>
              <a:t>m/s), much less than the binding energy 0.7K</a:t>
            </a:r>
          </a:p>
        </p:txBody>
      </p:sp>
      <p:sp>
        <p:nvSpPr>
          <p:cNvPr id="3" name="Forme libre 2"/>
          <p:cNvSpPr/>
          <p:nvPr/>
        </p:nvSpPr>
        <p:spPr>
          <a:xfrm rot="171772">
            <a:off x="6329507" y="2291080"/>
            <a:ext cx="283900" cy="2118360"/>
          </a:xfrm>
          <a:custGeom>
            <a:avLst/>
            <a:gdLst>
              <a:gd name="connsiteX0" fmla="*/ 223693 w 283900"/>
              <a:gd name="connsiteY0" fmla="*/ 0 h 2255520"/>
              <a:gd name="connsiteX1" fmla="*/ 223693 w 283900"/>
              <a:gd name="connsiteY1" fmla="*/ 741680 h 2255520"/>
              <a:gd name="connsiteX2" fmla="*/ 173 w 283900"/>
              <a:gd name="connsiteY2" fmla="*/ 1310640 h 2255520"/>
              <a:gd name="connsiteX3" fmla="*/ 264333 w 283900"/>
              <a:gd name="connsiteY3" fmla="*/ 1930400 h 2255520"/>
              <a:gd name="connsiteX4" fmla="*/ 264333 w 283900"/>
              <a:gd name="connsiteY4" fmla="*/ 2255520 h 2255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900" h="2255520">
                <a:moveTo>
                  <a:pt x="223693" y="0"/>
                </a:moveTo>
                <a:cubicBezTo>
                  <a:pt x="242319" y="261620"/>
                  <a:pt x="260946" y="523240"/>
                  <a:pt x="223693" y="741680"/>
                </a:cubicBezTo>
                <a:cubicBezTo>
                  <a:pt x="186440" y="960120"/>
                  <a:pt x="-6600" y="1112520"/>
                  <a:pt x="173" y="1310640"/>
                </a:cubicBezTo>
                <a:cubicBezTo>
                  <a:pt x="6946" y="1508760"/>
                  <a:pt x="220306" y="1772920"/>
                  <a:pt x="264333" y="1930400"/>
                </a:cubicBezTo>
                <a:cubicBezTo>
                  <a:pt x="308360" y="2087880"/>
                  <a:pt x="264333" y="2255520"/>
                  <a:pt x="264333" y="225552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>
            <a:off x="7040880" y="2291080"/>
            <a:ext cx="10160" cy="212412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 flipV="1">
            <a:off x="6248400" y="3474719"/>
            <a:ext cx="129982" cy="1182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 flipV="1">
            <a:off x="6979920" y="3484879"/>
            <a:ext cx="129982" cy="1182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orme libre 23"/>
          <p:cNvSpPr/>
          <p:nvPr/>
        </p:nvSpPr>
        <p:spPr>
          <a:xfrm>
            <a:off x="6979920" y="3654956"/>
            <a:ext cx="142240" cy="683364"/>
          </a:xfrm>
          <a:custGeom>
            <a:avLst/>
            <a:gdLst>
              <a:gd name="connsiteX0" fmla="*/ 122910 w 133070"/>
              <a:gd name="connsiteY0" fmla="*/ 724004 h 724004"/>
              <a:gd name="connsiteX1" fmla="*/ 990 w 133070"/>
              <a:gd name="connsiteY1" fmla="*/ 571604 h 724004"/>
              <a:gd name="connsiteX2" fmla="*/ 133070 w 133070"/>
              <a:gd name="connsiteY2" fmla="*/ 388724 h 724004"/>
              <a:gd name="connsiteX3" fmla="*/ 990 w 133070"/>
              <a:gd name="connsiteY3" fmla="*/ 226164 h 724004"/>
              <a:gd name="connsiteX4" fmla="*/ 72110 w 133070"/>
              <a:gd name="connsiteY4" fmla="*/ 12804 h 724004"/>
              <a:gd name="connsiteX5" fmla="*/ 61950 w 133070"/>
              <a:gd name="connsiteY5" fmla="*/ 22964 h 72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70" h="724004">
                <a:moveTo>
                  <a:pt x="122910" y="724004"/>
                </a:moveTo>
                <a:cubicBezTo>
                  <a:pt x="61103" y="675744"/>
                  <a:pt x="-703" y="627484"/>
                  <a:pt x="990" y="571604"/>
                </a:cubicBezTo>
                <a:cubicBezTo>
                  <a:pt x="2683" y="515724"/>
                  <a:pt x="133070" y="446297"/>
                  <a:pt x="133070" y="388724"/>
                </a:cubicBezTo>
                <a:cubicBezTo>
                  <a:pt x="133070" y="331151"/>
                  <a:pt x="11150" y="288817"/>
                  <a:pt x="990" y="226164"/>
                </a:cubicBezTo>
                <a:cubicBezTo>
                  <a:pt x="-9170" y="163511"/>
                  <a:pt x="61950" y="46671"/>
                  <a:pt x="72110" y="12804"/>
                </a:cubicBezTo>
                <a:cubicBezTo>
                  <a:pt x="82270" y="-21063"/>
                  <a:pt x="61950" y="22964"/>
                  <a:pt x="61950" y="22964"/>
                </a:cubicBezTo>
              </a:path>
            </a:pathLst>
          </a:custGeom>
          <a:ln>
            <a:solidFill>
              <a:srgbClr val="FF66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orme libre 26"/>
          <p:cNvSpPr/>
          <p:nvPr/>
        </p:nvSpPr>
        <p:spPr>
          <a:xfrm flipV="1">
            <a:off x="6989090" y="2722880"/>
            <a:ext cx="133070" cy="721360"/>
          </a:xfrm>
          <a:custGeom>
            <a:avLst/>
            <a:gdLst>
              <a:gd name="connsiteX0" fmla="*/ 122910 w 133070"/>
              <a:gd name="connsiteY0" fmla="*/ 724004 h 724004"/>
              <a:gd name="connsiteX1" fmla="*/ 990 w 133070"/>
              <a:gd name="connsiteY1" fmla="*/ 571604 h 724004"/>
              <a:gd name="connsiteX2" fmla="*/ 133070 w 133070"/>
              <a:gd name="connsiteY2" fmla="*/ 388724 h 724004"/>
              <a:gd name="connsiteX3" fmla="*/ 990 w 133070"/>
              <a:gd name="connsiteY3" fmla="*/ 226164 h 724004"/>
              <a:gd name="connsiteX4" fmla="*/ 72110 w 133070"/>
              <a:gd name="connsiteY4" fmla="*/ 12804 h 724004"/>
              <a:gd name="connsiteX5" fmla="*/ 61950 w 133070"/>
              <a:gd name="connsiteY5" fmla="*/ 22964 h 72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070" h="724004">
                <a:moveTo>
                  <a:pt x="122910" y="724004"/>
                </a:moveTo>
                <a:cubicBezTo>
                  <a:pt x="61103" y="675744"/>
                  <a:pt x="-703" y="627484"/>
                  <a:pt x="990" y="571604"/>
                </a:cubicBezTo>
                <a:cubicBezTo>
                  <a:pt x="2683" y="515724"/>
                  <a:pt x="133070" y="446297"/>
                  <a:pt x="133070" y="388724"/>
                </a:cubicBezTo>
                <a:cubicBezTo>
                  <a:pt x="133070" y="331151"/>
                  <a:pt x="11150" y="288817"/>
                  <a:pt x="990" y="226164"/>
                </a:cubicBezTo>
                <a:cubicBezTo>
                  <a:pt x="-9170" y="163511"/>
                  <a:pt x="61950" y="46671"/>
                  <a:pt x="72110" y="12804"/>
                </a:cubicBezTo>
                <a:cubicBezTo>
                  <a:pt x="82270" y="-21063"/>
                  <a:pt x="61950" y="22964"/>
                  <a:pt x="61950" y="22964"/>
                </a:cubicBezTo>
              </a:path>
            </a:pathLst>
          </a:custGeom>
          <a:ln>
            <a:solidFill>
              <a:srgbClr val="FF66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5811520" y="3484879"/>
            <a:ext cx="547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aseline="30000">
                <a:solidFill>
                  <a:srgbClr val="FF0000"/>
                </a:solidFill>
              </a:rPr>
              <a:t>3</a:t>
            </a:r>
            <a:r>
              <a:rPr lang="fr-FR">
                <a:solidFill>
                  <a:srgbClr val="FF0000"/>
                </a:solidFill>
              </a:rPr>
              <a:t>He</a:t>
            </a:r>
          </a:p>
        </p:txBody>
      </p:sp>
    </p:spTree>
    <p:extLst>
      <p:ext uri="{BB962C8B-B14F-4D97-AF65-F5344CB8AC3E}">
        <p14:creationId xmlns:p14="http://schemas.microsoft.com/office/powerpoint/2010/main" val="2143307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419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length distribution of dislocations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000" b="1" i="1">
                <a:latin typeface="Times New Roman"/>
                <a:cs typeface="Times New Roman"/>
              </a:rPr>
              <a:t>(A. Fefferman et al. Phys. Rev. B89, 014105, 2014)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5267" y="1784541"/>
            <a:ext cx="2809591" cy="3955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>
                <a:latin typeface="Times New Roman"/>
                <a:cs typeface="Times New Roman"/>
              </a:rPr>
              <a:t>when decreasing the driving strain, </a:t>
            </a:r>
          </a:p>
          <a:p>
            <a:pPr marL="0" indent="0">
              <a:buNone/>
            </a:pPr>
            <a:r>
              <a:rPr lang="fr-FR" sz="2000" b="1" baseline="30000">
                <a:latin typeface="Times New Roman"/>
                <a:cs typeface="Times New Roman"/>
              </a:rPr>
              <a:t>3</a:t>
            </a:r>
            <a:r>
              <a:rPr lang="fr-FR" sz="2000" b="1">
                <a:latin typeface="Times New Roman"/>
                <a:cs typeface="Times New Roman"/>
              </a:rPr>
              <a:t>He bind to short dislocations before long ones. </a:t>
            </a:r>
          </a:p>
          <a:p>
            <a:pPr marL="0" indent="0">
              <a:buNone/>
            </a:pPr>
            <a:r>
              <a:rPr lang="fr-FR" sz="2000" b="1">
                <a:solidFill>
                  <a:srgbClr val="FF0000"/>
                </a:solidFill>
                <a:latin typeface="Times New Roman"/>
                <a:cs typeface="Times New Roman"/>
              </a:rPr>
              <a:t>With a single dislocation length, one should see a sharp transition to the stiff state where all dislocations are pinned by impurities.</a:t>
            </a:r>
          </a:p>
        </p:txBody>
      </p:sp>
      <p:pic>
        <p:nvPicPr>
          <p:cNvPr id="4" name="Image 3" descr="fig1_11July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8" y="1527979"/>
            <a:ext cx="6028264" cy="4705132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205267" y="6322011"/>
            <a:ext cx="8672527" cy="4724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FR" sz="2000" b="1">
                <a:latin typeface="Times New Roman"/>
                <a:cs typeface="Times New Roman"/>
              </a:rPr>
              <a:t>we have measured the distribution of dislocation lengths between network nodes</a:t>
            </a:r>
          </a:p>
        </p:txBody>
      </p:sp>
    </p:spTree>
    <p:extLst>
      <p:ext uri="{BB962C8B-B14F-4D97-AF65-F5344CB8AC3E}">
        <p14:creationId xmlns:p14="http://schemas.microsoft.com/office/powerpoint/2010/main" val="102270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2980"/>
            <a:ext cx="8229600" cy="114300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800" b="1">
                <a:latin typeface="Times New Roman"/>
                <a:cs typeface="Times New Roman"/>
              </a:rPr>
              <a:t>the network length distribution is wide: </a:t>
            </a:r>
            <a:br>
              <a:rPr lang="fr-FR" sz="2800" b="1">
                <a:latin typeface="Times New Roman"/>
                <a:cs typeface="Times New Roman"/>
              </a:rPr>
            </a:br>
            <a:r>
              <a:rPr lang="fr-FR" sz="2800" b="1">
                <a:latin typeface="Times New Roman"/>
                <a:cs typeface="Times New Roman"/>
              </a:rPr>
              <a:t>from 30 to 300 </a:t>
            </a:r>
            <a:r>
              <a:rPr lang="fr-FR" sz="2800" b="1">
                <a:latin typeface="Symbol" charset="2"/>
                <a:cs typeface="Symbol" charset="2"/>
              </a:rPr>
              <a:t>m</a:t>
            </a:r>
            <a:r>
              <a:rPr lang="fr-FR" sz="2800" b="1">
                <a:latin typeface="Times New Roman"/>
                <a:cs typeface="Times New Roman"/>
              </a:rPr>
              <a:t>m </a:t>
            </a:r>
          </a:p>
        </p:txBody>
      </p:sp>
      <p:pic>
        <p:nvPicPr>
          <p:cNvPr id="6" name="Image 5" descr="fig4_5Sep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87" y="1739144"/>
            <a:ext cx="6501186" cy="48818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0368" y="2291454"/>
            <a:ext cx="24297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latin typeface="Times New Roman"/>
                <a:cs typeface="Times New Roman"/>
              </a:rPr>
              <a:t>to each driving strain amplitude </a:t>
            </a:r>
            <a:r>
              <a:rPr lang="fr-FR" b="1">
                <a:latin typeface="Symbol" charset="2"/>
                <a:cs typeface="Symbol" charset="2"/>
              </a:rPr>
              <a:t>e </a:t>
            </a:r>
            <a:r>
              <a:rPr lang="fr-FR" b="1">
                <a:latin typeface="Times New Roman"/>
                <a:cs typeface="Times New Roman"/>
              </a:rPr>
              <a:t>corresponds </a:t>
            </a:r>
          </a:p>
          <a:p>
            <a:r>
              <a:rPr lang="fr-FR" b="1">
                <a:latin typeface="Times New Roman"/>
                <a:cs typeface="Times New Roman"/>
              </a:rPr>
              <a:t>a max length  L</a:t>
            </a:r>
            <a:r>
              <a:rPr lang="fr-FR" b="1" baseline="-25000">
                <a:latin typeface="Times New Roman"/>
                <a:cs typeface="Times New Roman"/>
              </a:rPr>
              <a:t>c </a:t>
            </a:r>
          </a:p>
          <a:p>
            <a:r>
              <a:rPr lang="fr-FR" b="1">
                <a:latin typeface="Times New Roman"/>
                <a:cs typeface="Times New Roman"/>
              </a:rPr>
              <a:t>below which </a:t>
            </a:r>
            <a:r>
              <a:rPr lang="fr-FR" b="1" baseline="30000">
                <a:latin typeface="Times New Roman"/>
                <a:cs typeface="Times New Roman"/>
              </a:rPr>
              <a:t>3</a:t>
            </a:r>
            <a:r>
              <a:rPr lang="fr-FR" b="1">
                <a:latin typeface="Times New Roman"/>
                <a:cs typeface="Times New Roman"/>
              </a:rPr>
              <a:t>He binds</a:t>
            </a:r>
          </a:p>
          <a:p>
            <a:endParaRPr lang="fr-FR" b="1">
              <a:latin typeface="Times New Roman"/>
              <a:cs typeface="Times New Roman"/>
            </a:endParaRPr>
          </a:p>
          <a:p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L</a:t>
            </a:r>
            <a:r>
              <a:rPr lang="fr-FR" b="1" baseline="-25000">
                <a:solidFill>
                  <a:srgbClr val="0000FF"/>
                </a:solidFill>
                <a:latin typeface="Times New Roman"/>
                <a:cs typeface="Times New Roman"/>
              </a:rPr>
              <a:t>C</a:t>
            </a:r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 = 2F</a:t>
            </a:r>
            <a:r>
              <a:rPr lang="fr-FR" b="1" baseline="-25000">
                <a:solidFill>
                  <a:srgbClr val="0000FF"/>
                </a:solidFill>
                <a:latin typeface="Times New Roman"/>
                <a:cs typeface="Times New Roman"/>
              </a:rPr>
              <a:t>C </a:t>
            </a:r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/ b</a:t>
            </a:r>
            <a:r>
              <a:rPr lang="fr-FR" b="1">
                <a:solidFill>
                  <a:srgbClr val="0000FF"/>
                </a:solidFill>
                <a:latin typeface="Symbol" charset="2"/>
                <a:cs typeface="Symbol" charset="2"/>
              </a:rPr>
              <a:t>em</a:t>
            </a:r>
          </a:p>
          <a:p>
            <a:endParaRPr lang="fr-FR" b="1">
              <a:latin typeface="Symbol" charset="2"/>
              <a:cs typeface="Symbol" charset="2"/>
            </a:endParaRPr>
          </a:p>
          <a:p>
            <a:r>
              <a:rPr lang="fr-FR" b="1">
                <a:latin typeface="Times New Roman"/>
                <a:cs typeface="Times New Roman"/>
              </a:rPr>
              <a:t>with 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= 6.8 10</a:t>
            </a:r>
            <a:r>
              <a:rPr lang="fr-FR" b="1" baseline="30000">
                <a:latin typeface="Times New Roman"/>
                <a:cs typeface="Times New Roman"/>
              </a:rPr>
              <a:t>-15</a:t>
            </a:r>
            <a:r>
              <a:rPr lang="fr-FR" b="1">
                <a:latin typeface="Times New Roman"/>
                <a:cs typeface="Times New Roman"/>
              </a:rPr>
              <a:t> N</a:t>
            </a:r>
          </a:p>
          <a:p>
            <a:r>
              <a:rPr lang="fr-FR" b="1">
                <a:latin typeface="Times New Roman"/>
                <a:cs typeface="Times New Roman"/>
              </a:rPr>
              <a:t>b = 0.36 nm (Burgers vector)</a:t>
            </a:r>
          </a:p>
          <a:p>
            <a:r>
              <a:rPr lang="fr-FR" b="1">
                <a:latin typeface="Times New Roman"/>
                <a:cs typeface="Times New Roman"/>
              </a:rPr>
              <a:t>F</a:t>
            </a:r>
            <a:r>
              <a:rPr lang="fr-FR" b="1" baseline="-25000">
                <a:latin typeface="Times New Roman"/>
                <a:cs typeface="Times New Roman"/>
              </a:rPr>
              <a:t>C</a:t>
            </a:r>
            <a:r>
              <a:rPr lang="fr-FR" b="1">
                <a:latin typeface="Times New Roman"/>
                <a:cs typeface="Times New Roman"/>
              </a:rPr>
              <a:t> is consistent with a potential well of width 4a</a:t>
            </a:r>
            <a:endParaRPr lang="fr-FR" b="1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07019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1842" cy="100701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latin typeface="Times New Roman"/>
                <a:cs typeface="Times New Roman"/>
              </a:rPr>
              <a:t>shear modulus and of dissipation </a:t>
            </a:r>
            <a:br>
              <a:rPr lang="fr-FR" sz="2400" b="1">
                <a:latin typeface="Times New Roman"/>
                <a:cs typeface="Times New Roman"/>
              </a:rPr>
            </a:br>
            <a:r>
              <a:rPr lang="fr-FR" sz="2400" b="1">
                <a:latin typeface="Times New Roman"/>
                <a:cs typeface="Times New Roman"/>
              </a:rPr>
              <a:t>far above the asymptotic regime in </a:t>
            </a:r>
            <a:r>
              <a:rPr lang="fr-FR" sz="2400" b="1">
                <a:latin typeface="Symbol" charset="2"/>
                <a:cs typeface="Symbol" charset="2"/>
              </a:rPr>
              <a:t>w</a:t>
            </a:r>
            <a:r>
              <a:rPr lang="fr-FR" sz="2400" b="1">
                <a:latin typeface="Times New Roman"/>
                <a:cs typeface="Times New Roman"/>
              </a:rPr>
              <a:t>T</a:t>
            </a:r>
            <a:r>
              <a:rPr lang="fr-FR" sz="2400" b="1" baseline="30000">
                <a:latin typeface="Times New Roman"/>
                <a:cs typeface="Times New Roman"/>
              </a:rPr>
              <a:t>3</a:t>
            </a:r>
          </a:p>
        </p:txBody>
      </p:sp>
      <p:pic>
        <p:nvPicPr>
          <p:cNvPr id="6" name="Image 5" descr="dissipation1K-Fefferma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" r="4330"/>
          <a:stretch/>
        </p:blipFill>
        <p:spPr>
          <a:xfrm>
            <a:off x="3139624" y="2013749"/>
            <a:ext cx="5902959" cy="43952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3972" y="2161697"/>
            <a:ext cx="2669266" cy="4124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>
                <a:solidFill>
                  <a:srgbClr val="0000FF"/>
                </a:solidFill>
                <a:latin typeface="Times New Roman"/>
                <a:cs typeface="Times New Roman"/>
              </a:rPr>
              <a:t>excellent fit with phonon scattering + a reasonable distribution of network lengths.</a:t>
            </a:r>
          </a:p>
          <a:p>
            <a:endParaRPr lang="fr-FR" b="1">
              <a:latin typeface="Times New Roman"/>
              <a:cs typeface="Times New Roman"/>
            </a:endParaRPr>
          </a:p>
          <a:p>
            <a:r>
              <a:rPr lang="fr-FR" b="1">
                <a:solidFill>
                  <a:srgbClr val="FF00FF"/>
                </a:solidFill>
                <a:latin typeface="Times New Roman"/>
                <a:cs typeface="Times New Roman"/>
              </a:rPr>
              <a:t>No sign of superfluid transition in grain boundaries nor dislocation cores around 0.5K as proposed by various authors </a:t>
            </a:r>
          </a:p>
          <a:p>
            <a:r>
              <a:rPr lang="fr-FR" sz="1600">
                <a:solidFill>
                  <a:srgbClr val="FF00FF"/>
                </a:solidFill>
                <a:latin typeface="Times New Roman"/>
                <a:cs typeface="Times New Roman"/>
              </a:rPr>
              <a:t>(Pollet 2007-08, </a:t>
            </a:r>
          </a:p>
          <a:p>
            <a:r>
              <a:rPr lang="fr-FR" sz="1600">
                <a:solidFill>
                  <a:srgbClr val="FF00FF"/>
                </a:solidFill>
                <a:latin typeface="Times New Roman"/>
                <a:cs typeface="Times New Roman"/>
              </a:rPr>
              <a:t>Boninsegni 2007, </a:t>
            </a:r>
          </a:p>
          <a:p>
            <a:r>
              <a:rPr lang="fr-FR" sz="1600">
                <a:solidFill>
                  <a:srgbClr val="FF00FF"/>
                </a:solidFill>
                <a:latin typeface="Times New Roman"/>
                <a:cs typeface="Times New Roman"/>
              </a:rPr>
              <a:t>Kuklov 2014, </a:t>
            </a:r>
          </a:p>
          <a:p>
            <a:r>
              <a:rPr lang="fr-FR" sz="1600">
                <a:solidFill>
                  <a:srgbClr val="FF00FF"/>
                </a:solidFill>
                <a:latin typeface="Times New Roman"/>
                <a:cs typeface="Times New Roman"/>
              </a:rPr>
              <a:t>Hallock 2007-14)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868671" y="1644417"/>
            <a:ext cx="466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latin typeface="Times New Roman"/>
                <a:cs typeface="Times New Roman"/>
              </a:rPr>
              <a:t>Fefferman et al. PRB 89, 014105, 2014, </a:t>
            </a:r>
            <a:r>
              <a:rPr lang="fr-FR" b="1" i="1">
                <a:latin typeface="Times New Roman"/>
                <a:cs typeface="Times New Roman"/>
              </a:rPr>
              <a:t>16 kHz</a:t>
            </a:r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4562446" y="5655719"/>
            <a:ext cx="0" cy="564396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927466" y="6279676"/>
            <a:ext cx="1495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>
                <a:solidFill>
                  <a:srgbClr val="FF00FF"/>
                </a:solidFill>
                <a:latin typeface="Times New Roman"/>
                <a:cs typeface="Times New Roman"/>
              </a:rPr>
              <a:t>0.5K at 16 kHz</a:t>
            </a:r>
          </a:p>
        </p:txBody>
      </p:sp>
    </p:spTree>
    <p:extLst>
      <p:ext uri="{BB962C8B-B14F-4D97-AF65-F5344CB8AC3E}">
        <p14:creationId xmlns:p14="http://schemas.microsoft.com/office/powerpoint/2010/main" val="232564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039" y="870012"/>
            <a:ext cx="4180522" cy="544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680634" y="2692145"/>
            <a:ext cx="42790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Solid lines: </a:t>
            </a:r>
            <a:r>
              <a:rPr lang="en-US" b="1" dirty="0" smtClean="0">
                <a:latin typeface="Times New Roman"/>
                <a:cs typeface="Times New Roman"/>
              </a:rPr>
              <a:t>Data 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Dashed lines:</a:t>
            </a:r>
          </a:p>
          <a:p>
            <a:pPr>
              <a:spcAft>
                <a:spcPts val="1200"/>
              </a:spcAft>
            </a:pPr>
            <a:r>
              <a:rPr lang="en-US" b="1" dirty="0" smtClean="0">
                <a:latin typeface="Times New Roman"/>
                <a:cs typeface="Times New Roman"/>
              </a:rPr>
              <a:t>Calculation including distribution of network lengths.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Fit parameters: 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Same length distribution as before, plus a binding energy distribution of width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 0.1 K around 0.7K. </a:t>
            </a:r>
          </a:p>
          <a:p>
            <a:endParaRPr lang="en-US" b="1" baseline="30000" dirty="0">
              <a:latin typeface="Times New Roman"/>
              <a:cs typeface="Times New Roman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Needed: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Precise calculation of edge and screw dislocation binding energies.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89959" y="111464"/>
            <a:ext cx="5571457" cy="5232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the distribution of binding energies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7894" t="57416" r="40502" b="19044"/>
          <a:stretch/>
        </p:blipFill>
        <p:spPr bwMode="auto">
          <a:xfrm>
            <a:off x="4555277" y="1139734"/>
            <a:ext cx="2189399" cy="97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5"/>
          <p:cNvSpPr txBox="1"/>
          <p:nvPr/>
        </p:nvSpPr>
        <p:spPr>
          <a:xfrm>
            <a:off x="6837283" y="1442178"/>
            <a:ext cx="139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Crystal Z5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343039" y="1020384"/>
            <a:ext cx="342761" cy="1450673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16200000">
            <a:off x="-498919" y="1783516"/>
            <a:ext cx="15315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dissipation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91713" y="4523871"/>
            <a:ext cx="26997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hear modulus (bar)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86583" y="3794518"/>
            <a:ext cx="342761" cy="1833396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23257" y="5930813"/>
            <a:ext cx="3500304" cy="369332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5000" y="6132694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emperature (K)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43920" y="586094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70971" y="586953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75985" y="58630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982870" y="586094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54973" y="3145860"/>
            <a:ext cx="3500304" cy="369332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878556" y="3245730"/>
            <a:ext cx="168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emperature (K)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606590" y="306106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0.05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44527" y="305876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9541" y="305230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956426" y="305017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79736" y="1020384"/>
            <a:ext cx="389094" cy="2214460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89227" y="3615062"/>
            <a:ext cx="389094" cy="243054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91723" y="570854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12394" y="475912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14420" y="376959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69951" y="12901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00583" y="23544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79503" y="18296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67225" y="77040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55915" y="2884714"/>
            <a:ext cx="270563" cy="165464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4080" name="Rectangle 174079"/>
          <p:cNvSpPr/>
          <p:nvPr/>
        </p:nvSpPr>
        <p:spPr>
          <a:xfrm>
            <a:off x="1055915" y="5708541"/>
            <a:ext cx="270563" cy="160990"/>
          </a:xfrm>
          <a:prstGeom prst="rect">
            <a:avLst/>
          </a:prstGeom>
          <a:solidFill>
            <a:schemeClr val="bg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905436" y="228600"/>
            <a:ext cx="71457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more details on the motion of dressed dislocations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31447" y="1397000"/>
            <a:ext cx="8667115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at sufficiently low speed (v &lt; 45 </a:t>
            </a:r>
            <a:r>
              <a:rPr lang="fr-FR" b="1" i="1" dirty="0">
                <a:latin typeface="Symbol" charset="2"/>
                <a:cs typeface="Symbol" charset="2"/>
              </a:rPr>
              <a:t>m</a:t>
            </a:r>
            <a:r>
              <a:rPr lang="fr-FR" b="1" i="1" dirty="0">
                <a:latin typeface="Times"/>
                <a:cs typeface="Times"/>
              </a:rPr>
              <a:t>m/s), 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dislocations move dressed with </a:t>
            </a:r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impurities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the peak dissipation occurs at a temperature T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p</a:t>
            </a:r>
            <a:r>
              <a:rPr lang="fr-FR" b="1" i="1" dirty="0">
                <a:latin typeface="Times"/>
                <a:cs typeface="Times"/>
              </a:rPr>
              <a:t>, near the middle of the soft to stiff transition,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where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wt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 = (1 + 0.02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L</a:t>
            </a:r>
            <a:r>
              <a:rPr lang="fr-FR" b="1" i="1" baseline="-25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1/2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~ 1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w/2p </a:t>
            </a:r>
            <a:r>
              <a:rPr lang="fr-FR" b="1" i="1" dirty="0">
                <a:latin typeface="Times"/>
                <a:cs typeface="Times"/>
              </a:rPr>
              <a:t>is the measurement frequency </a:t>
            </a:r>
          </a:p>
          <a:p>
            <a:r>
              <a:rPr lang="fr-FR" b="1" i="1" dirty="0">
                <a:latin typeface="Times"/>
                <a:cs typeface="Times"/>
              </a:rPr>
              <a:t>and the relaxation time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 </a:t>
            </a:r>
            <a:r>
              <a:rPr lang="fr-FR" b="1" i="1" dirty="0">
                <a:latin typeface="Times"/>
                <a:cs typeface="Times"/>
              </a:rPr>
              <a:t>of the dislocations is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= BL</a:t>
            </a:r>
            <a:r>
              <a:rPr lang="fr-FR" b="1" i="1" baseline="-25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/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 </a:t>
            </a:r>
          </a:p>
          <a:p>
            <a:r>
              <a:rPr lang="fr-FR" b="1" i="1" dirty="0">
                <a:latin typeface="Times"/>
                <a:cs typeface="Times"/>
              </a:rPr>
              <a:t>where C is the dislocation line tension</a:t>
            </a:r>
          </a:p>
          <a:p>
            <a:r>
              <a:rPr lang="fr-FR" b="1" i="1" dirty="0">
                <a:latin typeface="Times"/>
                <a:cs typeface="Times"/>
              </a:rPr>
              <a:t> and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fr-FR" b="1" i="1" dirty="0">
                <a:latin typeface="Times"/>
                <a:cs typeface="Times"/>
              </a:rPr>
              <a:t> is the damping coefficient in the equation of motion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A</a:t>
            </a:r>
            <a:r>
              <a:rPr lang="fr-FR" b="1" i="1" dirty="0">
                <a:latin typeface="Times"/>
                <a:cs typeface="Times"/>
              </a:rPr>
              <a:t>d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Symbol" charset="2"/>
                <a:cs typeface="Symbol" charset="2"/>
              </a:rPr>
              <a:t>x</a:t>
            </a:r>
            <a:r>
              <a:rPr lang="fr-FR" b="1" i="1" dirty="0">
                <a:latin typeface="Times"/>
                <a:cs typeface="Times"/>
              </a:rPr>
              <a:t>/dt</a:t>
            </a:r>
            <a:r>
              <a:rPr lang="fr-FR" sz="2400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–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B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d</a:t>
            </a:r>
            <a:r>
              <a:rPr lang="fr-FR" b="1" i="1" dirty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/dt +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C</a:t>
            </a:r>
            <a:r>
              <a:rPr lang="fr-FR" b="1" i="1" dirty="0">
                <a:solidFill>
                  <a:srgbClr val="000000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=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b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</a:p>
          <a:p>
            <a:pPr algn="l"/>
            <a:endParaRPr lang="fr-FR" b="1" dirty="0">
              <a:latin typeface="Symbol" charset="2"/>
              <a:cs typeface="Symbol" charset="2"/>
            </a:endParaRPr>
          </a:p>
          <a:p>
            <a:pPr algn="l"/>
            <a:r>
              <a:rPr lang="fr-FR" b="1" i="1" dirty="0">
                <a:latin typeface="Times New Roman"/>
                <a:cs typeface="Times New Roman"/>
              </a:rPr>
              <a:t>where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x</a:t>
            </a:r>
            <a:r>
              <a:rPr lang="fr-FR" b="1" i="1" dirty="0">
                <a:latin typeface="Times New Roman"/>
                <a:cs typeface="Times New Roman"/>
              </a:rPr>
              <a:t> is the displacement of the dislocation line, </a:t>
            </a:r>
            <a:r>
              <a:rPr lang="fr-FR" b="1" i="1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latin typeface="Times New Roman"/>
                <a:cs typeface="Times New Roman"/>
              </a:rPr>
              <a:t> is the Burgers vector and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fr-FR" b="1" i="1" dirty="0">
                <a:latin typeface="Symbol" charset="2"/>
                <a:cs typeface="Symbol" charset="2"/>
              </a:rPr>
              <a:t> </a:t>
            </a:r>
            <a:r>
              <a:rPr lang="fr-FR" b="1" i="1" dirty="0">
                <a:latin typeface="Times New Roman"/>
                <a:cs typeface="Times New Roman"/>
              </a:rPr>
              <a:t> is the driving stress.</a:t>
            </a:r>
          </a:p>
          <a:p>
            <a:pPr algn="l"/>
            <a:endParaRPr lang="fr-FR" b="1" dirty="0">
              <a:latin typeface="Times New Roman"/>
              <a:cs typeface="Times New Roman"/>
            </a:endParaRPr>
          </a:p>
          <a:p>
            <a:r>
              <a:rPr lang="fr-FR" b="1" dirty="0">
                <a:solidFill>
                  <a:srgbClr val="FF0000"/>
                </a:solidFill>
                <a:latin typeface="Times New Roman"/>
                <a:cs typeface="Times New Roman"/>
              </a:rPr>
              <a:t>Question: </a:t>
            </a:r>
          </a:p>
          <a:p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are </a:t>
            </a:r>
            <a:r>
              <a:rPr lang="fr-FR" b="1" i="1" dirty="0">
                <a:solidFill>
                  <a:srgbClr val="0000FF"/>
                </a:solidFill>
                <a:latin typeface="Symbol" charset="2"/>
                <a:cs typeface="Symbol" charset="2"/>
              </a:rPr>
              <a:t>t  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 prop. to the concentration of </a:t>
            </a:r>
            <a:r>
              <a:rPr lang="fr-FR" sz="2400" b="1" i="1" baseline="30000" dirty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fr-FR" b="1" i="1" dirty="0">
                <a:solidFill>
                  <a:srgbClr val="FF0000"/>
                </a:solidFill>
                <a:latin typeface="Times New Roman"/>
                <a:cs typeface="Times New Roman"/>
              </a:rPr>
              <a:t>He on the line? 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is B = B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0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 X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3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 exp(E</a:t>
            </a:r>
            <a:r>
              <a:rPr lang="fr-FR" sz="2400" b="1" i="1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b</a:t>
            </a:r>
            <a:r>
              <a:rPr lang="fr-FR" b="1" i="1" dirty="0">
                <a:solidFill>
                  <a:srgbClr val="3366FF"/>
                </a:solidFill>
                <a:latin typeface="Times New Roman"/>
                <a:cs typeface="Times New Roman"/>
              </a:rPr>
              <a:t>/T) ?</a:t>
            </a:r>
          </a:p>
          <a:p>
            <a:pPr algn="l"/>
            <a:r>
              <a:rPr lang="fr-FR" b="1" i="1" dirty="0">
                <a:latin typeface="Times New Roman"/>
                <a:cs typeface="Times New Roman"/>
              </a:rPr>
              <a:t>where X</a:t>
            </a:r>
            <a:r>
              <a:rPr lang="fr-FR" sz="2400" b="1" i="1" baseline="-25000" dirty="0">
                <a:latin typeface="Times New Roman"/>
                <a:cs typeface="Times New Roman"/>
              </a:rPr>
              <a:t>3</a:t>
            </a:r>
            <a:r>
              <a:rPr lang="fr-FR" b="1" i="1" dirty="0">
                <a:latin typeface="Times New Roman"/>
                <a:cs typeface="Times New Roman"/>
              </a:rPr>
              <a:t> is the </a:t>
            </a:r>
            <a:r>
              <a:rPr lang="fr-FR" sz="2400" b="1" i="1" baseline="30000" dirty="0">
                <a:latin typeface="Times New Roman"/>
                <a:cs typeface="Times New Roman"/>
              </a:rPr>
              <a:t>3</a:t>
            </a:r>
            <a:r>
              <a:rPr lang="fr-FR" b="1" i="1" dirty="0">
                <a:latin typeface="Times New Roman"/>
                <a:cs typeface="Times New Roman"/>
              </a:rPr>
              <a:t>He concentration in the </a:t>
            </a:r>
            <a:r>
              <a:rPr lang="fr-FR" sz="2400" b="1" i="1" baseline="30000" dirty="0">
                <a:latin typeface="Times New Roman"/>
                <a:cs typeface="Times New Roman"/>
              </a:rPr>
              <a:t>4</a:t>
            </a:r>
            <a:r>
              <a:rPr lang="fr-FR" b="1" i="1" dirty="0">
                <a:latin typeface="Times New Roman"/>
                <a:cs typeface="Times New Roman"/>
              </a:rPr>
              <a:t>He cylinder  </a:t>
            </a:r>
          </a:p>
        </p:txBody>
      </p:sp>
    </p:spTree>
    <p:extLst>
      <p:ext uri="{BB962C8B-B14F-4D97-AF65-F5344CB8AC3E}">
        <p14:creationId xmlns:p14="http://schemas.microsoft.com/office/powerpoint/2010/main" val="2922396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9"/>
          <p:cNvGrpSpPr/>
          <p:nvPr/>
        </p:nvGrpSpPr>
        <p:grpSpPr>
          <a:xfrm>
            <a:off x="6934200" y="1776811"/>
            <a:ext cx="1824770" cy="1913473"/>
            <a:chOff x="6934200" y="1776811"/>
            <a:chExt cx="1824770" cy="1913473"/>
          </a:xfrm>
        </p:grpSpPr>
        <p:sp>
          <p:nvSpPr>
            <p:cNvPr id="129027" name="Rectangle 3"/>
            <p:cNvSpPr>
              <a:spLocks noChangeArrowheads="1"/>
            </p:cNvSpPr>
            <p:nvPr/>
          </p:nvSpPr>
          <p:spPr bwMode="auto">
            <a:xfrm>
              <a:off x="6934200" y="1865514"/>
              <a:ext cx="1824770" cy="1824770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endParaRP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6934200" y="1776811"/>
              <a:ext cx="1824770" cy="409729"/>
              <a:chOff x="4368" y="1438"/>
              <a:chExt cx="864" cy="194"/>
            </a:xfrm>
          </p:grpSpPr>
          <p:sp>
            <p:nvSpPr>
              <p:cNvPr id="129032" name="Text Box 8"/>
              <p:cNvSpPr txBox="1">
                <a:spLocks noChangeArrowheads="1"/>
              </p:cNvSpPr>
              <p:nvPr/>
            </p:nvSpPr>
            <p:spPr bwMode="auto">
              <a:xfrm>
                <a:off x="4725" y="1438"/>
                <a:ext cx="189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20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"/>
                    <a:cs typeface="Times"/>
                  </a:rPr>
                  <a:t>a</a:t>
                </a:r>
              </a:p>
            </p:txBody>
          </p:sp>
          <p:sp>
            <p:nvSpPr>
              <p:cNvPr id="129033" name="Line 9"/>
              <p:cNvSpPr>
                <a:spLocks noChangeShapeType="1"/>
              </p:cNvSpPr>
              <p:nvPr/>
            </p:nvSpPr>
            <p:spPr bwMode="auto">
              <a:xfrm>
                <a:off x="4368" y="1632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>
                  <a:latin typeface="Times"/>
                  <a:cs typeface="Times"/>
                </a:endParaRPr>
              </a:p>
            </p:txBody>
          </p:sp>
        </p:grpSp>
      </p:grp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7591495" y="2568131"/>
            <a:ext cx="990600" cy="9906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 sz="2000">
              <a:effectLst>
                <a:outerShdw blurRad="38100" dist="38100" dir="2700000" algn="tl">
                  <a:srgbClr val="000000"/>
                </a:outerShdw>
              </a:effectLst>
              <a:latin typeface="Times"/>
              <a:cs typeface="Times"/>
            </a:endParaRPr>
          </a:p>
        </p:txBody>
      </p:sp>
      <p:sp>
        <p:nvSpPr>
          <p:cNvPr id="129030" name="Line 6"/>
          <p:cNvSpPr>
            <a:spLocks noChangeShapeType="1"/>
          </p:cNvSpPr>
          <p:nvPr/>
        </p:nvSpPr>
        <p:spPr bwMode="auto">
          <a:xfrm flipV="1">
            <a:off x="7591495" y="3063431"/>
            <a:ext cx="990600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>
              <a:latin typeface="Times"/>
              <a:cs typeface="Times"/>
            </a:endParaRPr>
          </a:p>
        </p:txBody>
      </p:sp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Quantum crystals: large quantum fluctuations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501758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a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particle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(hard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core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diameter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d, masse m)  </a:t>
            </a:r>
          </a:p>
          <a:p>
            <a:pPr algn="l"/>
            <a:r>
              <a:rPr lang="fr-FR" b="1" i="1" dirty="0" err="1">
                <a:solidFill>
                  <a:srgbClr val="3366FF"/>
                </a:solidFill>
                <a:latin typeface="Times"/>
                <a:cs typeface="Times"/>
              </a:rPr>
              <a:t>localized</a:t>
            </a:r>
            <a:r>
              <a:rPr lang="fr-FR" b="1" i="1" dirty="0">
                <a:solidFill>
                  <a:srgbClr val="3366FF"/>
                </a:solidFill>
                <a:latin typeface="Times"/>
                <a:cs typeface="Times"/>
              </a:rPr>
              <a:t> in a box (size a)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Heisenberg </a:t>
            </a:r>
            <a:r>
              <a:rPr lang="fr-FR" b="1" i="1" dirty="0" err="1">
                <a:latin typeface="Times"/>
                <a:cs typeface="Times"/>
              </a:rPr>
              <a:t>principle</a:t>
            </a:r>
            <a:r>
              <a:rPr lang="fr-FR" b="1" i="1" dirty="0">
                <a:latin typeface="Times"/>
                <a:cs typeface="Times"/>
              </a:rPr>
              <a:t>  =&gt;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momentum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p =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ħ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endParaRPr lang="fr-FR" b="1" i="1" baseline="-250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65125" y="3962400"/>
            <a:ext cx="8626478" cy="2660650"/>
            <a:chOff x="230" y="2496"/>
            <a:chExt cx="5434" cy="1676"/>
          </a:xfrm>
        </p:grpSpPr>
        <p:pic>
          <p:nvPicPr>
            <p:cNvPr id="129039" name="Picture 15"/>
            <p:cNvPicPr>
              <a:picLocks noChangeAspect="1" noChangeArrowheads="1"/>
            </p:cNvPicPr>
            <p:nvPr/>
          </p:nvPicPr>
          <p:blipFill>
            <a:blip r:embed="rId3">
              <a:lum bright="-28000" contrast="72000"/>
            </a:blip>
            <a:srcRect l="2899" t="1726" r="7246"/>
            <a:stretch>
              <a:fillRect/>
            </a:stretch>
          </p:blipFill>
          <p:spPr bwMode="auto">
            <a:xfrm>
              <a:off x="3840" y="2496"/>
              <a:ext cx="1824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9040" name="Text Box 16"/>
            <p:cNvSpPr txBox="1">
              <a:spLocks noChangeArrowheads="1"/>
            </p:cNvSpPr>
            <p:nvPr/>
          </p:nvSpPr>
          <p:spPr bwMode="auto">
            <a:xfrm>
              <a:off x="230" y="3092"/>
              <a:ext cx="3197" cy="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 i="1" dirty="0">
                  <a:latin typeface="Times"/>
                  <a:cs typeface="Times"/>
                </a:rPr>
                <a:t>The </a:t>
              </a:r>
              <a:r>
                <a:rPr lang="fr-FR" b="1" i="1" dirty="0" err="1">
                  <a:latin typeface="Times"/>
                  <a:cs typeface="Times"/>
                </a:rPr>
                <a:t>interatomic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potential</a:t>
              </a:r>
              <a:r>
                <a:rPr lang="fr-FR" b="1" i="1" dirty="0">
                  <a:latin typeface="Times"/>
                  <a:cs typeface="Times"/>
                </a:rPr>
                <a:t>  </a:t>
              </a:r>
              <a:r>
                <a:rPr lang="fr-FR" b="1" i="1" dirty="0" err="1">
                  <a:latin typeface="Times"/>
                  <a:cs typeface="Times"/>
                </a:rPr>
                <a:t>is</a:t>
              </a:r>
              <a:r>
                <a:rPr lang="fr-FR" b="1" i="1" dirty="0">
                  <a:latin typeface="Times"/>
                  <a:cs typeface="Times"/>
                </a:rPr>
                <a:t> the </a:t>
              </a:r>
              <a:r>
                <a:rPr lang="fr-FR" b="1" i="1" dirty="0" err="1">
                  <a:latin typeface="Times"/>
                  <a:cs typeface="Times"/>
                </a:rPr>
                <a:t>sum</a:t>
              </a:r>
              <a:r>
                <a:rPr lang="fr-FR" b="1" i="1" dirty="0">
                  <a:latin typeface="Times"/>
                  <a:cs typeface="Times"/>
                </a:rPr>
                <a:t> of </a:t>
              </a:r>
            </a:p>
            <a:p>
              <a:pPr algn="l"/>
              <a:r>
                <a:rPr lang="fr-FR" b="1" i="1" dirty="0">
                  <a:latin typeface="Times"/>
                  <a:cs typeface="Times"/>
                </a:rPr>
                <a:t>a van der </a:t>
              </a:r>
              <a:r>
                <a:rPr lang="fr-FR" b="1" i="1" dirty="0" err="1">
                  <a:latin typeface="Times"/>
                  <a:cs typeface="Times"/>
                </a:rPr>
                <a:t>Waals</a:t>
              </a:r>
              <a:r>
                <a:rPr lang="fr-FR" b="1" i="1" dirty="0">
                  <a:latin typeface="Times"/>
                  <a:cs typeface="Times"/>
                </a:rPr>
                <a:t> attraction + a hard </a:t>
              </a:r>
              <a:r>
                <a:rPr lang="fr-FR" b="1" i="1" dirty="0" err="1">
                  <a:latin typeface="Times"/>
                  <a:cs typeface="Times"/>
                </a:rPr>
                <a:t>core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repulsion</a:t>
              </a:r>
              <a:endParaRPr lang="fr-FR" b="1" i="1" dirty="0">
                <a:latin typeface="Times"/>
                <a:cs typeface="Times"/>
              </a:endParaRPr>
            </a:p>
            <a:p>
              <a:r>
                <a:rPr lang="fr-FR" b="1" i="1" dirty="0">
                  <a:latin typeface="Times"/>
                  <a:cs typeface="Times"/>
                </a:rPr>
                <a:t>It has the </a:t>
              </a:r>
              <a:r>
                <a:rPr lang="fr-FR" b="1" i="1" dirty="0" err="1">
                  <a:latin typeface="Times"/>
                  <a:cs typeface="Times"/>
                </a:rPr>
                <a:t>same</a:t>
              </a:r>
              <a:r>
                <a:rPr lang="fr-FR" b="1" i="1" dirty="0">
                  <a:latin typeface="Times"/>
                  <a:cs typeface="Times"/>
                </a:rPr>
                <a:t> </a:t>
              </a:r>
              <a:r>
                <a:rPr lang="fr-FR" b="1" i="1" dirty="0" err="1">
                  <a:latin typeface="Times"/>
                  <a:cs typeface="Times"/>
                </a:rPr>
                <a:t>order</a:t>
              </a:r>
              <a:r>
                <a:rPr lang="fr-FR" b="1" i="1" dirty="0">
                  <a:latin typeface="Times"/>
                  <a:cs typeface="Times"/>
                </a:rPr>
                <a:t> of </a:t>
              </a:r>
              <a:r>
                <a:rPr lang="fr-FR" b="1" i="1" dirty="0" smtClean="0">
                  <a:latin typeface="Times"/>
                  <a:cs typeface="Times"/>
                </a:rPr>
                <a:t>magnitude</a:t>
              </a:r>
            </a:p>
            <a:p>
              <a:endParaRPr lang="fr-FR" b="1" i="1" dirty="0" smtClean="0">
                <a:solidFill>
                  <a:schemeClr val="tx2"/>
                </a:solidFill>
                <a:latin typeface="Times"/>
                <a:cs typeface="Times"/>
              </a:endParaRPr>
            </a:p>
            <a:p>
              <a:r>
                <a:rPr lang="fr-FR" b="1" i="1" dirty="0" smtClean="0">
                  <a:solidFill>
                    <a:srgbClr val="FF0000"/>
                  </a:solidFill>
                  <a:latin typeface="Times"/>
                  <a:cs typeface="Times"/>
                </a:rPr>
                <a:t>large quantum fluctuations (Fritz London 1936)</a:t>
              </a:r>
              <a:endParaRPr lang="fr-FR" b="1" i="1" dirty="0">
                <a:solidFill>
                  <a:srgbClr val="FF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076131"/>
            <a:ext cx="39051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"</a:t>
            </a:r>
            <a:r>
              <a:rPr lang="fr-FR" b="1" i="1" dirty="0" err="1">
                <a:latin typeface="Times"/>
                <a:cs typeface="Times"/>
              </a:rPr>
              <a:t>zero</a:t>
            </a:r>
            <a:r>
              <a:rPr lang="fr-FR" b="1" i="1" dirty="0">
                <a:latin typeface="Times"/>
                <a:cs typeface="Times"/>
              </a:rPr>
              <a:t> point" </a:t>
            </a:r>
            <a:r>
              <a:rPr lang="fr-FR" b="1" i="1" dirty="0" err="1">
                <a:latin typeface="Times"/>
                <a:cs typeface="Times"/>
              </a:rPr>
              <a:t>kinetic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latin typeface="Times"/>
                <a:cs typeface="Times"/>
              </a:rPr>
              <a:t>energy</a:t>
            </a:r>
            <a:r>
              <a:rPr lang="fr-FR" b="1" i="1" dirty="0">
                <a:latin typeface="Times"/>
                <a:cs typeface="Times"/>
              </a:rPr>
              <a:t>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= ħ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/2m(</a:t>
            </a: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a-d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)</a:t>
            </a:r>
            <a:r>
              <a:rPr lang="fr-FR" b="1" i="1" baseline="30000" dirty="0">
                <a:solidFill>
                  <a:srgbClr val="FF0000"/>
                </a:solidFill>
                <a:latin typeface="Times"/>
                <a:cs typeface="Times"/>
              </a:rPr>
              <a:t>2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in the case of </a:t>
            </a:r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</a:t>
            </a:r>
            <a:r>
              <a:rPr lang="fr-FR" b="1" i="1" dirty="0" err="1">
                <a:latin typeface="Times"/>
                <a:cs typeface="Times"/>
              </a:rPr>
              <a:t>crystals</a:t>
            </a:r>
            <a:r>
              <a:rPr lang="fr-FR" b="1" i="1" dirty="0">
                <a:latin typeface="Times"/>
                <a:cs typeface="Times"/>
              </a:rPr>
              <a:t> :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 a = 0.37 nm ; d = 0.26 nm ; m = 4g/N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=&gt; </a:t>
            </a:r>
            <a:r>
              <a:rPr lang="fr-FR" b="1" i="1" dirty="0" err="1">
                <a:latin typeface="Times"/>
                <a:cs typeface="Times"/>
              </a:rPr>
              <a:t>E</a:t>
            </a:r>
            <a:r>
              <a:rPr lang="fr-FR" b="1" i="1" baseline="-25000" dirty="0" err="1">
                <a:latin typeface="Times"/>
                <a:cs typeface="Times"/>
              </a:rPr>
              <a:t>k</a:t>
            </a:r>
            <a:r>
              <a:rPr lang="fr-FR" b="1" i="1" baseline="-25000" dirty="0">
                <a:latin typeface="Times"/>
                <a:cs typeface="Times"/>
              </a:rPr>
              <a:t> 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</a:t>
            </a:r>
            <a:r>
              <a:rPr lang="fr-FR" b="1" i="1" dirty="0">
                <a:latin typeface="Times"/>
                <a:cs typeface="Times"/>
              </a:rPr>
              <a:t>15 K !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930273" y="269409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latin typeface="Times"/>
                <a:cs typeface="Time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75570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274320" y="127000"/>
            <a:ext cx="8575039" cy="78232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latin typeface="Times"/>
                <a:cs typeface="Times"/>
              </a:rPr>
              <a:t>the relaxation time of dressed dislocations</a:t>
            </a:r>
            <a:br>
              <a:rPr lang="fr-FR" sz="2400" b="1">
                <a:latin typeface="Times"/>
                <a:cs typeface="Times"/>
              </a:rPr>
            </a:br>
            <a:r>
              <a:rPr lang="fr-FR" sz="2000" b="1" i="1">
                <a:latin typeface="Times"/>
                <a:cs typeface="Times"/>
              </a:rPr>
              <a:t>F. Souris, A. Fefferman et al. (Phys Rev B90, 180103, 2014)</a:t>
            </a:r>
            <a:endParaRPr lang="fr-FR" sz="2400" b="1" i="1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167736" y="1000760"/>
            <a:ext cx="89762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3 sets of measurements for 3 different </a:t>
            </a:r>
            <a:r>
              <a:rPr lang="fr-FR" sz="2400" b="1" i="1" baseline="30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He concentrations.</a:t>
            </a:r>
          </a:p>
          <a:p>
            <a:pPr algn="ctr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from  25 ppb (natural purity of </a:t>
            </a:r>
            <a:r>
              <a:rPr lang="fr-FR" sz="2400" b="1" i="1" baseline="30000" dirty="0">
                <a:solidFill>
                  <a:srgbClr val="FF0000"/>
                </a:solidFill>
                <a:latin typeface="Times"/>
                <a:cs typeface="Times"/>
              </a:rPr>
              <a:t>4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He from Qatar !) to 385 ppb and to  2.32 ppm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816" y="1736455"/>
            <a:ext cx="255514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>
                <a:latin typeface="Times New Roman"/>
                <a:cs typeface="Times New Roman"/>
              </a:rPr>
              <a:t>difficulties: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measure X</a:t>
            </a:r>
            <a:r>
              <a:rPr lang="fr-FR" sz="2000" b="1" i="1" baseline="-25000">
                <a:latin typeface="Times New Roman"/>
                <a:cs typeface="Times New Roman"/>
              </a:rPr>
              <a:t>3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V. Dauvois and P. Jean-Baptiste (CEA Saclay, France) 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grow crystals without trapping </a:t>
            </a:r>
            <a:r>
              <a:rPr lang="fr-FR" sz="2000" b="1" i="1" baseline="30000">
                <a:latin typeface="Times New Roman"/>
                <a:cs typeface="Times New Roman"/>
              </a:rPr>
              <a:t>3</a:t>
            </a:r>
            <a:r>
              <a:rPr lang="fr-FR" sz="1600" b="1" i="1">
                <a:latin typeface="Times New Roman"/>
                <a:cs typeface="Times New Roman"/>
              </a:rPr>
              <a:t>He in the liquid</a:t>
            </a:r>
          </a:p>
          <a:p>
            <a:r>
              <a:rPr lang="fr-FR" sz="1600" b="1" i="1">
                <a:latin typeface="Times New Roman"/>
                <a:cs typeface="Times New Roman"/>
              </a:rPr>
              <a:t>- mix gases carefully !</a:t>
            </a:r>
          </a:p>
          <a:p>
            <a:r>
              <a:rPr lang="fr-FR" sz="1600" b="1" i="1">
                <a:solidFill>
                  <a:srgbClr val="FF0000"/>
                </a:solidFill>
                <a:latin typeface="Times New Roman"/>
                <a:cs typeface="Times New Roman"/>
              </a:rPr>
              <a:t>The scatter in the slopes is consistent with the energy distribution </a:t>
            </a:r>
          </a:p>
          <a:p>
            <a:r>
              <a:rPr lang="fr-FR" sz="1600" b="1" i="1">
                <a:solidFill>
                  <a:srgbClr val="FF0000"/>
                </a:solidFill>
                <a:latin typeface="Times New Roman"/>
                <a:cs typeface="Times New Roman"/>
              </a:rPr>
              <a:t>0.7K ± 0.1K if 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B = B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 X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exp(E</a:t>
            </a:r>
            <a:r>
              <a:rPr lang="fr-FR" sz="2000" b="1" i="1" baseline="-25000" dirty="0">
                <a:solidFill>
                  <a:srgbClr val="FF0000"/>
                </a:solidFill>
                <a:latin typeface="Times"/>
                <a:cs typeface="Times"/>
              </a:rPr>
              <a:t>b</a:t>
            </a:r>
            <a:r>
              <a:rPr lang="fr-FR" sz="1600" b="1" i="1" dirty="0">
                <a:solidFill>
                  <a:srgbClr val="FF0000"/>
                </a:solidFill>
                <a:latin typeface="Times"/>
                <a:cs typeface="Times"/>
              </a:rPr>
              <a:t>/T) 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but for a quadratic dependence, one would have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B = B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0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X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sz="2000" b="1" i="1" baseline="30000" dirty="0">
                <a:solidFill>
                  <a:srgbClr val="0000FF"/>
                </a:solidFill>
                <a:latin typeface="Times"/>
                <a:cs typeface="Times"/>
              </a:rPr>
              <a:t>2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 exp(2E</a:t>
            </a:r>
            <a:r>
              <a:rPr lang="fr-FR" sz="2000" b="1" i="1" baseline="-25000" dirty="0">
                <a:solidFill>
                  <a:srgbClr val="0000FF"/>
                </a:solidFill>
                <a:latin typeface="Times"/>
                <a:cs typeface="Times"/>
              </a:rPr>
              <a:t>b</a:t>
            </a:r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/T)</a:t>
            </a:r>
          </a:p>
          <a:p>
            <a:r>
              <a:rPr lang="fr-FR" sz="1600" b="1" i="1" dirty="0">
                <a:solidFill>
                  <a:srgbClr val="0000FF"/>
                </a:solidFill>
                <a:latin typeface="Times"/>
                <a:cs typeface="Times"/>
              </a:rPr>
              <a:t>so that the binding energy would be ~ 0.35K</a:t>
            </a:r>
          </a:p>
          <a:p>
            <a:r>
              <a:rPr lang="fr-FR" sz="1600" b="1" i="1" dirty="0">
                <a:latin typeface="Times"/>
                <a:cs typeface="Times"/>
              </a:rPr>
              <a:t>=&gt; extraplate to 1/T=0</a:t>
            </a:r>
          </a:p>
          <a:p>
            <a:endParaRPr lang="fr-FR" sz="1600" dirty="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/>
          <p:nvPr/>
        </p:nvGrpSpPr>
        <p:grpSpPr>
          <a:xfrm>
            <a:off x="2519681" y="2233124"/>
            <a:ext cx="6502399" cy="4482636"/>
            <a:chOff x="2519681" y="2233124"/>
            <a:chExt cx="6502399" cy="4482636"/>
          </a:xfrm>
        </p:grpSpPr>
        <p:pic>
          <p:nvPicPr>
            <p:cNvPr id="3" name="Image 2" descr="ArrheniusPlo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9681" y="2233124"/>
              <a:ext cx="6502399" cy="4482636"/>
            </a:xfrm>
            <a:prstGeom prst="rect">
              <a:avLst/>
            </a:prstGeom>
          </p:spPr>
        </p:pic>
        <p:pic>
          <p:nvPicPr>
            <p:cNvPr id="6" name="Image 5" descr="X3Dependance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54" t="5084" r="51589" b="56221"/>
            <a:stretch/>
          </p:blipFill>
          <p:spPr>
            <a:xfrm>
              <a:off x="6400800" y="4328160"/>
              <a:ext cx="2428240" cy="1727201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467360" y="6471920"/>
            <a:ext cx="2733040" cy="243840"/>
            <a:chOff x="467360" y="6471920"/>
            <a:chExt cx="2733040" cy="243840"/>
          </a:xfrm>
        </p:grpSpPr>
        <p:cxnSp>
          <p:nvCxnSpPr>
            <p:cNvPr id="14" name="Connecteur droit 13"/>
            <p:cNvCxnSpPr/>
            <p:nvPr/>
          </p:nvCxnSpPr>
          <p:spPr>
            <a:xfrm>
              <a:off x="467360" y="6715760"/>
              <a:ext cx="273304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flipV="1">
              <a:off x="3200400" y="6471920"/>
              <a:ext cx="0" cy="24384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4045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320040"/>
            <a:ext cx="6534199" cy="87884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the damping coefficient B is indeed </a:t>
            </a:r>
            <a:br>
              <a:rPr lang="fr-FR" sz="2400" b="1">
                <a:solidFill>
                  <a:schemeClr val="tx1"/>
                </a:solidFill>
                <a:latin typeface="Times"/>
                <a:cs typeface="Times"/>
              </a:rPr>
            </a:br>
            <a:r>
              <a:rPr lang="fr-FR" sz="2400" b="1">
                <a:solidFill>
                  <a:schemeClr val="tx1"/>
                </a:solidFill>
                <a:latin typeface="Times"/>
                <a:cs typeface="Times"/>
              </a:rPr>
              <a:t>prop. to the concentration X</a:t>
            </a:r>
            <a:r>
              <a:rPr lang="fr-FR" sz="2800" b="1" baseline="-25000">
                <a:solidFill>
                  <a:schemeClr val="tx1"/>
                </a:solidFill>
                <a:latin typeface="Times"/>
                <a:cs typeface="Times"/>
              </a:rPr>
              <a:t>3 </a:t>
            </a:r>
            <a:r>
              <a:rPr lang="fr-FR" sz="2000" b="1">
                <a:solidFill>
                  <a:schemeClr val="tx1"/>
                </a:solidFill>
                <a:latin typeface="Times"/>
                <a:cs typeface="Times"/>
              </a:rPr>
              <a:t>, not to </a:t>
            </a:r>
            <a:r>
              <a:rPr lang="fr-FR" sz="2400" b="1">
                <a:latin typeface="Times"/>
                <a:cs typeface="Times"/>
              </a:rPr>
              <a:t>X</a:t>
            </a:r>
            <a:r>
              <a:rPr lang="fr-FR" sz="2800" b="1" baseline="-25000">
                <a:latin typeface="Times"/>
                <a:cs typeface="Times"/>
              </a:rPr>
              <a:t>3</a:t>
            </a:r>
            <a:r>
              <a:rPr lang="fr-FR" sz="2800" b="1" baseline="30000">
                <a:solidFill>
                  <a:schemeClr val="tx1"/>
                </a:solidFill>
                <a:latin typeface="Times"/>
                <a:cs typeface="Times"/>
              </a:rPr>
              <a:t>2</a:t>
            </a:r>
            <a:endParaRPr lang="fr-FR" sz="2400" b="1" baseline="3000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142241" y="2470378"/>
            <a:ext cx="2346459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Suppose that 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B= B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0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400" b="1" i="1" dirty="0">
                <a:solidFill>
                  <a:srgbClr val="0000FF"/>
                </a:solidFill>
                <a:latin typeface="Times"/>
                <a:cs typeface="Times"/>
              </a:rPr>
              <a:t>[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X</a:t>
            </a:r>
            <a:r>
              <a:rPr lang="fr-FR" sz="2400" b="1" i="1" baseline="-25000" dirty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exp(E/T)</a:t>
            </a:r>
            <a:r>
              <a:rPr lang="fr-FR" sz="2400" b="1" i="1" dirty="0">
                <a:solidFill>
                  <a:srgbClr val="0000FF"/>
                </a:solidFill>
                <a:latin typeface="Times"/>
                <a:cs typeface="Times"/>
              </a:rPr>
              <a:t>]</a:t>
            </a:r>
            <a:r>
              <a:rPr lang="fr-FR" sz="2400" b="1" i="1" baseline="30000" dirty="0">
                <a:solidFill>
                  <a:srgbClr val="0000FF"/>
                </a:solidFill>
                <a:latin typeface="Times"/>
                <a:cs typeface="Times"/>
              </a:rPr>
              <a:t>n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agreement with n = 1, not with n=2.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This result confirms that the binding energy E</a:t>
            </a:r>
            <a:r>
              <a:rPr lang="fr-FR" sz="2400" b="1" i="1" baseline="-25000" dirty="0">
                <a:solidFill>
                  <a:srgbClr val="FF0000"/>
                </a:solidFill>
                <a:latin typeface="Times"/>
                <a:cs typeface="Times"/>
              </a:rPr>
              <a:t>3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= 0.7K,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not the values proposed by I. Iwasa in 2013 (0.2K)  nor by E. Kim et al. in 2008 (0.4K)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2448560" y="2170852"/>
            <a:ext cx="6695440" cy="4575388"/>
            <a:chOff x="2448560" y="2170852"/>
            <a:chExt cx="6695440" cy="4575388"/>
          </a:xfrm>
        </p:grpSpPr>
        <p:pic>
          <p:nvPicPr>
            <p:cNvPr id="3" name="Image 2" descr="X3Dependanc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560" y="2170852"/>
              <a:ext cx="6695440" cy="446362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 rot="16200000">
              <a:off x="1148080" y="4226560"/>
              <a:ext cx="305057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/>
                <a:t>damping coefficient B (N/m.s)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876800" y="6376908"/>
              <a:ext cx="22523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/>
                <a:t>3He concentration X3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09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3419" y="228600"/>
            <a:ext cx="8798661" cy="74463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 i="1" dirty="0">
                <a:latin typeface="Times"/>
                <a:cs typeface="Times"/>
              </a:rPr>
              <a:t>mass flow experiments  though a superfluid-solid-superfluid junction </a:t>
            </a:r>
            <a:br>
              <a:rPr lang="fr-FR" sz="2000" b="1" i="1" dirty="0">
                <a:latin typeface="Times"/>
                <a:cs typeface="Times"/>
              </a:rPr>
            </a:br>
            <a:r>
              <a:rPr lang="fr-FR" sz="2000" b="1" i="1" dirty="0">
                <a:latin typeface="Times"/>
                <a:cs typeface="Times"/>
              </a:rPr>
              <a:t>Ray, Hallock and Vekhov (Amherst 2008 – 2014)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223419" y="5186609"/>
            <a:ext cx="866711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mass flow meauserements by Vekhov, Mullin and Hallock (Amherst) PRL 113, 035302, 2014)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A possible interpretation</a:t>
            </a:r>
            <a:r>
              <a:rPr lang="fr-FR" b="1" i="1" dirty="0">
                <a:latin typeface="Times"/>
                <a:cs typeface="Times"/>
              </a:rPr>
              <a:t>: mass flow along superfluid dislocation cores (Luttinger liquids), blocked by 3He impurity adsorption.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May be...  but </a:t>
            </a:r>
            <a:r>
              <a:rPr lang="fr-FR" b="1" i="1" dirty="0">
                <a:latin typeface="Times"/>
                <a:cs typeface="Times"/>
              </a:rPr>
              <a:t>not confirmed at Edmonton (PRL 2015)</a:t>
            </a:r>
          </a:p>
          <a:p>
            <a:pPr algn="l"/>
            <a:endParaRPr lang="fr-FR" b="1" i="1" dirty="0">
              <a:latin typeface="Times"/>
              <a:cs typeface="Times"/>
            </a:endParaRPr>
          </a:p>
        </p:txBody>
      </p:sp>
      <p:pic>
        <p:nvPicPr>
          <p:cNvPr id="9" name="Image 8" descr="medium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68" y="1524826"/>
            <a:ext cx="4538928" cy="3567597"/>
          </a:xfrm>
          <a:prstGeom prst="rect">
            <a:avLst/>
          </a:prstGeom>
        </p:spPr>
      </p:pic>
      <p:pic>
        <p:nvPicPr>
          <p:cNvPr id="11" name="Image 10" descr="PT.3.2782.figures.online.f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98" y="1199341"/>
            <a:ext cx="3330781" cy="45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heng-f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6" y="1396573"/>
            <a:ext cx="5776794" cy="3518376"/>
          </a:xfrm>
          <a:prstGeom prst="rect">
            <a:avLst/>
          </a:prstGeom>
        </p:spPr>
      </p:pic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3419" y="228600"/>
            <a:ext cx="8798661" cy="74463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2000" b="1" i="1" dirty="0">
                <a:latin typeface="Times"/>
                <a:cs typeface="Times"/>
              </a:rPr>
              <a:t>mass flow experiments through a solid-superfluid-solid junction </a:t>
            </a:r>
            <a:br>
              <a:rPr lang="fr-FR" sz="2000" b="1" i="1" dirty="0">
                <a:latin typeface="Times"/>
                <a:cs typeface="Times"/>
              </a:rPr>
            </a:br>
            <a:r>
              <a:rPr lang="fr-FR" sz="2000" b="1" i="1" dirty="0">
                <a:latin typeface="Times"/>
                <a:cs typeface="Times"/>
              </a:rPr>
              <a:t>(Cheng et al., Edmonton Phys Rev Lett. 2015)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270452" y="5601493"/>
            <a:ext cx="8667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with no need of mass flow through the solid,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only a transmission of stress, similar T-results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3He study from 1 ppb to 200 ppm: </a:t>
            </a:r>
          </a:p>
          <a:p>
            <a:pPr algn="l"/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3He adsorb preferentially  at the liquid-solid interface, not on dislocations.</a:t>
            </a:r>
            <a:endParaRPr lang="fr-FR" b="1" i="1" dirty="0">
              <a:latin typeface="Times"/>
              <a:cs typeface="Times"/>
            </a:endParaRPr>
          </a:p>
        </p:txBody>
      </p:sp>
      <p:pic>
        <p:nvPicPr>
          <p:cNvPr id="4" name="Image 3" descr="cell-Chen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416" y="1164067"/>
            <a:ext cx="3500057" cy="2317212"/>
          </a:xfrm>
          <a:prstGeom prst="rect">
            <a:avLst/>
          </a:prstGeom>
        </p:spPr>
      </p:pic>
      <p:pic>
        <p:nvPicPr>
          <p:cNvPr id="5" name="Image 4" descr="Cheng-cell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08" y="3706747"/>
            <a:ext cx="3380166" cy="20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5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>
                <a:solidFill>
                  <a:schemeClr val="tx1"/>
                </a:solidFill>
                <a:latin typeface="Times"/>
                <a:cs typeface="Times"/>
              </a:rPr>
              <a:t>Conclusion and further studies</a:t>
            </a: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54965" y="2222135"/>
            <a:ext cx="75705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>
                <a:latin typeface="Times"/>
                <a:cs typeface="Times"/>
              </a:rPr>
              <a:t>mass flow experiments: Amherst (Hallock et al.) vs Edmonton (Beamish et al.)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Understand the full T-dependence, </a:t>
            </a:r>
          </a:p>
          <a:p>
            <a:pPr algn="l"/>
            <a:r>
              <a:rPr lang="fr-FR" b="1" i="1" dirty="0">
                <a:latin typeface="Times"/>
                <a:cs typeface="Times"/>
              </a:rPr>
              <a:t>in particular the vanishing of stress transmission from 0.1 to 0.6K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54965" y="3361860"/>
            <a:ext cx="8129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could one prepare hcp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crystals with no dislocations at all? </a:t>
            </a:r>
          </a:p>
          <a:p>
            <a:r>
              <a:rPr lang="fr-FR" b="1" i="1" dirty="0">
                <a:latin typeface="Times"/>
                <a:cs typeface="Times"/>
              </a:rPr>
              <a:t>"Search for dislocation free</a:t>
            </a:r>
            <a:r>
              <a:rPr lang="fr-FR" sz="1600" b="1" i="1" dirty="0">
                <a:latin typeface="Times"/>
                <a:cs typeface="Times"/>
              </a:rPr>
              <a:t> </a:t>
            </a:r>
            <a:r>
              <a:rPr lang="fr-FR" sz="2400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crystals" by F. Souris et al. (JLTP 178, 149,  2015)</a:t>
            </a: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54965" y="5087312"/>
            <a:ext cx="4768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the properties of  </a:t>
            </a:r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crystals: </a:t>
            </a:r>
          </a:p>
          <a:p>
            <a:r>
              <a:rPr lang="fr-FR" b="1" i="1" dirty="0">
                <a:latin typeface="Times"/>
                <a:cs typeface="Times"/>
              </a:rPr>
              <a:t>compare Fermi to Bose crystals</a:t>
            </a:r>
          </a:p>
          <a:p>
            <a:r>
              <a:rPr lang="fr-FR" b="1" i="1" dirty="0">
                <a:latin typeface="Times"/>
                <a:cs typeface="Times"/>
              </a:rPr>
              <a:t> in progress (Cheng and Beamish at Edmonton)</a:t>
            </a:r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54965" y="4224586"/>
            <a:ext cx="9036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more on dislocations needs to be understood:</a:t>
            </a:r>
          </a:p>
          <a:p>
            <a:r>
              <a:rPr lang="fr-FR" b="1" i="1" dirty="0">
                <a:latin typeface="Times"/>
                <a:cs typeface="Times"/>
              </a:rPr>
              <a:t>binding energy of </a:t>
            </a:r>
            <a:r>
              <a:rPr lang="fr-FR" sz="2400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He, splitting, kink energy, dissipation when dressed with 3He impurities...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354965" y="1241829"/>
            <a:ext cx="8878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No supersolidity in bulk 4He crystals</a:t>
            </a:r>
          </a:p>
          <a:p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No clear evidence for superfluidity in defects of 4He crystals except from simulations</a:t>
            </a:r>
          </a:p>
          <a:p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Clear evidence for quantum tunneling of kinks on dislocations, 3He impurities in bulk 4He</a:t>
            </a:r>
            <a:endParaRPr lang="fr-FR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8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  <p:bldP spid="2" grpId="0"/>
      <p:bldP spid="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132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79927" y="300335"/>
            <a:ext cx="883707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latin typeface="Times New Roman"/>
                <a:cs typeface="Times New Roman"/>
              </a:rPr>
              <a:t>the (controversial ?) frequency dependence of the softening</a:t>
            </a:r>
            <a:endParaRPr lang="fr-FR" sz="2400" b="1" baseline="30000" dirty="0">
              <a:latin typeface="Times New Roman"/>
              <a:cs typeface="Times New Roman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979712" y="5255622"/>
            <a:ext cx="1149455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Temperature (K)</a:t>
            </a:r>
            <a:endParaRPr lang="en-GB" sz="11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79927" y="5537229"/>
            <a:ext cx="86362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Times New Roman"/>
                <a:cs typeface="Times New Roman"/>
              </a:rPr>
              <a:t>Day and Beamish (2007):  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response time of the moving dislocation </a:t>
            </a:r>
            <a:r>
              <a:rPr lang="en-GB" sz="16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~ exp(E</a:t>
            </a:r>
            <a:r>
              <a:rPr lang="en-GB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/T) is prop. to the concentration of </a:t>
            </a:r>
            <a:r>
              <a:rPr lang="en-GB" sz="1600" b="1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He bound to it (binding energy E</a:t>
            </a:r>
            <a:r>
              <a:rPr lang="en-GB" sz="1600" b="1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</a:t>
            </a:r>
            <a:r>
              <a:rPr lang="en-GB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) </a:t>
            </a:r>
          </a:p>
          <a:p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transition where </a:t>
            </a:r>
            <a:r>
              <a:rPr lang="en-GB" sz="1600" b="1" dirty="0">
                <a:solidFill>
                  <a:srgbClr val="FF0000"/>
                </a:solidFill>
                <a:latin typeface="Symbol" charset="2"/>
                <a:cs typeface="Symbol" charset="2"/>
              </a:rPr>
              <a:t>wt</a:t>
            </a:r>
            <a:r>
              <a:rPr lang="en-GB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 ~ 1 =&gt; frequency dependence</a:t>
            </a:r>
            <a:endParaRPr lang="en-GB" sz="1600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GB" sz="1600" b="1" dirty="0">
                <a:solidFill>
                  <a:srgbClr val="0000FF"/>
                </a:solidFill>
                <a:latin typeface="Times New Roman"/>
                <a:cs typeface="Times New Roman"/>
              </a:rPr>
              <a:t>Iwasa (2010) and Kim (2013): a T-dependent pinning length, no frequency dependence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48264" y="1124744"/>
            <a:ext cx="1867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Crystal </a:t>
            </a:r>
            <a:r>
              <a:rPr lang="en-GB" sz="1400" dirty="0" smtClean="0"/>
              <a:t>Y3 – </a:t>
            </a:r>
            <a:r>
              <a:rPr lang="en-GB" sz="1400" dirty="0" err="1" smtClean="0">
                <a:latin typeface="Cambria Math"/>
                <a:cs typeface="Cambria Math"/>
              </a:rPr>
              <a:t>ε</a:t>
            </a:r>
            <a:r>
              <a:rPr lang="en-GB" sz="1400" dirty="0" smtClean="0">
                <a:latin typeface="Cambria Math"/>
                <a:cs typeface="Cambria Math"/>
              </a:rPr>
              <a:t> </a:t>
            </a:r>
            <a:r>
              <a:rPr lang="en-GB" sz="1400" dirty="0" smtClean="0"/>
              <a:t>= 2.7 10</a:t>
            </a:r>
            <a:r>
              <a:rPr lang="en-GB" sz="1400" baseline="30000" dirty="0" smtClean="0"/>
              <a:t>-9</a:t>
            </a:r>
            <a:endParaRPr lang="en-GB" sz="1400" baseline="30000" dirty="0"/>
          </a:p>
        </p:txBody>
      </p:sp>
      <p:pic>
        <p:nvPicPr>
          <p:cNvPr id="2" name="Image 1" descr="Figure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82" y="1285229"/>
            <a:ext cx="4778722" cy="4232003"/>
          </a:xfrm>
          <a:prstGeom prst="rect">
            <a:avLst/>
          </a:prstGeom>
        </p:spPr>
      </p:pic>
      <p:pic>
        <p:nvPicPr>
          <p:cNvPr id="6" name="Image 5" descr="Figure1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/>
        </p:blipFill>
        <p:spPr>
          <a:xfrm>
            <a:off x="-34852" y="1198344"/>
            <a:ext cx="4795520" cy="412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63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/>
          <p:cNvSpPr txBox="1"/>
          <p:nvPr/>
        </p:nvSpPr>
        <p:spPr>
          <a:xfrm>
            <a:off x="152400" y="376535"/>
            <a:ext cx="888409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00000"/>
                </a:solidFill>
                <a:latin typeface="Times New Roman"/>
                <a:cs typeface="Times New Roman"/>
              </a:rPr>
              <a:t>two dissipation </a:t>
            </a:r>
            <a:r>
              <a:rPr lang="fr-FR" sz="24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regimes </a:t>
            </a:r>
            <a:r>
              <a:rPr lang="fr-FR" sz="2000" b="1" i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(A. Haziot et al. PRB 88, 014106, July 2013)</a:t>
            </a:r>
            <a:endParaRPr lang="fr-FR" sz="2000" b="1" i="1" baseline="30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246370" y="1658451"/>
            <a:ext cx="36461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u="sng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 high frequency or strain amplitude:</a:t>
            </a:r>
          </a:p>
          <a:p>
            <a:pPr algn="just"/>
            <a:r>
              <a:rPr lang="en-GB" b="1" dirty="0">
                <a:latin typeface="Times New Roman"/>
                <a:cs typeface="Times New Roman"/>
              </a:rPr>
              <a:t>no frequency dependence </a:t>
            </a:r>
          </a:p>
          <a:p>
            <a:pPr algn="just"/>
            <a:r>
              <a:rPr lang="en-GB" b="1" i="1" dirty="0">
                <a:solidFill>
                  <a:srgbClr val="FF0000"/>
                </a:solidFill>
                <a:latin typeface="Times New Roman"/>
                <a:cs typeface="Times New Roman"/>
              </a:rPr>
              <a:t>real pinning as predicted by Iwasa and Kim</a:t>
            </a:r>
          </a:p>
          <a:p>
            <a:pPr algn="just"/>
            <a:endParaRPr lang="en-GB" b="1" dirty="0" smtClean="0">
              <a:latin typeface="Times New Roman"/>
              <a:cs typeface="Times New Roman"/>
            </a:endParaRPr>
          </a:p>
          <a:p>
            <a:pPr algn="just"/>
            <a:r>
              <a:rPr lang="en-GB" b="1" u="sng" dirty="0">
                <a:solidFill>
                  <a:srgbClr val="0000FF"/>
                </a:solidFill>
                <a:latin typeface="Times New Roman"/>
                <a:cs typeface="Times New Roman"/>
              </a:rPr>
              <a:t>at low frequency or small strain:</a:t>
            </a:r>
          </a:p>
          <a:p>
            <a:pPr algn="just"/>
            <a:endParaRPr lang="en-GB" b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a thermally activated dissipation regime ~ exp(-E</a:t>
            </a:r>
            <a:r>
              <a:rPr lang="en-GB" sz="2000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/T)</a:t>
            </a:r>
          </a:p>
          <a:p>
            <a:pPr algn="just"/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E</a:t>
            </a:r>
            <a:r>
              <a:rPr lang="en-GB" b="1" baseline="-25000" dirty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 = 0.67K </a:t>
            </a:r>
          </a:p>
          <a:p>
            <a:pPr algn="just"/>
            <a:r>
              <a:rPr lang="en-GB" b="1" i="1" dirty="0">
                <a:solidFill>
                  <a:srgbClr val="0000FF"/>
                </a:solidFill>
                <a:latin typeface="Times New Roman"/>
                <a:cs typeface="Times New Roman"/>
              </a:rPr>
              <a:t>damping of the motion of dislocations dressed with 3He impurities bound to them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74700" y="5939781"/>
            <a:ext cx="4382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>
                <a:latin typeface="Times New Roman"/>
                <a:cs typeface="Times New Roman"/>
              </a:rPr>
              <a:t>the transition temperature as a function of frequency and strain amplitude</a:t>
            </a:r>
          </a:p>
        </p:txBody>
      </p:sp>
      <p:pic>
        <p:nvPicPr>
          <p:cNvPr id="3" name="Image 2" descr="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444"/>
            <a:ext cx="5157063" cy="48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11430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consequences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at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the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macroscopic</a:t>
            </a:r>
            <a:r>
              <a:rPr lang="fr-FR" sz="2800" b="1" dirty="0" smtClean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scale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1075" name="Text Box 3"/>
          <p:cNvSpPr txBox="1">
            <a:spLocks noChangeArrowheads="1"/>
          </p:cNvSpPr>
          <p:nvPr/>
        </p:nvSpPr>
        <p:spPr bwMode="auto">
          <a:xfrm>
            <a:off x="228600" y="2013735"/>
            <a:ext cx="5257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a large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molar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volume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liquid </a:t>
            </a:r>
            <a:r>
              <a:rPr lang="fr-FR" b="1" i="1" baseline="30000" dirty="0">
                <a:latin typeface="Times"/>
                <a:cs typeface="Times"/>
              </a:rPr>
              <a:t>4</a:t>
            </a:r>
            <a:r>
              <a:rPr lang="fr-FR" b="1" i="1" dirty="0">
                <a:latin typeface="Times"/>
                <a:cs typeface="Times"/>
              </a:rPr>
              <a:t>He : 28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 </a:t>
            </a:r>
            <a:r>
              <a:rPr lang="fr-FR" b="1" i="1" dirty="0" err="1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P = 0 </a:t>
            </a:r>
          </a:p>
          <a:p>
            <a:pPr algn="l"/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He : 37 cm</a:t>
            </a:r>
            <a:r>
              <a:rPr lang="fr-FR" b="1" i="1" baseline="30000" dirty="0">
                <a:latin typeface="Times"/>
                <a:cs typeface="Times"/>
              </a:rPr>
              <a:t>3</a:t>
            </a:r>
            <a:r>
              <a:rPr lang="fr-FR" b="1" i="1" dirty="0">
                <a:latin typeface="Times"/>
                <a:cs typeface="Times"/>
              </a:rPr>
              <a:t>/mole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10100" y="1600200"/>
            <a:ext cx="4076700" cy="3636800"/>
            <a:chOff x="3600" y="1008"/>
            <a:chExt cx="1872" cy="1670"/>
          </a:xfrm>
        </p:grpSpPr>
        <p:pic>
          <p:nvPicPr>
            <p:cNvPr id="131077" name="Picture 5" descr="phasediag-He4"/>
            <p:cNvPicPr>
              <a:picLocks noChangeAspect="1" noChangeArrowheads="1"/>
            </p:cNvPicPr>
            <p:nvPr/>
          </p:nvPicPr>
          <p:blipFill>
            <a:blip r:embed="rId3"/>
            <a:srcRect l="36342" t="34496" r="35867" b="30420"/>
            <a:stretch>
              <a:fillRect/>
            </a:stretch>
          </p:blipFill>
          <p:spPr bwMode="auto">
            <a:xfrm>
              <a:off x="3600" y="1008"/>
              <a:ext cx="1872" cy="1670"/>
            </a:xfrm>
            <a:prstGeom prst="rect">
              <a:avLst/>
            </a:prstGeom>
            <a:noFill/>
          </p:spPr>
        </p:pic>
        <p:sp>
          <p:nvSpPr>
            <p:cNvPr id="131078" name="Text Box 6"/>
            <p:cNvSpPr txBox="1">
              <a:spLocks noChangeArrowheads="1"/>
            </p:cNvSpPr>
            <p:nvPr/>
          </p:nvSpPr>
          <p:spPr bwMode="auto">
            <a:xfrm>
              <a:off x="4887" y="1238"/>
              <a:ext cx="4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fr-FR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28600" y="152175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F. Simon (1934) </a:t>
            </a:r>
            <a:r>
              <a:rPr lang="fr-FR" b="1" i="1" dirty="0" smtClean="0">
                <a:latin typeface="Times"/>
                <a:cs typeface="Times"/>
              </a:rPr>
              <a:t>and F</a:t>
            </a:r>
            <a:r>
              <a:rPr lang="fr-FR" b="1" i="1" dirty="0">
                <a:latin typeface="Times"/>
                <a:cs typeface="Times"/>
              </a:rPr>
              <a:t>. London (1936):</a:t>
            </a:r>
            <a:endParaRPr lang="fr-FR" dirty="0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5931237"/>
            <a:ext cx="6261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2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liquid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states: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superfluid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at T &lt; 2K ;  normal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viscous at T &gt; 2K</a:t>
            </a:r>
            <a:endParaRPr lang="fr-FR" altLang="ja-JP" b="1" i="1" dirty="0">
              <a:solidFill>
                <a:srgbClr val="FF0000"/>
              </a:solidFill>
              <a:latin typeface="Times"/>
              <a:ea typeface="ＭＳ Ｐゴシック" pitchFamily="-106" charset="-128"/>
              <a:cs typeface="Time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28600" y="4141164"/>
            <a:ext cx="45339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err="1" smtClean="0">
                <a:latin typeface="Times"/>
                <a:cs typeface="Times"/>
              </a:rPr>
              <a:t>At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b="1" i="1" dirty="0" smtClean="0">
                <a:latin typeface="Times"/>
                <a:cs typeface="Times"/>
              </a:rPr>
              <a:t>P &lt; 25 bar, the </a:t>
            </a:r>
            <a:r>
              <a:rPr lang="fr-FR" b="1" i="1" dirty="0" err="1" smtClean="0">
                <a:latin typeface="Times"/>
                <a:cs typeface="Times"/>
              </a:rPr>
              <a:t>liquid</a:t>
            </a:r>
            <a:r>
              <a:rPr lang="fr-FR" b="1" i="1" dirty="0" smtClean="0">
                <a:latin typeface="Times"/>
                <a:cs typeface="Times"/>
              </a:rPr>
              <a:t> phase </a:t>
            </a:r>
            <a:r>
              <a:rPr lang="fr-FR" b="1" i="1" dirty="0" err="1" smtClean="0">
                <a:latin typeface="Times"/>
                <a:cs typeface="Times"/>
              </a:rPr>
              <a:t>is</a:t>
            </a:r>
            <a:r>
              <a:rPr lang="fr-FR" b="1" i="1" dirty="0" smtClean="0">
                <a:latin typeface="Times"/>
                <a:cs typeface="Times"/>
              </a:rPr>
              <a:t> more stable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no triple point (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liquid-</a:t>
            </a:r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gas-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solid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)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crystal growth from the liquid at low T</a:t>
            </a:r>
          </a:p>
          <a:p>
            <a:pPr algn="l"/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(negligible latent heat, high thermal conductivity)</a:t>
            </a:r>
          </a:p>
        </p:txBody>
      </p:sp>
    </p:spTree>
    <p:extLst>
      <p:ext uri="{BB962C8B-B14F-4D97-AF65-F5344CB8AC3E}">
        <p14:creationId xmlns:p14="http://schemas.microsoft.com/office/powerpoint/2010/main" val="2801351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935" y="304800"/>
            <a:ext cx="849515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Helium</a:t>
            </a:r>
            <a:r>
              <a:rPr lang="fr-FR" sz="2400" b="1" dirty="0" smtClean="0">
                <a:latin typeface="Times" pitchFamily="-112" charset="0"/>
              </a:rPr>
              <a:t> 4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: </a:t>
            </a:r>
            <a:r>
              <a:rPr lang="fr-FR" sz="2400" b="1" dirty="0" err="1" smtClean="0">
                <a:latin typeface="Times" pitchFamily="-112" charset="0"/>
              </a:rPr>
              <a:t>growth</a:t>
            </a:r>
            <a:r>
              <a:rPr lang="fr-FR" sz="2400" b="1" dirty="0" smtClean="0">
                <a:latin typeface="Times" pitchFamily="-112" charset="0"/>
              </a:rPr>
              <a:t>, </a:t>
            </a:r>
            <a:r>
              <a:rPr lang="fr-FR" sz="2400" b="1" dirty="0" err="1" smtClean="0">
                <a:latin typeface="Times" pitchFamily="-112" charset="0"/>
              </a:rPr>
              <a:t>facets</a:t>
            </a:r>
            <a:endParaRPr lang="fr-FR" sz="2400" b="1" dirty="0">
              <a:latin typeface="Times" pitchFamily="-112" charset="0"/>
            </a:endParaRPr>
          </a:p>
        </p:txBody>
      </p:sp>
      <p:pic>
        <p:nvPicPr>
          <p:cNvPr id="3" name="He4court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825" y="930496"/>
            <a:ext cx="7903337" cy="592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97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transition-rugueu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453" y="1288827"/>
            <a:ext cx="2639611" cy="5337179"/>
          </a:xfrm>
          <a:prstGeom prst="rect">
            <a:avLst/>
          </a:prstGeom>
        </p:spPr>
      </p:pic>
      <p:sp>
        <p:nvSpPr>
          <p:cNvPr id="1351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34251"/>
            <a:ext cx="8229600" cy="61644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The Lindemann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cs typeface="Times"/>
              </a:rPr>
              <a:t>criterion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 +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cs typeface="Times"/>
              </a:rPr>
              <a:t>two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cs typeface="Times"/>
              </a:rPr>
              <a:t>  questions</a:t>
            </a:r>
            <a:endParaRPr lang="fr-FR" sz="24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5171" name="Text Box 1027"/>
          <p:cNvSpPr txBox="1">
            <a:spLocks noChangeArrowheads="1"/>
          </p:cNvSpPr>
          <p:nvPr/>
        </p:nvSpPr>
        <p:spPr bwMode="auto">
          <a:xfrm>
            <a:off x="557319" y="1524000"/>
            <a:ext cx="498019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b="1" i="1" dirty="0" smtClean="0">
                <a:latin typeface="Times"/>
                <a:cs typeface="Times"/>
              </a:rPr>
              <a:t>the Lindemann </a:t>
            </a:r>
            <a:r>
              <a:rPr lang="fr-FR" b="1" i="1" dirty="0" err="1" smtClean="0">
                <a:latin typeface="Times"/>
                <a:cs typeface="Times"/>
              </a:rPr>
              <a:t>criterion</a:t>
            </a:r>
            <a:r>
              <a:rPr lang="fr-FR" b="1" i="1" dirty="0" smtClean="0">
                <a:latin typeface="Times"/>
                <a:cs typeface="Times"/>
              </a:rPr>
              <a:t>: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err="1" smtClean="0">
                <a:latin typeface="Times"/>
                <a:cs typeface="Times"/>
              </a:rPr>
              <a:t>at</a:t>
            </a:r>
            <a:r>
              <a:rPr lang="fr-FR" b="1" i="1" dirty="0" smtClean="0">
                <a:latin typeface="Times"/>
                <a:cs typeface="Times"/>
              </a:rPr>
              <a:t> the </a:t>
            </a:r>
            <a:r>
              <a:rPr lang="fr-FR" b="1" i="1" dirty="0" err="1" smtClean="0">
                <a:latin typeface="Times"/>
                <a:cs typeface="Times"/>
              </a:rPr>
              <a:t>liquid-solid</a:t>
            </a:r>
            <a:r>
              <a:rPr lang="fr-FR" b="1" i="1" dirty="0" smtClean="0">
                <a:latin typeface="Times"/>
                <a:cs typeface="Times"/>
              </a:rPr>
              <a:t> </a:t>
            </a:r>
            <a:r>
              <a:rPr lang="fr-FR" b="1" i="1" dirty="0" err="1" smtClean="0">
                <a:latin typeface="Times"/>
                <a:cs typeface="Times"/>
              </a:rPr>
              <a:t>equilibrium</a:t>
            </a:r>
            <a:r>
              <a:rPr lang="fr-FR" b="1" i="1" dirty="0" smtClean="0">
                <a:latin typeface="Times"/>
                <a:cs typeface="Times"/>
              </a:rPr>
              <a:t> </a:t>
            </a: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 (i.e. on the </a:t>
            </a:r>
            <a:r>
              <a:rPr lang="fr-FR" b="1" i="1" dirty="0" err="1" smtClean="0">
                <a:latin typeface="Times"/>
                <a:cs typeface="Times"/>
              </a:rPr>
              <a:t>melting</a:t>
            </a:r>
            <a:r>
              <a:rPr lang="fr-FR" b="1" i="1" dirty="0" smtClean="0">
                <a:latin typeface="Times"/>
                <a:cs typeface="Times"/>
              </a:rPr>
              <a:t> line)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classical</a:t>
            </a: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systems</a:t>
            </a: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: </a:t>
            </a:r>
            <a:endParaRPr lang="fr-FR" b="1" i="1" dirty="0">
              <a:solidFill>
                <a:srgbClr val="0000FF"/>
              </a:solidFill>
              <a:latin typeface="Times"/>
              <a:cs typeface="Times"/>
            </a:endParaRPr>
          </a:p>
          <a:p>
            <a:pPr algn="l"/>
            <a:r>
              <a:rPr lang="fr-FR" b="1" i="1" dirty="0" smtClean="0">
                <a:latin typeface="Times"/>
                <a:cs typeface="Times"/>
              </a:rPr>
              <a:t>the </a:t>
            </a:r>
            <a:r>
              <a:rPr lang="fr-FR" b="1" i="1" dirty="0" err="1" smtClean="0">
                <a:latin typeface="Times"/>
                <a:cs typeface="Times"/>
              </a:rPr>
              <a:t>mean</a:t>
            </a:r>
            <a:r>
              <a:rPr lang="fr-FR" b="1" i="1" dirty="0" smtClean="0">
                <a:latin typeface="Times"/>
                <a:cs typeface="Times"/>
              </a:rPr>
              <a:t> square </a:t>
            </a:r>
            <a:r>
              <a:rPr lang="fr-FR" b="1" i="1" dirty="0" err="1" smtClean="0">
                <a:latin typeface="Times"/>
                <a:cs typeface="Times"/>
              </a:rPr>
              <a:t>displacement</a:t>
            </a:r>
            <a:r>
              <a:rPr lang="fr-FR" b="1" i="1" dirty="0" smtClean="0">
                <a:latin typeface="Times"/>
                <a:cs typeface="Times"/>
              </a:rPr>
              <a:t> of </a:t>
            </a:r>
            <a:r>
              <a:rPr lang="fr-FR" b="1" i="1" dirty="0" err="1" smtClean="0">
                <a:latin typeface="Times"/>
                <a:cs typeface="Times"/>
              </a:rPr>
              <a:t>atoms</a:t>
            </a:r>
            <a:endParaRPr lang="fr-FR" b="1" i="1" dirty="0">
              <a:latin typeface="Times"/>
              <a:cs typeface="Times"/>
            </a:endParaRPr>
          </a:p>
          <a:p>
            <a:pPr algn="l"/>
            <a:r>
              <a:rPr lang="fr-FR" b="1" i="1" dirty="0">
                <a:latin typeface="Times"/>
                <a:cs typeface="Times"/>
              </a:rPr>
              <a:t>R</a:t>
            </a:r>
            <a:r>
              <a:rPr lang="fr-FR" b="1" i="1" baseline="-25000" dirty="0">
                <a:latin typeface="Times"/>
                <a:cs typeface="Times"/>
              </a:rPr>
              <a:t>L</a:t>
            </a:r>
            <a:r>
              <a:rPr lang="fr-FR" b="1" i="1" dirty="0">
                <a:latin typeface="Times"/>
                <a:cs typeface="Times"/>
              </a:rPr>
              <a:t> = (&lt;u</a:t>
            </a:r>
            <a:r>
              <a:rPr lang="fr-FR" b="1" i="1" baseline="30000" dirty="0">
                <a:latin typeface="Times"/>
                <a:cs typeface="Times"/>
              </a:rPr>
              <a:t>2</a:t>
            </a:r>
            <a:r>
              <a:rPr lang="fr-FR" b="1" i="1" dirty="0">
                <a:latin typeface="Times"/>
                <a:cs typeface="Times"/>
              </a:rPr>
              <a:t>&gt;)</a:t>
            </a:r>
            <a:r>
              <a:rPr lang="fr-FR" b="1" i="1" baseline="30000" dirty="0">
                <a:latin typeface="Times"/>
                <a:cs typeface="Times"/>
              </a:rPr>
              <a:t>1/2</a:t>
            </a:r>
            <a:r>
              <a:rPr lang="fr-FR" b="1" i="1" dirty="0">
                <a:latin typeface="Times"/>
                <a:cs typeface="Times"/>
              </a:rPr>
              <a:t> </a:t>
            </a:r>
            <a:r>
              <a:rPr lang="fr-FR" altLang="ja-JP" b="1" i="1" dirty="0">
                <a:latin typeface="Times"/>
                <a:ea typeface="ＭＳ Ｐゴシック" pitchFamily="-106" charset="-128"/>
                <a:cs typeface="Times"/>
              </a:rPr>
              <a:t>~ 0.10 a </a:t>
            </a:r>
          </a:p>
          <a:p>
            <a:pPr algn="l"/>
            <a:r>
              <a:rPr lang="fr-FR" altLang="ja-JP" b="1" i="1" dirty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(10% 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of the </a:t>
            </a:r>
            <a:r>
              <a:rPr lang="fr-FR" altLang="ja-JP" b="1" i="1" dirty="0" err="1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atomic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 err="1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spacing</a:t>
            </a:r>
            <a:r>
              <a:rPr lang="fr-FR" altLang="ja-JP" b="1" i="1" dirty="0" smtClean="0">
                <a:solidFill>
                  <a:srgbClr val="0000FF"/>
                </a:solidFill>
                <a:latin typeface="Times"/>
                <a:ea typeface="ＭＳ Ｐゴシック" pitchFamily="-106" charset="-128"/>
                <a:cs typeface="Times"/>
              </a:rPr>
              <a:t>)</a:t>
            </a:r>
            <a:endParaRPr lang="fr-FR" altLang="ja-JP" b="1" i="1" dirty="0">
              <a:solidFill>
                <a:srgbClr val="0000FF"/>
              </a:solidFill>
              <a:latin typeface="Times"/>
              <a:ea typeface="ＭＳ Ｐゴシック" pitchFamily="-106" charset="-128"/>
              <a:cs typeface="Times"/>
            </a:endParaRPr>
          </a:p>
          <a:p>
            <a:pPr algn="l"/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in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helium</a:t>
            </a:r>
            <a:r>
              <a:rPr lang="fr-FR" altLang="ja-JP" b="1" i="1" dirty="0" smtClean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 </a:t>
            </a:r>
            <a:r>
              <a:rPr lang="fr-FR" altLang="ja-JP" b="1" i="1" dirty="0">
                <a:solidFill>
                  <a:srgbClr val="FF0000"/>
                </a:solidFill>
                <a:latin typeface="Times"/>
                <a:ea typeface="ＭＳ Ｐゴシック" pitchFamily="-106" charset="-128"/>
                <a:cs typeface="Times"/>
              </a:rPr>
              <a:t>4: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26% (Burns and Isaac 1997)</a:t>
            </a:r>
          </a:p>
          <a:p>
            <a:pPr algn="l">
              <a:buFont typeface="Symbol" pitchFamily="-106" charset="2"/>
              <a:buNone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atoms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are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weakly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localized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in their lattice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27000" y="4502347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>
                <a:solidFill>
                  <a:srgbClr val="000000"/>
                </a:solidFill>
                <a:latin typeface="Times"/>
                <a:cs typeface="Times"/>
              </a:rPr>
              <a:t>Question 1: </a:t>
            </a:r>
          </a:p>
          <a:p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are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facets destroyed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by quantum fluctuations?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NO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i="1" dirty="0" err="1" smtClean="0">
                <a:latin typeface="Times"/>
                <a:cs typeface="Times"/>
              </a:rPr>
              <a:t>see</a:t>
            </a:r>
            <a:r>
              <a:rPr lang="fr-FR" b="1" i="1" dirty="0" smtClean="0">
                <a:latin typeface="Times"/>
                <a:cs typeface="Times"/>
              </a:rPr>
              <a:t> Balibar, </a:t>
            </a:r>
            <a:r>
              <a:rPr lang="fr-FR" b="1" i="1" dirty="0" err="1" smtClean="0">
                <a:latin typeface="Times"/>
                <a:cs typeface="Times"/>
              </a:rPr>
              <a:t>Parshin</a:t>
            </a:r>
            <a:r>
              <a:rPr lang="fr-FR" b="1" i="1" dirty="0" smtClean="0">
                <a:latin typeface="Times"/>
                <a:cs typeface="Times"/>
              </a:rPr>
              <a:t> and </a:t>
            </a:r>
            <a:r>
              <a:rPr lang="fr-FR" b="1" i="1" dirty="0" err="1" smtClean="0">
                <a:latin typeface="Times"/>
                <a:cs typeface="Times"/>
              </a:rPr>
              <a:t>Alles</a:t>
            </a:r>
            <a:r>
              <a:rPr lang="fr-FR" b="1" i="1" dirty="0" smtClean="0">
                <a:latin typeface="Times"/>
                <a:cs typeface="Times"/>
              </a:rPr>
              <a:t>, </a:t>
            </a:r>
            <a:r>
              <a:rPr lang="fr-FR" b="1" i="1" dirty="0" err="1" smtClean="0">
                <a:latin typeface="Times"/>
                <a:cs typeface="Times"/>
              </a:rPr>
              <a:t>Rev</a:t>
            </a:r>
            <a:r>
              <a:rPr lang="fr-FR" b="1" i="1" dirty="0">
                <a:latin typeface="Times"/>
                <a:cs typeface="Times"/>
              </a:rPr>
              <a:t>. </a:t>
            </a:r>
            <a:r>
              <a:rPr lang="fr-FR" b="1" i="1" dirty="0" err="1">
                <a:latin typeface="Times"/>
                <a:cs typeface="Times"/>
              </a:rPr>
              <a:t>Mod</a:t>
            </a:r>
            <a:r>
              <a:rPr lang="fr-FR" b="1" i="1" dirty="0">
                <a:latin typeface="Times"/>
                <a:cs typeface="Times"/>
              </a:rPr>
              <a:t>. Phys. 77, 317 (2005)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27000" y="5425677"/>
            <a:ext cx="6010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u="sng" dirty="0" smtClean="0">
                <a:solidFill>
                  <a:srgbClr val="000000"/>
                </a:solidFill>
                <a:latin typeface="Times"/>
                <a:cs typeface="Times"/>
              </a:rPr>
              <a:t>Question 2 (this talk): </a:t>
            </a:r>
          </a:p>
          <a:p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any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anomaly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in the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elastic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properties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 ?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YES</a:t>
            </a:r>
          </a:p>
          <a:p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any coexistence of superfluidity and crystalline order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, i.e. « </a:t>
            </a:r>
            <a:r>
              <a:rPr lang="fr-FR" b="1" i="1" dirty="0" err="1" smtClean="0">
                <a:solidFill>
                  <a:srgbClr val="008000"/>
                </a:solidFill>
                <a:latin typeface="Times"/>
                <a:cs typeface="Times"/>
              </a:rPr>
              <a:t>supersolid</a:t>
            </a:r>
            <a:r>
              <a:rPr lang="fr-FR" b="1" i="1" dirty="0" smtClean="0">
                <a:solidFill>
                  <a:srgbClr val="008000"/>
                </a:solidFill>
                <a:latin typeface="Times"/>
                <a:cs typeface="Times"/>
              </a:rPr>
              <a:t> » ?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NO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8387213" y="1339334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1.4 K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438013" y="2634734"/>
            <a:ext cx="47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1 K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66977" y="3975457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0.4 K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8366977" y="5317211"/>
            <a:ext cx="64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0.1 K</a:t>
            </a:r>
          </a:p>
        </p:txBody>
      </p:sp>
    </p:spTree>
    <p:extLst>
      <p:ext uri="{BB962C8B-B14F-4D97-AF65-F5344CB8AC3E}">
        <p14:creationId xmlns:p14="http://schemas.microsoft.com/office/powerpoint/2010/main" val="146580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58037"/>
          </a:xfrm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original motivation: the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enigma</a:t>
            </a:r>
            <a:r>
              <a:rPr lang="fr-FR" sz="32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of </a:t>
            </a:r>
            <a:r>
              <a:rPr lang="fr-FR" sz="32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supersolidity</a:t>
            </a:r>
            <a:endParaRPr lang="fr-FR" sz="3200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4771" name="Text Box 3"/>
          <p:cNvSpPr txBox="1">
            <a:spLocks noChangeArrowheads="1"/>
          </p:cNvSpPr>
          <p:nvPr/>
        </p:nvSpPr>
        <p:spPr bwMode="auto">
          <a:xfrm>
            <a:off x="304800" y="1099370"/>
            <a:ext cx="4516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>
                <a:latin typeface="Times" pitchFamily="-111" charset="0"/>
              </a:rPr>
              <a:t>E. Kim and M. Chan  (Penn. State U. 2004):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304799" y="1446460"/>
            <a:ext cx="58721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« 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torsional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oscillator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 »  (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change in the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resonance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period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below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 </a:t>
            </a:r>
            <a:r>
              <a:rPr lang="fr-FR" altLang="ja-JP" sz="1600" b="1" i="1" dirty="0">
                <a:solidFill>
                  <a:srgbClr val="FF0000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00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mK</a:t>
            </a:r>
            <a:endParaRPr lang="fr-FR" sz="1600" b="1" i="1" dirty="0" smtClean="0">
              <a:solidFill>
                <a:srgbClr val="FF0000"/>
              </a:solidFill>
              <a:latin typeface="Times" pitchFamily="-111" charset="0"/>
            </a:endParaRPr>
          </a:p>
          <a:p>
            <a:pPr>
              <a:defRPr/>
            </a:pP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a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small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Times" pitchFamily="-111" charset="0"/>
              </a:rPr>
              <a:t>critical</a:t>
            </a:r>
            <a:r>
              <a:rPr lang="fr-FR" sz="1600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sz="1600" b="1" i="1" dirty="0" err="1" smtClean="0">
                <a:solidFill>
                  <a:srgbClr val="FF0000"/>
                </a:solidFill>
                <a:latin typeface="Times" pitchFamily="-111" charset="0"/>
              </a:rPr>
              <a:t>velocity</a:t>
            </a:r>
            <a:endParaRPr lang="fr-FR" sz="1600" b="1" i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1 % of the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solid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mass </a:t>
            </a:r>
            <a:r>
              <a:rPr lang="fr-FR" sz="1600" b="1" i="1" dirty="0" err="1">
                <a:solidFill>
                  <a:srgbClr val="3366FF"/>
                </a:solidFill>
                <a:latin typeface="Times" pitchFamily="-111" charset="0"/>
              </a:rPr>
              <a:t>decouples</a:t>
            </a:r>
            <a:r>
              <a:rPr lang="fr-FR" sz="1600" b="1" i="1" dirty="0">
                <a:solidFill>
                  <a:srgbClr val="3366FF"/>
                </a:solidFill>
                <a:latin typeface="Times" pitchFamily="-111" charset="0"/>
              </a:rPr>
              <a:t> 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: </a:t>
            </a:r>
            <a:r>
              <a:rPr lang="fr-FR" sz="1600" b="1" i="1" dirty="0" err="1" smtClean="0">
                <a:solidFill>
                  <a:srgbClr val="3366FF"/>
                </a:solidFill>
                <a:latin typeface="Times" pitchFamily="-111" charset="0"/>
              </a:rPr>
              <a:t>Leggett’s</a:t>
            </a:r>
            <a:r>
              <a:rPr lang="fr-FR" sz="1600" b="1" i="1" dirty="0" smtClean="0">
                <a:solidFill>
                  <a:srgbClr val="3366FF"/>
                </a:solidFill>
                <a:latin typeface="Times" pitchFamily="-111" charset="0"/>
              </a:rPr>
              <a:t> « NCRI »? </a:t>
            </a:r>
            <a:endParaRPr lang="fr-FR" sz="1600" b="1" i="1" dirty="0">
              <a:solidFill>
                <a:srgbClr val="3366FF"/>
              </a:solidFill>
              <a:latin typeface="Times" pitchFamily="-111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515639" y="1879153"/>
            <a:ext cx="14244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cs typeface="Times New Roman"/>
              </a:rPr>
              <a:t>rigid axis</a:t>
            </a:r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 </a:t>
            </a:r>
          </a:p>
          <a:p>
            <a:pPr algn="l" eaLnBrk="1" hangingPunct="1"/>
            <a:r>
              <a:rPr lang="en-US" altLang="ko-KR" sz="20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( Be-Cu) 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effectLst/>
              <a:latin typeface="Times New Roman"/>
              <a:ea typeface="굴림" pitchFamily="28" charset="-127"/>
              <a:cs typeface="Times New Roman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969126" y="3147688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solid He</a:t>
            </a:r>
          </a:p>
          <a:p>
            <a:pPr algn="l" eaLnBrk="1" hangingPunct="1"/>
            <a:r>
              <a:rPr lang="en-US" altLang="ko-KR" sz="2000" b="1" dirty="0">
                <a:solidFill>
                  <a:srgbClr val="008000"/>
                </a:solidFill>
                <a:effectLst/>
                <a:latin typeface="Times New Roman"/>
                <a:ea typeface="굴림" pitchFamily="28" charset="-127"/>
                <a:cs typeface="Times New Roman"/>
              </a:rPr>
              <a:t>in a box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253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excitation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925222" y="4110098"/>
            <a:ext cx="11817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b="1" dirty="0">
                <a:effectLst/>
                <a:latin typeface="Times New Roman"/>
                <a:ea typeface="굴림" pitchFamily="28" charset="-127"/>
                <a:cs typeface="Times New Roman"/>
              </a:rPr>
              <a:t>detection</a:t>
            </a:r>
            <a:endParaRPr lang="en-US" sz="2000" b="1" dirty="0">
              <a:effectLst/>
              <a:latin typeface="Times New Roman"/>
              <a:cs typeface="Times New Roman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4184363" y="4697140"/>
            <a:ext cx="4922643" cy="1986471"/>
            <a:chOff x="4184363" y="4697140"/>
            <a:chExt cx="4922643" cy="1986471"/>
          </a:xfrm>
        </p:grpSpPr>
        <p:sp>
          <p:nvSpPr>
            <p:cNvPr id="3" name="ZoneTexte 2"/>
            <p:cNvSpPr txBox="1"/>
            <p:nvPr/>
          </p:nvSpPr>
          <p:spPr>
            <a:xfrm>
              <a:off x="4184363" y="4929284"/>
              <a:ext cx="49226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resonance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period</a:t>
              </a:r>
              <a:endParaRPr lang="fr-FR" b="1" i="1" dirty="0" smtClean="0">
                <a:latin typeface="Times New Roman"/>
                <a:cs typeface="Times New Roman"/>
              </a:endParaRPr>
            </a:p>
            <a:p>
              <a:endParaRPr lang="fr-FR" b="1" i="1" dirty="0" smtClean="0">
                <a:latin typeface="Times New Roman"/>
                <a:cs typeface="Times New Roman"/>
              </a:endParaRPr>
            </a:p>
            <a:p>
              <a:r>
                <a:rPr lang="fr-FR" b="1" i="1" dirty="0" err="1" smtClean="0">
                  <a:latin typeface="Times New Roman"/>
                  <a:cs typeface="Times New Roman"/>
                </a:rPr>
                <a:t>depends</a:t>
              </a:r>
              <a:r>
                <a:rPr lang="fr-FR" b="1" i="1" dirty="0" smtClean="0">
                  <a:latin typeface="Times New Roman"/>
                  <a:cs typeface="Times New Roman"/>
                </a:rPr>
                <a:t> on the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inertia</a:t>
              </a:r>
              <a:r>
                <a:rPr lang="fr-FR" b="1" i="1" dirty="0" smtClean="0"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latin typeface="Times New Roman"/>
                  <a:cs typeface="Times New Roman"/>
                </a:rPr>
                <a:t>momentum</a:t>
              </a:r>
              <a:r>
                <a:rPr lang="fr-FR" b="1" i="1" dirty="0" smtClean="0">
                  <a:latin typeface="Times New Roman"/>
                  <a:cs typeface="Times New Roman"/>
                </a:rPr>
                <a:t> I and on the torsion constant K</a:t>
              </a:r>
            </a:p>
            <a:p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supersolidity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appears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(I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decreases</a:t>
              </a:r>
              <a:r>
                <a:rPr lang="fr-FR" b="1" i="1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) ?</a:t>
              </a:r>
            </a:p>
            <a:p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or  a change in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stiffness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 (K </a:t>
              </a:r>
              <a:r>
                <a:rPr lang="fr-FR" b="1" i="1" dirty="0" err="1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increases</a:t>
              </a:r>
              <a:r>
                <a:rPr lang="fr-FR" b="1" i="1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) ?</a:t>
              </a:r>
              <a:endParaRPr lang="fr-FR" b="1" i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aphicFrame>
          <p:nvGraphicFramePr>
            <p:cNvPr id="1843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4450108"/>
                </p:ext>
              </p:extLst>
            </p:nvPr>
          </p:nvGraphicFramePr>
          <p:xfrm>
            <a:off x="6504637" y="4697140"/>
            <a:ext cx="1401025" cy="7913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5" name="…quation" r:id="rId4" imgW="787455" imgH="444704" progId="Equation.3">
                    <p:embed/>
                  </p:oleObj>
                </mc:Choice>
                <mc:Fallback>
                  <p:oleObj name="…quation" r:id="rId4" imgW="787455" imgH="44470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04637" y="4697140"/>
                          <a:ext cx="1401025" cy="79133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177368" y="2512440"/>
            <a:ext cx="3687141" cy="4315429"/>
            <a:chOff x="218333" y="2755679"/>
            <a:chExt cx="3687141" cy="4017570"/>
          </a:xfrm>
        </p:grpSpPr>
        <p:pic>
          <p:nvPicPr>
            <p:cNvPr id="29" name="Picture 4" descr="fig2new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t="6350" r="8036" b="3546"/>
            <a:stretch/>
          </p:blipFill>
          <p:spPr bwMode="auto">
            <a:xfrm>
              <a:off x="300447" y="2755679"/>
              <a:ext cx="3605027" cy="3979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1447466" y="6434695"/>
              <a:ext cx="15266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/>
                <a:t>temperature</a:t>
              </a:r>
              <a:r>
                <a:rPr lang="fr-FR" sz="1600" dirty="0" smtClean="0"/>
                <a:t> (K)</a:t>
              </a:r>
              <a:endParaRPr lang="fr-FR" sz="1600" dirty="0"/>
            </a:p>
          </p:txBody>
        </p:sp>
        <p:sp>
          <p:nvSpPr>
            <p:cNvPr id="33" name="ZoneTexte 32"/>
            <p:cNvSpPr txBox="1"/>
            <p:nvPr/>
          </p:nvSpPr>
          <p:spPr>
            <a:xfrm rot="16200000">
              <a:off x="-372434" y="4437280"/>
              <a:ext cx="15200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err="1" smtClean="0"/>
                <a:t>period</a:t>
              </a:r>
              <a:r>
                <a:rPr lang="fr-FR" sz="1600" dirty="0" smtClean="0"/>
                <a:t> (</a:t>
              </a:r>
              <a:r>
                <a:rPr lang="fr-FR" sz="1600" dirty="0" smtClean="0">
                  <a:latin typeface="Symbol" charset="2"/>
                  <a:cs typeface="Symbol" charset="2"/>
                </a:rPr>
                <a:t>m</a:t>
              </a:r>
              <a:r>
                <a:rPr lang="fr-FR" sz="1600" dirty="0" smtClean="0"/>
                <a:t>s)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877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r 73"/>
          <p:cNvGrpSpPr/>
          <p:nvPr/>
        </p:nvGrpSpPr>
        <p:grpSpPr>
          <a:xfrm>
            <a:off x="4233863" y="856421"/>
            <a:ext cx="4757737" cy="4614891"/>
            <a:chOff x="4233863" y="1079823"/>
            <a:chExt cx="4757737" cy="4614891"/>
          </a:xfrm>
        </p:grpSpPr>
        <p:grpSp>
          <p:nvGrpSpPr>
            <p:cNvPr id="73" name="Grouper 72"/>
            <p:cNvGrpSpPr/>
            <p:nvPr/>
          </p:nvGrpSpPr>
          <p:grpSpPr>
            <a:xfrm>
              <a:off x="4233863" y="1079823"/>
              <a:ext cx="4757737" cy="4614891"/>
              <a:chOff x="4233863" y="1079823"/>
              <a:chExt cx="4757737" cy="4614891"/>
            </a:xfrm>
          </p:grpSpPr>
          <p:grpSp>
            <p:nvGrpSpPr>
              <p:cNvPr id="72" name="Grouper 71"/>
              <p:cNvGrpSpPr/>
              <p:nvPr/>
            </p:nvGrpSpPr>
            <p:grpSpPr>
              <a:xfrm>
                <a:off x="4233863" y="1079823"/>
                <a:ext cx="4757737" cy="4614891"/>
                <a:chOff x="4233863" y="1444593"/>
                <a:chExt cx="4757737" cy="4614891"/>
              </a:xfrm>
            </p:grpSpPr>
            <p:grpSp>
              <p:nvGrpSpPr>
                <p:cNvPr id="2" name="Grouper 69"/>
                <p:cNvGrpSpPr>
                  <a:grpSpLocks/>
                </p:cNvGrpSpPr>
                <p:nvPr/>
              </p:nvGrpSpPr>
              <p:grpSpPr bwMode="auto">
                <a:xfrm>
                  <a:off x="4233863" y="1444593"/>
                  <a:ext cx="4757737" cy="3862387"/>
                  <a:chOff x="4233863" y="1447800"/>
                  <a:chExt cx="4757737" cy="3863178"/>
                </a:xfrm>
              </p:grpSpPr>
              <p:grpSp>
                <p:nvGrpSpPr>
                  <p:cNvPr id="3" name="Grouper 41"/>
                  <p:cNvGrpSpPr>
                    <a:grpSpLocks/>
                  </p:cNvGrpSpPr>
                  <p:nvPr/>
                </p:nvGrpSpPr>
                <p:grpSpPr bwMode="auto">
                  <a:xfrm>
                    <a:off x="4233863" y="369331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90" name="Ellipse 8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1" name="Ellipse 9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2" name="Ellipse 9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3" name="Ellipse 9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94" name="Ellipse 9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4" name="Grouper 47"/>
                  <p:cNvGrpSpPr>
                    <a:grpSpLocks/>
                  </p:cNvGrpSpPr>
                  <p:nvPr/>
                </p:nvGrpSpPr>
                <p:grpSpPr bwMode="auto">
                  <a:xfrm>
                    <a:off x="4233863" y="2944810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5" name="Ellipse 84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6" name="Ellipse 85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7" name="Ellipse 86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8" name="Ellipse 87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9" name="Ellipse 88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grpSp>
                <p:nvGrpSpPr>
                  <p:cNvPr id="5" name="Grouper 53"/>
                  <p:cNvGrpSpPr>
                    <a:grpSpLocks/>
                  </p:cNvGrpSpPr>
                  <p:nvPr/>
                </p:nvGrpSpPr>
                <p:grpSpPr bwMode="auto">
                  <a:xfrm>
                    <a:off x="4233863" y="2196305"/>
                    <a:ext cx="4757737" cy="1617663"/>
                    <a:chOff x="1781577" y="3999536"/>
                    <a:chExt cx="5788710" cy="2057541"/>
                  </a:xfrm>
                  <a:solidFill>
                    <a:srgbClr val="0000CC"/>
                  </a:solidFill>
                </p:grpSpPr>
                <p:sp>
                  <p:nvSpPr>
                    <p:cNvPr id="80" name="Ellipse 79"/>
                    <p:cNvSpPr/>
                    <p:nvPr/>
                  </p:nvSpPr>
                  <p:spPr>
                    <a:xfrm>
                      <a:off x="5512746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1" name="Ellipse 80"/>
                    <p:cNvSpPr/>
                    <p:nvPr/>
                  </p:nvSpPr>
                  <p:spPr>
                    <a:xfrm>
                      <a:off x="4579953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2" name="Ellipse 81"/>
                    <p:cNvSpPr/>
                    <p:nvPr/>
                  </p:nvSpPr>
                  <p:spPr>
                    <a:xfrm>
                      <a:off x="3647161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3" name="Ellipse 82"/>
                    <p:cNvSpPr/>
                    <p:nvPr/>
                  </p:nvSpPr>
                  <p:spPr>
                    <a:xfrm>
                      <a:off x="2714369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  <p:sp>
                  <p:nvSpPr>
                    <p:cNvPr id="84" name="Ellipse 83"/>
                    <p:cNvSpPr/>
                    <p:nvPr/>
                  </p:nvSpPr>
                  <p:spPr>
                    <a:xfrm>
                      <a:off x="1781577" y="3999536"/>
                      <a:ext cx="2057541" cy="2057541"/>
                    </a:xfrm>
                    <a:prstGeom prst="ellipse">
                      <a:avLst/>
                    </a:prstGeom>
                    <a:grpFill/>
                    <a:ln w="9525" cap="flat" cmpd="sng" algn="ctr">
                      <a:solidFill>
                        <a:schemeClr val="accent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  <a:softEdge rad="596900"/>
                    </a:effectLst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fr-FR"/>
                    </a:p>
                  </p:txBody>
                </p:sp>
              </p:grpSp>
              <p:sp>
                <p:nvSpPr>
                  <p:cNvPr id="75" name="Ellipse 74"/>
                  <p:cNvSpPr/>
                  <p:nvPr/>
                </p:nvSpPr>
                <p:spPr bwMode="auto">
                  <a:xfrm>
                    <a:off x="7300508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6" name="Ellipse 75"/>
                  <p:cNvSpPr/>
                  <p:nvPr/>
                </p:nvSpPr>
                <p:spPr bwMode="auto">
                  <a:xfrm>
                    <a:off x="6533846" y="1447800"/>
                    <a:ext cx="1691092" cy="1617663"/>
                  </a:xfrm>
                  <a:prstGeom prst="ellipse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7" name="Ellipse 76"/>
                  <p:cNvSpPr/>
                  <p:nvPr/>
                </p:nvSpPr>
                <p:spPr bwMode="auto">
                  <a:xfrm>
                    <a:off x="5767185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79" name="Ellipse 78"/>
                  <p:cNvSpPr/>
                  <p:nvPr/>
                </p:nvSpPr>
                <p:spPr bwMode="auto">
                  <a:xfrm>
                    <a:off x="4233863" y="1447800"/>
                    <a:ext cx="1691092" cy="1617663"/>
                  </a:xfrm>
                  <a:prstGeom prst="ellipse">
                    <a:avLst/>
                  </a:prstGeom>
                  <a:solidFill>
                    <a:srgbClr val="0000CC"/>
                  </a:solidFill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grpSp>
              <p:nvGrpSpPr>
                <p:cNvPr id="6" name="Grouper 40"/>
                <p:cNvGrpSpPr>
                  <a:grpSpLocks/>
                </p:cNvGrpSpPr>
                <p:nvPr/>
              </p:nvGrpSpPr>
              <p:grpSpPr bwMode="auto">
                <a:xfrm>
                  <a:off x="4233863" y="4441821"/>
                  <a:ext cx="4757737" cy="1617663"/>
                  <a:chOff x="1781577" y="3999536"/>
                  <a:chExt cx="5788710" cy="2057541"/>
                </a:xfrm>
                <a:solidFill>
                  <a:srgbClr val="0000CC"/>
                </a:solidFill>
              </p:grpSpPr>
              <p:sp>
                <p:nvSpPr>
                  <p:cNvPr id="95" name="Ellipse 94"/>
                  <p:cNvSpPr/>
                  <p:nvPr/>
                </p:nvSpPr>
                <p:spPr>
                  <a:xfrm>
                    <a:off x="5512746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6" name="Ellipse 95"/>
                  <p:cNvSpPr/>
                  <p:nvPr/>
                </p:nvSpPr>
                <p:spPr>
                  <a:xfrm>
                    <a:off x="4579953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7" name="Ellipse 96"/>
                  <p:cNvSpPr/>
                  <p:nvPr/>
                </p:nvSpPr>
                <p:spPr>
                  <a:xfrm>
                    <a:off x="3647161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8" name="Ellipse 97"/>
                  <p:cNvSpPr/>
                  <p:nvPr/>
                </p:nvSpPr>
                <p:spPr>
                  <a:xfrm>
                    <a:off x="2714369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  <p:sp>
                <p:nvSpPr>
                  <p:cNvPr id="99" name="Ellipse 98"/>
                  <p:cNvSpPr/>
                  <p:nvPr/>
                </p:nvSpPr>
                <p:spPr>
                  <a:xfrm>
                    <a:off x="1781577" y="3999536"/>
                    <a:ext cx="2057541" cy="2057541"/>
                  </a:xfrm>
                  <a:prstGeom prst="ellipse">
                    <a:avLst/>
                  </a:prstGeom>
                  <a:grpFill/>
                  <a:ln w="9525" cap="flat" cmpd="sng" algn="ctr">
                    <a:solidFill>
                      <a:schemeClr val="accent1">
                        <a:shade val="95000"/>
                        <a:satMod val="10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  <a:softEdge rad="596900"/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fr-FR"/>
                  </a:p>
                </p:txBody>
              </p:sp>
            </p:grpSp>
            <p:sp>
              <p:nvSpPr>
                <p:cNvPr id="59" name="Oval 111"/>
                <p:cNvSpPr>
                  <a:spLocks noChangeArrowheads="1"/>
                </p:cNvSpPr>
                <p:nvPr/>
              </p:nvSpPr>
              <p:spPr bwMode="auto">
                <a:xfrm>
                  <a:off x="6413500" y="2746375"/>
                  <a:ext cx="463550" cy="493713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0" name="Freeform 113"/>
                <p:cNvSpPr>
                  <a:spLocks/>
                </p:cNvSpPr>
                <p:nvPr/>
              </p:nvSpPr>
              <p:spPr bwMode="auto">
                <a:xfrm>
                  <a:off x="6642100" y="3230563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2" name="Freeform 115"/>
                <p:cNvSpPr>
                  <a:spLocks/>
                </p:cNvSpPr>
                <p:nvPr/>
              </p:nvSpPr>
              <p:spPr bwMode="auto">
                <a:xfrm>
                  <a:off x="5922963" y="474345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3" name="Oval 116"/>
                <p:cNvSpPr>
                  <a:spLocks noChangeArrowheads="1"/>
                </p:cNvSpPr>
                <p:nvPr/>
              </p:nvSpPr>
              <p:spPr bwMode="auto">
                <a:xfrm>
                  <a:off x="7151688" y="5046663"/>
                  <a:ext cx="463550" cy="493712"/>
                </a:xfrm>
                <a:prstGeom prst="ellipse">
                  <a:avLst/>
                </a:prstGeom>
                <a:noFill/>
                <a:ln w="2857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4" name="Freeform 117"/>
                <p:cNvSpPr>
                  <a:spLocks/>
                </p:cNvSpPr>
                <p:nvPr/>
              </p:nvSpPr>
              <p:spPr bwMode="auto">
                <a:xfrm>
                  <a:off x="7464425" y="5545138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5" name="Freeform 113"/>
                <p:cNvSpPr>
                  <a:spLocks/>
                </p:cNvSpPr>
                <p:nvPr/>
              </p:nvSpPr>
              <p:spPr bwMode="auto">
                <a:xfrm>
                  <a:off x="5097463" y="3267075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6" name="Freeform 113"/>
                <p:cNvSpPr>
                  <a:spLocks/>
                </p:cNvSpPr>
                <p:nvPr/>
              </p:nvSpPr>
              <p:spPr bwMode="auto">
                <a:xfrm rot="16200000">
                  <a:off x="6639719" y="2401094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7" name="Freeform 113"/>
                <p:cNvSpPr>
                  <a:spLocks/>
                </p:cNvSpPr>
                <p:nvPr/>
              </p:nvSpPr>
              <p:spPr bwMode="auto">
                <a:xfrm>
                  <a:off x="5899150" y="3263900"/>
                  <a:ext cx="669925" cy="268288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8" name="Freeform 117"/>
                <p:cNvSpPr>
                  <a:spLocks/>
                </p:cNvSpPr>
                <p:nvPr/>
              </p:nvSpPr>
              <p:spPr bwMode="auto">
                <a:xfrm rot="16200000">
                  <a:off x="7433469" y="4069557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  <p:sp>
              <p:nvSpPr>
                <p:cNvPr id="69" name="Freeform 117"/>
                <p:cNvSpPr>
                  <a:spLocks/>
                </p:cNvSpPr>
                <p:nvPr/>
              </p:nvSpPr>
              <p:spPr bwMode="auto">
                <a:xfrm rot="16200000">
                  <a:off x="7462044" y="4777582"/>
                  <a:ext cx="669925" cy="268287"/>
                </a:xfrm>
                <a:custGeom>
                  <a:avLst/>
                  <a:gdLst>
                    <a:gd name="T0" fmla="*/ 0 w 422"/>
                    <a:gd name="T1" fmla="*/ 0 h 169"/>
                    <a:gd name="T2" fmla="*/ 208 w 422"/>
                    <a:gd name="T3" fmla="*/ 168 h 169"/>
                    <a:gd name="T4" fmla="*/ 422 w 422"/>
                    <a:gd name="T5" fmla="*/ 7 h 169"/>
                    <a:gd name="T6" fmla="*/ 0 60000 65536"/>
                    <a:gd name="T7" fmla="*/ 0 60000 65536"/>
                    <a:gd name="T8" fmla="*/ 0 60000 65536"/>
                    <a:gd name="T9" fmla="*/ 0 w 422"/>
                    <a:gd name="T10" fmla="*/ 0 h 169"/>
                    <a:gd name="T11" fmla="*/ 422 w 422"/>
                    <a:gd name="T12" fmla="*/ 169 h 16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2" h="169">
                      <a:moveTo>
                        <a:pt x="0" y="0"/>
                      </a:moveTo>
                      <a:cubicBezTo>
                        <a:pt x="69" y="83"/>
                        <a:pt x="138" y="167"/>
                        <a:pt x="208" y="168"/>
                      </a:cubicBezTo>
                      <a:cubicBezTo>
                        <a:pt x="278" y="169"/>
                        <a:pt x="350" y="88"/>
                        <a:pt x="422" y="7"/>
                      </a:cubicBezTo>
                    </a:path>
                  </a:pathLst>
                </a:custGeom>
                <a:noFill/>
                <a:ln w="38100" cap="rnd">
                  <a:solidFill>
                    <a:srgbClr val="FF3300"/>
                  </a:solidFill>
                  <a:prstDash val="sysDot"/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-111" charset="0"/>
                  </a:endParaRPr>
                </a:p>
              </p:txBody>
            </p:sp>
          </p:grpSp>
          <p:sp>
            <p:nvSpPr>
              <p:cNvPr id="78" name="Ellipse 77"/>
              <p:cNvSpPr/>
              <p:nvPr/>
            </p:nvSpPr>
            <p:spPr bwMode="auto">
              <a:xfrm>
                <a:off x="5000524" y="1096540"/>
                <a:ext cx="1691092" cy="1617663"/>
              </a:xfrm>
              <a:prstGeom prst="ellipse">
                <a:avLst/>
              </a:prstGeom>
              <a:solidFill>
                <a:srgbClr val="0000CC"/>
              </a:soli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  <a:softEdge rad="5969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sp>
          <p:nvSpPr>
            <p:cNvPr id="61" name="Oval 114"/>
            <p:cNvSpPr>
              <a:spLocks noChangeArrowheads="1"/>
            </p:cNvSpPr>
            <p:nvPr/>
          </p:nvSpPr>
          <p:spPr bwMode="auto">
            <a:xfrm>
              <a:off x="5606311" y="3862678"/>
              <a:ext cx="463550" cy="493712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-111" charset="0"/>
              </a:endParaRPr>
            </a:p>
          </p:txBody>
        </p:sp>
      </p:grpSp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48800" y="230427"/>
            <a:ext cx="5376863" cy="64825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The 1969 </a:t>
            </a:r>
            <a:r>
              <a:rPr lang="fr-FR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historical</a:t>
            </a:r>
            <a:r>
              <a:rPr lang="fr-FR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model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27" y="1321350"/>
            <a:ext cx="418970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latin typeface="Times" pitchFamily="-111" charset="0"/>
              </a:rPr>
              <a:t>Thouless 1969, </a:t>
            </a:r>
          </a:p>
          <a:p>
            <a:pPr algn="l">
              <a:defRPr/>
            </a:pPr>
            <a:r>
              <a:rPr lang="en-US" b="1" i="1">
                <a:solidFill>
                  <a:srgbClr val="0000FF"/>
                </a:solidFill>
                <a:latin typeface="Times" pitchFamily="-111" charset="0"/>
              </a:rPr>
              <a:t>Andreev and Lifshitz 1969: </a:t>
            </a:r>
          </a:p>
          <a:p>
            <a:pPr algn="l">
              <a:defRPr/>
            </a:pPr>
            <a:r>
              <a:rPr lang="en-US" b="1" i="1">
                <a:latin typeface="Times" pitchFamily="-111" charset="0"/>
              </a:rPr>
              <a:t>delocalized vacancies could exist at T = 0 </a:t>
            </a:r>
          </a:p>
        </p:txBody>
      </p:sp>
      <p:grpSp>
        <p:nvGrpSpPr>
          <p:cNvPr id="7" name="Grouper 57"/>
          <p:cNvGrpSpPr>
            <a:grpSpLocks/>
          </p:cNvGrpSpPr>
          <p:nvPr/>
        </p:nvGrpSpPr>
        <p:grpSpPr bwMode="auto">
          <a:xfrm>
            <a:off x="147527" y="2439101"/>
            <a:ext cx="2493963" cy="1143000"/>
            <a:chOff x="533400" y="5181600"/>
            <a:chExt cx="2493963" cy="1143000"/>
          </a:xfrm>
        </p:grpSpPr>
        <p:grpSp>
          <p:nvGrpSpPr>
            <p:cNvPr id="8" name="Group 8"/>
            <p:cNvGrpSpPr>
              <a:grpSpLocks/>
            </p:cNvGrpSpPr>
            <p:nvPr/>
          </p:nvGrpSpPr>
          <p:grpSpPr bwMode="auto">
            <a:xfrm>
              <a:off x="1046163" y="5181600"/>
              <a:ext cx="1981200" cy="1143000"/>
              <a:chOff x="3696" y="2880"/>
              <a:chExt cx="1248" cy="720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3696" y="2880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rot="5400000">
                <a:off x="4320" y="2832"/>
                <a:ext cx="0" cy="12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stealth" w="lg" len="lg"/>
                <a:tailEnd type="none" w="lg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</p:grpSp>
        <p:grpSp>
          <p:nvGrpSpPr>
            <p:cNvPr id="9" name="Grouper 56"/>
            <p:cNvGrpSpPr>
              <a:grpSpLocks/>
            </p:cNvGrpSpPr>
            <p:nvPr/>
          </p:nvGrpSpPr>
          <p:grpSpPr bwMode="auto">
            <a:xfrm>
              <a:off x="533400" y="5257800"/>
              <a:ext cx="2417763" cy="1066800"/>
              <a:chOff x="533400" y="5257800"/>
              <a:chExt cx="2417763" cy="1066800"/>
            </a:xfrm>
          </p:grpSpPr>
          <p:grpSp>
            <p:nvGrpSpPr>
              <p:cNvPr id="10" name="Group 11"/>
              <p:cNvGrpSpPr>
                <a:grpSpLocks/>
              </p:cNvGrpSpPr>
              <p:nvPr/>
            </p:nvGrpSpPr>
            <p:grpSpPr bwMode="auto">
              <a:xfrm>
                <a:off x="1046163" y="5257800"/>
                <a:ext cx="1905000" cy="1066800"/>
                <a:chOff x="3888" y="2928"/>
                <a:chExt cx="1200" cy="672"/>
              </a:xfrm>
            </p:grpSpPr>
            <p:sp>
              <p:nvSpPr>
                <p:cNvPr id="2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3888" y="2928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1" name="Line 13"/>
                <p:cNvSpPr>
                  <a:spLocks noChangeShapeType="1"/>
                </p:cNvSpPr>
                <p:nvPr/>
              </p:nvSpPr>
              <p:spPr bwMode="auto">
                <a:xfrm>
                  <a:off x="3888" y="3264"/>
                  <a:ext cx="336" cy="3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>
                  <a:off x="4224" y="292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  <p:sp>
              <p:nvSpPr>
                <p:cNvPr id="23" name="Line 15"/>
                <p:cNvSpPr>
                  <a:spLocks noChangeShapeType="1"/>
                </p:cNvSpPr>
                <p:nvPr/>
              </p:nvSpPr>
              <p:spPr bwMode="auto">
                <a:xfrm>
                  <a:off x="4224" y="360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atin typeface="Times" pitchFamily="-112" charset="0"/>
                  </a:endParaRPr>
                </a:p>
              </p:txBody>
            </p:sp>
          </p:grpSp>
          <p:sp>
            <p:nvSpPr>
              <p:cNvPr id="17" name="Text Box 16"/>
              <p:cNvSpPr txBox="1">
                <a:spLocks noChangeArrowheads="1"/>
              </p:cNvSpPr>
              <p:nvPr/>
            </p:nvSpPr>
            <p:spPr bwMode="auto">
              <a:xfrm>
                <a:off x="533400" y="5592763"/>
                <a:ext cx="546100" cy="4000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b="1" i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E</a:t>
                </a:r>
                <a:r>
                  <a:rPr lang="en-US" b="1" i="1" baseline="-2500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0</a:t>
                </a:r>
                <a:endParaRPr lang="en-US" b="1" i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905000" y="5257800"/>
                <a:ext cx="0" cy="1066800"/>
              </a:xfrm>
              <a:prstGeom prst="line">
                <a:avLst/>
              </a:prstGeom>
              <a:noFill/>
              <a:ln w="9525">
                <a:solidFill>
                  <a:schemeClr val="tx2"/>
                </a:solidFill>
                <a:round/>
                <a:headEnd type="stealth" w="med" len="lg"/>
                <a:tailEnd type="stealth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" pitchFamily="-112" charset="0"/>
                </a:endParaRP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981200" y="5638800"/>
                <a:ext cx="4445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pitchFamily="-111" charset="0"/>
                  </a:rPr>
                  <a:t>zh</a:t>
                </a:r>
                <a:r>
                  <a:rPr lang="en-US" sz="140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pitchFamily="-111" charset="2"/>
                    <a:sym typeface="Symbol" pitchFamily="-111" charset="2"/>
                  </a:rPr>
                  <a:t></a:t>
                </a:r>
                <a:endParaRPr lang="en-US" sz="140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pitchFamily="-111" charset="0"/>
                </a:endParaRPr>
              </a:p>
            </p:txBody>
          </p:sp>
        </p:grpSp>
      </p:grpSp>
      <p:sp>
        <p:nvSpPr>
          <p:cNvPr id="70" name="ZoneTexte 69"/>
          <p:cNvSpPr txBox="1"/>
          <p:nvPr/>
        </p:nvSpPr>
        <p:spPr>
          <a:xfrm>
            <a:off x="147527" y="3670700"/>
            <a:ext cx="4086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the crystal would be « incommensurate » </a:t>
            </a:r>
          </a:p>
          <a:p>
            <a:pPr algn="l">
              <a:defRPr/>
            </a:pPr>
            <a:r>
              <a:rPr lang="en-US" b="1" i="1" dirty="0">
                <a:latin typeface="Times" pitchFamily="-111" charset="0"/>
              </a:rPr>
              <a:t>BEC =&gt; superfluid flow of mass</a:t>
            </a:r>
          </a:p>
          <a:p>
            <a:pPr algn="l">
              <a:defRPr/>
            </a:pPr>
            <a:r>
              <a:rPr lang="en-US" b="1" i="1" dirty="0">
                <a:solidFill>
                  <a:srgbClr val="0000FF"/>
                </a:solidFill>
                <a:latin typeface="Times" pitchFamily="-111" charset="0"/>
              </a:rPr>
              <a:t>coexistence of non-zero shear modulus and mass </a:t>
            </a:r>
            <a:r>
              <a:rPr lang="en-US" b="1" i="1" dirty="0" err="1">
                <a:solidFill>
                  <a:srgbClr val="0000FF"/>
                </a:solidFill>
                <a:latin typeface="Times" pitchFamily="-111" charset="0"/>
              </a:rPr>
              <a:t>superflow</a:t>
            </a:r>
            <a:endParaRPr lang="fr-FR" dirty="0">
              <a:solidFill>
                <a:srgbClr val="0000FF"/>
              </a:solidFill>
              <a:latin typeface="Times" pitchFamily="-111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147527" y="4911402"/>
            <a:ext cx="43168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A.J. 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Leggett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(1970): non-</a:t>
            </a:r>
            <a:r>
              <a:rPr lang="fr-FR" b="1" i="1" dirty="0" err="1">
                <a:solidFill>
                  <a:srgbClr val="800000"/>
                </a:solidFill>
                <a:latin typeface="Times" pitchFamily="-105" charset="0"/>
              </a:rPr>
              <a:t>classical</a:t>
            </a:r>
            <a:r>
              <a:rPr lang="fr-FR" b="1" i="1" dirty="0">
                <a:solidFill>
                  <a:srgbClr val="800000"/>
                </a:solidFill>
                <a:latin typeface="Times" pitchFamily="-105" charset="0"/>
              </a:rPr>
              <a:t> rotation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147527" y="5468982"/>
            <a:ext cx="87688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But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h</a:t>
            </a:r>
            <a:r>
              <a:rPr lang="fr-FR" b="1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n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~1.6 K and the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bottom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of the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vacancy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band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is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at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+ 13K (Clark and </a:t>
            </a:r>
            <a:r>
              <a:rPr lang="fr-FR" b="1" i="1" dirty="0" err="1">
                <a:solidFill>
                  <a:srgbClr val="0000FF"/>
                </a:solidFill>
                <a:latin typeface="Times" pitchFamily="-105" charset="0"/>
              </a:rPr>
              <a:t>Ceperley</a:t>
            </a: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 2008)</a:t>
            </a:r>
          </a:p>
          <a:p>
            <a:pPr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05" charset="0"/>
              </a:rPr>
              <a:t>=&gt; </a:t>
            </a:r>
            <a:r>
              <a:rPr lang="fr-FR" b="1" i="1" dirty="0">
                <a:solidFill>
                  <a:srgbClr val="FF0000"/>
                </a:solidFill>
                <a:latin typeface="Times" pitchFamily="-105" charset="0"/>
              </a:rPr>
              <a:t>no vacancies at 0.1K 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147527" y="6151400"/>
            <a:ext cx="625671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000000"/>
                </a:solidFill>
                <a:latin typeface="Times" pitchFamily="-105" charset="0"/>
              </a:rPr>
              <a:t>P.W. Anderson (2010-11): the ground state has to be supersolid</a:t>
            </a:r>
          </a:p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If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commensurate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… not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supersolid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?Prokof'ev (2007) : NO</a:t>
            </a:r>
            <a:endParaRPr lang="fr-FR" b="1" i="1" dirty="0">
              <a:solidFill>
                <a:srgbClr val="FF0000"/>
              </a:solidFill>
              <a:latin typeface="Times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9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100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6763" y="165668"/>
            <a:ext cx="7283450" cy="469395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Shevchenko’s scenario for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supersolidity</a:t>
            </a:r>
            <a:endParaRPr lang="fr-FR" sz="2400" b="1" dirty="0" smtClean="0">
              <a:solidFill>
                <a:schemeClr val="tx1"/>
              </a:solidFill>
              <a:latin typeface="Times"/>
              <a:ea typeface="ＭＳ Ｐゴシック" pitchFamily="28" charset="-128"/>
              <a:cs typeface="Times"/>
            </a:endParaRP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8952" y="755851"/>
            <a:ext cx="85440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mass flow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along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dislocation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cores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forming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a </a:t>
            </a:r>
            <a:r>
              <a:rPr lang="fr-FR" sz="16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connected</a:t>
            </a:r>
            <a:r>
              <a:rPr lang="fr-FR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3D network ?</a:t>
            </a:r>
          </a:p>
          <a:p>
            <a:r>
              <a:rPr lang="fr-FR" sz="1600" b="1" dirty="0" smtClean="0">
                <a:latin typeface="Times New Roman"/>
                <a:cs typeface="Times New Roman"/>
              </a:rPr>
              <a:t>(Shevchenko 1987, Boninsegni 2007, Pollet 2008)</a:t>
            </a:r>
            <a:endParaRPr lang="fr-FR" sz="1600" b="1" dirty="0">
              <a:latin typeface="Times New Roman"/>
              <a:cs typeface="Times New Roman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218952" y="5566717"/>
            <a:ext cx="837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1600" b="1" dirty="0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3 difficulties: 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a 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very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 large dislocation </a:t>
            </a:r>
            <a:r>
              <a:rPr lang="fr-FR" altLang="ja-JP" sz="1600" b="1" dirty="0" err="1" smtClean="0">
                <a:latin typeface="Times New Roman"/>
                <a:ea typeface="ＭＳ Ｐゴシック" pitchFamily="-111" charset="-128"/>
                <a:cs typeface="Times New Roman"/>
              </a:rPr>
              <a:t>density</a:t>
            </a:r>
            <a:r>
              <a:rPr lang="fr-FR" altLang="ja-JP" sz="1600" b="1" dirty="0" smtClean="0">
                <a:latin typeface="Times New Roman"/>
                <a:ea typeface="ＭＳ Ｐゴシック" pitchFamily="-111" charset="-128"/>
                <a:cs typeface="Times New Roman"/>
              </a:rPr>
              <a:t> (10</a:t>
            </a:r>
            <a:r>
              <a:rPr lang="fr-FR" altLang="ja-JP" sz="1600" b="1" baseline="30000" dirty="0" smtClean="0">
                <a:latin typeface="Times New Roman"/>
                <a:ea typeface="ＭＳ Ｐゴシック" pitchFamily="-111" charset="-128"/>
                <a:cs typeface="Times New Roman"/>
              </a:rPr>
              <a:t>12</a:t>
            </a:r>
            <a:r>
              <a:rPr lang="fr-FR" altLang="ja-JP" sz="1600" b="1" dirty="0" smtClean="0">
                <a:latin typeface="Times New Roman"/>
                <a:ea typeface="ＭＳ Ｐゴシック" pitchFamily="-111" charset="-128"/>
                <a:cs typeface="Times New Roman"/>
              </a:rPr>
              <a:t> /cm</a:t>
            </a:r>
            <a:r>
              <a:rPr lang="fr-FR" altLang="ja-JP" sz="1600" b="1" baseline="30000" dirty="0" smtClean="0">
                <a:latin typeface="Times New Roman"/>
                <a:ea typeface="ＭＳ Ｐゴシック" pitchFamily="-111" charset="-128"/>
                <a:cs typeface="Times New Roman"/>
              </a:rPr>
              <a:t>2</a:t>
            </a:r>
            <a:r>
              <a:rPr lang="fr-FR" altLang="ja-JP" sz="1600" b="1" dirty="0" smtClean="0">
                <a:latin typeface="Times New Roman"/>
                <a:ea typeface="ＭＳ Ｐゴシック" pitchFamily="-111" charset="-128"/>
                <a:cs typeface="Times New Roman"/>
              </a:rPr>
              <a:t> !) 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is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needed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 to 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obtain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smtClean="0">
                <a:latin typeface="Times New Roman"/>
                <a:ea typeface="ＭＳ Ｐゴシック" pitchFamily="-111" charset="-128"/>
                <a:cs typeface="Times New Roman"/>
              </a:rPr>
              <a:t>1</a:t>
            </a:r>
            <a:r>
              <a:rPr lang="fr-FR" altLang="ja-JP" sz="1600" b="1" dirty="0">
                <a:latin typeface="Times New Roman"/>
                <a:ea typeface="ＭＳ Ｐゴシック" pitchFamily="-111" charset="-128"/>
                <a:cs typeface="Times New Roman"/>
              </a:rPr>
              <a:t>% </a:t>
            </a:r>
            <a:r>
              <a:rPr lang="fr-FR" altLang="ja-JP" sz="1600" b="1" dirty="0" err="1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superfluid</a:t>
            </a:r>
            <a:r>
              <a:rPr lang="fr-FR" altLang="ja-JP" sz="1600" b="1" dirty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fraction</a:t>
            </a:r>
            <a:r>
              <a:rPr lang="fr-FR" altLang="ja-JP" sz="1600" b="1" dirty="0" smtClean="0">
                <a:latin typeface="Times New Roman"/>
                <a:cs typeface="Times New Roman"/>
              </a:rPr>
              <a:t>  and </a:t>
            </a:r>
            <a:r>
              <a:rPr lang="fr-FR" altLang="ja-JP" sz="1600" b="1" dirty="0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the </a:t>
            </a:r>
            <a:r>
              <a:rPr lang="fr-FR" altLang="ja-JP" sz="1600" b="1" dirty="0" err="1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coherence</a:t>
            </a:r>
            <a:r>
              <a:rPr lang="fr-FR" altLang="ja-JP" sz="1600" b="1" dirty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 length </a:t>
            </a:r>
            <a:r>
              <a:rPr lang="fr-FR" altLang="ja-JP" sz="1600" b="1" dirty="0">
                <a:solidFill>
                  <a:srgbClr val="FF0000"/>
                </a:solidFill>
                <a:latin typeface="Symbol" charset="2"/>
                <a:ea typeface="ＭＳ Ｐゴシック" pitchFamily="-111" charset="-128"/>
                <a:cs typeface="Symbol" charset="2"/>
              </a:rPr>
              <a:t>x</a:t>
            </a:r>
            <a:r>
              <a:rPr lang="fr-FR" altLang="ja-JP" sz="1600" b="1" dirty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 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= a (T* /T ) ~ 1 nm &lt;&lt; l</a:t>
            </a:r>
            <a:r>
              <a:rPr lang="fr-FR" altLang="ja-JP" sz="2000" b="1" baseline="-25000" dirty="0" err="1">
                <a:latin typeface="Times New Roman"/>
                <a:ea typeface="ＭＳ Ｐゴシック" pitchFamily="-111" charset="-128"/>
                <a:cs typeface="Times New Roman"/>
              </a:rPr>
              <a:t>n</a:t>
            </a:r>
            <a:r>
              <a:rPr lang="fr-FR" altLang="ja-JP" sz="1600" b="1" dirty="0" err="1">
                <a:latin typeface="Times New Roman"/>
                <a:ea typeface="ＭＳ Ｐゴシック" pitchFamily="-111" charset="-128"/>
                <a:cs typeface="Times New Roman"/>
              </a:rPr>
              <a:t> at T = 100 mK </a:t>
            </a:r>
          </a:p>
          <a:p>
            <a:r>
              <a:rPr lang="fr-FR" altLang="ja-JP" sz="1600" b="1" dirty="0" err="1" smtClean="0">
                <a:latin typeface="Times New Roman"/>
                <a:ea typeface="ＭＳ Ｐゴシック" pitchFamily="-111" charset="-128"/>
                <a:cs typeface="Times New Roman"/>
              </a:rPr>
              <a:t>dislocation </a:t>
            </a:r>
            <a:r>
              <a:rPr lang="fr-FR" altLang="ja-JP" sz="1600" b="1" dirty="0" err="1" smtClean="0">
                <a:solidFill>
                  <a:srgbClr val="FF0000"/>
                </a:solidFill>
                <a:latin typeface="Times New Roman"/>
                <a:ea typeface="ＭＳ Ｐゴシック" pitchFamily="-111" charset="-128"/>
                <a:cs typeface="Times New Roman"/>
              </a:rPr>
              <a:t>connection</a:t>
            </a:r>
            <a:r>
              <a:rPr lang="fr-FR" altLang="ja-JP" sz="1600" b="1" dirty="0" err="1" smtClean="0">
                <a:latin typeface="Times New Roman"/>
                <a:ea typeface="ＭＳ Ｐゴシック" pitchFamily="-111" charset="-128"/>
                <a:cs typeface="Times New Roman"/>
              </a:rPr>
              <a:t> is poor so that </a:t>
            </a:r>
            <a:r>
              <a:rPr lang="fr-FR" altLang="ja-JP" sz="1600" b="1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l</a:t>
            </a:r>
            <a:r>
              <a:rPr lang="fr-FR" altLang="ja-JP" sz="2000" b="1" baseline="-25000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n</a:t>
            </a:r>
            <a:r>
              <a:rPr lang="fr-FR" altLang="ja-JP" sz="1600" b="1" dirty="0" err="1" smtClean="0">
                <a:solidFill>
                  <a:srgbClr val="0000FF"/>
                </a:solidFill>
                <a:latin typeface="Times New Roman"/>
                <a:ea typeface="ＭＳ Ｐゴシック" pitchFamily="-111" charset="-128"/>
                <a:cs typeface="Times New Roman"/>
              </a:rPr>
              <a:t> is large </a:t>
            </a:r>
            <a:r>
              <a:rPr lang="fr-FR" altLang="ja-JP" sz="1600" b="1" dirty="0" err="1" smtClean="0">
                <a:latin typeface="Times New Roman"/>
                <a:ea typeface="ＭＳ Ｐゴシック" pitchFamily="-111" charset="-128"/>
                <a:cs typeface="Times New Roman"/>
              </a:rPr>
              <a:t>, of order microns, not nanometers</a:t>
            </a:r>
            <a:endParaRPr lang="fr-FR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400055" y="5012088"/>
            <a:ext cx="4444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Times New Roman"/>
                <a:cs typeface="Times New Roman"/>
              </a:rPr>
              <a:t>do </a:t>
            </a:r>
            <a:r>
              <a:rPr lang="fr-FR" baseline="30000">
                <a:latin typeface="Times New Roman"/>
                <a:cs typeface="Times New Roman"/>
              </a:rPr>
              <a:t>3</a:t>
            </a:r>
            <a:r>
              <a:rPr lang="fr-FR" sz="1600">
                <a:latin typeface="Times New Roman"/>
                <a:cs typeface="Times New Roman"/>
              </a:rPr>
              <a:t>He impurities promote or destroy superfluidity?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496403" y="1995488"/>
            <a:ext cx="0" cy="2282825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516892" y="3152775"/>
            <a:ext cx="87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>
                <a:solidFill>
                  <a:srgbClr val="0000FF"/>
                </a:solidFill>
                <a:latin typeface="Times New Roman"/>
                <a:cs typeface="Times New Roman"/>
              </a:rPr>
              <a:t>network length l</a:t>
            </a:r>
            <a:r>
              <a:rPr lang="fr-FR" b="1" baseline="-2500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endParaRPr lang="fr-FR" sz="1400" b="1" baseline="-2500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90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19200</TotalTime>
  <Words>3735</Words>
  <Application>Microsoft Macintosh PowerPoint</Application>
  <PresentationFormat>Présentation à l'écran (4:3)</PresentationFormat>
  <Paragraphs>514</Paragraphs>
  <Slides>37</Slides>
  <Notes>19</Notes>
  <HiddenSlides>0</HiddenSlides>
  <MMClips>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40" baseType="lpstr">
      <vt:lpstr>Thème Office</vt:lpstr>
      <vt:lpstr>…quation</vt:lpstr>
      <vt:lpstr>Équation</vt:lpstr>
      <vt:lpstr>Is solid helium a quantum crystal?</vt:lpstr>
      <vt:lpstr>Outline</vt:lpstr>
      <vt:lpstr>Quantum crystals: large quantum fluctuations</vt:lpstr>
      <vt:lpstr>consequences at the macroscopic scale</vt:lpstr>
      <vt:lpstr>Présentation PowerPoint</vt:lpstr>
      <vt:lpstr>The Lindemann criterion + two  questions</vt:lpstr>
      <vt:lpstr>original motivation: the enigma of supersolidity</vt:lpstr>
      <vt:lpstr>The 1969  historical model</vt:lpstr>
      <vt:lpstr>Shevchenko’s scenario for supersolidity</vt:lpstr>
      <vt:lpstr>Présentation PowerPoint</vt:lpstr>
      <vt:lpstr>Présentation PowerPoint</vt:lpstr>
      <vt:lpstr>ultrapure 4He single crystals with only 4x10-10   3He  do not resist to shear in a T-domain around 0.2K</vt:lpstr>
      <vt:lpstr>dislocation gliding is responsible for the softening of crystals</vt:lpstr>
      <vt:lpstr>Présentation PowerPoint</vt:lpstr>
      <vt:lpstr>Présentation PowerPoint</vt:lpstr>
      <vt:lpstr>with zero impurity and at T = 20mK , dislocations move freely: linear response with 80% reduction in the shear modulus c44</vt:lpstr>
      <vt:lpstr>Présentation PowerPoint</vt:lpstr>
      <vt:lpstr>the quantum motion of kinks</vt:lpstr>
      <vt:lpstr>damping of dislocation motion from collisions with thermal phonons</vt:lpstr>
      <vt:lpstr>wT3 dissipation from collisions with thermal phonons</vt:lpstr>
      <vt:lpstr>dissipation measurements =&gt; dislocation density and pinning length (Haziot et al. Phys. Rev. B87, 060509(R) 2013)</vt:lpstr>
      <vt:lpstr>Présentation PowerPoint</vt:lpstr>
      <vt:lpstr>Présentation PowerPoint</vt:lpstr>
      <vt:lpstr>the damping of dressed dislocations is proportional to their 3He concentration  a tentative model </vt:lpstr>
      <vt:lpstr>the length distribution of dislocations (A. Fefferman et al. Phys. Rev. B89, 014105, 2014)</vt:lpstr>
      <vt:lpstr>the network length distribution is wide:  from 30 to 300 mm </vt:lpstr>
      <vt:lpstr>shear modulus and of dissipation  far above the asymptotic regime in wT3</vt:lpstr>
      <vt:lpstr>Présentation PowerPoint</vt:lpstr>
      <vt:lpstr>more details on the motion of dressed dislocations</vt:lpstr>
      <vt:lpstr>the relaxation time of dressed dislocations F. Souris, A. Fefferman et al. (Phys Rev B90, 180103, 2014)</vt:lpstr>
      <vt:lpstr>the damping coefficient B is indeed  prop. to the concentration X3 , not to X32</vt:lpstr>
      <vt:lpstr>mass flow experiments  though a superfluid-solid-superfluid junction  Ray, Hallock and Vekhov (Amherst 2008 – 2014)</vt:lpstr>
      <vt:lpstr>mass flow experiments through a solid-superfluid-solid junction  (Cheng et al., Edmonton Phys Rev Lett. 2015)</vt:lpstr>
      <vt:lpstr>Conclusion and further studies</vt:lpstr>
      <vt:lpstr>Présentation PowerPoint</vt:lpstr>
      <vt:lpstr>Présentation PowerPoint</vt:lpstr>
      <vt:lpstr>Présentation PowerPoint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832</cp:revision>
  <dcterms:created xsi:type="dcterms:W3CDTF">2010-11-16T10:42:53Z</dcterms:created>
  <dcterms:modified xsi:type="dcterms:W3CDTF">2015-05-04T09:18:14Z</dcterms:modified>
</cp:coreProperties>
</file>