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85" r:id="rId3"/>
    <p:sldId id="286" r:id="rId4"/>
    <p:sldId id="291" r:id="rId5"/>
    <p:sldId id="288" r:id="rId6"/>
    <p:sldId id="292" r:id="rId7"/>
    <p:sldId id="293" r:id="rId8"/>
    <p:sldId id="295" r:id="rId9"/>
    <p:sldId id="296" r:id="rId10"/>
    <p:sldId id="299" r:id="rId11"/>
    <p:sldId id="300" r:id="rId12"/>
    <p:sldId id="301" r:id="rId13"/>
    <p:sldId id="302" r:id="rId14"/>
    <p:sldId id="303" r:id="rId15"/>
    <p:sldId id="258" r:id="rId16"/>
    <p:sldId id="337" r:id="rId17"/>
    <p:sldId id="324" r:id="rId18"/>
    <p:sldId id="325" r:id="rId19"/>
    <p:sldId id="326" r:id="rId20"/>
    <p:sldId id="328" r:id="rId21"/>
    <p:sldId id="329" r:id="rId22"/>
    <p:sldId id="330" r:id="rId23"/>
    <p:sldId id="331" r:id="rId24"/>
    <p:sldId id="332" r:id="rId25"/>
    <p:sldId id="333" r:id="rId26"/>
    <p:sldId id="260" r:id="rId27"/>
    <p:sldId id="334" r:id="rId28"/>
    <p:sldId id="335" r:id="rId29"/>
    <p:sldId id="336" r:id="rId30"/>
    <p:sldId id="313" r:id="rId31"/>
    <p:sldId id="338" r:id="rId32"/>
    <p:sldId id="339" r:id="rId33"/>
    <p:sldId id="340" r:id="rId34"/>
    <p:sldId id="327" r:id="rId3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72" autoAdjust="0"/>
  </p:normalViewPr>
  <p:slideViewPr>
    <p:cSldViewPr snapToGrid="0" snapToObjects="1">
      <p:cViewPr varScale="1">
        <p:scale>
          <a:sx n="87" d="100"/>
          <a:sy n="87" d="100"/>
        </p:scale>
        <p:origin x="-12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wmf"/><Relationship Id="rId3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F5C7-671C-4845-BC8F-A5E98E9421A6}" type="datetimeFigureOut">
              <a:rPr lang="fr-FR"/>
              <a:pPr/>
              <a:t>09/03/11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FD1E-0869-554E-A1A8-F51CB6230E36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26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BD0B5-70B0-9941-978F-2F0021037B89}" type="slidenum">
              <a:rPr lang="fr-FR">
                <a:latin typeface="Times New Roman" pitchFamily="-106" charset="0"/>
              </a:rPr>
              <a:pPr/>
              <a:t>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36E3C-C46F-E34F-8515-B8BBA5F1FEB9}" type="slidenum">
              <a:rPr lang="fr-FR">
                <a:latin typeface="Times New Roman" pitchFamily="28" charset="0"/>
              </a:rPr>
              <a:pPr/>
              <a:t>11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21CACA-ABD9-3B40-9512-DCD55248221E}" type="slidenum">
              <a:rPr lang="fr-FR">
                <a:latin typeface="Times New Roman" pitchFamily="28" charset="0"/>
              </a:rPr>
              <a:pPr/>
              <a:t>12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74B86-563A-D94C-AC6A-E29F71704EBE}" type="slidenum">
              <a:rPr lang="en-US">
                <a:latin typeface="Arial" pitchFamily="28" charset="0"/>
              </a:rPr>
              <a:pPr/>
              <a:t>13</a:t>
            </a:fld>
            <a:endParaRPr lang="en-US">
              <a:latin typeface="Arial" pitchFamily="2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E2790-736C-D54E-9C08-586C2D75A8ED}" type="slidenum">
              <a:rPr lang="fr-FR">
                <a:latin typeface="Times New Roman" pitchFamily="-106" charset="0"/>
              </a:rPr>
              <a:pPr/>
              <a:t>15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D90A76-70B0-6A4B-A352-DF0984452CBA}" type="slidenum">
              <a:rPr lang="fr-FR">
                <a:latin typeface="Times New Roman" pitchFamily="28" charset="0"/>
              </a:rPr>
              <a:pPr/>
              <a:t>16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FB17CB-57EF-4F4E-8AF7-0CF507540C17}" type="slidenum">
              <a:rPr lang="fr-FR">
                <a:latin typeface="Times New Roman" pitchFamily="30" charset="0"/>
              </a:rPr>
              <a:pPr/>
              <a:t>19</a:t>
            </a:fld>
            <a:endParaRPr lang="fr-FR">
              <a:latin typeface="Times New Roman" pitchFamily="30" charset="0"/>
            </a:endParaRPr>
          </a:p>
        </p:txBody>
      </p:sp>
      <p:sp>
        <p:nvSpPr>
          <p:cNvPr id="522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7CF43-34F9-B142-B39C-D8D07E8CC44D}" type="slidenum">
              <a:rPr lang="fr-FR">
                <a:latin typeface="Times New Roman" pitchFamily="28" charset="0"/>
              </a:rPr>
              <a:pPr/>
              <a:t>30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did single</a:t>
            </a:r>
            <a:r>
              <a:rPr lang="en-US" baseline="0" dirty="0" smtClean="0"/>
              <a:t> crystals, we see facets on these photos during fast growth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81609-5CC8-4C71-8918-60ADCCBE53DD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also did </a:t>
            </a:r>
            <a:r>
              <a:rPr lang="en-US" baseline="0" dirty="0" err="1" smtClean="0"/>
              <a:t>polycrystals</a:t>
            </a:r>
            <a:r>
              <a:rPr lang="en-US" baseline="0" dirty="0" smtClean="0"/>
              <a:t> by </a:t>
            </a:r>
            <a:r>
              <a:rPr lang="en-US" baseline="0" dirty="0" err="1" smtClean="0"/>
              <a:t>differents</a:t>
            </a:r>
            <a:r>
              <a:rPr lang="en-US" baseline="0" dirty="0" smtClean="0"/>
              <a:t> methods (BC and FI)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81609-5CC8-4C71-8918-60ADCCBE53DD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2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64BD5-94B3-C24A-B499-9AEEABABFC40}" type="slidenum">
              <a:rPr lang="fr-FR"/>
              <a:pPr/>
              <a:t>3</a:t>
            </a:fld>
            <a:endParaRPr lang="fr-FR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7313C-F7FD-DB4C-BB4E-4C52E3C395AB}" type="slidenum">
              <a:rPr lang="fr-FR"/>
              <a:pPr/>
              <a:t>5</a:t>
            </a:fld>
            <a:endParaRPr lang="fr-FR"/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823AB-AF5E-CC4F-9895-B0043963E778}" type="slidenum">
              <a:rPr lang="fr-FR">
                <a:latin typeface="Times New Roman" pitchFamily="28" charset="0"/>
              </a:rPr>
              <a:pPr/>
              <a:t>6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08EF4-ABB7-D442-9680-781E2CF32F62}" type="slidenum">
              <a:rPr lang="fr-FR">
                <a:latin typeface="Times New Roman" pitchFamily="28" charset="0"/>
              </a:rPr>
              <a:pPr/>
              <a:t>7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7B572-924C-EA43-BA03-62C6131F71B2}" type="slidenum">
              <a:rPr lang="fr-FR">
                <a:latin typeface="Times New Roman" pitchFamily="28" charset="0"/>
              </a:rPr>
              <a:pPr/>
              <a:t>8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90E5E-A8C8-564D-8234-23BB50F27ECA}" type="slidenum">
              <a:rPr lang="fr-FR">
                <a:latin typeface="Times New Roman" pitchFamily="28" charset="0"/>
              </a:rPr>
              <a:pPr/>
              <a:t>9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3ABF9-5A4B-7D43-B4AE-037BA3AEE288}" type="slidenum">
              <a:rPr lang="fr-FR">
                <a:latin typeface="Times New Roman" pitchFamily="28" charset="0"/>
              </a:rPr>
              <a:pPr/>
              <a:t>10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09/03/11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09/03/11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09/03/11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09/03/11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09/03/11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09/03/11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09/03/11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09/03/11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09/03/11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09/03/11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09/03/11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28DD-D7B1-2847-AE1E-88EBC4A768E4}" type="datetimeFigureOut">
              <a:rPr lang="fr-FR"/>
              <a:pPr/>
              <a:t>09/03/11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file://localhost/Users/balibar/Desktop/Sebastien/experience%20acoustique%20helium/experience%20fevrier-mars%202010/Victor/monoX4b_croissance.avi" TargetMode="External"/><Relationship Id="rId4" Type="http://schemas.openxmlformats.org/officeDocument/2006/relationships/video" Target="file://localhost/Users/balibar/Desktop/Sebastien/experience%20acoustique%20helium/experience%20fevrier-mars%202010/Victor/monoX4b_croissance.avi" TargetMode="Externa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14.xml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" Type="http://schemas.microsoft.com/office/2007/relationships/media" Target="file://localhost/Users/balibar/Desktop/Sebastien/experience%20acoustique%20helium/Experience%20nov-dec09/monocristal%20X2/%20Nucle%CC%81ation_monoX2_221209.avi" TargetMode="External"/><Relationship Id="rId2" Type="http://schemas.openxmlformats.org/officeDocument/2006/relationships/video" Target="file://localhost/Users/balibar/Desktop/Sebastien/experience%20acoustique%20helium/Experience%20nov-dec09/monocristal%20X2/%20Nucle%CC%81ation_monoX2_221209.avi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8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2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4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5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36.wmf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file://localhost/Users/balibar/Desktop/Sebastien/films%20re%CC%81cents/He4court.mpg" TargetMode="External"/><Relationship Id="rId2" Type="http://schemas.openxmlformats.org/officeDocument/2006/relationships/video" Target="file://localhost/Users/balibar/Desktop/Sebastien/films%20re%CC%81cents/He4court.m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emf"/><Relationship Id="rId6" Type="http://schemas.openxmlformats.org/officeDocument/2006/relationships/image" Target="../media/image1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4160" y="990600"/>
            <a:ext cx="7848600" cy="1143000"/>
          </a:xfrm>
          <a:solidFill>
            <a:srgbClr val="323294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Plasticité quantique et </a:t>
            </a:r>
            <a:r>
              <a:rPr lang="fr-FR" sz="3200" b="1" dirty="0" err="1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Supersolidité</a:t>
            </a:r>
            <a:endParaRPr lang="fr-FR" sz="3200" b="1" dirty="0" smtClean="0">
              <a:solidFill>
                <a:srgbClr val="FFFFFF"/>
              </a:solidFill>
              <a:latin typeface="Times New Roman"/>
              <a:ea typeface="ＭＳ Ｐゴシック" pitchFamily="-106" charset="-128"/>
              <a:cs typeface="Times New Roman"/>
            </a:endParaRP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644160" y="2398647"/>
            <a:ext cx="784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S. Balibar</a:t>
            </a:r>
            <a:r>
              <a:rPr lang="fr-F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, A. </a:t>
            </a:r>
            <a:r>
              <a:rPr lang="fr-FR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Haziot</a:t>
            </a:r>
            <a:r>
              <a:rPr lang="fr-F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X. Rojas</a:t>
            </a:r>
            <a:endParaRPr lang="fr-FR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Laboratoire de Physique Statistique,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Ecole Normale Supérieure et CNRS,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associé aux Universités Paris 6 &amp; 7, Paris (France)</a:t>
            </a:r>
            <a:endParaRPr lang="fr-FR" sz="2400" b="1" i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et H.J. Maris (Brown </a:t>
            </a:r>
            <a:r>
              <a:rPr lang="fr-FR" sz="2400" b="1" i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University</a:t>
            </a:r>
            <a:r>
              <a:rPr lang="fr-FR" sz="24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USA</a:t>
            </a:r>
            <a:r>
              <a:rPr lang="fr-FR" sz="24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MHW Chan et al. (Penn State USA)</a:t>
            </a:r>
            <a:endParaRPr lang="fr-FR" sz="2400" b="1" i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114300" y="152400"/>
            <a:ext cx="4000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Laboratoire de Physique Théorique Orsay, </a:t>
            </a:r>
            <a:r>
              <a:rPr lang="fr-FR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13 Janvier 2011</a:t>
            </a:r>
            <a:endParaRPr lang="fr-FR" b="1" i="1" dirty="0">
              <a:solidFill>
                <a:srgbClr val="66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pic>
        <p:nvPicPr>
          <p:cNvPr id="14341" name="Image 4" descr="er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378" y="5602693"/>
            <a:ext cx="1041976" cy="105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Image 5" descr="en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5602693"/>
            <a:ext cx="1385492" cy="11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Image 6" descr="cnr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0594" y="5602693"/>
            <a:ext cx="1128254" cy="11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4632" y="5602693"/>
            <a:ext cx="1160850" cy="11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696200" cy="6858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La supersolidité existe dans l'</a:t>
            </a:r>
            <a:r>
              <a:rPr lang="fr-FR" sz="3200" b="1" baseline="30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4</a:t>
            </a:r>
            <a: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He solide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33400" y="4038600"/>
            <a:ext cx="7834313" cy="1938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sz="24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nouvelle surprise en 2007  (Day et Beamish) :</a:t>
            </a:r>
          </a:p>
          <a:p>
            <a:pPr algn="l">
              <a:defRPr/>
            </a:pPr>
            <a:r>
              <a:rPr lang="fr-FR" sz="24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Quand la masse commence à couler, le module de cisaillement augmente: </a:t>
            </a:r>
          </a:p>
          <a:p>
            <a:pPr algn="l">
              <a:defRPr/>
            </a:pPr>
            <a:endParaRPr lang="fr-FR" sz="2400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sz="2400" b="1" i="1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l' </a:t>
            </a:r>
            <a:r>
              <a:rPr lang="fr-FR" sz="2400" b="1" i="1" baseline="30000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4</a:t>
            </a:r>
            <a:r>
              <a:rPr lang="fr-FR" sz="2400" b="1" i="1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supersolide est plus rigide  que l' </a:t>
            </a:r>
            <a:r>
              <a:rPr lang="fr-FR" sz="2400" b="1" i="1" baseline="30000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4</a:t>
            </a:r>
            <a:r>
              <a:rPr lang="fr-FR" sz="2400" b="1" i="1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normal !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3400" y="1146596"/>
            <a:ext cx="8001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 u="sng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de nombreuses anomalies ont été observées 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: </a:t>
            </a:r>
          </a:p>
          <a:p>
            <a:pPr>
              <a:defRPr/>
            </a:pPr>
            <a:endParaRPr lang="fr-FR" b="1" i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rotation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: Kim and Chan 2004 (Penn State) confirmés par &gt; 8 autres groupes à </a:t>
            </a: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 Cornell (2), Rutgers, Yokohama, Tokyo, London, Kyoto, Haifa... 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chaleur spécifique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:  Lin, Chan et al. (Penn State)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supercourants continus  de masse ? 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(Edmonton, Amherst, Paris)</a:t>
            </a: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influence d'une rotation continue 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(Kim et Kono, 2010)</a:t>
            </a: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constante dielectrique ? 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(Chan et al. 2010)</a:t>
            </a: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...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9144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Day and Beamish (2007) :  </a:t>
            </a:r>
            <a:b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</a:br>
            <a: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étude de polycristaux crus à V constant</a:t>
            </a:r>
          </a:p>
        </p:txBody>
      </p:sp>
      <p:sp>
        <p:nvSpPr>
          <p:cNvPr id="295941" name="Text Box 5"/>
          <p:cNvSpPr txBox="1">
            <a:spLocks noChangeArrowheads="1"/>
          </p:cNvSpPr>
          <p:nvPr/>
        </p:nvSpPr>
        <p:spPr bwMode="auto">
          <a:xfrm>
            <a:off x="228600" y="4463265"/>
            <a:ext cx="8763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West, Chan, Day and </a:t>
            </a:r>
            <a:r>
              <a:rPr lang="fr-FR" b="1" i="1" dirty="0" err="1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Beamish</a:t>
            </a:r>
            <a:r>
              <a:rPr lang="fr-FR" b="1" i="1" dirty="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fr-FR" altLang="ja-JP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Nature </a:t>
            </a:r>
            <a:r>
              <a:rPr lang="fr-FR" altLang="ja-JP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Physics</a:t>
            </a:r>
            <a:r>
              <a:rPr lang="fr-FR" altLang="ja-JP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5, 598 (2009): </a:t>
            </a:r>
          </a:p>
          <a:p>
            <a:pPr algn="l">
              <a:defRPr/>
            </a:pP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ce n'est pas une coïncidence</a:t>
            </a:r>
          </a:p>
          <a:p>
            <a:pPr algn="l">
              <a:defRPr/>
            </a:pP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hcp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baseline="300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4</a:t>
            </a:r>
            <a:r>
              <a:rPr lang="fr-FR" altLang="ja-JP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présente rigidification et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supersolidité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  <a:p>
            <a:pPr algn="l">
              <a:defRPr/>
            </a:pP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hcp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baseline="300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3</a:t>
            </a:r>
            <a:r>
              <a:rPr lang="fr-FR" altLang="ja-JP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 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présente rigidification et pas de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supersolidité</a:t>
            </a:r>
            <a:endParaRPr lang="fr-FR" altLang="ja-JP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defRPr/>
            </a:pP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le changement de période de l'oscillateur n'est pas dû à l'augmentation de la constante K dans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ＭＳ Ｐゴシック" pitchFamily="-112" charset="-128"/>
                <a:cs typeface="Symbol" charset="2"/>
              </a:rPr>
              <a:t> </a:t>
            </a:r>
            <a:r>
              <a:rPr lang="fr-FR" altLang="ja-JP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ＭＳ Ｐゴシック" pitchFamily="-112" charset="-128"/>
                <a:cs typeface="Symbol" charset="2"/>
              </a:rPr>
              <a:t>t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ＭＳ Ｐゴシック" pitchFamily="-112" charset="-128"/>
                <a:cs typeface="Symbol" charset="2"/>
              </a:rPr>
              <a:t> = 2p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√I/K</a:t>
            </a:r>
          </a:p>
          <a:p>
            <a:pPr algn="l">
              <a:defRPr/>
            </a:pPr>
            <a:r>
              <a:rPr lang="fr-FR" altLang="ja-JP" b="1" i="1" dirty="0">
                <a:solidFill>
                  <a:srgbClr val="00FF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l'anomalie de rotation et l'anomalie élastique sont les 2 conséquences d'une même phénomène. Lequel ?</a:t>
            </a:r>
          </a:p>
        </p:txBody>
      </p:sp>
      <p:sp>
        <p:nvSpPr>
          <p:cNvPr id="295953" name="Text Box 17"/>
          <p:cNvSpPr txBox="1">
            <a:spLocks noChangeArrowheads="1"/>
          </p:cNvSpPr>
          <p:nvPr/>
        </p:nvSpPr>
        <p:spPr bwMode="auto">
          <a:xfrm>
            <a:off x="304800" y="2057400"/>
            <a:ext cx="32766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le module de cisaillement augmente de ~ 10 % en dessous de ~ 100 mK </a:t>
            </a:r>
          </a:p>
          <a:p>
            <a:pPr algn="l">
              <a:defRPr/>
            </a:pPr>
            <a:endParaRPr lang="fr-FR" altLang="ja-JP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defRPr/>
            </a:pPr>
            <a:r>
              <a:rPr lang="fr-FR" altLang="ja-JP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la variation en température est la même que celle du moment d'inertie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pic>
        <p:nvPicPr>
          <p:cNvPr id="6" name="Image 5" descr="Beamish-shearm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31" y="1066800"/>
            <a:ext cx="4341460" cy="3268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1"/>
          <p:cNvGrpSpPr>
            <a:grpSpLocks/>
          </p:cNvGrpSpPr>
          <p:nvPr/>
        </p:nvGrpSpPr>
        <p:grpSpPr bwMode="auto">
          <a:xfrm>
            <a:off x="1524000" y="1123950"/>
            <a:ext cx="6324600" cy="3851275"/>
            <a:chOff x="2919980" y="1066800"/>
            <a:chExt cx="5995420" cy="3535363"/>
          </a:xfrm>
        </p:grpSpPr>
        <p:grpSp>
          <p:nvGrpSpPr>
            <p:cNvPr id="3" name="Group 41"/>
            <p:cNvGrpSpPr>
              <a:grpSpLocks/>
            </p:cNvGrpSpPr>
            <p:nvPr/>
          </p:nvGrpSpPr>
          <p:grpSpPr bwMode="auto">
            <a:xfrm>
              <a:off x="2919980" y="1066800"/>
              <a:ext cx="5995420" cy="3535363"/>
              <a:chOff x="1653" y="672"/>
              <a:chExt cx="4176" cy="2415"/>
            </a:xfrm>
          </p:grpSpPr>
          <p:pic>
            <p:nvPicPr>
              <p:cNvPr id="45064" name="Picture 11" descr="Beamish-col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53" y="672"/>
                <a:ext cx="4176" cy="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5948" name="Text Box 12"/>
              <p:cNvSpPr txBox="1">
                <a:spLocks noChangeArrowheads="1"/>
              </p:cNvSpPr>
              <p:nvPr/>
            </p:nvSpPr>
            <p:spPr bwMode="auto">
              <a:xfrm>
                <a:off x="2106" y="1592"/>
                <a:ext cx="739" cy="44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fr-FR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shear modulus</a:t>
                </a:r>
              </a:p>
            </p:txBody>
          </p:sp>
          <p:sp>
            <p:nvSpPr>
              <p:cNvPr id="295949" name="Text Box 13"/>
              <p:cNvSpPr txBox="1">
                <a:spLocks noChangeArrowheads="1"/>
              </p:cNvSpPr>
              <p:nvPr/>
            </p:nvSpPr>
            <p:spPr bwMode="auto">
              <a:xfrm>
                <a:off x="2156" y="2008"/>
                <a:ext cx="753" cy="44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fr-FR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oscillator period</a:t>
                </a:r>
              </a:p>
            </p:txBody>
          </p:sp>
        </p:grpSp>
        <p:sp>
          <p:nvSpPr>
            <p:cNvPr id="295950" name="Line 14"/>
            <p:cNvSpPr>
              <a:spLocks noChangeShapeType="1"/>
            </p:cNvSpPr>
            <p:nvPr/>
          </p:nvSpPr>
          <p:spPr bwMode="auto">
            <a:xfrm flipV="1">
              <a:off x="4352621" y="2665437"/>
              <a:ext cx="446948" cy="772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295951" name="Line 15"/>
            <p:cNvSpPr>
              <a:spLocks noChangeShapeType="1"/>
            </p:cNvSpPr>
            <p:nvPr/>
          </p:nvSpPr>
          <p:spPr bwMode="auto">
            <a:xfrm flipV="1">
              <a:off x="4641556" y="3125938"/>
              <a:ext cx="768991" cy="17924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</p:grp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7620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Day and Beamish (2007):  même dépendance aussi en fonction de la concentration en impuretés </a:t>
            </a:r>
            <a:r>
              <a:rPr lang="fr-FR" sz="2400" b="1" baseline="30000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3</a:t>
            </a:r>
            <a: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He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2400" y="5257800"/>
            <a:ext cx="876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altLang="ja-JP" sz="2400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une interprétation possible : </a:t>
            </a:r>
            <a:r>
              <a:rPr lang="fr-FR" altLang="ja-JP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piégeage des dislocations par les impuretés </a:t>
            </a:r>
            <a:r>
              <a:rPr lang="fr-FR" altLang="ja-JP" sz="2400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3</a:t>
            </a:r>
            <a:r>
              <a:rPr lang="fr-FR" altLang="ja-JP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</a:t>
            </a:r>
          </a:p>
          <a:p>
            <a:pPr algn="l">
              <a:defRPr/>
            </a:pPr>
            <a:r>
              <a:rPr lang="fr-FR" altLang="ja-JP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un  solide est plus mou quand ses dislocations sont mobiles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sz="120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89" name="Rectangle 3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sz="120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92" name="Rectangle 6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3" name="TextBox 103"/>
          <p:cNvSpPr txBox="1">
            <a:spLocks noChangeArrowheads="1"/>
          </p:cNvSpPr>
          <p:nvPr/>
        </p:nvSpPr>
        <p:spPr bwMode="auto">
          <a:xfrm>
            <a:off x="228600" y="150168"/>
            <a:ext cx="8686800" cy="46166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Arial" pitchFamily="-112" charset="0"/>
                <a:cs typeface="Times"/>
              </a:rPr>
              <a:t>piégeage des dislocations par les impuretés (Beamish et al. 2008)</a:t>
            </a:r>
          </a:p>
        </p:txBody>
      </p:sp>
      <p:sp>
        <p:nvSpPr>
          <p:cNvPr id="1187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97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228600" y="5121752"/>
            <a:ext cx="8763000" cy="1477328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12" charset="2"/>
                <a:ea typeface="Symbol" pitchFamily="-112" charset="2"/>
                <a:cs typeface="Symbol" pitchFamily="-112" charset="2"/>
              </a:rPr>
              <a:t>e</a:t>
            </a:r>
            <a:r>
              <a:rPr lang="fr-FR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: énergie de liaison des impuretés </a:t>
            </a:r>
            <a:r>
              <a:rPr lang="fr-FR" b="1" baseline="300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impurities sur les dislocations</a:t>
            </a: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Iwasa (1979-80): </a:t>
            </a:r>
            <a:r>
              <a:rPr lang="fr-FR" i="1"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12" charset="2"/>
                <a:ea typeface="Symbol" pitchFamily="-112" charset="2"/>
                <a:cs typeface="Symbol" pitchFamily="-112" charset="2"/>
              </a:rPr>
              <a:t>e</a:t>
            </a:r>
            <a:r>
              <a:rPr lang="fr-FR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= 300 mK ,</a:t>
            </a:r>
          </a:p>
          <a:p>
            <a:pPr algn="l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Paalanen (1981) : 600 mK,</a:t>
            </a:r>
          </a:p>
          <a:p>
            <a:pPr algn="l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Kim et al. (2008) : 330 &lt; </a:t>
            </a:r>
            <a:r>
              <a:rPr lang="fr-FR" i="1"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12" charset="2"/>
                <a:ea typeface="Symbol" pitchFamily="-112" charset="2"/>
                <a:cs typeface="Symbol" pitchFamily="-112" charset="2"/>
              </a:rPr>
              <a:t>e</a:t>
            </a:r>
            <a:r>
              <a:rPr lang="fr-FR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&lt; 660 mK,</a:t>
            </a:r>
          </a:p>
          <a:p>
            <a:pPr algn="l">
              <a:defRPr/>
            </a:pPr>
            <a:r>
              <a:rPr lang="fr-FR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Syshchenko Day et Beamish (PRL 2010) :  une distribution d'énergies 0.73 ± 0.45 K</a:t>
            </a:r>
          </a:p>
        </p:txBody>
      </p:sp>
      <p:grpSp>
        <p:nvGrpSpPr>
          <p:cNvPr id="111" name="Grouper 110"/>
          <p:cNvGrpSpPr/>
          <p:nvPr/>
        </p:nvGrpSpPr>
        <p:grpSpPr>
          <a:xfrm>
            <a:off x="228600" y="971551"/>
            <a:ext cx="8686800" cy="3886200"/>
            <a:chOff x="152400" y="304800"/>
            <a:chExt cx="8686800" cy="3886200"/>
          </a:xfrm>
        </p:grpSpPr>
        <p:grpSp>
          <p:nvGrpSpPr>
            <p:cNvPr id="2" name="Group 105"/>
            <p:cNvGrpSpPr>
              <a:grpSpLocks/>
            </p:cNvGrpSpPr>
            <p:nvPr/>
          </p:nvGrpSpPr>
          <p:grpSpPr bwMode="auto">
            <a:xfrm>
              <a:off x="800100" y="1285875"/>
              <a:ext cx="7058025" cy="1857375"/>
              <a:chOff x="228600" y="1714500"/>
              <a:chExt cx="7696200" cy="2705100"/>
            </a:xfrm>
          </p:grpSpPr>
          <p:grpSp>
            <p:nvGrpSpPr>
              <p:cNvPr id="3" name="Group 1"/>
              <p:cNvGrpSpPr>
                <a:grpSpLocks/>
              </p:cNvGrpSpPr>
              <p:nvPr/>
            </p:nvGrpSpPr>
            <p:grpSpPr bwMode="auto">
              <a:xfrm>
                <a:off x="228600" y="1752600"/>
                <a:ext cx="2057400" cy="2667000"/>
                <a:chOff x="381000" y="381000"/>
                <a:chExt cx="4419600" cy="5486400"/>
              </a:xfrm>
            </p:grpSpPr>
            <p:grpSp>
              <p:nvGrpSpPr>
                <p:cNvPr id="26" name="Group 11"/>
                <p:cNvGrpSpPr>
                  <a:grpSpLocks/>
                </p:cNvGrpSpPr>
                <p:nvPr/>
              </p:nvGrpSpPr>
              <p:grpSpPr bwMode="auto">
                <a:xfrm>
                  <a:off x="1600200" y="3810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21" name="Straight Connector 2"/>
                  <p:cNvCxnSpPr/>
                  <p:nvPr/>
                </p:nvCxnSpPr>
                <p:spPr>
                  <a:xfrm rot="5400000">
                    <a:off x="458242" y="3199681"/>
                    <a:ext cx="3961929" cy="371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flipV="1">
                    <a:off x="2437348" y="454823"/>
                    <a:ext cx="103003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rot="16200000" flipV="1">
                    <a:off x="1598087" y="381314"/>
                    <a:ext cx="841852" cy="836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 rot="10800000" flipV="1">
                    <a:off x="1831227" y="5182504"/>
                    <a:ext cx="606122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rot="16200000" flipH="1">
                    <a:off x="2457457" y="5162396"/>
                    <a:ext cx="684896" cy="7251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" name="Oval 3"/>
                <p:cNvSpPr/>
                <p:nvPr/>
              </p:nvSpPr>
              <p:spPr>
                <a:xfrm>
                  <a:off x="3582654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1831226" y="17532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1831226" y="4649808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735112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4575500" y="3046963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2972815" y="3123063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2667896" y="1981570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4118122" y="3884058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1221387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1905596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912751" y="4193211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4344951" y="1220575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3203364" y="4421509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990839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381000" y="16771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533461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4040032" y="4725907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27" name="Group 25"/>
              <p:cNvGrpSpPr>
                <a:grpSpLocks/>
              </p:cNvGrpSpPr>
              <p:nvPr/>
            </p:nvGrpSpPr>
            <p:grpSpPr bwMode="auto">
              <a:xfrm>
                <a:off x="2667000" y="1752600"/>
                <a:ext cx="1981200" cy="2667000"/>
                <a:chOff x="533400" y="381000"/>
                <a:chExt cx="4038600" cy="5486400"/>
              </a:xfrm>
            </p:grpSpPr>
            <p:grpSp>
              <p:nvGrpSpPr>
                <p:cNvPr id="50" name="Group 11"/>
                <p:cNvGrpSpPr>
                  <a:grpSpLocks/>
                </p:cNvGrpSpPr>
                <p:nvPr/>
              </p:nvGrpSpPr>
              <p:grpSpPr bwMode="auto">
                <a:xfrm>
                  <a:off x="1600200" y="3810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45" name="Straight Connector 2"/>
                  <p:cNvCxnSpPr/>
                  <p:nvPr/>
                </p:nvCxnSpPr>
                <p:spPr>
                  <a:xfrm rot="5400000">
                    <a:off x="457439" y="3199776"/>
                    <a:ext cx="3961929" cy="353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 flipV="1">
                    <a:off x="2440170" y="454823"/>
                    <a:ext cx="91392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 rot="16200000" flipV="1">
                    <a:off x="1599334" y="379737"/>
                    <a:ext cx="841852" cy="83982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 rot="10800000" flipV="1">
                    <a:off x="1829711" y="5182504"/>
                    <a:ext cx="610459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rot="16200000" flipH="1">
                    <a:off x="2402952" y="5219722"/>
                    <a:ext cx="684896" cy="61045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" name="Oval 27"/>
                <p:cNvSpPr/>
                <p:nvPr/>
              </p:nvSpPr>
              <p:spPr>
                <a:xfrm>
                  <a:off x="2972995" y="1139718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2059074" y="205291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133174" y="4421509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895364" y="243816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972995" y="350356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591900" y="3123063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2514269" y="1596315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198829" y="4264556"/>
                  <a:ext cx="229364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1981443" y="2514267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907340" y="335136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370984" y="411235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3812815" y="190547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2514269" y="4568954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526245" y="1139718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612324" y="167717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534694" y="335136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4342114" y="3655760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51" name="Group 49"/>
              <p:cNvGrpSpPr>
                <a:grpSpLocks/>
              </p:cNvGrpSpPr>
              <p:nvPr/>
            </p:nvGrpSpPr>
            <p:grpSpPr bwMode="auto">
              <a:xfrm>
                <a:off x="5181600" y="1752600"/>
                <a:ext cx="1066800" cy="2667000"/>
                <a:chOff x="5943600" y="533400"/>
                <a:chExt cx="2209800" cy="5486400"/>
              </a:xfrm>
            </p:grpSpPr>
            <p:grpSp>
              <p:nvGrpSpPr>
                <p:cNvPr id="118784" name="Group 11"/>
                <p:cNvGrpSpPr>
                  <a:grpSpLocks/>
                </p:cNvGrpSpPr>
                <p:nvPr/>
              </p:nvGrpSpPr>
              <p:grpSpPr bwMode="auto">
                <a:xfrm>
                  <a:off x="6096000" y="5334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69" name="Straight Connector 2"/>
                  <p:cNvCxnSpPr/>
                  <p:nvPr/>
                </p:nvCxnSpPr>
                <p:spPr>
                  <a:xfrm rot="5400000">
                    <a:off x="459050" y="3201541"/>
                    <a:ext cx="396192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flipV="1">
                    <a:off x="2440016" y="454823"/>
                    <a:ext cx="914361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 rot="16200000" flipV="1">
                    <a:off x="1599561" y="380118"/>
                    <a:ext cx="841852" cy="83905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 rot="10800000" flipV="1">
                    <a:off x="1830443" y="5182504"/>
                    <a:ext cx="609573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 rot="16200000" flipH="1">
                    <a:off x="2400562" y="5221958"/>
                    <a:ext cx="684896" cy="6059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Oval 51"/>
                <p:cNvSpPr/>
                <p:nvPr/>
              </p:nvSpPr>
              <p:spPr>
                <a:xfrm>
                  <a:off x="7466504" y="1292118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6631031" y="213397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6631031" y="457390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7090004" y="236226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7007531" y="3884259"/>
                  <a:ext cx="233073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7007531" y="3275463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7007531" y="1748715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7545390" y="4493055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6706330" y="259056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6631031" y="373206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6401545" y="418865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7925477" y="259056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7007531" y="4949652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6706330" y="144431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5942572" y="1672616"/>
                  <a:ext cx="229486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6476844" y="31232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7315904" y="30471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18785" name="Group 73"/>
              <p:cNvGrpSpPr>
                <a:grpSpLocks/>
              </p:cNvGrpSpPr>
              <p:nvPr/>
            </p:nvGrpSpPr>
            <p:grpSpPr bwMode="auto">
              <a:xfrm>
                <a:off x="7086600" y="1714500"/>
                <a:ext cx="838200" cy="2667000"/>
                <a:chOff x="1371600" y="533400"/>
                <a:chExt cx="1752600" cy="5486400"/>
              </a:xfrm>
            </p:grpSpPr>
            <p:grpSp>
              <p:nvGrpSpPr>
                <p:cNvPr id="118786" name="Group 11"/>
                <p:cNvGrpSpPr>
                  <a:grpSpLocks/>
                </p:cNvGrpSpPr>
                <p:nvPr/>
              </p:nvGrpSpPr>
              <p:grpSpPr bwMode="auto">
                <a:xfrm>
                  <a:off x="1371600" y="5334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93" name="Straight Connector 2"/>
                  <p:cNvCxnSpPr/>
                  <p:nvPr/>
                </p:nvCxnSpPr>
                <p:spPr>
                  <a:xfrm rot="5400000">
                    <a:off x="457926" y="3202008"/>
                    <a:ext cx="3961929" cy="361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 flipV="1">
                    <a:off x="2440700" y="457100"/>
                    <a:ext cx="912100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 rot="16200000" flipV="1">
                    <a:off x="1599918" y="382071"/>
                    <a:ext cx="841852" cy="8397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rot="10800000" flipV="1">
                    <a:off x="1829015" y="5184781"/>
                    <a:ext cx="611685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 rot="16200000" flipH="1">
                    <a:off x="2402286" y="5223196"/>
                    <a:ext cx="684896" cy="60806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6" name="Oval 75"/>
                <p:cNvSpPr/>
                <p:nvPr/>
              </p:nvSpPr>
              <p:spPr>
                <a:xfrm>
                  <a:off x="2360498" y="3277740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1984076" y="206014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1908067" y="4576186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2212100" y="1907949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2284489" y="3886536"/>
                  <a:ext cx="228026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2284489" y="3582138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2212100" y="1603551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2212100" y="4495332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1984076" y="2516745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984076" y="358213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1984076" y="4190934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2284489" y="2973342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2284489" y="4951929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2060083" y="1294395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984076" y="1674893"/>
                  <a:ext cx="228024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1984076" y="2973342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2284489" y="2516745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10" name="Rectangle 109"/>
            <p:cNvSpPr/>
            <p:nvPr/>
          </p:nvSpPr>
          <p:spPr bwMode="auto">
            <a:xfrm>
              <a:off x="152400" y="304800"/>
              <a:ext cx="8686800" cy="3886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1143000" y="3505200"/>
              <a:ext cx="827088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&gt;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6937375" y="3505200"/>
              <a:ext cx="971550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&lt;&lt;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90747" y="304800"/>
            <a:ext cx="821209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>
                <a:latin typeface="Times New Roman"/>
                <a:cs typeface="Times New Roman"/>
              </a:rPr>
              <a:t>Autres interprétations  possibles de </a:t>
            </a:r>
            <a:r>
              <a:rPr lang="fr-FR" sz="2400" b="1" dirty="0" smtClean="0">
                <a:latin typeface="Times New Roman"/>
                <a:cs typeface="Times New Roman"/>
              </a:rPr>
              <a:t>la variation de rigidité ?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5800" y="1981200"/>
            <a:ext cx="62515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piégeage des joints de grains?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les échantillons de Day and Beamish sont polycristallins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62000" y="3200400"/>
            <a:ext cx="67071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fr-FR" altLang="ja-JP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prolifération de tourbillons à la transition supersolide ?</a:t>
            </a:r>
          </a:p>
          <a:p>
            <a:pPr algn="l">
              <a:defRPr/>
            </a:pPr>
            <a:r>
              <a:rPr lang="fr-FR" altLang="ja-JP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P.W. Anderson’s vortex liquid theory (2008)</a:t>
            </a:r>
          </a:p>
        </p:txBody>
      </p:sp>
      <p:grpSp>
        <p:nvGrpSpPr>
          <p:cNvPr id="7" name="Grouper 6"/>
          <p:cNvGrpSpPr>
            <a:grpSpLocks/>
          </p:cNvGrpSpPr>
          <p:nvPr/>
        </p:nvGrpSpPr>
        <p:grpSpPr bwMode="auto">
          <a:xfrm>
            <a:off x="490747" y="5486398"/>
            <a:ext cx="5813533" cy="830997"/>
            <a:chOff x="490720" y="5486399"/>
            <a:chExt cx="5814107" cy="831761"/>
          </a:xfrm>
        </p:grpSpPr>
        <p:sp>
          <p:nvSpPr>
            <p:cNvPr id="5" name="ZoneTexte 4"/>
            <p:cNvSpPr txBox="1"/>
            <p:nvPr/>
          </p:nvSpPr>
          <p:spPr>
            <a:xfrm>
              <a:off x="1708243" y="5486399"/>
              <a:ext cx="4596584" cy="8317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>
                  <a:solidFill>
                    <a:schemeClr val="accent1"/>
                  </a:solidFill>
                  <a:latin typeface="Times" pitchFamily="-112" charset="0"/>
                </a:rPr>
                <a:t>comparer avec des mono-cristaux</a:t>
              </a:r>
            </a:p>
            <a:p>
              <a:pPr>
                <a:defRPr/>
              </a:pPr>
              <a:r>
                <a:rPr lang="fr-FR" sz="2400" b="1">
                  <a:solidFill>
                    <a:schemeClr val="accent1"/>
                  </a:solidFill>
                  <a:latin typeface="Times" pitchFamily="-112" charset="0"/>
                </a:rPr>
                <a:t>supprimer toutes les impuretés</a:t>
              </a:r>
            </a:p>
          </p:txBody>
        </p:sp>
        <p:sp>
          <p:nvSpPr>
            <p:cNvPr id="6" name="Flèche vers la droite 5"/>
            <p:cNvSpPr/>
            <p:nvPr/>
          </p:nvSpPr>
          <p:spPr bwMode="auto">
            <a:xfrm>
              <a:off x="490720" y="5728718"/>
              <a:ext cx="977997" cy="484633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2400" b="1">
                <a:solidFill>
                  <a:schemeClr val="accent1"/>
                </a:solidFill>
                <a:latin typeface="Times" pitchFamily="-112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mesures acoustiques à l'ENS – </a:t>
            </a:r>
            <a:r>
              <a:rPr lang="fr-F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Paris:  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plasticité quantique </a:t>
            </a: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/>
            </a:r>
            <a:b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</a:br>
            <a:r>
              <a:rPr lang="fr-FR" sz="20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(X. Rojas et al. PRL 1 oct. 2010)</a:t>
            </a:r>
          </a:p>
        </p:txBody>
      </p:sp>
      <p:sp>
        <p:nvSpPr>
          <p:cNvPr id="630789" name="Text Box 5"/>
          <p:cNvSpPr txBox="1">
            <a:spLocks noChangeArrowheads="1"/>
          </p:cNvSpPr>
          <p:nvPr/>
        </p:nvSpPr>
        <p:spPr bwMode="auto">
          <a:xfrm>
            <a:off x="152400" y="1195970"/>
            <a:ext cx="3048000" cy="56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cellule transparente</a:t>
            </a:r>
          </a:p>
          <a:p>
            <a:pPr algn="l">
              <a:defRPr/>
            </a:pP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un trou rectangulaire</a:t>
            </a:r>
          </a:p>
          <a:p>
            <a:pPr algn="l">
              <a:defRPr/>
            </a:pP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18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x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12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x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11 mm</a:t>
            </a:r>
            <a:r>
              <a:rPr lang="fr-FR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3</a:t>
            </a:r>
          </a:p>
          <a:p>
            <a:pPr algn="l">
              <a:defRPr/>
            </a:pP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dans une plaque de cuivre</a:t>
            </a:r>
          </a:p>
          <a:p>
            <a:pPr algn="l">
              <a:defRPr/>
            </a:pP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2 fenêtres en </a:t>
            </a: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saphir</a:t>
            </a:r>
            <a:r>
              <a:rPr lang="fr-FR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, </a:t>
            </a:r>
            <a:endParaRPr lang="fr-FR" b="1" i="1" dirty="0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joints d'étanchéité en Indium brides en Inox</a:t>
            </a:r>
          </a:p>
          <a:p>
            <a:pPr algn="l">
              <a:defRPr/>
            </a:pP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6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mK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à 2 K, 0 à 70 bar</a:t>
            </a:r>
          </a:p>
          <a:p>
            <a:pPr algn="l">
              <a:defRPr/>
            </a:pPr>
            <a:r>
              <a:rPr lang="fr-FR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capillaire </a:t>
            </a:r>
            <a:r>
              <a:rPr lang="fr-F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remplissage </a:t>
            </a:r>
            <a:r>
              <a:rPr lang="fr-FR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(0.1 mm) dans le coin supérieur</a:t>
            </a:r>
          </a:p>
          <a:p>
            <a:pPr algn="l">
              <a:defRPr/>
            </a:pP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(la cellule est penchée)</a:t>
            </a:r>
          </a:p>
          <a:p>
            <a:pPr algn="l">
              <a:defRPr/>
            </a:pPr>
            <a:endParaRPr lang="fr-FR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contrôle optique de la croissance cristalline</a:t>
            </a:r>
          </a:p>
          <a:p>
            <a:pPr algn="l">
              <a:defRPr/>
            </a:pPr>
            <a:endParaRPr lang="fr-FR" b="1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2 transducteurs piézo-électriques pour l'excitation et la détection de résonances acoustiques dans l'hélium solide</a:t>
            </a:r>
          </a:p>
        </p:txBody>
      </p:sp>
      <p:pic>
        <p:nvPicPr>
          <p:cNvPr id="50181" name="Image 5" descr="IMG_0766.JPG"/>
          <p:cNvPicPr>
            <a:picLocks noChangeAspect="1"/>
          </p:cNvPicPr>
          <p:nvPr/>
        </p:nvPicPr>
        <p:blipFill>
          <a:blip r:embed="rId3"/>
          <a:srcRect l="10168" r="13559"/>
          <a:stretch>
            <a:fillRect/>
          </a:stretch>
        </p:blipFill>
        <p:spPr bwMode="auto">
          <a:xfrm>
            <a:off x="3352800" y="1162050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182" name="Connecteur droit avec flèche 6"/>
          <p:cNvCxnSpPr>
            <a:cxnSpLocks noChangeShapeType="1"/>
          </p:cNvCxnSpPr>
          <p:nvPr/>
        </p:nvCxnSpPr>
        <p:spPr bwMode="auto">
          <a:xfrm flipV="1">
            <a:off x="2478266" y="4558490"/>
            <a:ext cx="3693934" cy="989555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11" name="Connecteur droit avec flèche 6"/>
          <p:cNvCxnSpPr>
            <a:cxnSpLocks noChangeShapeType="1"/>
          </p:cNvCxnSpPr>
          <p:nvPr/>
        </p:nvCxnSpPr>
        <p:spPr bwMode="auto">
          <a:xfrm flipV="1">
            <a:off x="2847474" y="3012725"/>
            <a:ext cx="3477126" cy="621456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/Users/balibar/Desktop/Sebastien/experience acoustique helium/Experience nov-dec09/monocristal X2/ Nucléation_monoX2_221209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257800" y="381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/Users/balibar/Desktop/Sebastien/experience acoustique helium/experience fevrier-mars 2010/Victor/monoX4b_croissance.avi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373688" y="3352800"/>
            <a:ext cx="35782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953000" cy="990600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r>
              <a:rPr lang="fr-FR" sz="2400" b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cristaux ultrapurs (0.4 ppb </a:t>
            </a:r>
            <a:r>
              <a:rPr lang="fr-FR" sz="2400" b="1" baseline="30000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3</a:t>
            </a:r>
            <a:r>
              <a:rPr lang="fr-FR" sz="2400" b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He) de qualité variable (déc. 09 – mars 10)</a:t>
            </a:r>
          </a:p>
        </p:txBody>
      </p:sp>
      <p:pic>
        <p:nvPicPr>
          <p:cNvPr id="64517" name="Image 5" descr="cellule_101209_11 37 23 .73_T=0.0226K.tif"/>
          <p:cNvPicPr>
            <a:picLocks noChangeAspect="1"/>
          </p:cNvPicPr>
          <p:nvPr/>
        </p:nvPicPr>
        <p:blipFill>
          <a:blip r:embed="rId9"/>
          <a:srcRect l="16667" r="13889"/>
          <a:stretch>
            <a:fillRect/>
          </a:stretch>
        </p:blipFill>
        <p:spPr bwMode="auto">
          <a:xfrm>
            <a:off x="457200" y="1295400"/>
            <a:ext cx="1905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Image 10" descr="cellule_101209_12 25 52 .84_T=0.0317K.tif"/>
          <p:cNvPicPr>
            <a:picLocks noChangeAspect="1"/>
          </p:cNvPicPr>
          <p:nvPr/>
        </p:nvPicPr>
        <p:blipFill>
          <a:blip r:embed="rId10"/>
          <a:srcRect l="16667" r="13889"/>
          <a:stretch>
            <a:fillRect/>
          </a:stretch>
        </p:blipFill>
        <p:spPr bwMode="auto">
          <a:xfrm>
            <a:off x="2438400" y="1295400"/>
            <a:ext cx="1905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52400" y="3846513"/>
            <a:ext cx="48006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la cellule est penchée pour solidifier jusqu'en haut</a:t>
            </a:r>
          </a:p>
          <a:p>
            <a:pPr algn="l">
              <a:defRPr/>
            </a:pP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on peut faire fondre et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re-croître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le même cristal pour faire varier le désordre (par ex. croître 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à 20mK 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puis recroître à 1.1 ou à 1.4K)</a:t>
            </a:r>
          </a:p>
          <a:p>
            <a:pPr algn="l">
              <a:defRPr/>
            </a:pP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on peut vérifier que l'orientation est la même</a:t>
            </a:r>
          </a:p>
          <a:p>
            <a:pPr algn="l">
              <a:defRPr/>
            </a:pP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la densité de dislocations peut varier entre 0 et 10</a:t>
            </a:r>
            <a:r>
              <a:rPr lang="fr-FR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12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/cm</a:t>
            </a:r>
            <a:r>
              <a:rPr lang="fr-FR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 </a:t>
            </a:r>
            <a:r>
              <a:rPr lang="fr-FR" b="1" i="1" dirty="0">
                <a:latin typeface="Times New Roman"/>
                <a:cs typeface="Times New Roman"/>
              </a:rPr>
              <a:t>(</a:t>
            </a:r>
            <a:r>
              <a:rPr lang="fr-FR" b="1" i="1" dirty="0" err="1">
                <a:latin typeface="Times New Roman"/>
                <a:cs typeface="Times New Roman"/>
              </a:rPr>
              <a:t>Iwasa</a:t>
            </a:r>
            <a:r>
              <a:rPr lang="fr-FR" b="1" i="1" dirty="0">
                <a:latin typeface="Times New Roman"/>
                <a:cs typeface="Times New Roman"/>
              </a:rPr>
              <a:t>, </a:t>
            </a:r>
            <a:r>
              <a:rPr lang="fr-FR" b="1" i="1" dirty="0" err="1">
                <a:latin typeface="Times New Roman"/>
                <a:cs typeface="Times New Roman"/>
              </a:rPr>
              <a:t>Ruutu</a:t>
            </a:r>
            <a:r>
              <a:rPr lang="fr-FR" b="1" i="1" dirty="0">
                <a:latin typeface="Times New Roman"/>
                <a:cs typeface="Times New Roman"/>
              </a:rPr>
              <a:t> et al., </a:t>
            </a:r>
            <a:r>
              <a:rPr lang="fr-FR" b="1" i="1" dirty="0" err="1">
                <a:latin typeface="Times New Roman"/>
                <a:cs typeface="Times New Roman"/>
              </a:rPr>
              <a:t>Beamish</a:t>
            </a:r>
            <a:r>
              <a:rPr lang="fr-FR" b="1" i="1" dirty="0">
                <a:latin typeface="Times New Roman"/>
                <a:cs typeface="Times New Roman"/>
              </a:rPr>
              <a:t> et al.)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410200" y="3352800"/>
            <a:ext cx="17254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croissance lente</a:t>
            </a:r>
          </a:p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en ~12 hrs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370513" y="457200"/>
            <a:ext cx="189235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croissance rapide</a:t>
            </a:r>
          </a:p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en ~ 30 sec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4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1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résonances acoustiques</a:t>
            </a:r>
          </a:p>
        </p:txBody>
      </p:sp>
      <p:pic>
        <p:nvPicPr>
          <p:cNvPr id="4" name="Image 3" descr="spectreX5c-dow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167" y="1023160"/>
            <a:ext cx="5562600" cy="53848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700" y="3390900"/>
            <a:ext cx="35551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Times New Roman"/>
                <a:cs typeface="Times New Roman"/>
              </a:rPr>
              <a:t>très faible niveau d'excitation: </a:t>
            </a:r>
          </a:p>
          <a:p>
            <a:r>
              <a:rPr lang="fr-FR" b="1" dirty="0">
                <a:latin typeface="Times New Roman"/>
                <a:cs typeface="Times New Roman"/>
              </a:rPr>
              <a:t>4 mV correspond à un déplacement de 3.2 10</a:t>
            </a:r>
            <a:r>
              <a:rPr lang="fr-FR" b="1" baseline="30000" dirty="0">
                <a:latin typeface="Times New Roman"/>
                <a:cs typeface="Times New Roman"/>
              </a:rPr>
              <a:t>-3 </a:t>
            </a:r>
            <a:r>
              <a:rPr lang="fr-FR" b="1" dirty="0" err="1">
                <a:latin typeface="Times New Roman"/>
                <a:cs typeface="Times New Roman"/>
              </a:rPr>
              <a:t>Å</a:t>
            </a:r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>
                <a:latin typeface="Times New Roman"/>
                <a:cs typeface="Times New Roman"/>
              </a:rPr>
              <a:t>déformation maximale à </a:t>
            </a:r>
            <a:r>
              <a:rPr lang="fr-FR" b="1" dirty="0" smtClean="0">
                <a:latin typeface="Times New Roman"/>
                <a:cs typeface="Times New Roman"/>
              </a:rPr>
              <a:t>résonance: </a:t>
            </a:r>
            <a:r>
              <a:rPr lang="fr-FR" b="1" dirty="0">
                <a:latin typeface="Symbol" charset="2"/>
                <a:cs typeface="Symbol" charset="2"/>
              </a:rPr>
              <a:t>e</a:t>
            </a:r>
            <a:r>
              <a:rPr lang="fr-FR" b="1" dirty="0">
                <a:latin typeface="Times New Roman"/>
                <a:cs typeface="Times New Roman"/>
              </a:rPr>
              <a:t> = 0.8 10</a:t>
            </a:r>
            <a:r>
              <a:rPr lang="fr-FR" b="1" baseline="30000" dirty="0">
                <a:latin typeface="Times New Roman"/>
                <a:cs typeface="Times New Roman"/>
              </a:rPr>
              <a:t>-8</a:t>
            </a:r>
            <a:r>
              <a:rPr lang="fr-FR" b="1" dirty="0">
                <a:latin typeface="Times New Roman"/>
                <a:cs typeface="Times New Roman"/>
              </a:rPr>
              <a:t> , </a:t>
            </a:r>
          </a:p>
          <a:p>
            <a:r>
              <a:rPr lang="fr-FR" b="1" dirty="0">
                <a:latin typeface="Times New Roman"/>
                <a:cs typeface="Times New Roman"/>
              </a:rPr>
              <a:t>en dessous du seuil de non-linéarité (3 10</a:t>
            </a:r>
            <a:r>
              <a:rPr lang="fr-FR" b="1" baseline="30000" dirty="0">
                <a:latin typeface="Times New Roman"/>
                <a:cs typeface="Times New Roman"/>
              </a:rPr>
              <a:t>-8</a:t>
            </a:r>
            <a:r>
              <a:rPr lang="fr-FR" b="1" dirty="0">
                <a:latin typeface="Times New Roman"/>
                <a:cs typeface="Times New Roman"/>
              </a:rPr>
              <a:t>)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>
                <a:latin typeface="Times New Roman"/>
                <a:cs typeface="Times New Roman"/>
              </a:rPr>
              <a:t>la fréquence de résonance décroît</a:t>
            </a:r>
          </a:p>
          <a:p>
            <a:r>
              <a:rPr lang="fr-FR" b="1" dirty="0">
                <a:latin typeface="Times New Roman"/>
                <a:cs typeface="Times New Roman"/>
              </a:rPr>
              <a:t>( le cristal devient mou) quand </a:t>
            </a:r>
            <a:r>
              <a:rPr lang="fr-FR" b="1" dirty="0" err="1">
                <a:latin typeface="Times New Roman"/>
                <a:cs typeface="Times New Roman"/>
              </a:rPr>
              <a:t>T</a:t>
            </a:r>
            <a:r>
              <a:rPr lang="fr-FR" b="1" dirty="0">
                <a:latin typeface="Times New Roman"/>
                <a:cs typeface="Times New Roman"/>
              </a:rPr>
              <a:t> augmente de 24 à 100 </a:t>
            </a:r>
            <a:r>
              <a:rPr lang="fr-FR" b="1" dirty="0" err="1">
                <a:latin typeface="Times New Roman"/>
                <a:cs typeface="Times New Roman"/>
              </a:rPr>
              <a:t>mK</a:t>
            </a:r>
            <a:endParaRPr lang="fr-FR" b="1" dirty="0">
              <a:latin typeface="Times New Roman"/>
              <a:cs typeface="Times New Roman"/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391362" y="1058760"/>
            <a:ext cx="2737548" cy="2040260"/>
            <a:chOff x="391362" y="1058760"/>
            <a:chExt cx="2737548" cy="2040260"/>
          </a:xfrm>
        </p:grpSpPr>
        <p:grpSp>
          <p:nvGrpSpPr>
            <p:cNvPr id="3" name="Grouper 4"/>
            <p:cNvGrpSpPr/>
            <p:nvPr/>
          </p:nvGrpSpPr>
          <p:grpSpPr>
            <a:xfrm>
              <a:off x="391362" y="1058760"/>
              <a:ext cx="2716360" cy="2037528"/>
              <a:chOff x="-838230" y="1264390"/>
              <a:chExt cx="2716360" cy="2037528"/>
            </a:xfrm>
          </p:grpSpPr>
          <p:pic>
            <p:nvPicPr>
              <p:cNvPr id="6" name="Image 8" descr="monoX5a_orientation_280210_16 30 15 .50_T=0.0237K.ti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-838230" y="1264390"/>
                <a:ext cx="2716360" cy="2037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ZoneTexte 6"/>
              <p:cNvSpPr txBox="1"/>
              <p:nvPr/>
            </p:nvSpPr>
            <p:spPr>
              <a:xfrm>
                <a:off x="91967" y="2635124"/>
                <a:ext cx="298504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2000" b="1">
                    <a:solidFill>
                      <a:srgbClr val="00FF00"/>
                    </a:solidFill>
                    <a:latin typeface="Times" pitchFamily="-105" charset="0"/>
                  </a:rPr>
                  <a:t>c</a:t>
                </a:r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-170116" y="2215636"/>
                <a:ext cx="312906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2000" b="1">
                    <a:solidFill>
                      <a:srgbClr val="00FF00"/>
                    </a:solidFill>
                    <a:latin typeface="Times" pitchFamily="-105" charset="0"/>
                  </a:rPr>
                  <a:t>a</a:t>
                </a:r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-39096" y="1629153"/>
                <a:ext cx="826368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2000" b="1">
                    <a:solidFill>
                      <a:srgbClr val="00FF00"/>
                    </a:solidFill>
                    <a:latin typeface="Times" pitchFamily="-105" charset="0"/>
                  </a:rPr>
                  <a:t>liquid</a:t>
                </a:r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2203607" y="2391134"/>
              <a:ext cx="925303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2000" b="1">
                  <a:solidFill>
                    <a:srgbClr val="00FF02"/>
                  </a:solidFill>
                  <a:latin typeface="Times" pitchFamily="-105" charset="0"/>
                </a:rPr>
                <a:t>crystal</a:t>
              </a:r>
            </a:p>
            <a:p>
              <a:pPr algn="ctr">
                <a:defRPr/>
              </a:pPr>
              <a:r>
                <a:rPr lang="fr-FR" sz="2000" b="1">
                  <a:solidFill>
                    <a:srgbClr val="00FF02"/>
                  </a:solidFill>
                  <a:latin typeface="Times" pitchFamily="-105" charset="0"/>
                </a:rPr>
                <a:t>X5c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4775" y="304801"/>
            <a:ext cx="64684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monocristaux de basse qualité et polycrystaux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9336" y="1156543"/>
            <a:ext cx="407180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comparaison avec les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polycrystaux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</a:p>
          <a:p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de pureté semblable </a:t>
            </a:r>
            <a:r>
              <a:rPr lang="fr-FR" b="1" dirty="0">
                <a:latin typeface="Times"/>
                <a:cs typeface="Times"/>
              </a:rPr>
              <a:t>(&lt; 1 </a:t>
            </a:r>
            <a:r>
              <a:rPr lang="fr-FR" b="1" dirty="0" err="1">
                <a:latin typeface="Times"/>
                <a:cs typeface="Times"/>
              </a:rPr>
              <a:t>ppb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baseline="30000" dirty="0">
                <a:latin typeface="Times"/>
                <a:cs typeface="Times"/>
              </a:rPr>
              <a:t>3</a:t>
            </a:r>
            <a:r>
              <a:rPr lang="fr-FR" b="1" dirty="0">
                <a:latin typeface="Times"/>
                <a:cs typeface="Times"/>
              </a:rPr>
              <a:t>He)</a:t>
            </a:r>
          </a:p>
          <a:p>
            <a:r>
              <a:rPr lang="fr-FR" b="1" dirty="0">
                <a:latin typeface="Times"/>
                <a:cs typeface="Times"/>
              </a:rPr>
              <a:t>étudiés par Day et </a:t>
            </a:r>
            <a:r>
              <a:rPr lang="fr-FR" b="1" dirty="0" err="1">
                <a:latin typeface="Times"/>
                <a:cs typeface="Times"/>
              </a:rPr>
              <a:t>Beamish</a:t>
            </a:r>
            <a:r>
              <a:rPr lang="fr-FR" b="1" dirty="0">
                <a:latin typeface="Times"/>
                <a:cs typeface="Times"/>
              </a:rPr>
              <a:t> (2007) :</a:t>
            </a:r>
          </a:p>
          <a:p>
            <a:endParaRPr lang="fr-FR" b="1" dirty="0">
              <a:latin typeface="Times"/>
              <a:cs typeface="Times"/>
            </a:endParaRPr>
          </a:p>
          <a:p>
            <a:r>
              <a:rPr lang="fr-FR" b="1" dirty="0">
                <a:latin typeface="Times"/>
                <a:cs typeface="Times"/>
              </a:rPr>
              <a:t>pendant le refroidissement, les</a:t>
            </a:r>
          </a:p>
          <a:p>
            <a:r>
              <a:rPr lang="fr-FR" b="1" dirty="0">
                <a:latin typeface="Times"/>
                <a:cs typeface="Times"/>
              </a:rPr>
              <a:t>monocristaux montrent </a:t>
            </a:r>
          </a:p>
          <a:p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un durcissement semblable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 à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celui des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polycristaux</a:t>
            </a:r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dirty="0">
                <a:latin typeface="Times"/>
                <a:cs typeface="Times"/>
              </a:rPr>
              <a:t>en accord avec le modèle </a:t>
            </a:r>
          </a:p>
          <a:p>
            <a:r>
              <a:rPr lang="fr-FR" b="1" dirty="0">
                <a:latin typeface="Times"/>
                <a:cs typeface="Times"/>
              </a:rPr>
              <a:t>(</a:t>
            </a:r>
            <a:r>
              <a:rPr lang="fr-FR" b="1" dirty="0" err="1">
                <a:latin typeface="Times"/>
                <a:cs typeface="Times"/>
              </a:rPr>
              <a:t>Iwasa</a:t>
            </a:r>
            <a:r>
              <a:rPr lang="fr-FR" b="1" dirty="0">
                <a:latin typeface="Times"/>
                <a:cs typeface="Times"/>
              </a:rPr>
              <a:t> 1980, </a:t>
            </a:r>
            <a:r>
              <a:rPr lang="fr-FR" b="1" dirty="0" err="1">
                <a:latin typeface="Times"/>
                <a:cs typeface="Times"/>
              </a:rPr>
              <a:t>Paalanen</a:t>
            </a:r>
            <a:r>
              <a:rPr lang="fr-FR" b="1" dirty="0">
                <a:latin typeface="Times"/>
                <a:cs typeface="Times"/>
              </a:rPr>
              <a:t> 1981, Day 2007)</a:t>
            </a:r>
          </a:p>
          <a:p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où les dislocations s'accrochent aux </a:t>
            </a:r>
          </a:p>
          <a:p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impuretés quand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diminue.</a:t>
            </a:r>
          </a:p>
          <a:p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Un solide avec des dislocations fixes est </a:t>
            </a:r>
          </a:p>
          <a:p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plus rigide qu'avec des dislocations mobiles</a:t>
            </a:r>
          </a:p>
          <a:p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dirty="0">
                <a:latin typeface="Times"/>
                <a:cs typeface="Times"/>
              </a:rPr>
              <a:t>les grains ne glissent pas les uns sur les autres</a:t>
            </a:r>
          </a:p>
          <a:p>
            <a:r>
              <a:rPr lang="fr-FR" b="1" dirty="0">
                <a:latin typeface="Times"/>
                <a:cs typeface="Times"/>
              </a:rPr>
              <a:t>les joints entre grains ne sont pas liquides</a:t>
            </a:r>
          </a:p>
        </p:txBody>
      </p:sp>
      <p:pic>
        <p:nvPicPr>
          <p:cNvPr id="5" name="Image 4" descr="X1g&amp;X1h&amp;X5c&amp;Day-cooling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47" y="1486331"/>
            <a:ext cx="4685351" cy="4483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90488"/>
            <a:ext cx="8763000" cy="6858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2800" b="1">
                <a:solidFill>
                  <a:schemeClr val="tx1"/>
                </a:solidFill>
                <a:latin typeface="Times"/>
                <a:ea typeface="ＭＳ Ｐゴシック" pitchFamily="30" charset="-128"/>
                <a:cs typeface="Times"/>
              </a:rPr>
              <a:t>2 cristaux + 1 joint de grains</a:t>
            </a:r>
          </a:p>
        </p:txBody>
      </p:sp>
      <p:sp>
        <p:nvSpPr>
          <p:cNvPr id="509957" name="Text Box 1029"/>
          <p:cNvSpPr txBox="1">
            <a:spLocks noChangeArrowheads="1"/>
          </p:cNvSpPr>
          <p:nvPr/>
        </p:nvSpPr>
        <p:spPr bwMode="auto">
          <a:xfrm>
            <a:off x="152400" y="4800600"/>
            <a:ext cx="8839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l'angle du sillon est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non-nul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=&gt; l'énergie du joint de grains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GB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est strictement &lt; 2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LS</a:t>
            </a:r>
            <a:endParaRPr lang="fr-FR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buFont typeface="Symbol" pitchFamily="-111" charset="2"/>
              <a:buNone/>
              <a:defRPr/>
            </a:pPr>
            <a:r>
              <a:rPr lang="fr-FR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=&gt; l'épaisseur des joints de grains est microscopique, accord avec Pollet et al. (2007) et avec des arguments généraux  (forces à longue portée).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</a:p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Un mouillage parfait du joint par le liquide impliquerait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GB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 </a:t>
            </a:r>
            <a:r>
              <a:rPr lang="fr-FR" b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LS  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(2 interfaces  liq-sol  avec du liquide au milieu. Ce n'est pas le cas.)</a:t>
            </a:r>
          </a:p>
          <a:p>
            <a:pPr algn="l">
              <a:buFont typeface="Symbol" pitchFamily="-111" charset="2"/>
              <a:buNone/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buFont typeface="Symbol" pitchFamily="-111" charset="2"/>
              <a:buNone/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voir Sasaki et al. PRL 2007 and JLTP 2008</a:t>
            </a:r>
          </a:p>
        </p:txBody>
      </p:sp>
      <p:grpSp>
        <p:nvGrpSpPr>
          <p:cNvPr id="2" name="Group 1035"/>
          <p:cNvGrpSpPr>
            <a:grpSpLocks/>
          </p:cNvGrpSpPr>
          <p:nvPr/>
        </p:nvGrpSpPr>
        <p:grpSpPr bwMode="auto">
          <a:xfrm>
            <a:off x="457200" y="914400"/>
            <a:ext cx="8153400" cy="3810000"/>
            <a:chOff x="288" y="682"/>
            <a:chExt cx="5136" cy="2400"/>
          </a:xfrm>
        </p:grpSpPr>
        <p:pic>
          <p:nvPicPr>
            <p:cNvPr id="51206" name="Picture 1027" descr="GB6_15 39 03 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682"/>
              <a:ext cx="2392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1028" descr="cuspGB"/>
            <p:cNvPicPr>
              <a:picLocks noChangeAspect="1" noChangeArrowheads="1"/>
            </p:cNvPicPr>
            <p:nvPr/>
          </p:nvPicPr>
          <p:blipFill>
            <a:blip r:embed="rId4">
              <a:lum bright="-8000" contrast="14000"/>
            </a:blip>
            <a:srcRect/>
            <a:stretch>
              <a:fillRect/>
            </a:stretch>
          </p:blipFill>
          <p:spPr bwMode="auto">
            <a:xfrm>
              <a:off x="3028" y="682"/>
              <a:ext cx="2396" cy="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9958" name="Text Box 1030"/>
            <p:cNvSpPr txBox="1">
              <a:spLocks noChangeArrowheads="1"/>
            </p:cNvSpPr>
            <p:nvPr/>
          </p:nvSpPr>
          <p:spPr bwMode="auto">
            <a:xfrm>
              <a:off x="687" y="911"/>
              <a:ext cx="180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épaisseur cellule: 10 mm</a:t>
              </a:r>
            </a:p>
          </p:txBody>
        </p:sp>
        <p:sp>
          <p:nvSpPr>
            <p:cNvPr id="509959" name="Text Box 1031"/>
            <p:cNvSpPr txBox="1">
              <a:spLocks noChangeArrowheads="1"/>
            </p:cNvSpPr>
            <p:nvPr/>
          </p:nvSpPr>
          <p:spPr bwMode="auto">
            <a:xfrm>
              <a:off x="3374" y="1037"/>
              <a:ext cx="172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épaisseur cellule: 3 mm</a:t>
              </a:r>
            </a:p>
          </p:txBody>
        </p:sp>
        <p:sp>
          <p:nvSpPr>
            <p:cNvPr id="509960" name="Text Box 1032"/>
            <p:cNvSpPr txBox="1">
              <a:spLocks noChangeArrowheads="1"/>
            </p:cNvSpPr>
            <p:nvPr/>
          </p:nvSpPr>
          <p:spPr bwMode="auto">
            <a:xfrm>
              <a:off x="900" y="1370"/>
              <a:ext cx="69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angle 2</a:t>
              </a:r>
              <a:r>
                <a:rPr lang="fr-FR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-111" charset="2"/>
                  <a:sym typeface="Symbol" pitchFamily="-111" charset="2"/>
                </a:rPr>
                <a:t></a:t>
              </a:r>
            </a:p>
          </p:txBody>
        </p:sp>
        <p:sp>
          <p:nvSpPr>
            <p:cNvPr id="509961" name="Line 1033"/>
            <p:cNvSpPr>
              <a:spLocks noChangeShapeType="1"/>
            </p:cNvSpPr>
            <p:nvPr/>
          </p:nvSpPr>
          <p:spPr bwMode="auto">
            <a:xfrm>
              <a:off x="1248" y="1635"/>
              <a:ext cx="0" cy="2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r 19"/>
          <p:cNvGrpSpPr/>
          <p:nvPr/>
        </p:nvGrpSpPr>
        <p:grpSpPr>
          <a:xfrm>
            <a:off x="6934200" y="1776811"/>
            <a:ext cx="1824770" cy="1913473"/>
            <a:chOff x="6934200" y="1776811"/>
            <a:chExt cx="1824770" cy="1913473"/>
          </a:xfrm>
        </p:grpSpPr>
        <p:sp>
          <p:nvSpPr>
            <p:cNvPr id="129027" name="Rectangle 3"/>
            <p:cNvSpPr>
              <a:spLocks noChangeArrowheads="1"/>
            </p:cNvSpPr>
            <p:nvPr/>
          </p:nvSpPr>
          <p:spPr bwMode="auto">
            <a:xfrm>
              <a:off x="6934200" y="1865514"/>
              <a:ext cx="1824770" cy="182477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endParaRPr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6934200" y="1776811"/>
              <a:ext cx="1824770" cy="409729"/>
              <a:chOff x="4368" y="1438"/>
              <a:chExt cx="864" cy="194"/>
            </a:xfrm>
          </p:grpSpPr>
          <p:sp>
            <p:nvSpPr>
              <p:cNvPr id="129032" name="Text Box 8"/>
              <p:cNvSpPr txBox="1">
                <a:spLocks noChangeArrowheads="1"/>
              </p:cNvSpPr>
              <p:nvPr/>
            </p:nvSpPr>
            <p:spPr bwMode="auto">
              <a:xfrm>
                <a:off x="4725" y="1438"/>
                <a:ext cx="189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0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/>
                    <a:cs typeface="Times"/>
                  </a:rPr>
                  <a:t>a</a:t>
                </a:r>
              </a:p>
            </p:txBody>
          </p:sp>
          <p:sp>
            <p:nvSpPr>
              <p:cNvPr id="129033" name="Line 9"/>
              <p:cNvSpPr>
                <a:spLocks noChangeShapeType="1"/>
              </p:cNvSpPr>
              <p:nvPr/>
            </p:nvSpPr>
            <p:spPr bwMode="auto">
              <a:xfrm>
                <a:off x="4368" y="1632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>
                  <a:latin typeface="Times"/>
                  <a:cs typeface="Times"/>
                </a:endParaRPr>
              </a:p>
            </p:txBody>
          </p:sp>
        </p:grpSp>
      </p:grpSp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7591495" y="2568131"/>
            <a:ext cx="990600" cy="990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 flipV="1">
            <a:off x="7591495" y="3063431"/>
            <a:ext cx="9906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Times"/>
              <a:cs typeface="Times"/>
            </a:endParaRPr>
          </a:p>
        </p:txBody>
      </p:sp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019800" cy="7446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Fluctuations quantiques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65125" y="1905000"/>
            <a:ext cx="61610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une particule (diamètre d, masse m)  </a:t>
            </a:r>
          </a:p>
          <a:p>
            <a:pPr algn="l"/>
            <a:r>
              <a:rPr lang="fr-FR" b="1" i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dans une boîte (dimension a)</a:t>
            </a:r>
          </a:p>
          <a:p>
            <a:pPr algn="l"/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est localisée à (a-d) près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principe d'incertitude de Heisenberg =&gt;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impulsion p = ħ/(a-d)</a:t>
            </a:r>
            <a:endParaRPr lang="fr-FR" b="1" i="1" baseline="-25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65125" y="3962400"/>
            <a:ext cx="8626475" cy="2660650"/>
            <a:chOff x="230" y="2496"/>
            <a:chExt cx="5434" cy="1676"/>
          </a:xfrm>
        </p:grpSpPr>
        <p:pic>
          <p:nvPicPr>
            <p:cNvPr id="129039" name="Picture 15"/>
            <p:cNvPicPr>
              <a:picLocks noChangeAspect="1" noChangeArrowheads="1"/>
            </p:cNvPicPr>
            <p:nvPr/>
          </p:nvPicPr>
          <p:blipFill>
            <a:blip r:embed="rId3">
              <a:lum bright="-28000" contrast="72000"/>
            </a:blip>
            <a:srcRect l="2899" t="1726" r="7246"/>
            <a:stretch>
              <a:fillRect/>
            </a:stretch>
          </p:blipFill>
          <p:spPr bwMode="auto">
            <a:xfrm>
              <a:off x="3840" y="2496"/>
              <a:ext cx="1824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9040" name="Text Box 16"/>
            <p:cNvSpPr txBox="1">
              <a:spLocks noChangeArrowheads="1"/>
            </p:cNvSpPr>
            <p:nvPr/>
          </p:nvSpPr>
          <p:spPr bwMode="auto">
            <a:xfrm>
              <a:off x="230" y="3092"/>
              <a:ext cx="3161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/>
                  <a:cs typeface="Times"/>
                </a:rPr>
                <a:t>le potentiel d'interaction entre atomes </a:t>
              </a:r>
            </a:p>
            <a:p>
              <a:pPr algn="l"/>
              <a:r>
                <a:rPr lang="fr-FR" b="1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/>
                  <a:cs typeface="Times"/>
                </a:rPr>
                <a:t>attraction van der Waals + répulsion de coeur dur</a:t>
              </a:r>
            </a:p>
            <a:p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/>
                  <a:cs typeface="Times"/>
                </a:rPr>
                <a:t>est du même ordre de grandeur</a:t>
              </a:r>
            </a:p>
          </p:txBody>
        </p:sp>
      </p:grp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365125" y="3500735"/>
            <a:ext cx="60365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énergie cinétique purement quantique dite  "de point zéro" :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E</a:t>
            </a:r>
            <a:r>
              <a:rPr lang="fr-FR" b="1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= ħ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/2m(a-d)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cas de l' 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4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He : a = 0.37 nm ; d = 0.26 nm ; m = 4g/N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=&gt; E</a:t>
            </a:r>
            <a:r>
              <a:rPr lang="fr-FR" b="1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k 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~ 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15 K !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930273" y="269409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19" y="104995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 New Roman"/>
                <a:cs typeface="Times New Roman"/>
              </a:rPr>
              <a:t>monocristaux de haute qualité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6200" y="1741935"/>
            <a:ext cx="343921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dirty="0">
                <a:solidFill>
                  <a:srgbClr val="FF0000"/>
                </a:solidFill>
                <a:latin typeface="Times" pitchFamily="-111" charset="0"/>
              </a:rPr>
              <a:t>frais de croissance, le cristal </a:t>
            </a:r>
          </a:p>
          <a:p>
            <a:pPr algn="l">
              <a:defRPr/>
            </a:pPr>
            <a:r>
              <a:rPr lang="fr-FR" b="1" dirty="0">
                <a:solidFill>
                  <a:srgbClr val="FF0000"/>
                </a:solidFill>
                <a:latin typeface="Times" pitchFamily="-111" charset="0"/>
              </a:rPr>
              <a:t>X5a est mou</a:t>
            </a:r>
          </a:p>
          <a:p>
            <a:pPr algn="l">
              <a:defRPr/>
            </a:pPr>
            <a:endParaRPr lang="fr-FR" b="1" dirty="0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dirty="0">
                <a:latin typeface="Times" pitchFamily="-111" charset="0"/>
              </a:rPr>
              <a:t>17.6 au lieu de 19.2 ± 0.2 kHz</a:t>
            </a:r>
          </a:p>
          <a:p>
            <a:pPr algn="l">
              <a:defRPr/>
            </a:pPr>
            <a:r>
              <a:rPr lang="fr-FR" b="1" dirty="0">
                <a:latin typeface="Times" pitchFamily="-111" charset="0"/>
              </a:rPr>
              <a:t>la vitesse du son </a:t>
            </a:r>
            <a:r>
              <a:rPr lang="fr-FR" b="1" dirty="0" smtClean="0">
                <a:latin typeface="Times" pitchFamily="-111" charset="0"/>
              </a:rPr>
              <a:t>moyenne est </a:t>
            </a:r>
            <a:r>
              <a:rPr lang="fr-FR" b="1" dirty="0">
                <a:latin typeface="Times" pitchFamily="-111" charset="0"/>
              </a:rPr>
              <a:t>typiquement </a:t>
            </a:r>
            <a:r>
              <a:rPr lang="fr-FR" b="1" dirty="0" smtClean="0">
                <a:latin typeface="Times" pitchFamily="-111" charset="0"/>
              </a:rPr>
              <a:t>10</a:t>
            </a:r>
            <a:r>
              <a:rPr lang="fr-FR" b="1" dirty="0">
                <a:latin typeface="Times" pitchFamily="-111" charset="0"/>
              </a:rPr>
              <a:t>% plus faible qu'elle </a:t>
            </a:r>
            <a:r>
              <a:rPr lang="fr-FR" b="1" dirty="0" smtClean="0">
                <a:latin typeface="Times" pitchFamily="-111" charset="0"/>
              </a:rPr>
              <a:t>devrait d'après </a:t>
            </a:r>
            <a:r>
              <a:rPr lang="fr-FR" b="1" dirty="0">
                <a:latin typeface="Times" pitchFamily="-111" charset="0"/>
              </a:rPr>
              <a:t>les mesures de coefficients élastiques par  </a:t>
            </a:r>
            <a:r>
              <a:rPr lang="fr-FR" b="1" dirty="0" err="1">
                <a:latin typeface="Times" pitchFamily="-111" charset="0"/>
              </a:rPr>
              <a:t>Greywall</a:t>
            </a:r>
            <a:r>
              <a:rPr lang="fr-FR" b="1" dirty="0">
                <a:latin typeface="Times" pitchFamily="-111" charset="0"/>
              </a:rPr>
              <a:t> à </a:t>
            </a:r>
            <a:r>
              <a:rPr lang="fr-FR" b="1" dirty="0" smtClean="0">
                <a:latin typeface="Times" pitchFamily="-111" charset="0"/>
              </a:rPr>
              <a:t>1.2K</a:t>
            </a:r>
            <a:endParaRPr lang="fr-FR" dirty="0">
              <a:latin typeface="Times" pitchFamily="-105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6200" y="4755509"/>
            <a:ext cx="3439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frais de croissance, ce cristal ne devrait contenir AUCUNE impureté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04529" y="150947"/>
            <a:ext cx="669743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aucune impureté </a:t>
            </a:r>
            <a:r>
              <a:rPr lang="fr-FR" sz="2400" b="1" baseline="30000">
                <a:latin typeface="Times" pitchFamily="-112" charset="0"/>
              </a:rPr>
              <a:t>3</a:t>
            </a:r>
            <a:r>
              <a:rPr lang="fr-FR" sz="2400" b="1">
                <a:latin typeface="Times" pitchFamily="-112" charset="0"/>
              </a:rPr>
              <a:t>He dans des cristaux de haute qualité obtenus par croissance à T &lt; 25 mK</a:t>
            </a:r>
          </a:p>
        </p:txBody>
      </p:sp>
      <p:pic>
        <p:nvPicPr>
          <p:cNvPr id="3" name="Image 2" descr="X3h_X3L(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54" y="998377"/>
            <a:ext cx="5297845" cy="48244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3845" y="1269936"/>
            <a:ext cx="350780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Times"/>
                <a:cs typeface="Times"/>
              </a:rPr>
              <a:t>En croissance lente ( 12 </a:t>
            </a:r>
            <a:r>
              <a:rPr lang="fr-FR" b="1" dirty="0" err="1">
                <a:latin typeface="Times"/>
                <a:cs typeface="Times"/>
              </a:rPr>
              <a:t>hrs</a:t>
            </a:r>
            <a:r>
              <a:rPr lang="fr-FR" b="1" dirty="0">
                <a:latin typeface="Times"/>
                <a:cs typeface="Times"/>
              </a:rPr>
              <a:t>),</a:t>
            </a:r>
          </a:p>
          <a:p>
            <a:r>
              <a:rPr lang="fr-FR" b="1" dirty="0">
                <a:latin typeface="Times"/>
                <a:cs typeface="Times"/>
              </a:rPr>
              <a:t>quasi-</a:t>
            </a:r>
            <a:r>
              <a:rPr lang="fr-FR" b="1" dirty="0" err="1">
                <a:latin typeface="Times"/>
                <a:cs typeface="Times"/>
              </a:rPr>
              <a:t>equilibre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à</a:t>
            </a:r>
            <a:r>
              <a:rPr lang="fr-FR" b="1" dirty="0">
                <a:latin typeface="Times"/>
                <a:cs typeface="Times"/>
              </a:rPr>
              <a:t> l'interface liquide- solide .</a:t>
            </a:r>
          </a:p>
          <a:p>
            <a:r>
              <a:rPr lang="fr-FR" b="1" dirty="0">
                <a:latin typeface="Times"/>
                <a:cs typeface="Times"/>
              </a:rPr>
              <a:t>Le rapport des concentrations entre le cristal h et le liquide l</a:t>
            </a:r>
          </a:p>
          <a:p>
            <a:endParaRPr lang="fr-FR" b="1" dirty="0">
              <a:latin typeface="Times"/>
              <a:cs typeface="Times"/>
            </a:endParaRPr>
          </a:p>
          <a:p>
            <a:endParaRPr lang="fr-FR" b="1" dirty="0">
              <a:latin typeface="Times"/>
              <a:cs typeface="Times"/>
            </a:endParaRPr>
          </a:p>
          <a:p>
            <a:endParaRPr lang="fr-FR" b="1" dirty="0">
              <a:latin typeface="Times"/>
              <a:cs typeface="Times"/>
            </a:endParaRPr>
          </a:p>
          <a:p>
            <a:endParaRPr lang="fr-FR" b="1" dirty="0">
              <a:latin typeface="Times"/>
              <a:cs typeface="Times"/>
            </a:endParaRPr>
          </a:p>
          <a:p>
            <a:r>
              <a:rPr lang="fr-FR" b="1" i="1" dirty="0">
                <a:latin typeface="Times"/>
                <a:cs typeface="Times"/>
              </a:rPr>
              <a:t>(</a:t>
            </a:r>
            <a:r>
              <a:rPr lang="fr-FR" b="1" i="1" dirty="0" err="1">
                <a:latin typeface="Times"/>
                <a:cs typeface="Times"/>
              </a:rPr>
              <a:t>Pantalei</a:t>
            </a:r>
            <a:r>
              <a:rPr lang="fr-FR" b="1" i="1" dirty="0">
                <a:latin typeface="Times"/>
                <a:cs typeface="Times"/>
              </a:rPr>
              <a:t> et al. JLTP 2010</a:t>
            </a:r>
          </a:p>
          <a:p>
            <a:r>
              <a:rPr lang="fr-FR" b="1" i="1" dirty="0">
                <a:latin typeface="Times"/>
                <a:cs typeface="Times"/>
              </a:rPr>
              <a:t>Edwards et Balibar PRB 1989)</a:t>
            </a:r>
          </a:p>
          <a:p>
            <a:r>
              <a:rPr lang="fr-FR" b="1" dirty="0">
                <a:latin typeface="Times"/>
                <a:cs typeface="Times"/>
              </a:rPr>
              <a:t>à 25 </a:t>
            </a:r>
            <a:r>
              <a:rPr lang="fr-FR" b="1" dirty="0" err="1">
                <a:latin typeface="Times"/>
                <a:cs typeface="Times"/>
              </a:rPr>
              <a:t>mK</a:t>
            </a:r>
            <a:r>
              <a:rPr lang="fr-FR" b="1" dirty="0">
                <a:latin typeface="Times"/>
                <a:cs typeface="Times"/>
              </a:rPr>
              <a:t>:</a:t>
            </a:r>
          </a:p>
          <a:p>
            <a:endParaRPr lang="fr-FR" b="1" dirty="0">
              <a:latin typeface="Times"/>
              <a:cs typeface="Times"/>
            </a:endParaRPr>
          </a:p>
          <a:p>
            <a:endParaRPr lang="fr-FR" b="1" dirty="0">
              <a:latin typeface="Times"/>
              <a:cs typeface="Times"/>
            </a:endParaRPr>
          </a:p>
          <a:p>
            <a:endParaRPr lang="fr-FR" b="1" dirty="0">
              <a:latin typeface="Times"/>
              <a:cs typeface="Times"/>
            </a:endParaRPr>
          </a:p>
          <a:p>
            <a:endParaRPr lang="fr-FR" b="1" dirty="0">
              <a:latin typeface="Times"/>
              <a:cs typeface="Times"/>
            </a:endParaRPr>
          </a:p>
          <a:p>
            <a:r>
              <a:rPr lang="fr-FR" b="1" dirty="0">
                <a:latin typeface="Times"/>
                <a:cs typeface="Times"/>
              </a:rPr>
              <a:t>or on part de X</a:t>
            </a:r>
            <a:r>
              <a:rPr lang="fr-FR" b="1" baseline="-25000" dirty="0">
                <a:latin typeface="Times"/>
                <a:cs typeface="Times"/>
              </a:rPr>
              <a:t>3</a:t>
            </a:r>
            <a:r>
              <a:rPr lang="fr-FR" b="1" baseline="30000" dirty="0">
                <a:latin typeface="Times"/>
                <a:cs typeface="Times"/>
              </a:rPr>
              <a:t>L</a:t>
            </a:r>
            <a:r>
              <a:rPr lang="fr-FR" b="1" dirty="0">
                <a:latin typeface="Times"/>
                <a:cs typeface="Times"/>
              </a:rPr>
              <a:t> = 4 10</a:t>
            </a:r>
            <a:r>
              <a:rPr lang="fr-FR" b="1" baseline="30000" dirty="0">
                <a:latin typeface="Times"/>
                <a:cs typeface="Times"/>
              </a:rPr>
              <a:t>-10  </a:t>
            </a:r>
            <a:endParaRPr lang="fr-FR" b="1" dirty="0">
              <a:latin typeface="Times"/>
              <a:cs typeface="Times"/>
            </a:endParaRPr>
          </a:p>
          <a:p>
            <a:r>
              <a:rPr lang="fr-FR" b="1" dirty="0">
                <a:latin typeface="Times"/>
                <a:cs typeface="Times"/>
              </a:rPr>
              <a:t>on obtient donc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X</a:t>
            </a:r>
            <a:r>
              <a:rPr lang="fr-FR" b="1" baseline="-25000" dirty="0">
                <a:solidFill>
                  <a:srgbClr val="FF0000"/>
                </a:solidFill>
                <a:latin typeface="Times"/>
                <a:cs typeface="Times"/>
              </a:rPr>
              <a:t>3</a:t>
            </a:r>
            <a:r>
              <a:rPr lang="fr-FR" b="1" baseline="30000" dirty="0">
                <a:solidFill>
                  <a:srgbClr val="FF0000"/>
                </a:solidFill>
                <a:latin typeface="Times"/>
                <a:cs typeface="Times"/>
              </a:rPr>
              <a:t>h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= 4 10</a:t>
            </a:r>
            <a:r>
              <a:rPr lang="fr-FR" b="1" baseline="30000" dirty="0">
                <a:solidFill>
                  <a:srgbClr val="FF0000"/>
                </a:solidFill>
                <a:latin typeface="Times"/>
                <a:cs typeface="Times"/>
              </a:rPr>
              <a:t>-31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!</a:t>
            </a:r>
          </a:p>
        </p:txBody>
      </p:sp>
      <p:graphicFrame>
        <p:nvGraphicFramePr>
          <p:cNvPr id="23554" name="Object 6"/>
          <p:cNvGraphicFramePr>
            <a:graphicFrameLocks noChangeAspect="1"/>
          </p:cNvGraphicFramePr>
          <p:nvPr/>
        </p:nvGraphicFramePr>
        <p:xfrm>
          <a:off x="1341519" y="4578016"/>
          <a:ext cx="1263026" cy="815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51" name="Équation" r:id="rId4" imgW="711000" imgH="457200" progId="Equation.3">
                  <p:embed/>
                </p:oleObj>
              </mc:Choice>
              <mc:Fallback>
                <p:oleObj name="Équation" r:id="rId4" imgW="7110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519" y="4578016"/>
                        <a:ext cx="1263026" cy="8152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5"/>
          <p:cNvGraphicFramePr>
            <a:graphicFrameLocks noChangeAspect="1"/>
          </p:cNvGraphicFramePr>
          <p:nvPr/>
        </p:nvGraphicFramePr>
        <p:xfrm>
          <a:off x="524827" y="2843363"/>
          <a:ext cx="2520950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52" name="Équation" r:id="rId6" imgW="1549400" imgH="431800" progId="Equation.3">
                  <p:embed/>
                </p:oleObj>
              </mc:Choice>
              <mc:Fallback>
                <p:oleObj name="Équation" r:id="rId6" imgW="15494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7" y="2843363"/>
                        <a:ext cx="2520950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78200" y="304800"/>
            <a:ext cx="61321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... même en présence de quelques dislocations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05350" y="1283966"/>
            <a:ext cx="3601796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sur les dislocations</a:t>
            </a:r>
            <a:r>
              <a:rPr lang="fr-FR" b="1">
                <a:latin typeface="Times"/>
                <a:cs typeface="Times"/>
              </a:rPr>
              <a:t>, </a:t>
            </a:r>
          </a:p>
          <a:p>
            <a:r>
              <a:rPr lang="fr-FR" b="1">
                <a:latin typeface="Times"/>
                <a:cs typeface="Times"/>
              </a:rPr>
              <a:t>l'énergie de liaison des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est</a:t>
            </a:r>
          </a:p>
          <a:p>
            <a:r>
              <a:rPr lang="fr-FR" b="1">
                <a:latin typeface="Times"/>
                <a:cs typeface="Times"/>
              </a:rPr>
              <a:t>E</a:t>
            </a:r>
            <a:r>
              <a:rPr lang="fr-FR" b="1" baseline="-25000">
                <a:latin typeface="Times"/>
                <a:cs typeface="Times"/>
              </a:rPr>
              <a:t>B</a:t>
            </a:r>
            <a:r>
              <a:rPr lang="fr-FR" b="1">
                <a:latin typeface="Times"/>
                <a:cs typeface="Times"/>
              </a:rPr>
              <a:t> = 0.73 ± 0.45 K</a:t>
            </a:r>
          </a:p>
          <a:p>
            <a:r>
              <a:rPr lang="fr-FR" b="1" i="1">
                <a:latin typeface="Times"/>
                <a:cs typeface="Times"/>
              </a:rPr>
              <a:t>(Syshchenko et al. PRL 2010)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Les états de plus basse énergie sont au-dessus de ceux du liquide</a:t>
            </a:r>
          </a:p>
          <a:p>
            <a:r>
              <a:rPr lang="fr-FR" b="1">
                <a:latin typeface="Times"/>
                <a:cs typeface="Times"/>
              </a:rPr>
              <a:t>La concentration en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sur les dislocations </a:t>
            </a:r>
          </a:p>
          <a:p>
            <a:r>
              <a:rPr lang="fr-FR" b="1">
                <a:latin typeface="Times"/>
                <a:cs typeface="Times"/>
              </a:rPr>
              <a:t>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d</a:t>
            </a:r>
            <a:r>
              <a:rPr lang="fr-FR" b="1">
                <a:latin typeface="Times"/>
                <a:cs typeface="Times"/>
              </a:rPr>
              <a:t> &lt; 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= 4 10</a:t>
            </a:r>
            <a:r>
              <a:rPr lang="fr-FR" b="1" baseline="30000">
                <a:latin typeface="Times"/>
                <a:cs typeface="Times"/>
              </a:rPr>
              <a:t>-10</a:t>
            </a:r>
          </a:p>
          <a:p>
            <a:r>
              <a:rPr lang="fr-FR" b="1">
                <a:latin typeface="Times"/>
                <a:cs typeface="Times"/>
              </a:rPr>
              <a:t>la distance maximale entre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sur les dislocations est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 = a/X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 baseline="30000">
                <a:solidFill>
                  <a:srgbClr val="0000FF"/>
                </a:solidFill>
                <a:latin typeface="Times"/>
                <a:cs typeface="Times"/>
              </a:rPr>
              <a:t>d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 &gt; 100 cm</a:t>
            </a:r>
          </a:p>
          <a:p>
            <a:r>
              <a:rPr lang="fr-FR" b="1">
                <a:latin typeface="Times"/>
                <a:cs typeface="Times"/>
              </a:rPr>
              <a:t>alors que la largeur de la cellule vaut 1 cm</a:t>
            </a:r>
          </a:p>
          <a:p>
            <a:r>
              <a:rPr lang="fr-FR" b="1">
                <a:latin typeface="Times"/>
                <a:cs typeface="Times"/>
              </a:rPr>
              <a:t>=&gt; avec une densité de dislocations </a:t>
            </a:r>
            <a:r>
              <a:rPr lang="fr-FR" b="1">
                <a:latin typeface="Symbol" charset="2"/>
                <a:cs typeface="Symbol" charset="2"/>
              </a:rPr>
              <a:t>L</a:t>
            </a:r>
            <a:r>
              <a:rPr lang="fr-FR" b="1">
                <a:latin typeface="Times"/>
                <a:cs typeface="Times"/>
              </a:rPr>
              <a:t> ~ 100 cm</a:t>
            </a:r>
            <a:r>
              <a:rPr lang="fr-FR" b="1" baseline="30000">
                <a:latin typeface="Times"/>
                <a:cs typeface="Times"/>
              </a:rPr>
              <a:t>-2</a:t>
            </a:r>
            <a:r>
              <a:rPr lang="fr-FR" b="1">
                <a:latin typeface="Times"/>
                <a:cs typeface="Times"/>
              </a:rPr>
              <a:t>,  </a:t>
            </a:r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il y a 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au plus 1 seul </a:t>
            </a:r>
            <a:r>
              <a:rPr lang="fr-FR" b="1" baseline="3000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He sur l'ensemble du réseau de dislocations</a:t>
            </a:r>
            <a:endParaRPr lang="fr-FR" b="1">
              <a:latin typeface="Times"/>
              <a:cs typeface="Times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4323724" y="1540930"/>
            <a:ext cx="4499375" cy="2566895"/>
          </a:xfrm>
          <a:custGeom>
            <a:avLst/>
            <a:gdLst>
              <a:gd name="connsiteX0" fmla="*/ 0 w 4499375"/>
              <a:gd name="connsiteY0" fmla="*/ 0 h 2566895"/>
              <a:gd name="connsiteX1" fmla="*/ 1134977 w 4499375"/>
              <a:gd name="connsiteY1" fmla="*/ 13510 h 2566895"/>
              <a:gd name="connsiteX2" fmla="*/ 1134977 w 4499375"/>
              <a:gd name="connsiteY2" fmla="*/ 1296957 h 2566895"/>
              <a:gd name="connsiteX3" fmla="*/ 1999722 w 4499375"/>
              <a:gd name="connsiteY3" fmla="*/ 1296957 h 2566895"/>
              <a:gd name="connsiteX4" fmla="*/ 1986210 w 4499375"/>
              <a:gd name="connsiteY4" fmla="*/ 13510 h 2566895"/>
              <a:gd name="connsiteX5" fmla="*/ 2905002 w 4499375"/>
              <a:gd name="connsiteY5" fmla="*/ 27020 h 2566895"/>
              <a:gd name="connsiteX6" fmla="*/ 2905002 w 4499375"/>
              <a:gd name="connsiteY6" fmla="*/ 2566895 h 2566895"/>
              <a:gd name="connsiteX7" fmla="*/ 3796770 w 4499375"/>
              <a:gd name="connsiteY7" fmla="*/ 2553385 h 2566895"/>
              <a:gd name="connsiteX8" fmla="*/ 3796770 w 4499375"/>
              <a:gd name="connsiteY8" fmla="*/ 13510 h 2566895"/>
              <a:gd name="connsiteX9" fmla="*/ 4499375 w 4499375"/>
              <a:gd name="connsiteY9" fmla="*/ 13510 h 256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9375" h="2566895">
                <a:moveTo>
                  <a:pt x="0" y="0"/>
                </a:moveTo>
                <a:lnTo>
                  <a:pt x="1134977" y="13510"/>
                </a:lnTo>
                <a:lnTo>
                  <a:pt x="1134977" y="1296957"/>
                </a:lnTo>
                <a:lnTo>
                  <a:pt x="1999722" y="1296957"/>
                </a:lnTo>
                <a:lnTo>
                  <a:pt x="1986210" y="13510"/>
                </a:lnTo>
                <a:lnTo>
                  <a:pt x="2905002" y="27020"/>
                </a:lnTo>
                <a:lnTo>
                  <a:pt x="2905002" y="2566895"/>
                </a:lnTo>
                <a:lnTo>
                  <a:pt x="3796770" y="2553385"/>
                </a:lnTo>
                <a:lnTo>
                  <a:pt x="3796770" y="13510"/>
                </a:lnTo>
                <a:lnTo>
                  <a:pt x="4499375" y="1351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458701" y="2107556"/>
            <a:ext cx="864745" cy="151311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323724" y="1148347"/>
            <a:ext cx="17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masse du solide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31714" y="3589090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dislocations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275746" y="3697171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liquide</a:t>
            </a:r>
          </a:p>
        </p:txBody>
      </p:sp>
      <p:grpSp>
        <p:nvGrpSpPr>
          <p:cNvPr id="4" name="Grouper 10"/>
          <p:cNvGrpSpPr/>
          <p:nvPr/>
        </p:nvGrpSpPr>
        <p:grpSpPr>
          <a:xfrm>
            <a:off x="5148064" y="4652963"/>
            <a:ext cx="3638749" cy="1291425"/>
            <a:chOff x="5148064" y="1581256"/>
            <a:chExt cx="3638749" cy="1291425"/>
          </a:xfrm>
        </p:grpSpPr>
        <p:grpSp>
          <p:nvGrpSpPr>
            <p:cNvPr id="5" name="Groupe 72"/>
            <p:cNvGrpSpPr/>
            <p:nvPr/>
          </p:nvGrpSpPr>
          <p:grpSpPr>
            <a:xfrm>
              <a:off x="5148064" y="2492904"/>
              <a:ext cx="2625824" cy="72000"/>
              <a:chOff x="5508104" y="2204872"/>
              <a:chExt cx="2625824" cy="72000"/>
            </a:xfrm>
          </p:grpSpPr>
          <p:sp>
            <p:nvSpPr>
              <p:cNvPr id="18" name="Ellipse 17"/>
              <p:cNvSpPr/>
              <p:nvPr/>
            </p:nvSpPr>
            <p:spPr>
              <a:xfrm>
                <a:off x="5508104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56521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58045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956928" y="2204872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61093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62617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6410672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65546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67070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68594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7011896" y="2204872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71642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7308304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74523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76047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77571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79095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Ellipse 34"/>
              <p:cNvSpPr/>
              <p:nvPr/>
            </p:nvSpPr>
            <p:spPr>
              <a:xfrm>
                <a:off x="80619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Connecteur droit avec flèche 12"/>
            <p:cNvCxnSpPr/>
            <p:nvPr/>
          </p:nvCxnSpPr>
          <p:spPr>
            <a:xfrm>
              <a:off x="5580112" y="2348880"/>
              <a:ext cx="1152128" cy="1588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5148064" y="2564904"/>
              <a:ext cx="271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a</a:t>
              </a:r>
              <a:endParaRPr lang="en-US" sz="1400" dirty="0">
                <a:latin typeface="+mn-lt"/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148088" y="2635324"/>
              <a:ext cx="216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5964844" y="1984006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Times"/>
                  <a:cs typeface="Times"/>
                </a:rPr>
                <a:t>L</a:t>
              </a:r>
              <a:r>
                <a:rPr lang="en-US" b="1" baseline="-25000" dirty="0" smtClean="0">
                  <a:solidFill>
                    <a:srgbClr val="0000FF"/>
                  </a:solidFill>
                  <a:latin typeface="Times"/>
                  <a:cs typeface="Times"/>
                </a:rPr>
                <a:t>i</a:t>
              </a:r>
              <a:endParaRPr lang="en-US" b="1" baseline="-25000" dirty="0">
                <a:solidFill>
                  <a:srgbClr val="0000FF"/>
                </a:solidFill>
                <a:latin typeface="Times"/>
                <a:cs typeface="Times"/>
              </a:endParaRPr>
            </a:p>
          </p:txBody>
        </p:sp>
        <p:graphicFrame>
          <p:nvGraphicFramePr>
            <p:cNvPr id="17" name="Object 8"/>
            <p:cNvGraphicFramePr>
              <a:graphicFrameLocks noChangeAspect="1"/>
            </p:cNvGraphicFramePr>
            <p:nvPr/>
          </p:nvGraphicFramePr>
          <p:xfrm>
            <a:off x="7808913" y="1581256"/>
            <a:ext cx="977900" cy="754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36" name="Équation" r:id="rId3" imgW="533400" imgH="406400" progId="Equation.3">
                    <p:embed/>
                  </p:oleObj>
                </mc:Choice>
                <mc:Fallback>
                  <p:oleObj name="Équation" r:id="rId3" imgW="533400" imgH="406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08913" y="1581256"/>
                          <a:ext cx="977900" cy="754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ZoneTexte 35"/>
          <p:cNvSpPr txBox="1"/>
          <p:nvPr/>
        </p:nvSpPr>
        <p:spPr>
          <a:xfrm>
            <a:off x="6549628" y="5748513"/>
            <a:ext cx="54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He</a:t>
            </a:r>
            <a:endParaRPr lang="en-US" b="1" baseline="-25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458701" y="5759722"/>
            <a:ext cx="54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He</a:t>
            </a:r>
            <a:endParaRPr lang="en-US" b="1" baseline="-25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cxnSp>
        <p:nvCxnSpPr>
          <p:cNvPr id="39" name="Connecteur droit avec flèche 38"/>
          <p:cNvCxnSpPr/>
          <p:nvPr/>
        </p:nvCxnSpPr>
        <p:spPr>
          <a:xfrm rot="5400000">
            <a:off x="4506341" y="2181860"/>
            <a:ext cx="1283447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rot="5400000">
            <a:off x="7088634" y="2823584"/>
            <a:ext cx="2566897" cy="15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4391284" y="1963420"/>
            <a:ext cx="754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Times"/>
                <a:cs typeface="Times"/>
              </a:rPr>
              <a:t>0.73 K</a:t>
            </a:r>
            <a:endParaRPr lang="en-US" sz="1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8328893" y="2485152"/>
            <a:ext cx="85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Times"/>
                <a:cs typeface="Times"/>
              </a:rPr>
              <a:t>1.359 K</a:t>
            </a:r>
            <a:endParaRPr lang="en-US" sz="1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443" y="90134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31474" y="142680"/>
            <a:ext cx="53473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monocristaux de haute qualité (suite)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6200" y="1841363"/>
            <a:ext cx="3055938" cy="2862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1</a:t>
            </a:r>
            <a:r>
              <a:rPr lang="fr-FR" b="1" i="1" baseline="30000">
                <a:solidFill>
                  <a:srgbClr val="FF0000"/>
                </a:solidFill>
                <a:latin typeface="Times" pitchFamily="-111" charset="0"/>
              </a:rPr>
              <a:t>er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 réchauffage: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la rigidité augmente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variation opposée à toutes les observations précédentes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- quelques </a:t>
            </a:r>
            <a:r>
              <a:rPr lang="fr-FR" b="1" i="1" baseline="30000">
                <a:solidFill>
                  <a:srgbClr val="000090"/>
                </a:solidFill>
                <a:latin typeface="Times" pitchFamily="-111" charset="0"/>
              </a:rPr>
              <a:t>3</a:t>
            </a: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He sortent du liquide  et se lient fortement aux dislocations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- des dislocations en biais s'alignent peut-être aussi dans le réseau (Kuklov et al. 2010)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4703686"/>
            <a:ext cx="3338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1</a:t>
            </a:r>
            <a:r>
              <a:rPr lang="fr-FR" b="1" i="1" baseline="30000">
                <a:solidFill>
                  <a:srgbClr val="FF0000"/>
                </a:solidFill>
                <a:latin typeface="Times" pitchFamily="-111" charset="0"/>
              </a:rPr>
              <a:t>er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 refroidissement: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avec quelques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dans le cristal, les dislocations se piègent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la rigidité augmente à nouveau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6200" y="893806"/>
            <a:ext cx="31832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frais de croissance, le cristal </a:t>
            </a:r>
          </a:p>
          <a:p>
            <a:pPr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X5a est mou</a:t>
            </a:r>
          </a:p>
          <a:p>
            <a:pPr algn="l">
              <a:defRPr/>
            </a:pPr>
            <a:r>
              <a:rPr lang="fr-FR" b="1" i="1">
                <a:solidFill>
                  <a:srgbClr val="7F7F7F"/>
                </a:solidFill>
                <a:latin typeface="Times" pitchFamily="-111" charset="0"/>
              </a:rPr>
              <a:t>17.6 instead of 19.2 +/- 0.2 kHz</a:t>
            </a:r>
            <a:endParaRPr lang="fr-FR">
              <a:solidFill>
                <a:srgbClr val="7F7F7F"/>
              </a:solidFill>
              <a:latin typeface="Times" pitchFamily="-105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200" y="5904015"/>
            <a:ext cx="89014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cycles suivants en température: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la fréquence de résonance varie entre 18 et 19.4 kHz</a:t>
            </a:r>
          </a:p>
          <a:p>
            <a:pPr>
              <a:defRPr/>
            </a:pPr>
            <a:r>
              <a:rPr lang="fr-FR" b="1" i="1">
                <a:latin typeface="Times" pitchFamily="-111" charset="0"/>
              </a:rPr>
              <a:t>la quantité d'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dans le cristal devrait dépendre de la température al plus haute atteinte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19" y="104995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304800"/>
            <a:ext cx="53650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>
                <a:latin typeface="Times" pitchFamily="-112" charset="0"/>
              </a:rPr>
              <a:t>l'état rigide</a:t>
            </a:r>
            <a:r>
              <a:rPr lang="fr-FR" sz="2400" b="1" dirty="0">
                <a:latin typeface="Times New Roman"/>
                <a:cs typeface="Times New Roman"/>
              </a:rPr>
              <a:t> à </a:t>
            </a:r>
            <a:r>
              <a:rPr lang="fr-FR" sz="2400" b="1" dirty="0">
                <a:latin typeface="Times" pitchFamily="-112" charset="0"/>
              </a:rPr>
              <a:t>basse </a:t>
            </a:r>
            <a:r>
              <a:rPr lang="fr-FR" sz="2400" b="1" dirty="0" err="1">
                <a:latin typeface="Times" pitchFamily="-112" charset="0"/>
              </a:rPr>
              <a:t>T</a:t>
            </a:r>
            <a:r>
              <a:rPr lang="fr-FR" sz="2400" b="1" dirty="0">
                <a:latin typeface="Times" pitchFamily="-112" charset="0"/>
              </a:rPr>
              <a:t> n'est pas stable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6200" y="1661725"/>
            <a:ext cx="343921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à  20 mK, les 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ne restent pas liés aux dislocations</a:t>
            </a:r>
          </a:p>
          <a:p>
            <a:pPr algn="l">
              <a:defRPr/>
            </a:pPr>
            <a:endParaRPr lang="fr-FR" b="1" i="1"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l'état rigide relaxe vers l'état mou avec une constante de temps de l'ordre de 100 heures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probablement parce que les </a:t>
            </a:r>
            <a:r>
              <a:rPr lang="fr-FR" b="1" i="1" baseline="30000">
                <a:solidFill>
                  <a:srgbClr val="FF0000"/>
                </a:solidFill>
                <a:latin typeface="Times" pitchFamily="-111" charset="0"/>
              </a:rPr>
              <a:t>3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He s'écahppent des dislocations avec une  probabilité ~ exp(-E</a:t>
            </a:r>
            <a:r>
              <a:rPr lang="fr-FR" b="1" i="1" baseline="-25000">
                <a:solidFill>
                  <a:srgbClr val="FF0000"/>
                </a:solidFill>
                <a:latin typeface="Times" pitchFamily="-111" charset="0"/>
              </a:rPr>
              <a:t>B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/T) et finissent par trouver le liquide</a:t>
            </a:r>
          </a:p>
          <a:p>
            <a:pPr algn="l">
              <a:defRPr/>
            </a:pPr>
            <a:endParaRPr lang="fr-FR" b="1" i="1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latin typeface="Times" pitchFamily="-111" charset="0"/>
              </a:rPr>
              <a:t>relaxation beaucoup plus rapide en présence de vibrations mécaniques</a:t>
            </a:r>
            <a:endParaRPr lang="fr-FR" b="1" i="1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0163" y="304801"/>
            <a:ext cx="76475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>
                <a:latin typeface="Times" pitchFamily="-112" charset="0"/>
              </a:rPr>
              <a:t>un cristal de haute qualité recuit</a:t>
            </a:r>
            <a:r>
              <a:rPr lang="fr-FR" sz="2400" b="1" dirty="0">
                <a:latin typeface="Times New Roman"/>
                <a:cs typeface="Times New Roman"/>
              </a:rPr>
              <a:t> à </a:t>
            </a:r>
            <a:r>
              <a:rPr lang="fr-FR" sz="2400" b="1" dirty="0">
                <a:latin typeface="Times" pitchFamily="-112" charset="0"/>
              </a:rPr>
              <a:t>950 </a:t>
            </a:r>
            <a:r>
              <a:rPr lang="fr-FR" sz="2400" b="1" dirty="0" err="1">
                <a:latin typeface="Times" pitchFamily="-112" charset="0"/>
              </a:rPr>
              <a:t>mK</a:t>
            </a:r>
            <a:r>
              <a:rPr lang="fr-FR" sz="2400" b="1" dirty="0">
                <a:latin typeface="Times" pitchFamily="-112" charset="0"/>
              </a:rPr>
              <a:t> : X5b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8631" y="998648"/>
            <a:ext cx="332386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/>
                <a:cs typeface="Times"/>
              </a:rPr>
              <a:t>après recuit à 0.95K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la fréquence de résonance descend maintenant à 15.9 kHz à haute température (100 mK ...)</a:t>
            </a:r>
          </a:p>
          <a:p>
            <a:pPr algn="l">
              <a:defRPr/>
            </a:pPr>
            <a:endParaRPr lang="fr-FR" b="1" i="1">
              <a:solidFill>
                <a:schemeClr val="tx2"/>
              </a:solidFill>
              <a:latin typeface="Times"/>
              <a:cs typeface="Times"/>
            </a:endParaRP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/>
                <a:cs typeface="Times"/>
              </a:rPr>
              <a:t>Calcul de Maris: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ceci correspond à </a:t>
            </a:r>
            <a:r>
              <a:rPr lang="fr-FR" b="1" i="1">
                <a:solidFill>
                  <a:srgbClr val="00FF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/>
                <a:cs typeface="Times"/>
              </a:rPr>
              <a:t>une réduction du module de cisaillement  c</a:t>
            </a:r>
            <a:r>
              <a:rPr lang="fr-FR" b="1" i="1" baseline="-25000">
                <a:solidFill>
                  <a:srgbClr val="00FF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/>
                <a:cs typeface="Times"/>
              </a:rPr>
              <a:t>44</a:t>
            </a:r>
            <a:r>
              <a:rPr lang="fr-FR" b="1" i="1">
                <a:solidFill>
                  <a:srgbClr val="00FF0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/>
                <a:cs typeface="Times"/>
              </a:rPr>
              <a:t> à seulement 14% de sa valeur normale</a:t>
            </a: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 mesurée par Greywall à 1K. Le recuit réarrange le réseau de dislocations.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8630" y="4540389"/>
            <a:ext cx="3323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la variation en T dépend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- du taux de refroidissement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- du niveau de vibration (pot 1K)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8631" y="5551848"/>
            <a:ext cx="2806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après recroissance à 1.21K on introduit du désordre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- le ramollissement est plus faibe (X5c)</a:t>
            </a:r>
          </a:p>
        </p:txBody>
      </p:sp>
      <p:grpSp>
        <p:nvGrpSpPr>
          <p:cNvPr id="5" name="Grouper 8"/>
          <p:cNvGrpSpPr/>
          <p:nvPr/>
        </p:nvGrpSpPr>
        <p:grpSpPr>
          <a:xfrm>
            <a:off x="3505200" y="1168400"/>
            <a:ext cx="5638800" cy="5384800"/>
            <a:chOff x="3505200" y="1168400"/>
            <a:chExt cx="5638800" cy="5384800"/>
          </a:xfrm>
        </p:grpSpPr>
        <p:pic>
          <p:nvPicPr>
            <p:cNvPr id="3" name="Image 2" descr="f(T)-X5b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5200" y="1168400"/>
              <a:ext cx="5638800" cy="5384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377770" y="1467045"/>
              <a:ext cx="4553422" cy="43786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6307" y="194544"/>
            <a:ext cx="583438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calcul numérique de la fréquence de resonance acoustique (H.J. Maris 2010)</a:t>
            </a:r>
          </a:p>
        </p:txBody>
      </p:sp>
      <p:grpSp>
        <p:nvGrpSpPr>
          <p:cNvPr id="33" name="Grouper 32"/>
          <p:cNvGrpSpPr/>
          <p:nvPr/>
        </p:nvGrpSpPr>
        <p:grpSpPr>
          <a:xfrm>
            <a:off x="6408794" y="233848"/>
            <a:ext cx="2371199" cy="2552977"/>
            <a:chOff x="472609" y="1063249"/>
            <a:chExt cx="2371199" cy="2552977"/>
          </a:xfrm>
        </p:grpSpPr>
        <p:grpSp>
          <p:nvGrpSpPr>
            <p:cNvPr id="34" name="Grouper 35"/>
            <p:cNvGrpSpPr/>
            <p:nvPr/>
          </p:nvGrpSpPr>
          <p:grpSpPr>
            <a:xfrm>
              <a:off x="472609" y="1063249"/>
              <a:ext cx="2244548" cy="2552977"/>
              <a:chOff x="472609" y="1048962"/>
              <a:chExt cx="2244548" cy="2552977"/>
            </a:xfrm>
          </p:grpSpPr>
          <p:grpSp>
            <p:nvGrpSpPr>
              <p:cNvPr id="37" name="Grouper 34"/>
              <p:cNvGrpSpPr/>
              <p:nvPr/>
            </p:nvGrpSpPr>
            <p:grpSpPr>
              <a:xfrm>
                <a:off x="472609" y="1048962"/>
                <a:ext cx="2244548" cy="2552977"/>
                <a:chOff x="472609" y="1048962"/>
                <a:chExt cx="2244548" cy="2552977"/>
              </a:xfrm>
            </p:grpSpPr>
            <p:grpSp>
              <p:nvGrpSpPr>
                <p:cNvPr id="40" name="Groupe 17"/>
                <p:cNvGrpSpPr>
                  <a:grpSpLocks/>
                </p:cNvGrpSpPr>
                <p:nvPr/>
              </p:nvGrpSpPr>
              <p:grpSpPr bwMode="auto">
                <a:xfrm rot="1800000">
                  <a:off x="926552" y="1048962"/>
                  <a:ext cx="1790605" cy="2447948"/>
                  <a:chOff x="2400254" y="2564904"/>
                  <a:chExt cx="1451666" cy="2088252"/>
                </a:xfrm>
              </p:grpSpPr>
              <p:sp>
                <p:nvSpPr>
                  <p:cNvPr id="43" name="Rectangle à coins arrondis 42"/>
                  <p:cNvSpPr/>
                  <p:nvPr/>
                </p:nvSpPr>
                <p:spPr>
                  <a:xfrm>
                    <a:off x="2411760" y="2564904"/>
                    <a:ext cx="1440160" cy="2088232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tx2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tx2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2400254" y="4294283"/>
                    <a:ext cx="1440159" cy="358873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5" name="Rectangle 8"/>
                  <p:cNvSpPr/>
                  <p:nvPr/>
                </p:nvSpPr>
                <p:spPr bwMode="auto">
                  <a:xfrm>
                    <a:off x="2548288" y="4289180"/>
                    <a:ext cx="489062" cy="20719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Times" pitchFamily="-112" charset="0"/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 bwMode="auto">
                  <a:xfrm>
                    <a:off x="3209749" y="4292344"/>
                    <a:ext cx="468470" cy="207199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Times" pitchFamily="-112" charset="0"/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3660456" y="4290416"/>
                    <a:ext cx="36036" cy="20449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3192010" y="4293033"/>
                    <a:ext cx="37324" cy="20313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3012187" y="4293206"/>
                    <a:ext cx="36036" cy="20313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2512849" y="4293194"/>
                    <a:ext cx="36036" cy="20313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41" name="ZoneTexte 30"/>
                <p:cNvSpPr txBox="1">
                  <a:spLocks noChangeArrowheads="1"/>
                </p:cNvSpPr>
                <p:nvPr/>
              </p:nvSpPr>
              <p:spPr bwMode="auto">
                <a:xfrm rot="1800000">
                  <a:off x="472609" y="2905224"/>
                  <a:ext cx="916925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excitation</a:t>
                  </a:r>
                </a:p>
              </p:txBody>
            </p:sp>
            <p:sp>
              <p:nvSpPr>
                <p:cNvPr id="42" name="ZoneTexte 31"/>
                <p:cNvSpPr txBox="1">
                  <a:spLocks noChangeArrowheads="1"/>
                </p:cNvSpPr>
                <p:nvPr/>
              </p:nvSpPr>
              <p:spPr bwMode="auto">
                <a:xfrm rot="1800000">
                  <a:off x="1177961" y="3294162"/>
                  <a:ext cx="893694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detection</a:t>
                  </a:r>
                </a:p>
              </p:txBody>
            </p:sp>
          </p:grpSp>
          <p:cxnSp>
            <p:nvCxnSpPr>
              <p:cNvPr id="38" name="Connecteur droit avec flèche 37"/>
              <p:cNvCxnSpPr/>
              <p:nvPr/>
            </p:nvCxnSpPr>
            <p:spPr>
              <a:xfrm rot="5400000" flipH="1" flipV="1">
                <a:off x="1620838" y="3068637"/>
                <a:ext cx="287338" cy="1444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/>
              <p:cNvCxnSpPr/>
              <p:nvPr/>
            </p:nvCxnSpPr>
            <p:spPr>
              <a:xfrm rot="5400000" flipH="1" flipV="1">
                <a:off x="900113" y="2708275"/>
                <a:ext cx="287337" cy="1444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Connecteur droit avec flèche 34"/>
            <p:cNvCxnSpPr/>
            <p:nvPr/>
          </p:nvCxnSpPr>
          <p:spPr>
            <a:xfrm>
              <a:off x="1475656" y="1340768"/>
              <a:ext cx="1368152" cy="792088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 rot="1800000">
              <a:off x="1745899" y="1466107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L=12mm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51" name="ZoneTexte 50"/>
          <p:cNvSpPr txBox="1"/>
          <p:nvPr/>
        </p:nvSpPr>
        <p:spPr>
          <a:xfrm>
            <a:off x="143317" y="1221926"/>
            <a:ext cx="534599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le cristal est un solide anisotrope</a:t>
            </a:r>
            <a:endParaRPr lang="fr-FR" b="1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la freqence de resonance dépend des 5 coefficients c</a:t>
            </a:r>
            <a:r>
              <a:rPr lang="fr-FR" b="1" baseline="-25000">
                <a:latin typeface="Times"/>
                <a:cs typeface="Times"/>
              </a:rPr>
              <a:t>11</a:t>
            </a:r>
            <a:r>
              <a:rPr lang="fr-FR" b="1">
                <a:latin typeface="Times"/>
                <a:cs typeface="Times"/>
              </a:rPr>
              <a:t>, c</a:t>
            </a:r>
            <a:r>
              <a:rPr lang="fr-FR" b="1" baseline="-25000">
                <a:latin typeface="Times"/>
                <a:cs typeface="Times"/>
              </a:rPr>
              <a:t>13</a:t>
            </a:r>
            <a:r>
              <a:rPr lang="fr-FR" b="1">
                <a:latin typeface="Times"/>
                <a:cs typeface="Times"/>
              </a:rPr>
              <a:t>, c</a:t>
            </a:r>
            <a:r>
              <a:rPr lang="fr-FR" b="1" baseline="-25000">
                <a:latin typeface="Times"/>
                <a:cs typeface="Times"/>
              </a:rPr>
              <a:t>33</a:t>
            </a:r>
            <a:r>
              <a:rPr lang="fr-FR" b="1">
                <a:latin typeface="Times"/>
                <a:cs typeface="Times"/>
              </a:rPr>
              <a:t>,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and c</a:t>
            </a:r>
            <a:r>
              <a:rPr lang="fr-FR" b="1" baseline="-25000">
                <a:latin typeface="Times"/>
                <a:cs typeface="Times"/>
              </a:rPr>
              <a:t>66</a:t>
            </a:r>
            <a:r>
              <a:rPr lang="fr-FR" b="1">
                <a:latin typeface="Times"/>
                <a:cs typeface="Times"/>
              </a:rPr>
              <a:t> </a:t>
            </a:r>
          </a:p>
          <a:p>
            <a:r>
              <a:rPr lang="fr-FR" b="1">
                <a:latin typeface="Times"/>
                <a:cs typeface="Times"/>
              </a:rPr>
              <a:t>Le coefficient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est un module de cisaillement qui controle la vitesse des ondes transverses perpendiculairement aux plans de base (c</a:t>
            </a:r>
            <a:r>
              <a:rPr lang="fr-FR" b="1" baseline="-25000">
                <a:latin typeface="Times"/>
                <a:cs typeface="Times"/>
              </a:rPr>
              <a:t>t</a:t>
            </a:r>
            <a:r>
              <a:rPr lang="fr-FR" b="1">
                <a:latin typeface="Times"/>
                <a:cs typeface="Times"/>
              </a:rPr>
              <a:t> = (c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/</a:t>
            </a:r>
            <a:r>
              <a:rPr lang="fr-FR" b="1">
                <a:latin typeface="Symbol" charset="2"/>
                <a:cs typeface="Symbol" charset="2"/>
              </a:rPr>
              <a:t>r</a:t>
            </a:r>
            <a:r>
              <a:rPr lang="fr-FR" b="1">
                <a:latin typeface="Times"/>
                <a:cs typeface="Times"/>
              </a:rPr>
              <a:t>)</a:t>
            </a:r>
            <a:r>
              <a:rPr lang="fr-FR" b="1" baseline="30000">
                <a:latin typeface="Times"/>
                <a:cs typeface="Times"/>
              </a:rPr>
              <a:t>1/2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243111" y="4142972"/>
            <a:ext cx="4701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à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résonance, l'onde n'est ni transverse ni longitudinale, </a:t>
            </a:r>
          </a:p>
          <a:p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la fréquence baisse de 19,2 kHz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à 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15,2 kHz quand c</a:t>
            </a:r>
            <a:r>
              <a:rPr lang="fr-FR" b="1" baseline="-25000" dirty="0">
                <a:solidFill>
                  <a:srgbClr val="0000FF"/>
                </a:solidFill>
                <a:latin typeface="Times"/>
                <a:cs typeface="Times"/>
              </a:rPr>
              <a:t>44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passe de 125 bar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à 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0.</a:t>
            </a:r>
          </a:p>
        </p:txBody>
      </p:sp>
      <p:pic>
        <p:nvPicPr>
          <p:cNvPr id="54" name="Image 53" descr="Maris-f(c44)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299" y="3021145"/>
            <a:ext cx="3856573" cy="3723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1"/>
          <p:cNvSpPr>
            <a:spLocks noGrp="1"/>
          </p:cNvSpPr>
          <p:nvPr>
            <p:ph type="title"/>
          </p:nvPr>
        </p:nvSpPr>
        <p:spPr>
          <a:xfrm>
            <a:off x="152400" y="247458"/>
            <a:ext cx="3697782" cy="652739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>
                <a:solidFill>
                  <a:schemeClr val="tx1"/>
                </a:solidFill>
                <a:latin typeface="Times"/>
                <a:ea typeface="ＭＳ Ｐゴシック" pitchFamily="-105" charset="-128"/>
                <a:cs typeface="Times"/>
              </a:rPr>
              <a:t>structure mosaïque</a:t>
            </a:r>
            <a:endParaRPr lang="fr-FR" sz="2800" b="1">
              <a:solidFill>
                <a:srgbClr val="FF0000"/>
              </a:solidFill>
              <a:latin typeface="Times"/>
              <a:ea typeface="ＭＳ Ｐゴシック" pitchFamily="-105" charset="-128"/>
              <a:cs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865" y="1161659"/>
            <a:ext cx="385018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D'après  J. Friedel 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("Dislocations", Oxford U. Press)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un réseau simple de dislocation ne devrait permettre qu'une variation de  5% du module de cisaillement c44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 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Cette variation peut monter 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à 100% </a:t>
            </a: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et c44 s'annuler 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dans le cas d'une structure mosaïque </a:t>
            </a: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où les dislocations se regroupent en joints de grains de faible désorientation</a:t>
            </a:r>
            <a:endParaRPr lang="fr-FR">
              <a:solidFill>
                <a:srgbClr val="000000"/>
              </a:solidFill>
              <a:latin typeface="Times" pitchFamily="-105" charset="0"/>
            </a:endParaRPr>
          </a:p>
        </p:txBody>
      </p:sp>
      <p:grpSp>
        <p:nvGrpSpPr>
          <p:cNvPr id="2" name="Groupe 79"/>
          <p:cNvGrpSpPr>
            <a:grpSpLocks/>
          </p:cNvGrpSpPr>
          <p:nvPr/>
        </p:nvGrpSpPr>
        <p:grpSpPr bwMode="auto">
          <a:xfrm rot="21180000">
            <a:off x="4884140" y="784344"/>
            <a:ext cx="1806833" cy="1879180"/>
            <a:chOff x="5645075" y="3204911"/>
            <a:chExt cx="1806833" cy="1879727"/>
          </a:xfrm>
        </p:grpSpPr>
        <p:cxnSp>
          <p:nvCxnSpPr>
            <p:cNvPr id="39" name="Connecteur droit 38"/>
            <p:cNvCxnSpPr/>
            <p:nvPr/>
          </p:nvCxnSpPr>
          <p:spPr>
            <a:xfrm rot="5400000">
              <a:off x="4825783" y="4109529"/>
              <a:ext cx="17928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rot="5400000">
              <a:off x="5224614" y="4152504"/>
              <a:ext cx="18642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rot="10800000">
              <a:off x="5651534" y="3293868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rot="10800000">
              <a:off x="5648658" y="4503030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rot="5400000">
              <a:off x="6444681" y="4148454"/>
              <a:ext cx="18722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5400000">
              <a:off x="5691777" y="4116700"/>
              <a:ext cx="17928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10800000">
              <a:off x="5651469" y="4076205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rot="10800000">
              <a:off x="5651708" y="3644265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rot="5400000">
              <a:off x="6044275" y="4105286"/>
              <a:ext cx="18007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10800000">
              <a:off x="5645075" y="493615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80"/>
          <p:cNvGrpSpPr>
            <a:grpSpLocks/>
          </p:cNvGrpSpPr>
          <p:nvPr/>
        </p:nvGrpSpPr>
        <p:grpSpPr bwMode="auto">
          <a:xfrm rot="420000">
            <a:off x="6902296" y="784382"/>
            <a:ext cx="1807415" cy="1877024"/>
            <a:chOff x="5644460" y="3205916"/>
            <a:chExt cx="1807415" cy="1877571"/>
          </a:xfrm>
        </p:grpSpPr>
        <p:cxnSp>
          <p:nvCxnSpPr>
            <p:cNvPr id="29" name="Connecteur droit 28"/>
            <p:cNvCxnSpPr/>
            <p:nvPr/>
          </p:nvCxnSpPr>
          <p:spPr>
            <a:xfrm rot="5400000">
              <a:off x="4826532" y="4116544"/>
              <a:ext cx="17928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>
              <a:off x="5217316" y="4151353"/>
              <a:ext cx="18642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10800000">
              <a:off x="5645629" y="3288338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10800000">
              <a:off x="5651435" y="450833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rot="5400000">
              <a:off x="6442139" y="4142020"/>
              <a:ext cx="18722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rot="5400000">
              <a:off x="5686224" y="4110148"/>
              <a:ext cx="17928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rot="10800000">
              <a:off x="5644507" y="4074020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rot="10800000">
              <a:off x="5644460" y="3643657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rot="5400000">
              <a:off x="6039329" y="4113488"/>
              <a:ext cx="18007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rot="10800000">
              <a:off x="5651675" y="494027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121"/>
          <p:cNvGrpSpPr>
            <a:grpSpLocks/>
          </p:cNvGrpSpPr>
          <p:nvPr/>
        </p:nvGrpSpPr>
        <p:grpSpPr bwMode="auto">
          <a:xfrm>
            <a:off x="6707163" y="791911"/>
            <a:ext cx="144015" cy="107950"/>
            <a:chOff x="6858000" y="5553248"/>
            <a:chExt cx="144015" cy="108000"/>
          </a:xfrm>
        </p:grpSpPr>
        <p:cxnSp>
          <p:nvCxnSpPr>
            <p:cNvPr id="27" name="Connecteur droit 26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127"/>
          <p:cNvGrpSpPr>
            <a:grpSpLocks/>
          </p:cNvGrpSpPr>
          <p:nvPr/>
        </p:nvGrpSpPr>
        <p:grpSpPr bwMode="auto">
          <a:xfrm>
            <a:off x="6707163" y="1692024"/>
            <a:ext cx="144015" cy="107950"/>
            <a:chOff x="6858000" y="5553248"/>
            <a:chExt cx="144015" cy="108000"/>
          </a:xfrm>
        </p:grpSpPr>
        <p:cxnSp>
          <p:nvCxnSpPr>
            <p:cNvPr id="23" name="Connecteur droit 22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130"/>
          <p:cNvGrpSpPr>
            <a:grpSpLocks/>
          </p:cNvGrpSpPr>
          <p:nvPr/>
        </p:nvGrpSpPr>
        <p:grpSpPr bwMode="auto">
          <a:xfrm>
            <a:off x="6735073" y="2619330"/>
            <a:ext cx="144015" cy="107950"/>
            <a:chOff x="6858000" y="5553248"/>
            <a:chExt cx="144015" cy="108000"/>
          </a:xfrm>
        </p:grpSpPr>
        <p:cxnSp>
          <p:nvCxnSpPr>
            <p:cNvPr id="21" name="Connecteur droit 20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7031710" y="49653"/>
          <a:ext cx="703495" cy="669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10" name="Équation" r:id="rId3" imgW="406080" imgH="393480" progId="Equation.3">
                  <p:embed/>
                </p:oleObj>
              </mc:Choice>
              <mc:Fallback>
                <p:oleObj name="Équation" r:id="rId3" imgW="406080" imgH="393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1710" y="49653"/>
                        <a:ext cx="703495" cy="6692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cteur droit 15"/>
          <p:cNvCxnSpPr/>
          <p:nvPr/>
        </p:nvCxnSpPr>
        <p:spPr>
          <a:xfrm rot="16200000" flipH="1">
            <a:off x="6432006" y="1287584"/>
            <a:ext cx="996630" cy="28149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496472" y="2774699"/>
            <a:ext cx="1846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grpSp>
        <p:nvGrpSpPr>
          <p:cNvPr id="7" name="Grouper 57"/>
          <p:cNvGrpSpPr/>
          <p:nvPr/>
        </p:nvGrpSpPr>
        <p:grpSpPr>
          <a:xfrm>
            <a:off x="4259486" y="2846470"/>
            <a:ext cx="4713565" cy="1104771"/>
            <a:chOff x="4259486" y="2995080"/>
            <a:chExt cx="4713565" cy="1104771"/>
          </a:xfrm>
        </p:grpSpPr>
        <p:sp>
          <p:nvSpPr>
            <p:cNvPr id="20" name="ZoneTexte 19"/>
            <p:cNvSpPr txBox="1"/>
            <p:nvPr/>
          </p:nvSpPr>
          <p:spPr>
            <a:xfrm>
              <a:off x="4259486" y="3176521"/>
              <a:ext cx="471356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Times"/>
                  <a:cs typeface="Times"/>
                </a:rPr>
                <a:t>                              où            est la  densité de</a:t>
              </a:r>
            </a:p>
            <a:p>
              <a:pPr>
                <a:defRPr/>
              </a:pPr>
              <a:endParaRPr lang="en-US" b="1" dirty="0">
                <a:latin typeface="Times"/>
                <a:cs typeface="Times"/>
              </a:endParaRPr>
            </a:p>
            <a:p>
              <a:pPr>
                <a:defRPr/>
              </a:pPr>
              <a:r>
                <a:rPr lang="en-US" b="1" dirty="0">
                  <a:latin typeface="Times"/>
                  <a:cs typeface="Times"/>
                </a:rPr>
                <a:t> </a:t>
              </a:r>
              <a:r>
                <a:rPr lang="en-US" b="1" dirty="0" smtClean="0">
                  <a:latin typeface="Times"/>
                  <a:cs typeface="Times"/>
                </a:rPr>
                <a:t>dislocations dans des joints de grains faibles</a:t>
              </a:r>
              <a:endParaRPr lang="en-US" b="1" dirty="0">
                <a:latin typeface="Times"/>
                <a:cs typeface="Times"/>
              </a:endParaRPr>
            </a:p>
          </p:txBody>
        </p:sp>
        <p:graphicFrame>
          <p:nvGraphicFramePr>
            <p:cNvPr id="18" name="Object 4"/>
            <p:cNvGraphicFramePr>
              <a:graphicFrameLocks noChangeAspect="1"/>
            </p:cNvGraphicFramePr>
            <p:nvPr/>
          </p:nvGraphicFramePr>
          <p:xfrm>
            <a:off x="4509415" y="2995080"/>
            <a:ext cx="1423329" cy="7653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911" name="Équation" r:id="rId5" imgW="711000" imgH="393480" progId="Equation.3">
                    <p:embed/>
                  </p:oleObj>
                </mc:Choice>
                <mc:Fallback>
                  <p:oleObj name="Équation" r:id="rId5" imgW="711000" imgH="39348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9415" y="2995080"/>
                          <a:ext cx="1423329" cy="7653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6"/>
            <p:cNvGraphicFramePr>
              <a:graphicFrameLocks noChangeAspect="1"/>
            </p:cNvGraphicFramePr>
            <p:nvPr/>
          </p:nvGraphicFramePr>
          <p:xfrm>
            <a:off x="6517949" y="3072359"/>
            <a:ext cx="291821" cy="674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912" name="Équation" r:id="rId7" imgW="164880" imgH="393480" progId="Equation.3">
                    <p:embed/>
                  </p:oleObj>
                </mc:Choice>
                <mc:Fallback>
                  <p:oleObj name="Équation" r:id="rId7" imgW="164880" imgH="39348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7949" y="3072359"/>
                          <a:ext cx="291821" cy="67420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" name="ZoneTexte 48"/>
          <p:cNvSpPr txBox="1"/>
          <p:nvPr/>
        </p:nvSpPr>
        <p:spPr>
          <a:xfrm>
            <a:off x="6989939" y="1117201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d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9" cstate="print"/>
          <a:srcRect t="51989"/>
          <a:stretch>
            <a:fillRect/>
          </a:stretch>
        </p:blipFill>
        <p:spPr bwMode="auto">
          <a:xfrm>
            <a:off x="553320" y="4321456"/>
            <a:ext cx="3706166" cy="206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13240" y="4321456"/>
            <a:ext cx="2516213" cy="196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ZoneTexte 55"/>
          <p:cNvSpPr txBox="1"/>
          <p:nvPr/>
        </p:nvSpPr>
        <p:spPr>
          <a:xfrm>
            <a:off x="1283605" y="6394691"/>
            <a:ext cx="227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Iwasa et al. JLTP 1995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5446117" y="6386175"/>
            <a:ext cx="295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Burns et al. Phys Rev. B 2008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latin typeface="Times" pitchFamily="-112" charset="0"/>
              </a:rPr>
              <a:t>l'étonnante  </a:t>
            </a:r>
            <a:r>
              <a:rPr lang="fr-FR" sz="2400" b="1" dirty="0">
                <a:solidFill>
                  <a:srgbClr val="FF0000"/>
                </a:solidFill>
                <a:latin typeface="Times" pitchFamily="-112" charset="0"/>
              </a:rPr>
              <a:t>plasticité</a:t>
            </a:r>
            <a:r>
              <a:rPr lang="fr-FR" sz="2400" b="1" dirty="0">
                <a:latin typeface="Times" pitchFamily="-112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  <a:latin typeface="Times" pitchFamily="-112" charset="0"/>
              </a:rPr>
              <a:t>quantique  </a:t>
            </a:r>
            <a:r>
              <a:rPr lang="fr-FR" sz="2400" b="1" dirty="0">
                <a:latin typeface="Times" pitchFamily="-112" charset="0"/>
              </a:rPr>
              <a:t>des cristaux d' </a:t>
            </a:r>
            <a:r>
              <a:rPr lang="fr-FR" sz="2400" b="1" baseline="30000" dirty="0">
                <a:latin typeface="Times" pitchFamily="-112" charset="0"/>
              </a:rPr>
              <a:t>4</a:t>
            </a:r>
            <a:r>
              <a:rPr lang="fr-FR" sz="2400" b="1" dirty="0">
                <a:latin typeface="Times" pitchFamily="-112" charset="0"/>
              </a:rPr>
              <a:t>He de haute qualité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0769" y="2035443"/>
            <a:ext cx="81119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86% de  réduction de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signifie que la déformation du cristal est dominée par le</a:t>
            </a:r>
          </a:p>
          <a:p>
            <a:r>
              <a:rPr lang="fr-FR" b="1">
                <a:latin typeface="Times"/>
                <a:cs typeface="Times"/>
              </a:rPr>
              <a:t> déplacement des dislocations</a:t>
            </a:r>
          </a:p>
          <a:p>
            <a:r>
              <a:rPr lang="fr-FR" b="1">
                <a:latin typeface="Symbol" charset="2"/>
                <a:cs typeface="Symbol" charset="2"/>
              </a:rPr>
              <a:t>s</a:t>
            </a:r>
            <a:r>
              <a:rPr lang="fr-FR" b="1">
                <a:latin typeface="Times"/>
                <a:cs typeface="Times"/>
              </a:rPr>
              <a:t> =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(</a:t>
            </a:r>
            <a:r>
              <a:rPr lang="fr-FR" b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+ 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d</a:t>
            </a:r>
            <a:r>
              <a:rPr lang="fr-FR" b="1">
                <a:latin typeface="Times"/>
                <a:cs typeface="Times"/>
              </a:rPr>
              <a:t>) qui comprend 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une contribution du réseau  </a:t>
            </a:r>
            <a:r>
              <a:rPr lang="fr-FR" b="1">
                <a:latin typeface="Times"/>
                <a:cs typeface="Times"/>
              </a:rPr>
              <a:t>et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une contribution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des dislocations</a:t>
            </a:r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un grand déplacement des dislocations produit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une grande déformation 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d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>
                <a:latin typeface="Times"/>
                <a:cs typeface="Times"/>
              </a:rPr>
              <a:t>et</a:t>
            </a:r>
          </a:p>
          <a:p>
            <a:r>
              <a:rPr lang="fr-FR" b="1">
                <a:latin typeface="Times"/>
                <a:cs typeface="Times"/>
              </a:rPr>
              <a:t>réduit donc considérablement le module de cisaillement </a:t>
            </a:r>
          </a:p>
          <a:p>
            <a:r>
              <a:rPr lang="fr-FR" b="1">
                <a:latin typeface="Times"/>
                <a:cs typeface="Times"/>
              </a:rPr>
              <a:t> comme observé dans l'expérience</a:t>
            </a:r>
          </a:p>
        </p:txBody>
      </p:sp>
      <p:grpSp>
        <p:nvGrpSpPr>
          <p:cNvPr id="5" name="Grouper 10"/>
          <p:cNvGrpSpPr/>
          <p:nvPr/>
        </p:nvGrpSpPr>
        <p:grpSpPr>
          <a:xfrm>
            <a:off x="407349" y="4247077"/>
            <a:ext cx="7782186" cy="2880000"/>
            <a:chOff x="407349" y="4247077"/>
            <a:chExt cx="7782186" cy="2880000"/>
          </a:xfrm>
        </p:grpSpPr>
        <p:sp>
          <p:nvSpPr>
            <p:cNvPr id="4" name="ZoneTexte 3"/>
            <p:cNvSpPr txBox="1"/>
            <p:nvPr/>
          </p:nvSpPr>
          <p:spPr>
            <a:xfrm>
              <a:off x="407349" y="4247077"/>
              <a:ext cx="6176841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de combien se déplacent les dislocations ?</a:t>
              </a:r>
            </a:p>
            <a:p>
              <a:r>
                <a:rPr lang="fr-FR" b="1" dirty="0">
                  <a:latin typeface="Times"/>
                  <a:cs typeface="Times"/>
                </a:rPr>
                <a:t>avec </a:t>
              </a:r>
              <a:r>
                <a:rPr lang="fr-FR" b="1" dirty="0">
                  <a:latin typeface="Symbol" charset="2"/>
                  <a:cs typeface="Symbol" charset="2"/>
                </a:rPr>
                <a:t>e = 10</a:t>
              </a:r>
              <a:r>
                <a:rPr lang="fr-FR" b="1" baseline="30000" dirty="0">
                  <a:latin typeface="Symbol" charset="2"/>
                  <a:cs typeface="Symbol" charset="2"/>
                </a:rPr>
                <a:t>-8 </a:t>
              </a:r>
              <a:r>
                <a:rPr lang="fr-FR" b="1" dirty="0">
                  <a:latin typeface="Times"/>
                  <a:cs typeface="Times"/>
                </a:rPr>
                <a:t>et (</a:t>
              </a:r>
              <a:r>
                <a:rPr lang="fr-FR" b="1" dirty="0">
                  <a:latin typeface="Symbol" charset="2"/>
                  <a:cs typeface="Symbol" charset="2"/>
                </a:rPr>
                <a:t>e</a:t>
              </a:r>
              <a:r>
                <a:rPr lang="fr-FR" b="1" baseline="-25000" dirty="0">
                  <a:latin typeface="Times"/>
                  <a:cs typeface="Times"/>
                </a:rPr>
                <a:t>l</a:t>
              </a:r>
              <a:r>
                <a:rPr lang="fr-FR" b="1" dirty="0">
                  <a:latin typeface="Times"/>
                  <a:cs typeface="Times"/>
                </a:rPr>
                <a:t> + </a:t>
              </a:r>
              <a:r>
                <a:rPr lang="fr-FR" b="1" dirty="0" err="1">
                  <a:latin typeface="Symbol" charset="2"/>
                  <a:cs typeface="Symbol" charset="2"/>
                </a:rPr>
                <a:t>e</a:t>
              </a:r>
              <a:r>
                <a:rPr lang="fr-FR" b="1" baseline="-25000" dirty="0" err="1">
                  <a:latin typeface="Times"/>
                  <a:cs typeface="Times"/>
                </a:rPr>
                <a:t>d</a:t>
              </a:r>
              <a:r>
                <a:rPr lang="fr-FR" b="1" dirty="0">
                  <a:latin typeface="Times"/>
                  <a:cs typeface="Times"/>
                </a:rPr>
                <a:t>) ~ </a:t>
              </a:r>
              <a:r>
                <a:rPr lang="fr-FR" b="1" dirty="0" err="1">
                  <a:solidFill>
                    <a:srgbClr val="0000FF"/>
                  </a:solidFill>
                  <a:latin typeface="Symbol" charset="2"/>
                  <a:cs typeface="Symbol" charset="2"/>
                </a:rPr>
                <a:t>e</a:t>
              </a:r>
              <a:r>
                <a:rPr lang="fr-FR" b="1" baseline="-25000" dirty="0" err="1">
                  <a:solidFill>
                    <a:srgbClr val="0000FF"/>
                  </a:solidFill>
                  <a:latin typeface="Times"/>
                  <a:cs typeface="Times"/>
                </a:rPr>
                <a:t>d</a:t>
              </a:r>
              <a:r>
                <a:rPr lang="fr-FR" b="1" baseline="-25000" dirty="0">
                  <a:solidFill>
                    <a:srgbClr val="0000FF"/>
                  </a:solidFill>
                  <a:latin typeface="Times"/>
                  <a:cs typeface="Times"/>
                </a:rPr>
                <a:t> </a:t>
              </a:r>
              <a:r>
                <a:rPr lang="fr-FR" b="1" dirty="0">
                  <a:solidFill>
                    <a:srgbClr val="0000FF"/>
                  </a:solidFill>
                  <a:latin typeface="Times"/>
                  <a:cs typeface="Times"/>
                </a:rPr>
                <a:t>= </a:t>
              </a:r>
              <a:r>
                <a:rPr lang="fr-FR" b="1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L</a:t>
              </a:r>
              <a:r>
                <a:rPr lang="fr-FR" b="1" dirty="0">
                  <a:solidFill>
                    <a:srgbClr val="0000FF"/>
                  </a:solidFill>
                  <a:latin typeface="Times"/>
                  <a:cs typeface="Times"/>
                </a:rPr>
                <a:t> A b/L</a:t>
              </a:r>
              <a:r>
                <a:rPr lang="fr-FR" b="1" baseline="-25000" dirty="0">
                  <a:solidFill>
                    <a:srgbClr val="0000FF"/>
                  </a:solidFill>
                  <a:latin typeface="Times"/>
                  <a:cs typeface="Times"/>
                </a:rPr>
                <a:t>n</a:t>
              </a:r>
            </a:p>
            <a:p>
              <a:r>
                <a:rPr lang="fr-FR" b="1" dirty="0">
                  <a:latin typeface="Symbol" charset="2"/>
                  <a:cs typeface="Symbol" charset="2"/>
                </a:rPr>
                <a:t>L </a:t>
              </a:r>
              <a:r>
                <a:rPr lang="fr-FR" b="1" dirty="0">
                  <a:latin typeface="Times"/>
                  <a:cs typeface="Times"/>
                </a:rPr>
                <a:t>: densité des dislocations  ~ 100 cm</a:t>
              </a:r>
              <a:r>
                <a:rPr lang="fr-FR" b="1" baseline="30000" dirty="0">
                  <a:latin typeface="Times"/>
                  <a:cs typeface="Times"/>
                </a:rPr>
                <a:t>-2</a:t>
              </a:r>
            </a:p>
            <a:p>
              <a:r>
                <a:rPr lang="fr-FR" b="1" dirty="0">
                  <a:latin typeface="Times"/>
                  <a:cs typeface="Times"/>
                </a:rPr>
                <a:t>A surface balayée lors du déplacement des dislocations</a:t>
              </a:r>
            </a:p>
            <a:p>
              <a:r>
                <a:rPr lang="fr-FR" b="1" dirty="0">
                  <a:latin typeface="Times"/>
                  <a:cs typeface="Times"/>
                </a:rPr>
                <a:t>b : vecteur de Burgers de la dislocation</a:t>
              </a:r>
            </a:p>
            <a:p>
              <a:r>
                <a:rPr lang="fr-FR" b="1" dirty="0">
                  <a:latin typeface="Times"/>
                  <a:cs typeface="Times"/>
                </a:rPr>
                <a:t>=&gt; 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"/>
                  <a:cs typeface="Times"/>
                </a:rPr>
                <a:t>les dislocations se déplacent de 80 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Symbol" charset="2"/>
                  <a:cs typeface="Symbol" charset="2"/>
                </a:rPr>
                <a:t>m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"/>
                  <a:cs typeface="Times"/>
                </a:rPr>
                <a:t>m </a:t>
              </a:r>
              <a:r>
                <a:rPr lang="fr-FR" b="1" dirty="0" err="1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"/>
                  <a:cs typeface="Times"/>
                </a:rPr>
                <a:t>at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"/>
                  <a:cs typeface="Times"/>
                </a:rPr>
                <a:t> 16 kHz, </a:t>
              </a:r>
            </a:p>
            <a:p>
              <a:r>
                <a:rPr lang="fr-FR" b="1" dirty="0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"/>
                  <a:cs typeface="Times"/>
                </a:rPr>
                <a:t>donc 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 New Roman"/>
                  <a:cs typeface="Times New Roman"/>
                </a:rPr>
                <a:t>à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"/>
                  <a:cs typeface="Times"/>
                </a:rPr>
                <a:t> des vitesses typiques de 8 m/s</a:t>
              </a:r>
            </a:p>
            <a:p>
              <a:r>
                <a:rPr lang="fr-FR" b="1" dirty="0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"/>
                  <a:cs typeface="Times"/>
                </a:rPr>
                <a:t>gr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 New Roman"/>
                  <a:cs typeface="Times New Roman"/>
                </a:rPr>
                <a:t>â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"/>
                  <a:cs typeface="Times"/>
                </a:rPr>
                <a:t>ce au mouvement de leurs d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 New Roman"/>
                  <a:cs typeface="Times New Roman"/>
                </a:rPr>
                <a:t>é</a:t>
              </a:r>
              <a:r>
                <a:rPr lang="fr-FR" b="1" dirty="0">
                  <a:solidFill>
                    <a:srgbClr val="FF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imes"/>
                  <a:cs typeface="Times"/>
                </a:rPr>
                <a:t>crochements par effet tunnel</a:t>
              </a:r>
            </a:p>
          </p:txBody>
        </p:sp>
        <p:grpSp>
          <p:nvGrpSpPr>
            <p:cNvPr id="11" name="Grouper 4"/>
            <p:cNvGrpSpPr/>
            <p:nvPr/>
          </p:nvGrpSpPr>
          <p:grpSpPr>
            <a:xfrm>
              <a:off x="5309215" y="4247077"/>
              <a:ext cx="2880320" cy="2880000"/>
              <a:chOff x="395536" y="3695229"/>
              <a:chExt cx="2880320" cy="2880000"/>
            </a:xfrm>
          </p:grpSpPr>
          <p:sp>
            <p:nvSpPr>
              <p:cNvPr id="6" name="Corde 5"/>
              <p:cNvSpPr/>
              <p:nvPr/>
            </p:nvSpPr>
            <p:spPr>
              <a:xfrm>
                <a:off x="395536" y="3695229"/>
                <a:ext cx="2880320" cy="2880000"/>
              </a:xfrm>
              <a:prstGeom prst="chord">
                <a:avLst>
                  <a:gd name="adj1" fmla="val 12738166"/>
                  <a:gd name="adj2" fmla="val 1963644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Connecteur droit avec flèche 6"/>
              <p:cNvCxnSpPr/>
              <p:nvPr/>
            </p:nvCxnSpPr>
            <p:spPr>
              <a:xfrm>
                <a:off x="467544" y="4507532"/>
                <a:ext cx="266429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ZoneTexte 7"/>
              <p:cNvSpPr txBox="1"/>
              <p:nvPr/>
            </p:nvSpPr>
            <p:spPr>
              <a:xfrm>
                <a:off x="1594798" y="4427820"/>
                <a:ext cx="3625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+mn-lt"/>
                  </a:rPr>
                  <a:t>L</a:t>
                </a:r>
                <a:r>
                  <a:rPr lang="en-US" baseline="-25000" dirty="0" err="1" smtClean="0">
                    <a:latin typeface="+mn-lt"/>
                  </a:rPr>
                  <a:t>n</a:t>
                </a:r>
                <a:endParaRPr lang="en-US" baseline="-25000" dirty="0">
                  <a:latin typeface="+mn-lt"/>
                </a:endParaRPr>
              </a:p>
            </p:txBody>
          </p:sp>
          <p:cxnSp>
            <p:nvCxnSpPr>
              <p:cNvPr id="9" name="Connecteur droit avec flèche 8"/>
              <p:cNvCxnSpPr>
                <a:stCxn id="6" idx="2"/>
              </p:cNvCxnSpPr>
              <p:nvPr/>
            </p:nvCxnSpPr>
            <p:spPr>
              <a:xfrm rot="5400000" flipH="1" flipV="1">
                <a:off x="1501303" y="4026765"/>
                <a:ext cx="665924" cy="28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/>
              <p:cNvSpPr txBox="1"/>
              <p:nvPr/>
            </p:nvSpPr>
            <p:spPr>
              <a:xfrm>
                <a:off x="1763688" y="3767237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δ</a:t>
                </a:r>
                <a:r>
                  <a:rPr lang="fr-FR" dirty="0" smtClean="0">
                    <a:latin typeface="+mn-lt"/>
                  </a:rPr>
                  <a:t>l</a:t>
                </a:r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12" name="ZoneTexte 11"/>
          <p:cNvSpPr txBox="1"/>
          <p:nvPr/>
        </p:nvSpPr>
        <p:spPr>
          <a:xfrm>
            <a:off x="8045519" y="3904382"/>
            <a:ext cx="508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rgbClr val="0000FF"/>
                </a:solidFill>
                <a:latin typeface="Times"/>
                <a:cs typeface="Times"/>
              </a:rPr>
              <a:t>A</a:t>
            </a:r>
          </a:p>
        </p:txBody>
      </p:sp>
      <p:cxnSp>
        <p:nvCxnSpPr>
          <p:cNvPr id="14" name="Connecteur droit avec flèche 13"/>
          <p:cNvCxnSpPr>
            <a:stCxn id="12" idx="1"/>
          </p:cNvCxnSpPr>
          <p:nvPr/>
        </p:nvCxnSpPr>
        <p:spPr>
          <a:xfrm rot="10800000" flipV="1">
            <a:off x="7377359" y="4104437"/>
            <a:ext cx="668161" cy="475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08100" y="304801"/>
            <a:ext cx="6223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conclusion: </a:t>
            </a:r>
            <a:r>
              <a:rPr lang="fr-FR" sz="2400" b="1">
                <a:solidFill>
                  <a:srgbClr val="FF0000"/>
                </a:solidFill>
                <a:latin typeface="Times"/>
                <a:cs typeface="Times"/>
              </a:rPr>
              <a:t>relation avec la supersolidité ?</a:t>
            </a:r>
            <a:endParaRPr lang="fr-FR" sz="2400" b="1"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6974" y="1284756"/>
            <a:ext cx="8126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les cristaux d'</a:t>
            </a:r>
            <a:r>
              <a:rPr lang="fr-FR" b="1" baseline="30000">
                <a:solidFill>
                  <a:srgbClr val="FF0000"/>
                </a:solidFill>
                <a:latin typeface="Times"/>
                <a:cs typeface="Times"/>
              </a:rPr>
              <a:t>4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He sont anormalement mous </a:t>
            </a:r>
            <a:r>
              <a:rPr lang="fr-FR" b="1">
                <a:latin typeface="Times"/>
                <a:cs typeface="Times"/>
              </a:rPr>
              <a:t>si leurs dislocations sont mobiles:</a:t>
            </a:r>
          </a:p>
          <a:p>
            <a:r>
              <a:rPr lang="fr-FR" b="1">
                <a:latin typeface="Times"/>
                <a:cs typeface="Times"/>
              </a:rPr>
              <a:t>- pas d'impuretés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</a:t>
            </a:r>
          </a:p>
          <a:p>
            <a:r>
              <a:rPr lang="fr-FR" b="1">
                <a:latin typeface="Times"/>
                <a:cs typeface="Times"/>
              </a:rPr>
              <a:t>- T &gt; Tc ~ 100mK où les impuretés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se détachent ou T &lt; 1K (collisions avec les </a:t>
            </a:r>
          </a:p>
          <a:p>
            <a:r>
              <a:rPr lang="fr-FR" b="1">
                <a:latin typeface="Times"/>
                <a:cs typeface="Times"/>
              </a:rPr>
              <a:t>phonons thermiques)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6974" y="2799274"/>
            <a:ext cx="5828113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il est possible que les fluctuations des dislocations mobiles</a:t>
            </a:r>
          </a:p>
          <a:p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détruisent la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cohérence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de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phase nécessaire à la </a:t>
            </a:r>
          </a:p>
          <a:p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superfluidité de leurs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coeurs</a:t>
            </a:r>
            <a:endParaRPr lang="fr-FR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fr-FR" b="1" dirty="0">
              <a:latin typeface="Times"/>
              <a:cs typeface="Times"/>
            </a:endParaRPr>
          </a:p>
          <a:p>
            <a:r>
              <a:rPr lang="fr-FR" b="1" dirty="0">
                <a:latin typeface="Times New Roman"/>
                <a:cs typeface="Times New Roman"/>
              </a:rPr>
              <a:t>à</a:t>
            </a:r>
            <a:r>
              <a:rPr lang="fr-FR" b="1" dirty="0">
                <a:latin typeface="Times"/>
                <a:cs typeface="Times"/>
              </a:rPr>
              <a:t> vérifier en étudiant les propriétés de rotation </a:t>
            </a:r>
          </a:p>
          <a:p>
            <a:r>
              <a:rPr lang="fr-FR" b="1" dirty="0">
                <a:latin typeface="Times"/>
                <a:cs typeface="Times"/>
              </a:rPr>
              <a:t>de cristaux semblables à ceux </a:t>
            </a:r>
          </a:p>
          <a:p>
            <a:r>
              <a:rPr lang="fr-FR" b="1" dirty="0">
                <a:latin typeface="Times"/>
                <a:cs typeface="Times"/>
              </a:rPr>
              <a:t>dont on a étudié les propriétés acoustiques:</a:t>
            </a:r>
          </a:p>
          <a:p>
            <a:endParaRPr lang="fr-FR" b="1" dirty="0">
              <a:latin typeface="Times"/>
              <a:cs typeface="Times"/>
            </a:endParaRPr>
          </a:p>
          <a:p>
            <a:r>
              <a:rPr lang="fr-FR" b="1" dirty="0">
                <a:latin typeface="Times"/>
                <a:cs typeface="Times"/>
              </a:rPr>
              <a:t>un oscillateur de torsion transparent </a:t>
            </a:r>
          </a:p>
          <a:p>
            <a:r>
              <a:rPr lang="fr-FR" b="1" dirty="0">
                <a:latin typeface="Times"/>
                <a:cs typeface="Times"/>
              </a:rPr>
              <a:t>construit avec J. West et M. Chan (Penn State </a:t>
            </a:r>
            <a:r>
              <a:rPr lang="fr-FR" b="1" dirty="0" err="1">
                <a:latin typeface="Times"/>
                <a:cs typeface="Times"/>
              </a:rPr>
              <a:t>Univ</a:t>
            </a:r>
            <a:r>
              <a:rPr lang="fr-FR" b="1" dirty="0">
                <a:latin typeface="Times"/>
                <a:cs typeface="Times"/>
              </a:rPr>
              <a:t>. USA)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2655" y="2799274"/>
            <a:ext cx="2929744" cy="390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l'hélium reste liquide jusqu'au zéro absolu</a:t>
            </a: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28600" y="2013735"/>
            <a:ext cx="525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le grand volume molaire de l'hélium liquide est dû aux fluctuations quantiques</a:t>
            </a:r>
          </a:p>
          <a:p>
            <a:pPr algn="l"/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4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He : 28 cm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3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/mole at P = 0 </a:t>
            </a:r>
          </a:p>
          <a:p>
            <a:pPr algn="l"/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3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He : 37 cm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3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/mole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715000" y="1600200"/>
            <a:ext cx="2971800" cy="2651125"/>
            <a:chOff x="3600" y="1008"/>
            <a:chExt cx="1872" cy="1670"/>
          </a:xfrm>
        </p:grpSpPr>
        <p:pic>
          <p:nvPicPr>
            <p:cNvPr id="131077" name="Picture 5" descr="phasediag-He4"/>
            <p:cNvPicPr>
              <a:picLocks noChangeAspect="1" noChangeArrowheads="1"/>
            </p:cNvPicPr>
            <p:nvPr/>
          </p:nvPicPr>
          <p:blipFill>
            <a:blip r:embed="rId3"/>
            <a:srcRect l="36342" t="34496" r="35867" b="30420"/>
            <a:stretch>
              <a:fillRect/>
            </a:stretch>
          </p:blipFill>
          <p:spPr bwMode="auto">
            <a:xfrm>
              <a:off x="3600" y="1008"/>
              <a:ext cx="1872" cy="1670"/>
            </a:xfrm>
            <a:prstGeom prst="rect">
              <a:avLst/>
            </a:prstGeom>
            <a:noFill/>
          </p:spPr>
        </p:pic>
        <p:sp>
          <p:nvSpPr>
            <p:cNvPr id="131078" name="Text Box 6"/>
            <p:cNvSpPr txBox="1">
              <a:spLocks noChangeArrowheads="1"/>
            </p:cNvSpPr>
            <p:nvPr/>
          </p:nvSpPr>
          <p:spPr bwMode="auto">
            <a:xfrm>
              <a:off x="4887" y="1238"/>
              <a:ext cx="4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  <a:r>
                <a:rPr lang="fr-FR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715000" y="4343400"/>
            <a:ext cx="3009900" cy="2262188"/>
            <a:chOff x="3600" y="2736"/>
            <a:chExt cx="1896" cy="1425"/>
          </a:xfrm>
        </p:grpSpPr>
        <p:pic>
          <p:nvPicPr>
            <p:cNvPr id="131080" name="Picture 8" descr="diaghe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" y="2736"/>
              <a:ext cx="1896" cy="1425"/>
            </a:xfrm>
            <a:prstGeom prst="rect">
              <a:avLst/>
            </a:prstGeom>
            <a:noFill/>
          </p:spPr>
        </p:pic>
        <p:sp>
          <p:nvSpPr>
            <p:cNvPr id="131081" name="Text Box 9"/>
            <p:cNvSpPr txBox="1">
              <a:spLocks noChangeArrowheads="1"/>
            </p:cNvSpPr>
            <p:nvPr/>
          </p:nvSpPr>
          <p:spPr bwMode="auto">
            <a:xfrm>
              <a:off x="4944" y="3168"/>
              <a:ext cx="4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</a:t>
              </a:r>
              <a:r>
                <a:rPr lang="fr-FR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28600" y="15217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F. Simon (1934) et F. London (1936):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4470737"/>
            <a:ext cx="5257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à  </a:t>
            </a:r>
            <a:r>
              <a:rPr lang="fr-FR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T</a:t>
            </a: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&lt; 1K, </a:t>
            </a:r>
            <a:r>
              <a:rPr lang="fr-FR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crystallisation</a:t>
            </a: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à haute pression indépendante de </a:t>
            </a:r>
            <a:r>
              <a:rPr lang="fr-FR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T</a:t>
            </a: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: un effet purement mécanique </a:t>
            </a:r>
            <a:r>
              <a:rPr lang="fr-FR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transition  </a:t>
            </a: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sans chaleur latente (L </a:t>
            </a:r>
            <a:r>
              <a:rPr lang="fr-FR" altLang="ja-JP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~ 0)</a:t>
            </a:r>
          </a:p>
          <a:p>
            <a:pPr algn="l"/>
            <a:endParaRPr lang="fr-FR" altLang="ja-JP" b="1" i="1" dirty="0">
              <a:effectLst>
                <a:outerShdw blurRad="38100" dist="38100" dir="2700000" algn="tl">
                  <a:srgbClr val="000000"/>
                </a:outerShdw>
              </a:effectLst>
              <a:latin typeface="Times"/>
              <a:ea typeface="ＭＳ Ｐゴシック" pitchFamily="-106" charset="-128"/>
              <a:cs typeface="Times"/>
            </a:endParaRPr>
          </a:p>
          <a:p>
            <a:pPr algn="l"/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Deux états liquides: superfluide ou visqueux normal</a:t>
            </a:r>
          </a:p>
          <a:p>
            <a:pPr algn="l"/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dans l'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helium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 4, transition vers 2 K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dans l'hélium 3 vers 0.002 K (formation de paires, analogie avec les </a:t>
            </a: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supraconducteurs</a:t>
            </a: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)</a:t>
            </a:r>
            <a:endParaRPr lang="fr-FR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8600" y="3214064"/>
            <a:ext cx="525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A basse pression, la cristallisation coûterait trop d'énergie de point zéro. Le liquide est plus stable.</a:t>
            </a:r>
          </a:p>
          <a:p>
            <a:pPr algn="l"/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pas de point triple  (liquid-gaz-solid)</a:t>
            </a:r>
            <a:endParaRPr lang="fr-FR" b="1" i="1"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371600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r>
              <a:rPr lang="fr-FR" sz="2400" b="1" smtClean="0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la transition rugueuse des lignes de dislocation pourrait être couplée à leur transition superfluide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400" y="5181600"/>
            <a:ext cx="8839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sz="18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fluctuations transverses des dislocations peut induire des courants de masse donc des fluctuations de phase qui détruisent la cohérence quantique </a:t>
            </a:r>
            <a:br>
              <a:rPr lang="fr-FR" sz="18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</a:br>
            <a:r>
              <a:rPr lang="fr-FR" sz="18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Inversement, si la ligne est superfluide ,  la phase est bloquée ce qui tue les fluctuations de la dislocation: c'est une ligne droite.</a:t>
            </a:r>
          </a:p>
          <a:p>
            <a:pPr algn="l">
              <a:defRPr/>
            </a:pPr>
            <a:r>
              <a:rPr lang="fr-FR" sz="1800" b="1" i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Cependant, il reste difficile de construire une fraction supersolide de 1% avec des coeurs de dislocations de 1 nm de diamètre.</a:t>
            </a:r>
          </a:p>
        </p:txBody>
      </p:sp>
      <p:grpSp>
        <p:nvGrpSpPr>
          <p:cNvPr id="2" name="Grouper 105"/>
          <p:cNvGrpSpPr>
            <a:grpSpLocks/>
          </p:cNvGrpSpPr>
          <p:nvPr/>
        </p:nvGrpSpPr>
        <p:grpSpPr bwMode="auto">
          <a:xfrm rot="5400000">
            <a:off x="5187950" y="1947863"/>
            <a:ext cx="2924175" cy="2924175"/>
            <a:chOff x="4361697" y="3974341"/>
            <a:chExt cx="2924211" cy="2924210"/>
          </a:xfrm>
        </p:grpSpPr>
        <p:grpSp>
          <p:nvGrpSpPr>
            <p:cNvPr id="3" name="Grouper 65"/>
            <p:cNvGrpSpPr>
              <a:grpSpLocks/>
            </p:cNvGrpSpPr>
            <p:nvPr/>
          </p:nvGrpSpPr>
          <p:grpSpPr bwMode="auto">
            <a:xfrm>
              <a:off x="4407730" y="3974341"/>
              <a:ext cx="2838484" cy="2924210"/>
              <a:chOff x="4256270" y="3919354"/>
              <a:chExt cx="2838484" cy="2924210"/>
            </a:xfrm>
          </p:grpSpPr>
          <p:cxnSp>
            <p:nvCxnSpPr>
              <p:cNvPr id="168" name="Connecteur droit 26"/>
              <p:cNvCxnSpPr/>
              <p:nvPr/>
            </p:nvCxnSpPr>
            <p:spPr>
              <a:xfrm>
                <a:off x="4195949" y="400984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27"/>
              <p:cNvCxnSpPr/>
              <p:nvPr/>
            </p:nvCxnSpPr>
            <p:spPr>
              <a:xfrm>
                <a:off x="4195949" y="416859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169"/>
              <p:cNvCxnSpPr/>
              <p:nvPr/>
            </p:nvCxnSpPr>
            <p:spPr>
              <a:xfrm>
                <a:off x="4195949" y="432575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/>
              <p:cNvCxnSpPr/>
              <p:nvPr/>
            </p:nvCxnSpPr>
            <p:spPr>
              <a:xfrm>
                <a:off x="4195949" y="448451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/>
              <p:cNvCxnSpPr/>
              <p:nvPr/>
            </p:nvCxnSpPr>
            <p:spPr>
              <a:xfrm>
                <a:off x="4195949" y="4641675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172"/>
              <p:cNvCxnSpPr/>
              <p:nvPr/>
            </p:nvCxnSpPr>
            <p:spPr>
              <a:xfrm>
                <a:off x="4195949" y="480042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/>
              <p:cNvCxnSpPr/>
              <p:nvPr/>
            </p:nvCxnSpPr>
            <p:spPr>
              <a:xfrm>
                <a:off x="4195949" y="4957591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/>
              <p:cNvCxnSpPr/>
              <p:nvPr/>
            </p:nvCxnSpPr>
            <p:spPr>
              <a:xfrm>
                <a:off x="4195949" y="511634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/>
              <p:cNvCxnSpPr/>
              <p:nvPr/>
            </p:nvCxnSpPr>
            <p:spPr>
              <a:xfrm>
                <a:off x="4195949" y="527350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176"/>
              <p:cNvCxnSpPr/>
              <p:nvPr/>
            </p:nvCxnSpPr>
            <p:spPr>
              <a:xfrm>
                <a:off x="4195949" y="543225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177"/>
              <p:cNvCxnSpPr/>
              <p:nvPr/>
            </p:nvCxnSpPr>
            <p:spPr>
              <a:xfrm>
                <a:off x="4195949" y="558942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178"/>
              <p:cNvCxnSpPr/>
              <p:nvPr/>
            </p:nvCxnSpPr>
            <p:spPr>
              <a:xfrm>
                <a:off x="4195949" y="574817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necteur droit 179"/>
              <p:cNvCxnSpPr/>
              <p:nvPr/>
            </p:nvCxnSpPr>
            <p:spPr>
              <a:xfrm>
                <a:off x="4195949" y="5905340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>
                <a:off x="4195949" y="606409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/>
              <p:cNvCxnSpPr/>
              <p:nvPr/>
            </p:nvCxnSpPr>
            <p:spPr>
              <a:xfrm>
                <a:off x="4195949" y="6221256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>
                <a:off x="4195949" y="638000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>
                <a:off x="4195949" y="653717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>
                <a:off x="4195949" y="669592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>
                <a:off x="4195949" y="685308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>
                <a:off x="4195949" y="408921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>
                <a:off x="4195949" y="424638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>
                <a:off x="4195949" y="4405134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89"/>
              <p:cNvCxnSpPr/>
              <p:nvPr/>
            </p:nvCxnSpPr>
            <p:spPr>
              <a:xfrm>
                <a:off x="4195949" y="456229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4195949" y="472105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4195949" y="487821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4195949" y="5036967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>
                <a:off x="4195949" y="519413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>
                <a:off x="4195949" y="5352883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>
                <a:off x="4195949" y="551004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4195949" y="566879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4195949" y="582596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>
                <a:off x="4195949" y="598471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>
                <a:off x="4195949" y="614188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>
                <a:off x="4195949" y="630063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>
                <a:off x="4195949" y="645779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202"/>
              <p:cNvCxnSpPr/>
              <p:nvPr/>
            </p:nvCxnSpPr>
            <p:spPr>
              <a:xfrm>
                <a:off x="4195949" y="661654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/>
              <p:cNvCxnSpPr/>
              <p:nvPr/>
            </p:nvCxnSpPr>
            <p:spPr>
              <a:xfrm>
                <a:off x="4195949" y="677371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/>
              <p:cNvCxnSpPr/>
              <p:nvPr/>
            </p:nvCxnSpPr>
            <p:spPr>
              <a:xfrm>
                <a:off x="4195949" y="693246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r 66"/>
            <p:cNvGrpSpPr>
              <a:grpSpLocks/>
            </p:cNvGrpSpPr>
            <p:nvPr/>
          </p:nvGrpSpPr>
          <p:grpSpPr bwMode="auto">
            <a:xfrm rot="5400000">
              <a:off x="4404560" y="3974347"/>
              <a:ext cx="2838485" cy="2924211"/>
              <a:chOff x="4256269" y="3922528"/>
              <a:chExt cx="2838485" cy="2924211"/>
            </a:xfrm>
          </p:grpSpPr>
          <p:cxnSp>
            <p:nvCxnSpPr>
              <p:cNvPr id="130" name="Connecteur droit 129"/>
              <p:cNvCxnSpPr/>
              <p:nvPr/>
            </p:nvCxnSpPr>
            <p:spPr>
              <a:xfrm>
                <a:off x="4286425" y="398285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>
                <a:off x="4286425" y="414160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>
                <a:off x="4286425" y="429877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>
                <a:off x="4286425" y="445752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>
                <a:off x="4286425" y="461468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>
                <a:off x="4286425" y="477343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>
                <a:off x="4286425" y="493060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>
                <a:off x="4286425" y="508935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>
                <a:off x="4286425" y="524651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>
                <a:off x="4286425" y="540527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>
                <a:off x="4286425" y="556243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>
                <a:off x="4286425" y="572118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4286425" y="587835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>
                <a:off x="4286425" y="603710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>
                <a:off x="4286425" y="619426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>
                <a:off x="4286425" y="635302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>
                <a:off x="4286425" y="651018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>
                <a:off x="4286425" y="666893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4286425" y="682610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4286425" y="4062230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4286425" y="421939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>
                <a:off x="4286425" y="437814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>
                <a:off x="4286425" y="453531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>
                <a:off x="4286425" y="469406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>
              <a:xfrm>
                <a:off x="4286425" y="485122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>
                <a:off x="4286425" y="500997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>
                <a:off x="4286425" y="5167143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>
                <a:off x="4286425" y="532589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>
                <a:off x="4286425" y="5483060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>
                <a:off x="4286425" y="564181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>
              <a:xfrm>
                <a:off x="4286425" y="579897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>
              <a:xfrm>
                <a:off x="4286425" y="595772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>
              <a:xfrm>
                <a:off x="4286425" y="611489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>
                <a:off x="4286425" y="627364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>
                <a:off x="4286425" y="643080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>
                <a:off x="4286425" y="658956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/>
              <p:nvPr/>
            </p:nvCxnSpPr>
            <p:spPr>
              <a:xfrm>
                <a:off x="4286425" y="674672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>
                <a:off x="4286425" y="690547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Ellipse 125"/>
          <p:cNvSpPr/>
          <p:nvPr/>
        </p:nvSpPr>
        <p:spPr bwMode="auto">
          <a:xfrm rot="5400000">
            <a:off x="5210175" y="2022475"/>
            <a:ext cx="2840038" cy="284003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7" name="Forme libre 126"/>
          <p:cNvSpPr/>
          <p:nvPr/>
        </p:nvSpPr>
        <p:spPr bwMode="auto">
          <a:xfrm rot="5400000">
            <a:off x="5480051" y="3265487"/>
            <a:ext cx="2736850" cy="320675"/>
          </a:xfrm>
          <a:custGeom>
            <a:avLst/>
            <a:gdLst>
              <a:gd name="connsiteX0" fmla="*/ 0 w 2736850"/>
              <a:gd name="connsiteY0" fmla="*/ 3175 h 320675"/>
              <a:gd name="connsiteX1" fmla="*/ 107950 w 2736850"/>
              <a:gd name="connsiteY1" fmla="*/ 3175 h 320675"/>
              <a:gd name="connsiteX2" fmla="*/ 111125 w 2736850"/>
              <a:gd name="connsiteY2" fmla="*/ 82550 h 320675"/>
              <a:gd name="connsiteX3" fmla="*/ 266700 w 2736850"/>
              <a:gd name="connsiteY3" fmla="*/ 79375 h 320675"/>
              <a:gd name="connsiteX4" fmla="*/ 269875 w 2736850"/>
              <a:gd name="connsiteY4" fmla="*/ 158750 h 320675"/>
              <a:gd name="connsiteX5" fmla="*/ 504825 w 2736850"/>
              <a:gd name="connsiteY5" fmla="*/ 158750 h 320675"/>
              <a:gd name="connsiteX6" fmla="*/ 504825 w 2736850"/>
              <a:gd name="connsiteY6" fmla="*/ 241300 h 320675"/>
              <a:gd name="connsiteX7" fmla="*/ 822325 w 2736850"/>
              <a:gd name="connsiteY7" fmla="*/ 238125 h 320675"/>
              <a:gd name="connsiteX8" fmla="*/ 819150 w 2736850"/>
              <a:gd name="connsiteY8" fmla="*/ 320675 h 320675"/>
              <a:gd name="connsiteX9" fmla="*/ 1139825 w 2736850"/>
              <a:gd name="connsiteY9" fmla="*/ 317500 h 320675"/>
              <a:gd name="connsiteX10" fmla="*/ 1136650 w 2736850"/>
              <a:gd name="connsiteY10" fmla="*/ 234950 h 320675"/>
              <a:gd name="connsiteX11" fmla="*/ 1374775 w 2736850"/>
              <a:gd name="connsiteY11" fmla="*/ 238125 h 320675"/>
              <a:gd name="connsiteX12" fmla="*/ 1374775 w 2736850"/>
              <a:gd name="connsiteY12" fmla="*/ 320675 h 320675"/>
              <a:gd name="connsiteX13" fmla="*/ 1609725 w 2736850"/>
              <a:gd name="connsiteY13" fmla="*/ 320675 h 320675"/>
              <a:gd name="connsiteX14" fmla="*/ 1609725 w 2736850"/>
              <a:gd name="connsiteY14" fmla="*/ 234950 h 320675"/>
              <a:gd name="connsiteX15" fmla="*/ 1924050 w 2736850"/>
              <a:gd name="connsiteY15" fmla="*/ 238125 h 320675"/>
              <a:gd name="connsiteX16" fmla="*/ 1930400 w 2736850"/>
              <a:gd name="connsiteY16" fmla="*/ 161925 h 320675"/>
              <a:gd name="connsiteX17" fmla="*/ 2327275 w 2736850"/>
              <a:gd name="connsiteY17" fmla="*/ 165100 h 320675"/>
              <a:gd name="connsiteX18" fmla="*/ 2324100 w 2736850"/>
              <a:gd name="connsiteY18" fmla="*/ 82550 h 320675"/>
              <a:gd name="connsiteX19" fmla="*/ 2403475 w 2736850"/>
              <a:gd name="connsiteY19" fmla="*/ 82550 h 320675"/>
              <a:gd name="connsiteX20" fmla="*/ 2400300 w 2736850"/>
              <a:gd name="connsiteY20" fmla="*/ 161925 h 320675"/>
              <a:gd name="connsiteX21" fmla="*/ 2400300 w 2736850"/>
              <a:gd name="connsiteY21" fmla="*/ 158750 h 320675"/>
              <a:gd name="connsiteX22" fmla="*/ 2562225 w 2736850"/>
              <a:gd name="connsiteY22" fmla="*/ 161925 h 320675"/>
              <a:gd name="connsiteX23" fmla="*/ 2559050 w 2736850"/>
              <a:gd name="connsiteY23" fmla="*/ 79375 h 320675"/>
              <a:gd name="connsiteX24" fmla="*/ 2717800 w 2736850"/>
              <a:gd name="connsiteY24" fmla="*/ 85725 h 320675"/>
              <a:gd name="connsiteX25" fmla="*/ 2714625 w 2736850"/>
              <a:gd name="connsiteY25" fmla="*/ 0 h 320675"/>
              <a:gd name="connsiteX26" fmla="*/ 2736850 w 2736850"/>
              <a:gd name="connsiteY26" fmla="*/ 0 h 32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36850" h="320675">
                <a:moveTo>
                  <a:pt x="0" y="3175"/>
                </a:moveTo>
                <a:lnTo>
                  <a:pt x="107950" y="3175"/>
                </a:lnTo>
                <a:lnTo>
                  <a:pt x="111125" y="82550"/>
                </a:lnTo>
                <a:lnTo>
                  <a:pt x="266700" y="79375"/>
                </a:lnTo>
                <a:lnTo>
                  <a:pt x="269875" y="158750"/>
                </a:lnTo>
                <a:lnTo>
                  <a:pt x="504825" y="158750"/>
                </a:lnTo>
                <a:lnTo>
                  <a:pt x="504825" y="241300"/>
                </a:lnTo>
                <a:lnTo>
                  <a:pt x="822325" y="238125"/>
                </a:lnTo>
                <a:lnTo>
                  <a:pt x="819150" y="320675"/>
                </a:lnTo>
                <a:lnTo>
                  <a:pt x="1139825" y="317500"/>
                </a:lnTo>
                <a:lnTo>
                  <a:pt x="1136650" y="234950"/>
                </a:lnTo>
                <a:lnTo>
                  <a:pt x="1374775" y="238125"/>
                </a:lnTo>
                <a:lnTo>
                  <a:pt x="1374775" y="320675"/>
                </a:lnTo>
                <a:lnTo>
                  <a:pt x="1609725" y="320675"/>
                </a:lnTo>
                <a:lnTo>
                  <a:pt x="1609725" y="234950"/>
                </a:lnTo>
                <a:lnTo>
                  <a:pt x="1924050" y="238125"/>
                </a:lnTo>
                <a:lnTo>
                  <a:pt x="1930400" y="161925"/>
                </a:lnTo>
                <a:lnTo>
                  <a:pt x="2327275" y="165100"/>
                </a:lnTo>
                <a:lnTo>
                  <a:pt x="2324100" y="82550"/>
                </a:lnTo>
                <a:lnTo>
                  <a:pt x="2403475" y="82550"/>
                </a:lnTo>
                <a:cubicBezTo>
                  <a:pt x="2402417" y="109008"/>
                  <a:pt x="2401402" y="135468"/>
                  <a:pt x="2400300" y="161925"/>
                </a:cubicBezTo>
                <a:cubicBezTo>
                  <a:pt x="2400256" y="162982"/>
                  <a:pt x="2400300" y="159808"/>
                  <a:pt x="2400300" y="158750"/>
                </a:cubicBezTo>
                <a:lnTo>
                  <a:pt x="2562225" y="161925"/>
                </a:lnTo>
                <a:lnTo>
                  <a:pt x="2559050" y="79375"/>
                </a:lnTo>
                <a:lnTo>
                  <a:pt x="2717800" y="85725"/>
                </a:lnTo>
                <a:lnTo>
                  <a:pt x="2714625" y="0"/>
                </a:lnTo>
                <a:lnTo>
                  <a:pt x="2736850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5" name="Grouper 28"/>
          <p:cNvGrpSpPr>
            <a:grpSpLocks/>
          </p:cNvGrpSpPr>
          <p:nvPr/>
        </p:nvGrpSpPr>
        <p:grpSpPr bwMode="auto">
          <a:xfrm>
            <a:off x="766763" y="1752600"/>
            <a:ext cx="3471862" cy="3228975"/>
            <a:chOff x="175639" y="513379"/>
            <a:chExt cx="3472503" cy="3228883"/>
          </a:xfrm>
        </p:grpSpPr>
        <p:sp>
          <p:nvSpPr>
            <p:cNvPr id="117" name="Forme libre 116"/>
            <p:cNvSpPr/>
            <p:nvPr/>
          </p:nvSpPr>
          <p:spPr>
            <a:xfrm>
              <a:off x="580526" y="668950"/>
              <a:ext cx="2405507" cy="1038195"/>
            </a:xfrm>
            <a:custGeom>
              <a:avLst/>
              <a:gdLst>
                <a:gd name="connsiteX0" fmla="*/ 0 w 2405071"/>
                <a:gd name="connsiteY0" fmla="*/ 209404 h 1038016"/>
                <a:gd name="connsiteX1" fmla="*/ 378326 w 2405071"/>
                <a:gd name="connsiteY1" fmla="*/ 6755 h 1038016"/>
                <a:gd name="connsiteX2" fmla="*/ 1040396 w 2405071"/>
                <a:gd name="connsiteY2" fmla="*/ 249934 h 1038016"/>
                <a:gd name="connsiteX3" fmla="*/ 1472769 w 2405071"/>
                <a:gd name="connsiteY3" fmla="*/ 898413 h 1038016"/>
                <a:gd name="connsiteX4" fmla="*/ 2269955 w 2405071"/>
                <a:gd name="connsiteY4" fmla="*/ 1020003 h 1038016"/>
                <a:gd name="connsiteX5" fmla="*/ 2283467 w 2405071"/>
                <a:gd name="connsiteY5" fmla="*/ 1006493 h 103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5071" h="1038016">
                  <a:moveTo>
                    <a:pt x="0" y="209404"/>
                  </a:moveTo>
                  <a:cubicBezTo>
                    <a:pt x="102463" y="104702"/>
                    <a:pt x="204927" y="0"/>
                    <a:pt x="378326" y="6755"/>
                  </a:cubicBezTo>
                  <a:cubicBezTo>
                    <a:pt x="551725" y="13510"/>
                    <a:pt x="857989" y="101324"/>
                    <a:pt x="1040396" y="249934"/>
                  </a:cubicBezTo>
                  <a:cubicBezTo>
                    <a:pt x="1222803" y="398544"/>
                    <a:pt x="1267843" y="770068"/>
                    <a:pt x="1472769" y="898413"/>
                  </a:cubicBezTo>
                  <a:cubicBezTo>
                    <a:pt x="1677696" y="1026758"/>
                    <a:pt x="2134839" y="1001990"/>
                    <a:pt x="2269955" y="1020003"/>
                  </a:cubicBezTo>
                  <a:cubicBezTo>
                    <a:pt x="2405071" y="1038016"/>
                    <a:pt x="2283467" y="1006493"/>
                    <a:pt x="2283467" y="100649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8" name="Forme libre 117"/>
            <p:cNvSpPr/>
            <p:nvPr/>
          </p:nvSpPr>
          <p:spPr>
            <a:xfrm>
              <a:off x="396342" y="878494"/>
              <a:ext cx="409651" cy="2120840"/>
            </a:xfrm>
            <a:custGeom>
              <a:avLst/>
              <a:gdLst>
                <a:gd name="connsiteX0" fmla="*/ 184659 w 409854"/>
                <a:gd name="connsiteY0" fmla="*/ 0 h 2121066"/>
                <a:gd name="connsiteX1" fmla="*/ 22520 w 409854"/>
                <a:gd name="connsiteY1" fmla="*/ 513379 h 2121066"/>
                <a:gd name="connsiteX2" fmla="*/ 319776 w 409854"/>
                <a:gd name="connsiteY2" fmla="*/ 1053778 h 2121066"/>
                <a:gd name="connsiteX3" fmla="*/ 400846 w 409854"/>
                <a:gd name="connsiteY3" fmla="*/ 1702257 h 2121066"/>
                <a:gd name="connsiteX4" fmla="*/ 265729 w 409854"/>
                <a:gd name="connsiteY4" fmla="*/ 2121066 h 2121066"/>
                <a:gd name="connsiteX5" fmla="*/ 265729 w 409854"/>
                <a:gd name="connsiteY5" fmla="*/ 2121066 h 212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854" h="2121066">
                  <a:moveTo>
                    <a:pt x="184659" y="0"/>
                  </a:moveTo>
                  <a:cubicBezTo>
                    <a:pt x="92329" y="168874"/>
                    <a:pt x="0" y="337749"/>
                    <a:pt x="22520" y="513379"/>
                  </a:cubicBezTo>
                  <a:cubicBezTo>
                    <a:pt x="45040" y="689009"/>
                    <a:pt x="256722" y="855632"/>
                    <a:pt x="319776" y="1053778"/>
                  </a:cubicBezTo>
                  <a:cubicBezTo>
                    <a:pt x="382830" y="1251924"/>
                    <a:pt x="409854" y="1524376"/>
                    <a:pt x="400846" y="1702257"/>
                  </a:cubicBezTo>
                  <a:cubicBezTo>
                    <a:pt x="391838" y="1880138"/>
                    <a:pt x="265729" y="2121066"/>
                    <a:pt x="265729" y="2121066"/>
                  </a:cubicBezTo>
                  <a:lnTo>
                    <a:pt x="265729" y="212106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9" name="Forme libre 118"/>
            <p:cNvSpPr/>
            <p:nvPr/>
          </p:nvSpPr>
          <p:spPr>
            <a:xfrm>
              <a:off x="2878063" y="1688096"/>
              <a:ext cx="281039" cy="1811286"/>
            </a:xfrm>
            <a:custGeom>
              <a:avLst/>
              <a:gdLst>
                <a:gd name="connsiteX0" fmla="*/ 0 w 281492"/>
                <a:gd name="connsiteY0" fmla="*/ 0 h 1810336"/>
                <a:gd name="connsiteX1" fmla="*/ 256721 w 281492"/>
                <a:gd name="connsiteY1" fmla="*/ 607948 h 1810336"/>
                <a:gd name="connsiteX2" fmla="*/ 148628 w 281492"/>
                <a:gd name="connsiteY2" fmla="*/ 1202387 h 1810336"/>
                <a:gd name="connsiteX3" fmla="*/ 229697 w 281492"/>
                <a:gd name="connsiteY3" fmla="*/ 1810336 h 1810336"/>
                <a:gd name="connsiteX4" fmla="*/ 229697 w 281492"/>
                <a:gd name="connsiteY4" fmla="*/ 1810336 h 181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492" h="1810336">
                  <a:moveTo>
                    <a:pt x="0" y="0"/>
                  </a:moveTo>
                  <a:cubicBezTo>
                    <a:pt x="115975" y="203775"/>
                    <a:pt x="231950" y="407550"/>
                    <a:pt x="256721" y="607948"/>
                  </a:cubicBezTo>
                  <a:cubicBezTo>
                    <a:pt x="281492" y="808346"/>
                    <a:pt x="153132" y="1001989"/>
                    <a:pt x="148628" y="1202387"/>
                  </a:cubicBezTo>
                  <a:cubicBezTo>
                    <a:pt x="144124" y="1402785"/>
                    <a:pt x="229697" y="1810336"/>
                    <a:pt x="229697" y="1810336"/>
                  </a:cubicBezTo>
                  <a:lnTo>
                    <a:pt x="229697" y="181033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0" name="Forme libre 119"/>
            <p:cNvSpPr>
              <a:spLocks noChangeArrowheads="1"/>
            </p:cNvSpPr>
            <p:nvPr/>
          </p:nvSpPr>
          <p:spPr bwMode="auto">
            <a:xfrm flipV="1">
              <a:off x="175639" y="3039020"/>
              <a:ext cx="512857" cy="190495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26094 h 445829"/>
                <a:gd name="T4" fmla="*/ 378326 w 513442"/>
                <a:gd name="T5" fmla="*/ 126094 h 445829"/>
                <a:gd name="T6" fmla="*/ 513442 w 513442"/>
                <a:gd name="T7" fmla="*/ 189141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1" name="Forme libre 120"/>
            <p:cNvSpPr/>
            <p:nvPr/>
          </p:nvSpPr>
          <p:spPr>
            <a:xfrm>
              <a:off x="3135285" y="3499382"/>
              <a:ext cx="512857" cy="242880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2" name="Forme libre 121"/>
            <p:cNvSpPr/>
            <p:nvPr/>
          </p:nvSpPr>
          <p:spPr>
            <a:xfrm>
              <a:off x="223273" y="513379"/>
              <a:ext cx="514445" cy="242881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3" name="Forme libre 122"/>
            <p:cNvSpPr>
              <a:spLocks noChangeArrowheads="1"/>
            </p:cNvSpPr>
            <p:nvPr/>
          </p:nvSpPr>
          <p:spPr bwMode="auto">
            <a:xfrm flipV="1">
              <a:off x="2878063" y="1451565"/>
              <a:ext cx="512857" cy="255580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69700 h 445829"/>
                <a:gd name="T4" fmla="*/ 378326 w 513442"/>
                <a:gd name="T5" fmla="*/ 169700 h 445829"/>
                <a:gd name="T6" fmla="*/ 513442 w 513442"/>
                <a:gd name="T7" fmla="*/ 254550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4" name="Forme libre 123"/>
            <p:cNvSpPr/>
            <p:nvPr/>
          </p:nvSpPr>
          <p:spPr>
            <a:xfrm>
              <a:off x="648801" y="3012033"/>
              <a:ext cx="2445201" cy="725467"/>
            </a:xfrm>
            <a:custGeom>
              <a:avLst/>
              <a:gdLst>
                <a:gd name="connsiteX0" fmla="*/ 0 w 2445606"/>
                <a:gd name="connsiteY0" fmla="*/ 0 h 725036"/>
                <a:gd name="connsiteX1" fmla="*/ 243209 w 2445606"/>
                <a:gd name="connsiteY1" fmla="*/ 351259 h 725036"/>
                <a:gd name="connsiteX2" fmla="*/ 608023 w 2445606"/>
                <a:gd name="connsiteY2" fmla="*/ 486359 h 725036"/>
                <a:gd name="connsiteX3" fmla="*/ 1607884 w 2445606"/>
                <a:gd name="connsiteY3" fmla="*/ 702519 h 725036"/>
                <a:gd name="connsiteX4" fmla="*/ 2256443 w 2445606"/>
                <a:gd name="connsiteY4" fmla="*/ 621459 h 725036"/>
                <a:gd name="connsiteX5" fmla="*/ 2445606 w 2445606"/>
                <a:gd name="connsiteY5" fmla="*/ 459339 h 72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5606" h="725036">
                  <a:moveTo>
                    <a:pt x="0" y="0"/>
                  </a:moveTo>
                  <a:cubicBezTo>
                    <a:pt x="70936" y="135099"/>
                    <a:pt x="141872" y="270199"/>
                    <a:pt x="243209" y="351259"/>
                  </a:cubicBezTo>
                  <a:cubicBezTo>
                    <a:pt x="344546" y="432319"/>
                    <a:pt x="380577" y="427816"/>
                    <a:pt x="608023" y="486359"/>
                  </a:cubicBezTo>
                  <a:cubicBezTo>
                    <a:pt x="835469" y="544902"/>
                    <a:pt x="1333147" y="680002"/>
                    <a:pt x="1607884" y="702519"/>
                  </a:cubicBezTo>
                  <a:cubicBezTo>
                    <a:pt x="1882621" y="725036"/>
                    <a:pt x="2116823" y="661989"/>
                    <a:pt x="2256443" y="621459"/>
                  </a:cubicBezTo>
                  <a:cubicBezTo>
                    <a:pt x="2396063" y="580929"/>
                    <a:pt x="2445606" y="459339"/>
                    <a:pt x="2445606" y="45933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3381375" y="3863975"/>
            <a:ext cx="452438" cy="45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07" name="Connecteur droit avec flèche 106"/>
          <p:cNvCxnSpPr>
            <a:cxnSpLocks noChangeShapeType="1"/>
          </p:cNvCxnSpPr>
          <p:nvPr/>
        </p:nvCxnSpPr>
        <p:spPr bwMode="auto">
          <a:xfrm flipV="1">
            <a:off x="3862388" y="3697288"/>
            <a:ext cx="1325562" cy="3492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8" name="ZoneTexte 111"/>
          <p:cNvSpPr txBox="1">
            <a:spLocks noChangeArrowheads="1"/>
          </p:cNvSpPr>
          <p:nvPr/>
        </p:nvSpPr>
        <p:spPr bwMode="auto">
          <a:xfrm>
            <a:off x="3203575" y="211613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solidFill>
                  <a:srgbClr val="FF0000"/>
                </a:solidFill>
                <a:latin typeface="Calibri" pitchFamily="34" charset="0"/>
              </a:rPr>
              <a:t>dislocation lines</a:t>
            </a:r>
          </a:p>
        </p:txBody>
      </p:sp>
      <p:cxnSp>
        <p:nvCxnSpPr>
          <p:cNvPr id="109" name="Connecteur droit avec flèche 108"/>
          <p:cNvCxnSpPr/>
          <p:nvPr/>
        </p:nvCxnSpPr>
        <p:spPr>
          <a:xfrm rot="5400000">
            <a:off x="3097213" y="2430463"/>
            <a:ext cx="419100" cy="412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rot="5400000">
            <a:off x="3650457" y="2609056"/>
            <a:ext cx="842962" cy="6445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r 115"/>
          <p:cNvGrpSpPr>
            <a:grpSpLocks/>
          </p:cNvGrpSpPr>
          <p:nvPr/>
        </p:nvGrpSpPr>
        <p:grpSpPr bwMode="auto">
          <a:xfrm>
            <a:off x="6773863" y="3476625"/>
            <a:ext cx="1125537" cy="515938"/>
            <a:chOff x="6748466" y="4271963"/>
            <a:chExt cx="1125533" cy="515937"/>
          </a:xfrm>
        </p:grpSpPr>
        <p:sp>
          <p:nvSpPr>
            <p:cNvPr id="114" name="ZoneTexte 117"/>
            <p:cNvSpPr txBox="1">
              <a:spLocks noChangeArrowheads="1"/>
            </p:cNvSpPr>
            <p:nvPr/>
          </p:nvSpPr>
          <p:spPr bwMode="auto">
            <a:xfrm>
              <a:off x="7221539" y="4271963"/>
              <a:ext cx="65246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latin typeface="Calibri" pitchFamily="34" charset="0"/>
                </a:rPr>
                <a:t>kinks</a:t>
              </a:r>
            </a:p>
          </p:txBody>
        </p:sp>
        <p:cxnSp>
          <p:nvCxnSpPr>
            <p:cNvPr id="115" name="Connecteur droit avec flèche 114"/>
            <p:cNvCxnSpPr>
              <a:stCxn id="114" idx="1"/>
              <a:endCxn id="127" idx="14"/>
            </p:cNvCxnSpPr>
            <p:nvPr/>
          </p:nvCxnSpPr>
          <p:spPr>
            <a:xfrm rot="10800000" flipV="1">
              <a:off x="6748466" y="4454526"/>
              <a:ext cx="473073" cy="79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avec flèche 115"/>
            <p:cNvCxnSpPr/>
            <p:nvPr/>
          </p:nvCxnSpPr>
          <p:spPr>
            <a:xfrm rot="10800000" flipV="1">
              <a:off x="6846891" y="4565650"/>
              <a:ext cx="396874" cy="2222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ZoneTexte 124"/>
          <p:cNvSpPr txBox="1">
            <a:spLocks noChangeArrowheads="1"/>
          </p:cNvSpPr>
          <p:nvPr/>
        </p:nvSpPr>
        <p:spPr bwMode="auto">
          <a:xfrm>
            <a:off x="5464175" y="2611438"/>
            <a:ext cx="979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aseline="30000">
                <a:solidFill>
                  <a:srgbClr val="660066"/>
                </a:solidFill>
                <a:latin typeface="Calibri" pitchFamily="34" charset="0"/>
              </a:rPr>
              <a:t>3</a:t>
            </a:r>
            <a:r>
              <a:rPr lang="fr-FR">
                <a:solidFill>
                  <a:srgbClr val="660066"/>
                </a:solidFill>
                <a:latin typeface="Calibri" pitchFamily="34" charset="0"/>
              </a:rPr>
              <a:t>He </a:t>
            </a:r>
          </a:p>
          <a:p>
            <a:pPr>
              <a:defRPr/>
            </a:pPr>
            <a:r>
              <a:rPr lang="fr-FR">
                <a:solidFill>
                  <a:srgbClr val="660066"/>
                </a:solidFill>
                <a:latin typeface="Calibri" pitchFamily="34" charset="0"/>
              </a:rPr>
              <a:t>impurity</a:t>
            </a:r>
          </a:p>
        </p:txBody>
      </p:sp>
      <p:cxnSp>
        <p:nvCxnSpPr>
          <p:cNvPr id="113" name="Connecteur droit avec flèche 112"/>
          <p:cNvCxnSpPr/>
          <p:nvPr/>
        </p:nvCxnSpPr>
        <p:spPr>
          <a:xfrm>
            <a:off x="6202363" y="2944813"/>
            <a:ext cx="444500" cy="158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Ellipse 205"/>
          <p:cNvSpPr/>
          <p:nvPr/>
        </p:nvSpPr>
        <p:spPr bwMode="auto">
          <a:xfrm>
            <a:off x="6629400" y="2819400"/>
            <a:ext cx="152400" cy="15240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0" descr="D:\Users\xavier\Bureau\ens june 2010\Single_facette_140510_18 31 39 .53_T=0.0528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75" y="16494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1" descr="D:\Users\xavier\Bureau\ens june 2010\Single_facette_140510_18 31 37 .53_T=0.0508K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64465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22" descr="D:\Users\xavier\Bureau\ens june 2010\Single_facette_140510_18 31 38 .53_T=0.0528K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6494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23" descr="D:\Users\xavier\Bureau\ens june 2010\Single_facette_140510_18 31 42 .53_T=0.0533K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1910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24" descr="D:\Users\xavier\Bureau\ens june 2010\Single_facette_140510_18 31 40 .51_T=0.0530K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075" y="41910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25" descr="D:\Users\xavier\Bureau\ens june 2010\Single_facette_140510_18 31 41 .53_T=0.0530K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41910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6"/>
          <p:cNvSpPr txBox="1">
            <a:spLocks noChangeArrowheads="1"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60000"/>
              <a:lumOff val="40000"/>
              <a:alpha val="50195"/>
            </a:schemeClr>
          </a:solidFill>
          <a:ln w="28575"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+mj-lt"/>
              </a:rPr>
              <a:t>Facets of a single crystal in the </a:t>
            </a:r>
            <a:r>
              <a:rPr lang="en-US" sz="3600" dirty="0" err="1" smtClean="0">
                <a:latin typeface="+mj-lt"/>
              </a:rPr>
              <a:t>minibottle</a:t>
            </a:r>
            <a:endParaRPr lang="en-US" sz="3600" baseline="-25000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528" y="1124744"/>
            <a:ext cx="277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Fast growth at low T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1" descr="Q:\Supersolid\2010\May\minibottle_images\polyX3_fastinjection\polyX3_growth_220510_19 55 42 .65_T=0.0461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951288"/>
            <a:ext cx="33607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2" descr="Q:\Supersolid\2010\May\minibottle_images\polyX3_fastinjection\polyX3_growth_220510_19 55 42 .94_T=0.0461K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08088"/>
            <a:ext cx="33607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3" descr="Q:\Supersolid\2010\May\minibottle_images\polyX3_fastinjection\polyX3_growth_220510_19 55 43 .57_T=0.0461K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957638"/>
            <a:ext cx="336073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1" descr="Q:\Supersolid\2010\May\minibottle_images\polyX3_fastinjection\polyX3_growth_220510_19 55 45 .72_T=0.0470K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208088"/>
            <a:ext cx="33607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 Box 3"/>
          <p:cNvSpPr txBox="1">
            <a:spLocks noChangeArrowheads="1"/>
          </p:cNvSpPr>
          <p:nvPr/>
        </p:nvSpPr>
        <p:spPr bwMode="auto">
          <a:xfrm>
            <a:off x="7317297" y="1600200"/>
            <a:ext cx="1667444" cy="64633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ko-KR" i="1" dirty="0">
                <a:solidFill>
                  <a:srgbClr val="0000FF"/>
                </a:solidFill>
                <a:latin typeface="Comic Sans MS" pitchFamily="66" charset="0"/>
                <a:ea typeface="굴림"/>
                <a:cs typeface="굴림"/>
              </a:rPr>
              <a:t>Pressure in</a:t>
            </a:r>
          </a:p>
          <a:p>
            <a:pPr algn="ctr" eaLnBrk="0" hangingPunct="0"/>
            <a:r>
              <a:rPr lang="en-US" i="1" dirty="0" smtClean="0">
                <a:solidFill>
                  <a:srgbClr val="0000FF"/>
                </a:solidFill>
                <a:latin typeface="Comic Sans MS" pitchFamily="66" charset="0"/>
                <a:ea typeface="宋体"/>
                <a:cs typeface="宋体"/>
              </a:rPr>
              <a:t>a trap= </a:t>
            </a:r>
            <a:r>
              <a:rPr lang="en-US" i="1" dirty="0">
                <a:solidFill>
                  <a:srgbClr val="0000FF"/>
                </a:solidFill>
                <a:latin typeface="Comic Sans MS" pitchFamily="66" charset="0"/>
                <a:ea typeface="宋体"/>
                <a:cs typeface="宋体"/>
              </a:rPr>
              <a:t>63bar</a:t>
            </a:r>
            <a:endParaRPr lang="en-US" dirty="0">
              <a:solidFill>
                <a:srgbClr val="0000FF"/>
              </a:solidFill>
              <a:latin typeface="Comic Sans MS" pitchFamily="66" charset="0"/>
              <a:ea typeface="宋体"/>
              <a:cs typeface="宋体"/>
            </a:endParaRPr>
          </a:p>
        </p:txBody>
      </p:sp>
      <p:sp>
        <p:nvSpPr>
          <p:cNvPr id="58375" name="Text Box 3"/>
          <p:cNvSpPr txBox="1">
            <a:spLocks noChangeArrowheads="1"/>
          </p:cNvSpPr>
          <p:nvPr/>
        </p:nvSpPr>
        <p:spPr bwMode="auto">
          <a:xfrm>
            <a:off x="7112000" y="2667000"/>
            <a:ext cx="1936750" cy="9239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ko-KR" i="1">
                <a:solidFill>
                  <a:srgbClr val="0000FF"/>
                </a:solidFill>
                <a:latin typeface="Comic Sans MS" pitchFamily="66" charset="0"/>
                <a:ea typeface="굴림"/>
                <a:cs typeface="굴림"/>
              </a:rPr>
              <a:t>Temperature</a:t>
            </a:r>
          </a:p>
          <a:p>
            <a:pPr algn="ctr" eaLnBrk="0" hangingPunct="0"/>
            <a:r>
              <a:rPr lang="en-US" altLang="ko-KR" i="1">
                <a:solidFill>
                  <a:srgbClr val="0000FF"/>
                </a:solidFill>
                <a:latin typeface="Comic Sans MS" pitchFamily="66" charset="0"/>
                <a:ea typeface="굴림"/>
                <a:cs typeface="굴림"/>
              </a:rPr>
              <a:t>goes from 40mK</a:t>
            </a:r>
          </a:p>
          <a:p>
            <a:pPr algn="ctr" eaLnBrk="0" hangingPunct="0"/>
            <a:r>
              <a:rPr lang="en-US" altLang="ko-KR" i="1">
                <a:solidFill>
                  <a:srgbClr val="0000FF"/>
                </a:solidFill>
                <a:latin typeface="Comic Sans MS" pitchFamily="66" charset="0"/>
                <a:ea typeface="굴림"/>
                <a:cs typeface="굴림"/>
              </a:rPr>
              <a:t>to 600mK</a:t>
            </a:r>
          </a:p>
        </p:txBody>
      </p:sp>
      <p:sp>
        <p:nvSpPr>
          <p:cNvPr id="9" name="Rectangle 46"/>
          <p:cNvSpPr txBox="1">
            <a:spLocks noChangeArrowheads="1"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60000"/>
              <a:lumOff val="40000"/>
              <a:alpha val="50195"/>
            </a:schemeClr>
          </a:solidFill>
          <a:ln w="28575"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+mj-lt"/>
              </a:rPr>
              <a:t>Fast injection sample : </a:t>
            </a:r>
            <a:r>
              <a:rPr lang="en-US" sz="3600" dirty="0" err="1" smtClean="0">
                <a:latin typeface="+mj-lt"/>
              </a:rPr>
              <a:t>polycrystal</a:t>
            </a:r>
            <a:endParaRPr lang="en-US" sz="3600" baseline="-25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129170"/>
            <a:ext cx="4953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Expériences en cours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3160" y="2175106"/>
            <a:ext cx="3922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Mesurer simultanément les propriétés </a:t>
            </a: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é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lastiques et les propriétés de rotation</a:t>
            </a: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5655" y="2799274"/>
            <a:ext cx="2929744" cy="390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93160" y="3929433"/>
            <a:ext cx="5173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"/>
                <a:cs typeface="Times"/>
              </a:rPr>
              <a:t>Faire varier et mesurer la densité de dislocations </a:t>
            </a:r>
            <a:r>
              <a:rPr lang="fr-FR" b="1" dirty="0">
                <a:latin typeface="Symbol" charset="2"/>
                <a:cs typeface="Symbol" charset="2"/>
              </a:rPr>
              <a:t>L</a:t>
            </a:r>
            <a:endParaRPr lang="fr-FR" b="1" dirty="0">
              <a:latin typeface="Times"/>
              <a:cs typeface="Times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L’anomalie de rotation devrait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augmenter avec </a:t>
            </a:r>
            <a:r>
              <a:rPr lang="fr-FR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endParaRPr lang="fr-FR" b="1" dirty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L’anomalie élastique </a:t>
            </a:r>
            <a:r>
              <a:rPr lang="fr-FR" b="1" smtClean="0">
                <a:solidFill>
                  <a:srgbClr val="0000FF"/>
                </a:solidFill>
                <a:latin typeface="Times"/>
                <a:cs typeface="Times"/>
              </a:rPr>
              <a:t>devrait </a:t>
            </a:r>
            <a:r>
              <a:rPr lang="fr-FR" b="1" smtClean="0">
                <a:solidFill>
                  <a:srgbClr val="0000FF"/>
                </a:solidFill>
                <a:latin typeface="Times"/>
                <a:cs typeface="Times"/>
              </a:rPr>
              <a:t>diminuer 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avec </a:t>
            </a:r>
            <a:r>
              <a:rPr lang="fr-FR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endParaRPr lang="fr-FR" b="1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0673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4278" r="5670"/>
          <a:stretch>
            <a:fillRect/>
          </a:stretch>
        </p:blipFill>
        <p:spPr bwMode="auto">
          <a:xfrm>
            <a:off x="4231143" y="1337487"/>
            <a:ext cx="4889218" cy="474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08096" y="879777"/>
            <a:ext cx="412304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comparaison avec les polycrystaux </a:t>
            </a:r>
          </a:p>
          <a:p>
            <a:r>
              <a:rPr lang="fr-FR" b="1">
                <a:latin typeface="Times"/>
                <a:cs typeface="Times"/>
              </a:rPr>
              <a:t>de pureté semblable (&lt; 1 ppb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He)</a:t>
            </a:r>
          </a:p>
          <a:p>
            <a:r>
              <a:rPr lang="fr-FR" b="1">
                <a:latin typeface="Times"/>
                <a:cs typeface="Times"/>
              </a:rPr>
              <a:t>étudiés par Day et Beamish (2007) :</a:t>
            </a:r>
          </a:p>
          <a:p>
            <a:r>
              <a:rPr lang="fr-FR" b="1">
                <a:latin typeface="Times"/>
                <a:cs typeface="Times"/>
              </a:rPr>
              <a:t>pendant le refroidissement, les</a:t>
            </a:r>
          </a:p>
          <a:p>
            <a:r>
              <a:rPr lang="fr-FR" b="1">
                <a:latin typeface="Times"/>
                <a:cs typeface="Times"/>
              </a:rPr>
              <a:t>monocristaux montrent un durcissement semblable à celui des polycristaux en accord avec le modèle </a:t>
            </a:r>
          </a:p>
          <a:p>
            <a:r>
              <a:rPr lang="fr-FR" b="1">
                <a:latin typeface="Times"/>
                <a:cs typeface="Times"/>
              </a:rPr>
              <a:t>(Iwasa 1980, Paalanen 1981, Day 2007)</a:t>
            </a:r>
          </a:p>
          <a:p>
            <a:r>
              <a:rPr lang="fr-FR" b="1">
                <a:latin typeface="Times"/>
                <a:cs typeface="Times"/>
              </a:rPr>
              <a:t>où les dislocations s'accrochent aux </a:t>
            </a:r>
          </a:p>
          <a:p>
            <a:r>
              <a:rPr lang="fr-FR" b="1">
                <a:latin typeface="Times"/>
                <a:cs typeface="Times"/>
              </a:rPr>
              <a:t>impuretés quand T diminue.</a:t>
            </a:r>
          </a:p>
          <a:p>
            <a:r>
              <a:rPr lang="fr-FR" b="1">
                <a:latin typeface="Times"/>
                <a:cs typeface="Times"/>
              </a:rPr>
              <a:t>Un solide avec des dislocations fixes est </a:t>
            </a:r>
          </a:p>
          <a:p>
            <a:r>
              <a:rPr lang="fr-FR" b="1">
                <a:latin typeface="Times"/>
                <a:cs typeface="Times"/>
              </a:rPr>
              <a:t>plus rigide qu'avec des dislocations mobiles</a:t>
            </a:r>
          </a:p>
          <a:p>
            <a:endParaRPr lang="fr-FR" b="1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- l' hysteresis dépend de la vitesse de réchauffage et n'est pas observé dans les polycristaux</a:t>
            </a:r>
          </a:p>
          <a:p>
            <a:r>
              <a:rPr lang="fr-FR" b="1">
                <a:latin typeface="Times"/>
                <a:cs typeface="Times"/>
              </a:rPr>
              <a:t>- </a:t>
            </a:r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les dislocations exercent un force sur les impuretés qui dépend de la distance entre deux points d'ancrage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07175" y="226368"/>
            <a:ext cx="64684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monocristaux de basse qualité et polycrystaux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1935" y="304800"/>
            <a:ext cx="84951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cristaux d'hélium 4</a:t>
            </a:r>
          </a:p>
        </p:txBody>
      </p:sp>
      <p:pic>
        <p:nvPicPr>
          <p:cNvPr id="3" name="He4court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825" y="930496"/>
            <a:ext cx="7903337" cy="5927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34251"/>
            <a:ext cx="8229600" cy="61644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b="1">
                <a:solidFill>
                  <a:schemeClr val="tx1"/>
                </a:solidFill>
                <a:latin typeface="Times"/>
                <a:cs typeface="Times"/>
              </a:rPr>
              <a:t>grandes fluctuations quantiques dans les cristaux d'hélium </a:t>
            </a:r>
          </a:p>
        </p:txBody>
      </p:sp>
      <p:sp>
        <p:nvSpPr>
          <p:cNvPr id="135171" name="Text Box 1027"/>
          <p:cNvSpPr txBox="1">
            <a:spLocks noChangeArrowheads="1"/>
          </p:cNvSpPr>
          <p:nvPr/>
        </p:nvSpPr>
        <p:spPr bwMode="auto">
          <a:xfrm>
            <a:off x="333900" y="1524000"/>
            <a:ext cx="4980190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le critère de Lindemann: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à l'équilibre liquide-solide (c'est-à-dire sur la courbe de fusion)</a:t>
            </a:r>
          </a:p>
          <a:p>
            <a:pPr algn="l"/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matière classique: 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le déplacement quadratique moyen 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R</a:t>
            </a:r>
            <a:r>
              <a:rPr lang="fr-FR" b="1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= (&lt;u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&gt;)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1/2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~ 0.10 a </a:t>
            </a:r>
          </a:p>
          <a:p>
            <a:pPr algn="l"/>
            <a:r>
              <a:rPr lang="fr-FR" altLang="ja-JP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(10% de la maille atomique)</a:t>
            </a:r>
          </a:p>
          <a:p>
            <a:pPr algn="l"/>
            <a:r>
              <a:rPr lang="fr-FR" altLang="ja-JP" b="1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dans l'hélium 4: </a:t>
            </a:r>
            <a:r>
              <a:rPr lang="fr-FR" b="1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26% (Burns and Isaac 1997)</a:t>
            </a:r>
          </a:p>
          <a:p>
            <a:pPr algn="l">
              <a:buFont typeface="Symbol" pitchFamily="-106" charset="2"/>
              <a:buNone/>
            </a:pPr>
            <a:r>
              <a:rPr lang="fr-FR" b="1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les atomes sont faiblement localisés sur le réseau cristallin</a:t>
            </a:r>
          </a:p>
        </p:txBody>
      </p:sp>
      <p:pic>
        <p:nvPicPr>
          <p:cNvPr id="5" name="Image 4" descr="transition-rugueu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189" y="1288827"/>
            <a:ext cx="2639611" cy="533717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3900" y="4502347"/>
            <a:ext cx="5213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00F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Les facettes sont elles détruites </a:t>
            </a:r>
          </a:p>
          <a:p>
            <a:r>
              <a:rPr lang="fr-FR" b="1" i="1" dirty="0" smtClean="0">
                <a:solidFill>
                  <a:srgbClr val="00F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par les fluctuations quantiques?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NON</a:t>
            </a:r>
            <a:endParaRPr lang="fr-FR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  <a:p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voir S. Balibar et al. </a:t>
            </a:r>
            <a:r>
              <a:rPr lang="fr-FR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Rev</a:t>
            </a:r>
            <a:r>
              <a:rPr lang="fr-FR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. </a:t>
            </a:r>
            <a:r>
              <a:rPr lang="fr-FR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Mod</a:t>
            </a:r>
            <a:r>
              <a:rPr lang="fr-FR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. Phys. 77, 317 (2005)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3900" y="5425677"/>
            <a:ext cx="441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Ce solide pourrait-il être superfluide ? </a:t>
            </a:r>
          </a:p>
          <a:p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C'est toute la question de la "supersolidité"</a:t>
            </a:r>
          </a:p>
          <a:p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ième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partie de cet exposé</a:t>
            </a:r>
            <a:endParaRPr lang="fr-FR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0668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l'hélium 4  </a:t>
            </a:r>
            <a:r>
              <a:rPr lang="fr-FR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solide</a:t>
            </a:r>
            <a: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coule-t-il comme un superfluide ?</a:t>
            </a:r>
            <a:b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</a:br>
            <a:r>
              <a:rPr lang="fr-FR" sz="2222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voir S. Balibar, "The enigma of supersolidity", Nature 464, 176 (2010)</a:t>
            </a:r>
            <a:endParaRPr lang="fr-FR" sz="2222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544771" name="Text Box 3"/>
          <p:cNvSpPr txBox="1">
            <a:spLocks noChangeArrowheads="1"/>
          </p:cNvSpPr>
          <p:nvPr/>
        </p:nvSpPr>
        <p:spPr bwMode="auto">
          <a:xfrm>
            <a:off x="304800" y="1371600"/>
            <a:ext cx="4833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E. Kim and M. Chan  (Penn. State U. 2004):</a:t>
            </a: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304800" y="1828800"/>
            <a:ext cx="5486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un « oscillateur de torsion »  (</a:t>
            </a:r>
            <a:r>
              <a:rPr lang="fr-FR" altLang="ja-JP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 kHz)</a:t>
            </a:r>
            <a:endParaRPr lang="fr-FR" b="1" i="1">
              <a:solidFill>
                <a:srgbClr val="EEE91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la période propre change en dessous de </a:t>
            </a:r>
            <a:r>
              <a:rPr lang="fr-FR" altLang="ja-JP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</a:t>
            </a:r>
            <a:r>
              <a:rPr lang="fr-FR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00 mK</a:t>
            </a:r>
          </a:p>
          <a:p>
            <a:pPr algn="l">
              <a:defRPr/>
            </a:pPr>
            <a:r>
              <a:rPr lang="fr-FR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1 % de la masse solide se découple des parois ? </a:t>
            </a:r>
          </a:p>
          <a:p>
            <a:pPr algn="l"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pas d'effet avec de l'hélium 3  (fermions)</a:t>
            </a:r>
          </a:p>
        </p:txBody>
      </p:sp>
      <p:sp>
        <p:nvSpPr>
          <p:cNvPr id="544774" name="Rectangle 6"/>
          <p:cNvSpPr>
            <a:spLocks noChangeArrowheads="1"/>
          </p:cNvSpPr>
          <p:nvPr/>
        </p:nvSpPr>
        <p:spPr bwMode="auto">
          <a:xfrm>
            <a:off x="6176963" y="5091113"/>
            <a:ext cx="2447925" cy="1439862"/>
          </a:xfrm>
          <a:prstGeom prst="rect">
            <a:avLst/>
          </a:prstGeom>
          <a:solidFill>
            <a:srgbClr val="B7DB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822950" y="1763713"/>
            <a:ext cx="24987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400">
                <a:solidFill>
                  <a:schemeClr val="accent1"/>
                </a:solidFill>
                <a:effectLst/>
                <a:latin typeface="Arial" pitchFamily="28" charset="0"/>
              </a:rPr>
              <a:t>axe rigide</a:t>
            </a:r>
            <a:endParaRPr lang="en-US" altLang="ko-KR" sz="2400">
              <a:solidFill>
                <a:schemeClr val="accent1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  <a:p>
            <a:pPr algn="l" eaLnBrk="1" hangingPunct="1"/>
            <a:r>
              <a:rPr lang="en-US" altLang="ko-KR" sz="2400">
                <a:solidFill>
                  <a:schemeClr val="accent1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( Be-Cu) </a:t>
            </a:r>
            <a:endParaRPr lang="en-US" sz="2400">
              <a:solidFill>
                <a:schemeClr val="accent1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503863" y="2819400"/>
            <a:ext cx="24209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400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He solide dans une boîte</a:t>
            </a:r>
          </a:p>
        </p:txBody>
      </p:sp>
      <p:sp>
        <p:nvSpPr>
          <p:cNvPr id="544777" name="Line 9"/>
          <p:cNvSpPr>
            <a:spLocks noChangeShapeType="1"/>
          </p:cNvSpPr>
          <p:nvPr/>
        </p:nvSpPr>
        <p:spPr bwMode="auto">
          <a:xfrm flipV="1">
            <a:off x="8316913" y="3976688"/>
            <a:ext cx="346075" cy="1206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78" name="Oval 10"/>
          <p:cNvSpPr>
            <a:spLocks noChangeArrowheads="1"/>
          </p:cNvSpPr>
          <p:nvPr/>
        </p:nvSpPr>
        <p:spPr bwMode="auto">
          <a:xfrm>
            <a:off x="7826375" y="4013200"/>
            <a:ext cx="349250" cy="463550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9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407275" y="3657600"/>
            <a:ext cx="557213" cy="960438"/>
          </a:xfrm>
          <a:prstGeom prst="rect">
            <a:avLst/>
          </a:prstGeom>
          <a:solidFill>
            <a:srgbClr val="EAEAEA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00000" rev="0"/>
            </a:camera>
            <a:lightRig rig="legacyFlat4" dir="t"/>
          </a:scene3d>
          <a:sp3d extrusionH="1254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0" name="Oval 12"/>
          <p:cNvSpPr>
            <a:spLocks noChangeArrowheads="1"/>
          </p:cNvSpPr>
          <p:nvPr/>
        </p:nvSpPr>
        <p:spPr bwMode="auto">
          <a:xfrm>
            <a:off x="6915150" y="4167188"/>
            <a:ext cx="365125" cy="528637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12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1" name="Oval 13"/>
          <p:cNvSpPr>
            <a:spLocks noChangeArrowheads="1"/>
          </p:cNvSpPr>
          <p:nvPr/>
        </p:nvSpPr>
        <p:spPr bwMode="auto">
          <a:xfrm>
            <a:off x="7219950" y="2786063"/>
            <a:ext cx="1085850" cy="1060450"/>
          </a:xfrm>
          <a:prstGeom prst="ellipse">
            <a:avLst/>
          </a:prstGeom>
          <a:solidFill>
            <a:srgbClr val="99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354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2" name="Freeform 14"/>
          <p:cNvSpPr>
            <a:spLocks/>
          </p:cNvSpPr>
          <p:nvPr/>
        </p:nvSpPr>
        <p:spPr bwMode="auto">
          <a:xfrm>
            <a:off x="7056438" y="3470275"/>
            <a:ext cx="277812" cy="165100"/>
          </a:xfrm>
          <a:custGeom>
            <a:avLst/>
            <a:gdLst/>
            <a:ahLst/>
            <a:cxnLst>
              <a:cxn ang="0">
                <a:pos x="181" y="90"/>
              </a:cxn>
              <a:cxn ang="0">
                <a:pos x="90" y="90"/>
              </a:cxn>
              <a:cxn ang="0">
                <a:pos x="0" y="45"/>
              </a:cxn>
              <a:cxn ang="0">
                <a:pos x="90" y="0"/>
              </a:cxn>
            </a:cxnLst>
            <a:rect l="0" t="0" r="r" b="b"/>
            <a:pathLst>
              <a:path w="181" h="97">
                <a:moveTo>
                  <a:pt x="181" y="90"/>
                </a:moveTo>
                <a:cubicBezTo>
                  <a:pt x="150" y="93"/>
                  <a:pt x="120" y="97"/>
                  <a:pt x="90" y="90"/>
                </a:cubicBezTo>
                <a:cubicBezTo>
                  <a:pt x="60" y="83"/>
                  <a:pt x="0" y="60"/>
                  <a:pt x="0" y="45"/>
                </a:cubicBezTo>
                <a:cubicBezTo>
                  <a:pt x="0" y="30"/>
                  <a:pt x="75" y="7"/>
                  <a:pt x="90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3" name="Freeform 15"/>
          <p:cNvSpPr>
            <a:spLocks/>
          </p:cNvSpPr>
          <p:nvPr/>
        </p:nvSpPr>
        <p:spPr bwMode="auto">
          <a:xfrm>
            <a:off x="8104188" y="3424238"/>
            <a:ext cx="371475" cy="153987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363" y="181"/>
              </a:cxn>
              <a:cxn ang="0">
                <a:pos x="499" y="45"/>
              </a:cxn>
              <a:cxn ang="0">
                <a:pos x="273" y="0"/>
              </a:cxn>
            </a:cxnLst>
            <a:rect l="0" t="0" r="r" b="b"/>
            <a:pathLst>
              <a:path w="514" h="226">
                <a:moveTo>
                  <a:pt x="0" y="226"/>
                </a:moveTo>
                <a:cubicBezTo>
                  <a:pt x="140" y="218"/>
                  <a:pt x="280" y="211"/>
                  <a:pt x="363" y="181"/>
                </a:cubicBezTo>
                <a:cubicBezTo>
                  <a:pt x="446" y="151"/>
                  <a:pt x="514" y="75"/>
                  <a:pt x="499" y="45"/>
                </a:cubicBezTo>
                <a:cubicBezTo>
                  <a:pt x="484" y="15"/>
                  <a:pt x="311" y="8"/>
                  <a:pt x="273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5791200" y="4038600"/>
            <a:ext cx="147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400">
                <a:solidFill>
                  <a:schemeClr val="tx2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excitation</a:t>
            </a:r>
            <a:endParaRPr lang="en-US" sz="2400">
              <a:solidFill>
                <a:schemeClr val="tx2"/>
              </a:solidFill>
              <a:effectLst/>
              <a:latin typeface="Arial" pitchFamily="28" charset="0"/>
            </a:endParaRPr>
          </a:p>
        </p:txBody>
      </p:sp>
      <p:sp>
        <p:nvSpPr>
          <p:cNvPr id="544785" name="Oval 17"/>
          <p:cNvSpPr>
            <a:spLocks noChangeArrowheads="1"/>
          </p:cNvSpPr>
          <p:nvPr/>
        </p:nvSpPr>
        <p:spPr bwMode="auto">
          <a:xfrm>
            <a:off x="7670800" y="3160713"/>
            <a:ext cx="141288" cy="230187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ObliqueTop">
              <a:rot lat="3600000" lon="0" rev="0"/>
            </a:camera>
            <a:lightRig rig="legacyFlat4" dir="b"/>
          </a:scene3d>
          <a:sp3d extrusionH="1268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6" name="Oval 18"/>
          <p:cNvSpPr>
            <a:spLocks noChangeArrowheads="1"/>
          </p:cNvSpPr>
          <p:nvPr/>
        </p:nvSpPr>
        <p:spPr bwMode="auto">
          <a:xfrm>
            <a:off x="6915150" y="914400"/>
            <a:ext cx="1679575" cy="1138238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2016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7" name="Line 19"/>
          <p:cNvSpPr>
            <a:spLocks noChangeShapeType="1"/>
          </p:cNvSpPr>
          <p:nvPr/>
        </p:nvSpPr>
        <p:spPr bwMode="auto">
          <a:xfrm flipH="1">
            <a:off x="6775450" y="4486275"/>
            <a:ext cx="287338" cy="128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8" name="Line 20"/>
          <p:cNvSpPr>
            <a:spLocks noChangeShapeType="1"/>
          </p:cNvSpPr>
          <p:nvPr/>
        </p:nvSpPr>
        <p:spPr bwMode="auto">
          <a:xfrm>
            <a:off x="6604000" y="4614863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9" name="Line 21"/>
          <p:cNvSpPr>
            <a:spLocks noChangeShapeType="1"/>
          </p:cNvSpPr>
          <p:nvPr/>
        </p:nvSpPr>
        <p:spPr bwMode="auto">
          <a:xfrm>
            <a:off x="8662988" y="3976688"/>
            <a:ext cx="1127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7799388" y="4343400"/>
            <a:ext cx="1420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400">
                <a:solidFill>
                  <a:srgbClr val="0000CC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detection</a:t>
            </a:r>
            <a:endParaRPr lang="en-US" sz="2400">
              <a:solidFill>
                <a:srgbClr val="0000CC"/>
              </a:solidFill>
              <a:effectLst/>
              <a:latin typeface="Arial" pitchFamily="28" charset="0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6461125" y="5235575"/>
          <a:ext cx="1922463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8" name="Équation" r:id="rId4" imgW="787455" imgH="444704" progId="Equation.3">
                  <p:embed/>
                </p:oleObj>
              </mc:Choice>
              <mc:Fallback>
                <p:oleObj name="Équation" r:id="rId4" imgW="787455" imgH="444704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25" y="5235575"/>
                        <a:ext cx="1922463" cy="108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hlink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4792" name="Oval 24"/>
          <p:cNvSpPr>
            <a:spLocks noChangeArrowheads="1"/>
          </p:cNvSpPr>
          <p:nvPr/>
        </p:nvSpPr>
        <p:spPr bwMode="auto">
          <a:xfrm>
            <a:off x="7689850" y="1471613"/>
            <a:ext cx="46038" cy="190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1" charset="0"/>
            </a:endParaRPr>
          </a:p>
        </p:txBody>
      </p:sp>
      <p:grpSp>
        <p:nvGrpSpPr>
          <p:cNvPr id="2" name="Grouper 28"/>
          <p:cNvGrpSpPr>
            <a:grpSpLocks/>
          </p:cNvGrpSpPr>
          <p:nvPr/>
        </p:nvGrpSpPr>
        <p:grpSpPr bwMode="auto">
          <a:xfrm>
            <a:off x="838200" y="3438525"/>
            <a:ext cx="4419600" cy="3419475"/>
            <a:chOff x="838200" y="3438525"/>
            <a:chExt cx="4419600" cy="3419475"/>
          </a:xfrm>
        </p:grpSpPr>
        <p:pic>
          <p:nvPicPr>
            <p:cNvPr id="26649" name="Picture 25" descr="fig5_5"/>
            <p:cNvPicPr>
              <a:picLocks noChangeAspect="1" noChangeArrowheads="1"/>
            </p:cNvPicPr>
            <p:nvPr/>
          </p:nvPicPr>
          <p:blipFill>
            <a:blip r:embed="rId6"/>
            <a:srcRect l="3508" t="6886" r="3510"/>
            <a:stretch>
              <a:fillRect/>
            </a:stretch>
          </p:blipFill>
          <p:spPr bwMode="auto">
            <a:xfrm>
              <a:off x="838200" y="3438525"/>
              <a:ext cx="4419600" cy="338137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44794" name="Text Box 26"/>
            <p:cNvSpPr txBox="1">
              <a:spLocks noChangeArrowheads="1"/>
            </p:cNvSpPr>
            <p:nvPr/>
          </p:nvSpPr>
          <p:spPr bwMode="auto">
            <a:xfrm>
              <a:off x="2290763" y="6461125"/>
              <a:ext cx="2052637" cy="3968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Temperature (K)</a:t>
              </a:r>
            </a:p>
          </p:txBody>
        </p:sp>
        <p:sp>
          <p:nvSpPr>
            <p:cNvPr id="544796" name="Text Box 28"/>
            <p:cNvSpPr txBox="1">
              <a:spLocks noChangeArrowheads="1"/>
            </p:cNvSpPr>
            <p:nvPr/>
          </p:nvSpPr>
          <p:spPr bwMode="auto">
            <a:xfrm rot="16200000">
              <a:off x="-423068" y="4969668"/>
              <a:ext cx="2940050" cy="3667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1800" b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superfluid fraction (NCRIF)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69"/>
          <p:cNvGrpSpPr>
            <a:grpSpLocks/>
          </p:cNvGrpSpPr>
          <p:nvPr/>
        </p:nvGrpSpPr>
        <p:grpSpPr bwMode="auto">
          <a:xfrm>
            <a:off x="4233863" y="1471613"/>
            <a:ext cx="4757737" cy="3862387"/>
            <a:chOff x="4233863" y="1447800"/>
            <a:chExt cx="4757737" cy="3863178"/>
          </a:xfrm>
        </p:grpSpPr>
        <p:grpSp>
          <p:nvGrpSpPr>
            <p:cNvPr id="3" name="Grouper 41"/>
            <p:cNvGrpSpPr>
              <a:grpSpLocks/>
            </p:cNvGrpSpPr>
            <p:nvPr/>
          </p:nvGrpSpPr>
          <p:grpSpPr bwMode="auto">
            <a:xfrm>
              <a:off x="4233863" y="3693315"/>
              <a:ext cx="4757737" cy="1617663"/>
              <a:chOff x="1781577" y="3999536"/>
              <a:chExt cx="5788710" cy="2057541"/>
            </a:xfrm>
            <a:solidFill>
              <a:srgbClr val="0000CC"/>
            </a:solidFill>
          </p:grpSpPr>
          <p:sp>
            <p:nvSpPr>
              <p:cNvPr id="90" name="Ellipse 89"/>
              <p:cNvSpPr/>
              <p:nvPr/>
            </p:nvSpPr>
            <p:spPr>
              <a:xfrm>
                <a:off x="5512746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1" name="Ellipse 90"/>
              <p:cNvSpPr/>
              <p:nvPr/>
            </p:nvSpPr>
            <p:spPr>
              <a:xfrm>
                <a:off x="4579953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2" name="Ellipse 91"/>
              <p:cNvSpPr/>
              <p:nvPr/>
            </p:nvSpPr>
            <p:spPr>
              <a:xfrm>
                <a:off x="3647161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3" name="Ellipse 92"/>
              <p:cNvSpPr/>
              <p:nvPr/>
            </p:nvSpPr>
            <p:spPr>
              <a:xfrm>
                <a:off x="2714369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1781577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grpSp>
          <p:nvGrpSpPr>
            <p:cNvPr id="4" name="Grouper 47"/>
            <p:cNvGrpSpPr>
              <a:grpSpLocks/>
            </p:cNvGrpSpPr>
            <p:nvPr/>
          </p:nvGrpSpPr>
          <p:grpSpPr bwMode="auto">
            <a:xfrm>
              <a:off x="4233863" y="2944810"/>
              <a:ext cx="4757737" cy="1617663"/>
              <a:chOff x="1781577" y="3999536"/>
              <a:chExt cx="5788710" cy="2057541"/>
            </a:xfrm>
            <a:solidFill>
              <a:srgbClr val="0000CC"/>
            </a:solidFill>
          </p:grpSpPr>
          <p:sp>
            <p:nvSpPr>
              <p:cNvPr id="85" name="Ellipse 84"/>
              <p:cNvSpPr/>
              <p:nvPr/>
            </p:nvSpPr>
            <p:spPr>
              <a:xfrm>
                <a:off x="5512746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6" name="Ellipse 85"/>
              <p:cNvSpPr/>
              <p:nvPr/>
            </p:nvSpPr>
            <p:spPr>
              <a:xfrm>
                <a:off x="4579953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7" name="Ellipse 86"/>
              <p:cNvSpPr/>
              <p:nvPr/>
            </p:nvSpPr>
            <p:spPr>
              <a:xfrm>
                <a:off x="3647161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8" name="Ellipse 87"/>
              <p:cNvSpPr/>
              <p:nvPr/>
            </p:nvSpPr>
            <p:spPr>
              <a:xfrm>
                <a:off x="2714369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9" name="Ellipse 88"/>
              <p:cNvSpPr/>
              <p:nvPr/>
            </p:nvSpPr>
            <p:spPr>
              <a:xfrm>
                <a:off x="1781577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grpSp>
          <p:nvGrpSpPr>
            <p:cNvPr id="5" name="Grouper 53"/>
            <p:cNvGrpSpPr>
              <a:grpSpLocks/>
            </p:cNvGrpSpPr>
            <p:nvPr/>
          </p:nvGrpSpPr>
          <p:grpSpPr bwMode="auto">
            <a:xfrm>
              <a:off x="4233863" y="2196305"/>
              <a:ext cx="4757737" cy="1617663"/>
              <a:chOff x="1781577" y="3999536"/>
              <a:chExt cx="5788710" cy="2057541"/>
            </a:xfrm>
            <a:solidFill>
              <a:srgbClr val="0000CC"/>
            </a:solidFill>
          </p:grpSpPr>
          <p:sp>
            <p:nvSpPr>
              <p:cNvPr id="80" name="Ellipse 79"/>
              <p:cNvSpPr/>
              <p:nvPr/>
            </p:nvSpPr>
            <p:spPr>
              <a:xfrm>
                <a:off x="5512746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4579953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3647161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2714369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1781577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75" name="Ellipse 74"/>
            <p:cNvSpPr/>
            <p:nvPr/>
          </p:nvSpPr>
          <p:spPr bwMode="auto">
            <a:xfrm>
              <a:off x="7300508" y="1447800"/>
              <a:ext cx="1691092" cy="1617663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6" name="Ellipse 75"/>
            <p:cNvSpPr/>
            <p:nvPr/>
          </p:nvSpPr>
          <p:spPr bwMode="auto">
            <a:xfrm>
              <a:off x="6533846" y="1447800"/>
              <a:ext cx="1691092" cy="161766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7" name="Ellipse 76"/>
            <p:cNvSpPr/>
            <p:nvPr/>
          </p:nvSpPr>
          <p:spPr bwMode="auto">
            <a:xfrm>
              <a:off x="5767185" y="1447800"/>
              <a:ext cx="1691092" cy="1617663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9" name="Ellipse 78"/>
            <p:cNvSpPr/>
            <p:nvPr/>
          </p:nvSpPr>
          <p:spPr bwMode="auto">
            <a:xfrm>
              <a:off x="4233863" y="1447800"/>
              <a:ext cx="1691092" cy="1617663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6" name="Grouper 40"/>
          <p:cNvGrpSpPr>
            <a:grpSpLocks/>
          </p:cNvGrpSpPr>
          <p:nvPr/>
        </p:nvGrpSpPr>
        <p:grpSpPr bwMode="auto">
          <a:xfrm>
            <a:off x="4233863" y="4441821"/>
            <a:ext cx="4757737" cy="1617663"/>
            <a:chOff x="1781577" y="3999536"/>
            <a:chExt cx="5788710" cy="2057541"/>
          </a:xfrm>
          <a:solidFill>
            <a:srgbClr val="0000CC"/>
          </a:solidFill>
        </p:grpSpPr>
        <p:sp>
          <p:nvSpPr>
            <p:cNvPr id="95" name="Ellipse 94"/>
            <p:cNvSpPr/>
            <p:nvPr/>
          </p:nvSpPr>
          <p:spPr>
            <a:xfrm>
              <a:off x="5512746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6" name="Ellipse 95"/>
            <p:cNvSpPr/>
            <p:nvPr/>
          </p:nvSpPr>
          <p:spPr>
            <a:xfrm>
              <a:off x="4579953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7" name="Ellipse 96"/>
            <p:cNvSpPr/>
            <p:nvPr/>
          </p:nvSpPr>
          <p:spPr>
            <a:xfrm>
              <a:off x="3647161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8" name="Ellipse 97"/>
            <p:cNvSpPr/>
            <p:nvPr/>
          </p:nvSpPr>
          <p:spPr>
            <a:xfrm>
              <a:off x="2714369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9" name="Ellipse 98"/>
            <p:cNvSpPr/>
            <p:nvPr/>
          </p:nvSpPr>
          <p:spPr>
            <a:xfrm>
              <a:off x="1781577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78" name="Ellipse 77"/>
          <p:cNvSpPr/>
          <p:nvPr/>
        </p:nvSpPr>
        <p:spPr bwMode="auto">
          <a:xfrm>
            <a:off x="5000524" y="1447800"/>
            <a:ext cx="1691092" cy="1617663"/>
          </a:xfrm>
          <a:prstGeom prst="ellipse">
            <a:avLst/>
          </a:prstGeom>
          <a:solidFill>
            <a:srgbClr val="0000CC"/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596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9" name="Oval 111"/>
          <p:cNvSpPr>
            <a:spLocks noChangeArrowheads="1"/>
          </p:cNvSpPr>
          <p:nvPr/>
        </p:nvSpPr>
        <p:spPr bwMode="auto">
          <a:xfrm>
            <a:off x="6413500" y="2746375"/>
            <a:ext cx="463550" cy="49371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0" name="Freeform 113"/>
          <p:cNvSpPr>
            <a:spLocks/>
          </p:cNvSpPr>
          <p:nvPr/>
        </p:nvSpPr>
        <p:spPr bwMode="auto">
          <a:xfrm>
            <a:off x="6642100" y="3230563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1" name="Oval 114"/>
          <p:cNvSpPr>
            <a:spLocks noChangeArrowheads="1"/>
          </p:cNvSpPr>
          <p:nvPr/>
        </p:nvSpPr>
        <p:spPr bwMode="auto">
          <a:xfrm>
            <a:off x="5565775" y="4281488"/>
            <a:ext cx="463550" cy="493712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2" name="Freeform 115"/>
          <p:cNvSpPr>
            <a:spLocks/>
          </p:cNvSpPr>
          <p:nvPr/>
        </p:nvSpPr>
        <p:spPr bwMode="auto">
          <a:xfrm>
            <a:off x="5922963" y="4743450"/>
            <a:ext cx="669925" cy="268288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3" name="Oval 116"/>
          <p:cNvSpPr>
            <a:spLocks noChangeArrowheads="1"/>
          </p:cNvSpPr>
          <p:nvPr/>
        </p:nvSpPr>
        <p:spPr bwMode="auto">
          <a:xfrm>
            <a:off x="7151688" y="5046663"/>
            <a:ext cx="463550" cy="493712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4" name="Freeform 117"/>
          <p:cNvSpPr>
            <a:spLocks/>
          </p:cNvSpPr>
          <p:nvPr/>
        </p:nvSpPr>
        <p:spPr bwMode="auto">
          <a:xfrm>
            <a:off x="7464425" y="5545138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5" name="Freeform 113"/>
          <p:cNvSpPr>
            <a:spLocks/>
          </p:cNvSpPr>
          <p:nvPr/>
        </p:nvSpPr>
        <p:spPr bwMode="auto">
          <a:xfrm>
            <a:off x="5097463" y="3267075"/>
            <a:ext cx="669925" cy="268288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6" name="Freeform 113"/>
          <p:cNvSpPr>
            <a:spLocks/>
          </p:cNvSpPr>
          <p:nvPr/>
        </p:nvSpPr>
        <p:spPr bwMode="auto">
          <a:xfrm rot="16200000">
            <a:off x="6639719" y="2401094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7" name="Freeform 113"/>
          <p:cNvSpPr>
            <a:spLocks/>
          </p:cNvSpPr>
          <p:nvPr/>
        </p:nvSpPr>
        <p:spPr bwMode="auto">
          <a:xfrm>
            <a:off x="5899150" y="3263900"/>
            <a:ext cx="669925" cy="268288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8" name="Freeform 117"/>
          <p:cNvSpPr>
            <a:spLocks/>
          </p:cNvSpPr>
          <p:nvPr/>
        </p:nvSpPr>
        <p:spPr bwMode="auto">
          <a:xfrm rot="16200000">
            <a:off x="7433469" y="4069557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9" name="Freeform 117"/>
          <p:cNvSpPr>
            <a:spLocks/>
          </p:cNvSpPr>
          <p:nvPr/>
        </p:nvSpPr>
        <p:spPr bwMode="auto">
          <a:xfrm rot="16200000">
            <a:off x="7462044" y="4777582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882842" y="228600"/>
            <a:ext cx="7767750" cy="108801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un modèle </a:t>
            </a:r>
            <a:r>
              <a:rPr lang="fr-FR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historique instructif:</a:t>
            </a:r>
            <a:br>
              <a:rPr lang="fr-FR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</a:br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lacunes </a:t>
            </a:r>
            <a:r>
              <a:rPr lang="fr-F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"de point zéro"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28600" y="1524000"/>
            <a:ext cx="3962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Thouless</a:t>
            </a:r>
            <a:r>
              <a:rPr lang="fr-FR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1969, </a:t>
            </a:r>
            <a:r>
              <a: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Andreev et </a:t>
            </a:r>
            <a:r>
              <a:rPr lang="en-US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Lifshitz</a:t>
            </a:r>
            <a:r>
              <a: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en-US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1969</a:t>
            </a:r>
            <a:r>
              <a:rPr lang="en-US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, Chester 1970:</a:t>
            </a:r>
            <a:r>
              <a:rPr lang="en-US" b="1" i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endParaRPr lang="en-US" b="1" i="1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en-US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lacunes</a:t>
            </a:r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délocalisées</a:t>
            </a:r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à</a:t>
            </a:r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T = 0 </a:t>
            </a:r>
          </a:p>
        </p:txBody>
      </p:sp>
      <p:grpSp>
        <p:nvGrpSpPr>
          <p:cNvPr id="7" name="Grouper 57"/>
          <p:cNvGrpSpPr>
            <a:grpSpLocks/>
          </p:cNvGrpSpPr>
          <p:nvPr/>
        </p:nvGrpSpPr>
        <p:grpSpPr bwMode="auto">
          <a:xfrm>
            <a:off x="533400" y="2749033"/>
            <a:ext cx="2493963" cy="1143000"/>
            <a:chOff x="533400" y="5181600"/>
            <a:chExt cx="2493963" cy="1143000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1046163" y="5181600"/>
              <a:ext cx="1981200" cy="1143000"/>
              <a:chOff x="3696" y="2880"/>
              <a:chExt cx="1248" cy="720"/>
            </a:xfrm>
          </p:grpSpPr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>
                <a:off x="3696" y="288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 rot="5400000">
                <a:off x="4320" y="2832"/>
                <a:ext cx="0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</p:grpSp>
        <p:grpSp>
          <p:nvGrpSpPr>
            <p:cNvPr id="9" name="Grouper 56"/>
            <p:cNvGrpSpPr>
              <a:grpSpLocks/>
            </p:cNvGrpSpPr>
            <p:nvPr/>
          </p:nvGrpSpPr>
          <p:grpSpPr bwMode="auto">
            <a:xfrm>
              <a:off x="533400" y="5257800"/>
              <a:ext cx="2417763" cy="1066800"/>
              <a:chOff x="533400" y="5257800"/>
              <a:chExt cx="2417763" cy="1066800"/>
            </a:xfrm>
          </p:grpSpPr>
          <p:grpSp>
            <p:nvGrpSpPr>
              <p:cNvPr id="10" name="Group 11"/>
              <p:cNvGrpSpPr>
                <a:grpSpLocks/>
              </p:cNvGrpSpPr>
              <p:nvPr/>
            </p:nvGrpSpPr>
            <p:grpSpPr bwMode="auto">
              <a:xfrm>
                <a:off x="1046163" y="5257800"/>
                <a:ext cx="1905000" cy="1066800"/>
                <a:chOff x="3888" y="2928"/>
                <a:chExt cx="1200" cy="672"/>
              </a:xfrm>
            </p:grpSpPr>
            <p:sp>
              <p:nvSpPr>
                <p:cNvPr id="2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888" y="2928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>
                  <a:off x="3888" y="3264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>
                  <a:off x="4224" y="2928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3" name="Line 15"/>
                <p:cNvSpPr>
                  <a:spLocks noChangeShapeType="1"/>
                </p:cNvSpPr>
                <p:nvPr/>
              </p:nvSpPr>
              <p:spPr bwMode="auto">
                <a:xfrm>
                  <a:off x="4224" y="3600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</p:grp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533400" y="5592762"/>
                <a:ext cx="5461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E</a:t>
                </a:r>
                <a:r>
                  <a:rPr lang="en-US" b="1" i="1" baseline="-25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0</a:t>
                </a:r>
                <a:endParaRPr lang="en-US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  <p:sp>
            <p:nvSpPr>
              <p:cNvPr id="12" name="Line 17"/>
              <p:cNvSpPr>
                <a:spLocks noChangeShapeType="1"/>
              </p:cNvSpPr>
              <p:nvPr/>
            </p:nvSpPr>
            <p:spPr bwMode="auto">
              <a:xfrm>
                <a:off x="1905000" y="5257800"/>
                <a:ext cx="0" cy="106680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stealth" w="med" len="lg"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981200" y="5638800"/>
                <a:ext cx="4445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zh</a:t>
                </a: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-111" charset="2"/>
                    <a:sym typeface="Symbol" pitchFamily="-111" charset="2"/>
                  </a:rPr>
                  <a:t></a:t>
                </a:r>
                <a:endParaRPr lang="en-US" sz="1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</p:grpSp>
      </p:grpSp>
      <p:sp>
        <p:nvSpPr>
          <p:cNvPr id="70" name="ZoneTexte 69"/>
          <p:cNvSpPr txBox="1"/>
          <p:nvPr/>
        </p:nvSpPr>
        <p:spPr>
          <a:xfrm>
            <a:off x="304800" y="4101747"/>
            <a:ext cx="3810000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bas de </a:t>
            </a:r>
            <a:r>
              <a:rPr lang="en-US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bande</a:t>
            </a:r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negatif</a:t>
            </a:r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:</a:t>
            </a:r>
          </a:p>
          <a:p>
            <a:pPr algn="l"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le </a:t>
            </a:r>
            <a:r>
              <a:rPr lang="en-US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cristal</a:t>
            </a:r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serait</a:t>
            </a:r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« incommensurable » </a:t>
            </a:r>
          </a:p>
          <a:p>
            <a:pPr algn="l"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BEC =&gt; </a:t>
            </a:r>
            <a:r>
              <a:rPr lang="en-US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superfluidité</a:t>
            </a:r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des </a:t>
            </a:r>
            <a:r>
              <a:rPr lang="en-US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lacunes</a:t>
            </a:r>
            <a:endParaRPr lang="en-US" b="1" i="1" dirty="0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un module de </a:t>
            </a:r>
            <a:r>
              <a:rPr lang="en-US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cisaillement</a:t>
            </a:r>
            <a:r>
              <a: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non-</a:t>
            </a:r>
            <a:r>
              <a:rPr lang="en-US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nul</a:t>
            </a:r>
            <a:r>
              <a: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ET </a:t>
            </a:r>
            <a:r>
              <a:rPr lang="en-US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superfluidité</a:t>
            </a:r>
            <a:r>
              <a: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en-US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d'une</a:t>
            </a:r>
            <a:r>
              <a: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en-US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partie</a:t>
            </a:r>
            <a:r>
              <a: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de la masse!</a:t>
            </a:r>
            <a:endParaRPr lang="fr-FR" dirty="0">
              <a:latin typeface="Times" pitchFamily="-111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244298" y="6449386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les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cristaux sont 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commensurables… donc pas supersolides ?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147527" y="5780671"/>
            <a:ext cx="85030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Mais </a:t>
            </a:r>
            <a:r>
              <a:rPr lang="fr-FR" b="1" i="1" dirty="0" err="1">
                <a:solidFill>
                  <a:srgbClr val="FF0000"/>
                </a:solidFill>
                <a:latin typeface="Times" pitchFamily="-105" charset="0"/>
              </a:rPr>
              <a:t>h</a:t>
            </a:r>
            <a:r>
              <a:rPr lang="fr-FR" b="1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fr-FR" b="1" i="1" dirty="0">
                <a:solidFill>
                  <a:srgbClr val="FF0000"/>
                </a:solidFill>
                <a:latin typeface="Times" pitchFamily="-105" charset="0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~ 1.6 </a:t>
            </a:r>
            <a:r>
              <a:rPr lang="fr-FR" b="1" i="1" dirty="0">
                <a:solidFill>
                  <a:srgbClr val="FF0000"/>
                </a:solidFill>
                <a:latin typeface="Times" pitchFamily="-105" charset="0"/>
              </a:rPr>
              <a:t>K </a:t>
            </a: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et le bas de la bande est à + </a:t>
            </a:r>
            <a:r>
              <a:rPr lang="fr-FR" b="1" i="1" dirty="0">
                <a:solidFill>
                  <a:srgbClr val="FF0000"/>
                </a:solidFill>
                <a:latin typeface="Times" pitchFamily="-105" charset="0"/>
              </a:rPr>
              <a:t>13K 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(Clark and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Ceperley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</a:t>
            </a: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2008,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05" charset="0"/>
              </a:rPr>
              <a:t>Prokof’ev</a:t>
            </a: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,</a:t>
            </a:r>
          </a:p>
          <a:p>
            <a:pPr>
              <a:defRPr/>
            </a:pP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05" charset="0"/>
              </a:rPr>
              <a:t>Svistunov</a:t>
            </a: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,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05" charset="0"/>
              </a:rPr>
              <a:t>Boninsegni</a:t>
            </a: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 et al. 2006-8, malgré PW Anderson,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05" charset="0"/>
              </a:rPr>
              <a:t>Reatto</a:t>
            </a: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…)</a:t>
            </a:r>
            <a:endParaRPr lang="fr-FR" b="1" i="1" dirty="0">
              <a:solidFill>
                <a:srgbClr val="0000FF"/>
              </a:solidFill>
              <a:latin typeface="Times" pitchFamily="-105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81000"/>
            <a:ext cx="3962400" cy="58066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ＭＳ Ｐゴシック" pitchFamily="-112" charset="-128"/>
                <a:cs typeface="Times"/>
              </a:rPr>
              <a:t>désordre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7475" y="4598303"/>
            <a:ext cx="85321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impuretés ( </a:t>
            </a:r>
            <a:r>
              <a:rPr lang="fr-FR" b="1" i="1" baseline="3000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He) pourraient se lier aux défauts existants et changer leurs propriétés</a:t>
            </a:r>
          </a:p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(Kuklov 2009)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7475" y="5346008"/>
            <a:ext cx="87979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différentes anomalies observées dans les cristaux d'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4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sont très sensibles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au désordre (rarement caractérisé...)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à la concentration en  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(même au delà de 10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-9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!)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voir Kim et al., Rittner and Reppy,  Day and Beamish, Rojas et al.( ENS 2009)...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117475" y="1323975"/>
            <a:ext cx="8383343" cy="3139321"/>
            <a:chOff x="117475" y="1323975"/>
            <a:chExt cx="8383343" cy="3139321"/>
          </a:xfrm>
        </p:grpSpPr>
        <p:sp>
          <p:nvSpPr>
            <p:cNvPr id="595977" name="Text Box 9"/>
            <p:cNvSpPr txBox="1">
              <a:spLocks noChangeArrowheads="1"/>
            </p:cNvSpPr>
            <p:nvPr/>
          </p:nvSpPr>
          <p:spPr bwMode="auto">
            <a:xfrm>
              <a:off x="117475" y="1323975"/>
              <a:ext cx="8383343" cy="313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defRPr/>
              </a:pPr>
              <a:r>
                <a:rPr lang="fr-FR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Les échantillons réels contiennent des défauts</a:t>
              </a:r>
            </a:p>
            <a:p>
              <a:pPr>
                <a:defRPr/>
              </a:pPr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dislocations dans les monocristaux                      joints de grains dans les polycristaux</a:t>
              </a: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régions vitreuses dans des échantillons mal cristallisés (trempés)?</a:t>
              </a:r>
            </a:p>
            <a:p>
              <a:pPr algn="l">
                <a:defRPr/>
              </a:pPr>
              <a:r>
                <a:rPr lang="fr-FR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où l'échange est plus facile</a:t>
              </a:r>
            </a:p>
            <a:p>
              <a:pPr algn="l">
                <a:defRPr/>
              </a:pPr>
              <a:r>
                <a:rPr lang="fr-FR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=&gt; la supersolidité pourrait donc exister à l'intérieur de ces défauts</a:t>
              </a:r>
            </a:p>
            <a:p>
              <a:pPr algn="l">
                <a:defRPr/>
              </a:pPr>
              <a:r>
                <a:rPr lang="fr-FR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(Pollet, Boninsegni, Svistunov, Prokofev, Kuklov, Troyer et al. 2007-2008)</a:t>
              </a:r>
            </a:p>
          </p:txBody>
        </p:sp>
        <p:pic>
          <p:nvPicPr>
            <p:cNvPr id="7" name="Image 6" descr="dislocation_3dim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340" y="2009625"/>
              <a:ext cx="1409700" cy="1222375"/>
            </a:xfrm>
            <a:prstGeom prst="rect">
              <a:avLst/>
            </a:prstGeom>
          </p:spPr>
        </p:pic>
        <p:pic>
          <p:nvPicPr>
            <p:cNvPr id="8" name="Image 7" descr="joints - copi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8193" y="2009625"/>
              <a:ext cx="1790014" cy="12223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8382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3600" b="1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un réseau superfluide de dislocations ?</a:t>
            </a:r>
          </a:p>
        </p:txBody>
      </p:sp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3">
            <a:lum bright="-44000" contrast="56000"/>
          </a:blip>
          <a:srcRect/>
          <a:stretch>
            <a:fillRect/>
          </a:stretch>
        </p:blipFill>
        <p:spPr bwMode="auto">
          <a:xfrm>
            <a:off x="1066800" y="1371600"/>
            <a:ext cx="73279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9460" name="Text Box 1028"/>
          <p:cNvSpPr txBox="1">
            <a:spLocks noChangeArrowheads="1"/>
          </p:cNvSpPr>
          <p:nvPr/>
        </p:nvSpPr>
        <p:spPr bwMode="auto">
          <a:xfrm>
            <a:off x="304800" y="5334000"/>
            <a:ext cx="79933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le long d'une dislocation, longueur de cohérence l </a:t>
            </a:r>
            <a:r>
              <a:rPr lang="fr-FR" altLang="ja-JP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 a (</a:t>
            </a:r>
            <a:r>
              <a:rPr lang="fr-FR" altLang="ja-JP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T</a:t>
            </a:r>
            <a:r>
              <a:rPr lang="fr-FR" altLang="ja-JP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*/</a:t>
            </a:r>
            <a:r>
              <a:rPr lang="fr-FR" altLang="ja-JP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T</a:t>
            </a:r>
            <a:r>
              <a:rPr lang="fr-FR" altLang="ja-JP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)</a:t>
            </a:r>
          </a:p>
          <a:p>
            <a:pPr algn="l">
              <a:defRPr/>
            </a:pPr>
            <a:r>
              <a:rPr lang="fr-FR" altLang="ja-JP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percolation de la </a:t>
            </a:r>
            <a:r>
              <a:rPr lang="fr-FR" altLang="ja-JP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cohérence quantique dans un réseau 3D (</a:t>
            </a:r>
            <a:r>
              <a:rPr lang="fr-FR" altLang="ja-JP" b="1" i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Shevchenko</a:t>
            </a:r>
            <a:r>
              <a:rPr lang="fr-FR" altLang="ja-JP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) à </a:t>
            </a:r>
            <a:r>
              <a:rPr lang="fr-FR" altLang="ja-JP" b="1" i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T</a:t>
            </a:r>
            <a:r>
              <a:rPr lang="fr-FR" altLang="ja-JP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&lt;T</a:t>
            </a:r>
            <a:r>
              <a:rPr lang="fr-FR" altLang="ja-JP" b="1" i="1" baseline="-25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</a:t>
            </a:r>
            <a:r>
              <a:rPr lang="fr-FR" altLang="ja-JP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?</a:t>
            </a:r>
            <a:r>
              <a:rPr lang="fr-FR" altLang="ja-JP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</a:p>
          <a:p>
            <a:pPr algn="l">
              <a:defRPr/>
            </a:pP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Peut-être, mais T</a:t>
            </a:r>
            <a:r>
              <a:rPr lang="fr-FR" altLang="ja-JP" b="1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&lt;&lt; 100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mK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sauf si la densité de dislocations est très grande</a:t>
            </a:r>
          </a:p>
          <a:p>
            <a:pPr algn="l">
              <a:defRPr/>
            </a:pP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et il semble très difficile de construire une fraction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supersolide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de ~1%!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</a:p>
        </p:txBody>
      </p:sp>
      <p:sp>
        <p:nvSpPr>
          <p:cNvPr id="659461" name="Text Box 1029"/>
          <p:cNvSpPr txBox="1">
            <a:spLocks noChangeArrowheads="1"/>
          </p:cNvSpPr>
          <p:nvPr/>
        </p:nvSpPr>
        <p:spPr bwMode="auto">
          <a:xfrm>
            <a:off x="1635125" y="4594225"/>
            <a:ext cx="270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Boninsegni et al. PRL 2007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6967</TotalTime>
  <Words>3019</Words>
  <Application>Microsoft Macintosh PowerPoint</Application>
  <PresentationFormat>Présentation à l'écran (4:3)</PresentationFormat>
  <Paragraphs>397</Paragraphs>
  <Slides>34</Slides>
  <Notes>18</Notes>
  <HiddenSlides>0</HiddenSlides>
  <MMClips>3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6" baseType="lpstr">
      <vt:lpstr>Thème Office</vt:lpstr>
      <vt:lpstr>Équation</vt:lpstr>
      <vt:lpstr>Plasticité quantique et Supersolidité</vt:lpstr>
      <vt:lpstr>Fluctuations quantiques</vt:lpstr>
      <vt:lpstr>l'hélium reste liquide jusqu'au zéro absolu</vt:lpstr>
      <vt:lpstr>Présentation PowerPoint</vt:lpstr>
      <vt:lpstr>grandes fluctuations quantiques dans les cristaux d'hélium </vt:lpstr>
      <vt:lpstr>l'hélium 4  solide coule-t-il comme un superfluide ? voir S. Balibar, "The enigma of supersolidity", Nature 464, 176 (2010)</vt:lpstr>
      <vt:lpstr> un modèle historique instructif: lacunes "de point zéro"</vt:lpstr>
      <vt:lpstr>désordre</vt:lpstr>
      <vt:lpstr>un réseau superfluide de dislocations ?</vt:lpstr>
      <vt:lpstr>La supersolidité existe dans l'4He solide</vt:lpstr>
      <vt:lpstr>Day and Beamish (2007) :   étude de polycristaux crus à V constant</vt:lpstr>
      <vt:lpstr>Day and Beamish (2007):  même dépendance aussi en fonction de la concentration en impuretés 3He</vt:lpstr>
      <vt:lpstr>Présentation PowerPoint</vt:lpstr>
      <vt:lpstr>Présentation PowerPoint</vt:lpstr>
      <vt:lpstr>mesures acoustiques à l'ENS – Paris:  plasticité quantique  (X. Rojas et al. PRL 1 oct. 2010)</vt:lpstr>
      <vt:lpstr>cristaux ultrapurs (0.4 ppb 3He) de qualité variable (déc. 09 – mars 10)</vt:lpstr>
      <vt:lpstr>Présentation PowerPoint</vt:lpstr>
      <vt:lpstr>Présentation PowerPoint</vt:lpstr>
      <vt:lpstr>2 cristaux + 1 joint de grains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structure mosaïque</vt:lpstr>
      <vt:lpstr>Présentation PowerPoint</vt:lpstr>
      <vt:lpstr>Présentation PowerPoint</vt:lpstr>
      <vt:lpstr>la transition rugueuse des lignes de dislocation pourrait être couplée à leur transition superfluide </vt:lpstr>
      <vt:lpstr>Présentation PowerPoint</vt:lpstr>
      <vt:lpstr>Présentation PowerPoint</vt:lpstr>
      <vt:lpstr>Présentation PowerPoint</vt:lpstr>
      <vt:lpstr>Présentation PowerPoint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Balibar Sebastien</dc:creator>
  <cp:lastModifiedBy>Balibar Sebastien</cp:lastModifiedBy>
  <cp:revision>150</cp:revision>
  <dcterms:created xsi:type="dcterms:W3CDTF">2010-10-15T08:53:08Z</dcterms:created>
  <dcterms:modified xsi:type="dcterms:W3CDTF">2011-03-09T07:46:52Z</dcterms:modified>
</cp:coreProperties>
</file>