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5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60" r:id="rId3"/>
    <p:sldId id="311" r:id="rId4"/>
    <p:sldId id="283" r:id="rId5"/>
    <p:sldId id="361" r:id="rId6"/>
    <p:sldId id="305" r:id="rId7"/>
    <p:sldId id="362" r:id="rId8"/>
    <p:sldId id="363" r:id="rId9"/>
    <p:sldId id="364" r:id="rId10"/>
    <p:sldId id="365" r:id="rId11"/>
    <p:sldId id="366" r:id="rId12"/>
    <p:sldId id="403" r:id="rId13"/>
    <p:sldId id="368" r:id="rId14"/>
    <p:sldId id="369" r:id="rId15"/>
    <p:sldId id="370" r:id="rId16"/>
    <p:sldId id="376" r:id="rId17"/>
    <p:sldId id="378" r:id="rId18"/>
    <p:sldId id="379" r:id="rId19"/>
    <p:sldId id="380" r:id="rId20"/>
    <p:sldId id="400" r:id="rId21"/>
    <p:sldId id="392" r:id="rId22"/>
    <p:sldId id="381" r:id="rId23"/>
    <p:sldId id="382" r:id="rId24"/>
    <p:sldId id="383" r:id="rId25"/>
    <p:sldId id="387" r:id="rId26"/>
    <p:sldId id="391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996633"/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4" autoAdjust="0"/>
  </p:normalViewPr>
  <p:slideViewPr>
    <p:cSldViewPr snapToGrid="0" snapToObjects="1">
      <p:cViewPr>
        <p:scale>
          <a:sx n="100" d="100"/>
          <a:sy n="100" d="100"/>
        </p:scale>
        <p:origin x="-119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4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29577" indent="-280607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242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1396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0367" indent="-224485" defTabSz="91353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69337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1830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6727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6248" indent="-224485" defTabSz="9135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571B7F3-2B31-7749-B4A8-E4F458C9B41B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74B86-563A-D94C-AC6A-E29F71704EBE}" type="slidenum">
              <a:rPr lang="en-US">
                <a:latin typeface="Arial" pitchFamily="28" charset="0"/>
              </a:rPr>
              <a:pPr/>
              <a:t>6</a:t>
            </a:fld>
            <a:endParaRPr lang="en-US">
              <a:latin typeface="Arial" pitchFamily="2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12/12/12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39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40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4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tif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0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18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19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20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21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22.emf"/><Relationship Id="rId29" Type="http://schemas.openxmlformats.org/officeDocument/2006/relationships/image" Target="../media/image24.jpg"/><Relationship Id="rId10" Type="http://schemas.openxmlformats.org/officeDocument/2006/relationships/image" Target="../media/image13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4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5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6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7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3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7" Type="http://schemas.microsoft.com/office/2007/relationships/hdphoto" Target="../media/hdphoto1.wdp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36.jpeg"/><Relationship Id="rId8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81794" y="625829"/>
            <a:ext cx="4904724" cy="1905001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The </a:t>
            </a:r>
            <a:r>
              <a:rPr lang="fr-FR" sz="3200" b="1" dirty="0" err="1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giant</a:t>
            </a:r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 </a:t>
            </a:r>
            <a:r>
              <a:rPr lang="fr-FR" sz="3200" b="1" dirty="0" err="1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plasticity</a:t>
            </a:r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 </a:t>
            </a:r>
            <a:r>
              <a:rPr lang="fr-FR" sz="3200" b="1" dirty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/>
            </a:r>
            <a:br>
              <a:rPr lang="fr-FR" sz="3200" b="1" dirty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</a:br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of </a:t>
            </a:r>
            <a:b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</a:br>
            <a:r>
              <a:rPr lang="fr-FR" sz="3200" b="1" dirty="0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a quantum </a:t>
            </a:r>
            <a:r>
              <a:rPr lang="fr-FR" sz="3200" b="1" dirty="0" err="1" smtClean="0">
                <a:solidFill>
                  <a:srgbClr val="FFFFFF"/>
                </a:solidFill>
                <a:latin typeface="Times New Roman"/>
                <a:ea typeface="ＭＳ Ｐゴシック" pitchFamily="-106" charset="-128"/>
                <a:cs typeface="Times New Roman"/>
              </a:rPr>
              <a:t>crystal</a:t>
            </a:r>
            <a:endParaRPr lang="fr-FR" sz="3600" b="1" dirty="0" smtClean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3" y="3039350"/>
            <a:ext cx="8665077" cy="290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</a:t>
            </a:r>
            <a:endParaRPr lang="fr-FR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the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Universities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Paris 6 &amp; 7, Paris (France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J. </a:t>
            </a:r>
            <a:r>
              <a:rPr lang="fr-FR" sz="2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Canada)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fr-FR" sz="20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other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collaborations: M.H.W. Chan and J. West (Penn State) 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 </a:t>
            </a:r>
            <a:r>
              <a:rPr lang="fr-FR" sz="2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University</a:t>
            </a:r>
            <a:r>
              <a:rPr lang="fr-FR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</a:t>
            </a:r>
            <a:endParaRPr lang="fr-F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4990404" y="6211669"/>
            <a:ext cx="40075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Workshop nanostructures, </a:t>
            </a:r>
          </a:p>
          <a:p>
            <a:pPr algn="r">
              <a:defRPr/>
            </a:pP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P.M. Curie University , </a:t>
            </a:r>
            <a:r>
              <a:rPr lang="fr-FR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Nov. 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30th , 2012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74" y="2936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5779" y="1597025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5240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874" y="1724025"/>
            <a:ext cx="739074" cy="86026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132" y="2988928"/>
            <a:ext cx="738812" cy="786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0" y="3039350"/>
            <a:ext cx="13620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el-GR" b="1" dirty="0" smtClean="0">
                <a:latin typeface="Times New Roman"/>
                <a:cs typeface="Times New Roman"/>
              </a:rPr>
              <a:t>σ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mainly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21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0300" y="274638"/>
            <a:ext cx="7010400" cy="8429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latin typeface="Times New Roman"/>
                <a:cs typeface="Times New Roman"/>
              </a:rPr>
              <a:t>the </a:t>
            </a:r>
            <a:r>
              <a:rPr lang="fr-FR" sz="3200" b="1" dirty="0" err="1" smtClean="0">
                <a:latin typeface="Times New Roman"/>
                <a:cs typeface="Times New Roman"/>
              </a:rPr>
              <a:t>elasticity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tensor</a:t>
            </a:r>
            <a:r>
              <a:rPr lang="fr-FR" sz="3200" b="1" dirty="0" smtClean="0">
                <a:latin typeface="Times New Roman"/>
                <a:cs typeface="Times New Roman"/>
              </a:rPr>
              <a:t> of </a:t>
            </a:r>
            <a:r>
              <a:rPr lang="fr-FR" sz="3200" b="1" dirty="0" err="1" smtClean="0">
                <a:latin typeface="Times New Roman"/>
                <a:cs typeface="Times New Roman"/>
              </a:rPr>
              <a:t>hcp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crystals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301" y="3349134"/>
            <a:ext cx="8502160" cy="3000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>
                <a:latin typeface="Times New Roman"/>
                <a:cs typeface="Times New Roman"/>
              </a:rPr>
              <a:t>simple </a:t>
            </a: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involve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only</a:t>
            </a:r>
            <a:r>
              <a:rPr lang="fr-FR" sz="1800" b="1" dirty="0">
                <a:latin typeface="Times New Roman"/>
                <a:cs typeface="Times New Roman"/>
              </a:rPr>
              <a:t> c44 or c66</a:t>
            </a:r>
            <a:r>
              <a:rPr lang="fr-FR" sz="1800" dirty="0"/>
              <a:t>:</a:t>
            </a: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transverse </a:t>
            </a:r>
            <a:r>
              <a:rPr lang="fr-FR" sz="1800" b="1" dirty="0" err="1" smtClean="0">
                <a:latin typeface="Times New Roman"/>
                <a:cs typeface="Times New Roman"/>
              </a:rPr>
              <a:t>sound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velocity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along</a:t>
            </a:r>
            <a:r>
              <a:rPr lang="fr-FR" sz="1800" b="1" dirty="0" smtClean="0">
                <a:latin typeface="Times New Roman"/>
                <a:cs typeface="Times New Roman"/>
              </a:rPr>
              <a:t> c </a:t>
            </a:r>
            <a:r>
              <a:rPr lang="fr-FR" sz="1800" b="1" dirty="0" err="1" smtClean="0">
                <a:latin typeface="Times New Roman"/>
                <a:cs typeface="Times New Roman"/>
              </a:rPr>
              <a:t>involves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xz</a:t>
            </a:r>
            <a:r>
              <a:rPr lang="fr-FR" sz="1800" b="1" dirty="0" smtClean="0">
                <a:latin typeface="Times New Roman"/>
                <a:cs typeface="Times New Roman"/>
              </a:rPr>
              <a:t> or </a:t>
            </a:r>
            <a:r>
              <a:rPr lang="fr-FR" sz="1800" b="1" dirty="0" err="1" smtClean="0">
                <a:latin typeface="Times New Roman"/>
                <a:cs typeface="Times New Roman"/>
              </a:rPr>
              <a:t>yz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shear</a:t>
            </a:r>
            <a:r>
              <a:rPr lang="fr-FR" sz="1800" b="1" dirty="0" smtClean="0">
                <a:latin typeface="Times New Roman"/>
                <a:cs typeface="Times New Roman"/>
              </a:rPr>
              <a:t> and </a:t>
            </a:r>
            <a:r>
              <a:rPr lang="fr-FR" sz="1800" b="1" dirty="0" err="1" smtClean="0">
                <a:latin typeface="Times New Roman"/>
                <a:cs typeface="Times New Roman"/>
              </a:rPr>
              <a:t>is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given</a:t>
            </a:r>
            <a:r>
              <a:rPr lang="fr-FR" sz="1800" b="1" dirty="0" smtClean="0">
                <a:latin typeface="Times New Roman"/>
                <a:cs typeface="Times New Roman"/>
              </a:rPr>
              <a:t> by</a:t>
            </a: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dirty="0">
                <a:latin typeface="Times New Roman"/>
                <a:cs typeface="Times New Roman"/>
              </a:rPr>
              <a:t>transverse </a:t>
            </a:r>
            <a:r>
              <a:rPr lang="fr-FR" sz="1800" b="1" dirty="0" err="1">
                <a:latin typeface="Times New Roman"/>
                <a:cs typeface="Times New Roman"/>
              </a:rPr>
              <a:t>sound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velocity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inside</a:t>
            </a:r>
            <a:r>
              <a:rPr lang="fr-FR" sz="1800" b="1" dirty="0" smtClean="0">
                <a:latin typeface="Times New Roman"/>
                <a:cs typeface="Times New Roman"/>
              </a:rPr>
              <a:t> the basal plane </a:t>
            </a:r>
            <a:r>
              <a:rPr lang="fr-FR" sz="1800" b="1" dirty="0" err="1" smtClean="0">
                <a:latin typeface="Times New Roman"/>
                <a:cs typeface="Times New Roman"/>
              </a:rPr>
              <a:t>involves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xy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shear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is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given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smtClean="0">
                <a:latin typeface="Times New Roman"/>
                <a:cs typeface="Times New Roman"/>
              </a:rPr>
              <a:t>by</a:t>
            </a:r>
          </a:p>
          <a:p>
            <a:pPr marL="0" indent="0">
              <a:buNone/>
            </a:pPr>
            <a:endParaRPr lang="fr-FR" sz="1800" b="1" dirty="0">
              <a:latin typeface="Times New Roman"/>
              <a:cs typeface="Times New Roman"/>
            </a:endParaRPr>
          </a:p>
        </p:txBody>
      </p:sp>
      <p:pic>
        <p:nvPicPr>
          <p:cNvPr id="4" name="Image 3" descr="latex-image-1.pd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682" y="1470098"/>
            <a:ext cx="3708718" cy="1655445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3260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9" name="Équation" r:id="rId4" imgW="114300" imgH="165100" progId="Equation.3">
                  <p:embed/>
                </p:oleObj>
              </mc:Choice>
              <mc:Fallback>
                <p:oleObj name="É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301005"/>
              </p:ext>
            </p:extLst>
          </p:nvPr>
        </p:nvGraphicFramePr>
        <p:xfrm>
          <a:off x="1774727" y="4191455"/>
          <a:ext cx="1259906" cy="97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10" name="Équation" r:id="rId6" imgW="609600" imgH="469900" progId="Equation.3">
                  <p:embed/>
                </p:oleObj>
              </mc:Choice>
              <mc:Fallback>
                <p:oleObj name="Équation" r:id="rId6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4727" y="4191455"/>
                        <a:ext cx="1259906" cy="97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764768"/>
              </p:ext>
            </p:extLst>
          </p:nvPr>
        </p:nvGraphicFramePr>
        <p:xfrm>
          <a:off x="1874252" y="5822183"/>
          <a:ext cx="1160380" cy="8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11" name="Équation" r:id="rId8" imgW="609600" imgH="469900" progId="Equation.3">
                  <p:embed/>
                </p:oleObj>
              </mc:Choice>
              <mc:Fallback>
                <p:oleObj name="Équation" r:id="rId8" imgW="60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74252" y="5822183"/>
                        <a:ext cx="1160380" cy="894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52301" y="1394223"/>
            <a:ext cx="47413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elastic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coefficients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cij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If </a:t>
            </a:r>
            <a:r>
              <a:rPr lang="fr-FR" b="1" dirty="0">
                <a:latin typeface="Times New Roman"/>
                <a:cs typeface="Times New Roman"/>
              </a:rPr>
              <a:t>z </a:t>
            </a:r>
            <a:r>
              <a:rPr lang="fr-FR" b="1" dirty="0" err="1" smtClean="0">
                <a:latin typeface="Times New Roman"/>
                <a:cs typeface="Times New Roman"/>
              </a:rPr>
              <a:t>is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parallel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to the 6-fold </a:t>
            </a:r>
            <a:r>
              <a:rPr lang="fr-FR" b="1" dirty="0" err="1">
                <a:latin typeface="Times New Roman"/>
                <a:cs typeface="Times New Roman"/>
              </a:rPr>
              <a:t>symmetry</a:t>
            </a:r>
            <a:r>
              <a:rPr lang="fr-FR" b="1" dirty="0">
                <a:latin typeface="Times New Roman"/>
                <a:cs typeface="Times New Roman"/>
              </a:rPr>
              <a:t> axis c or [0001</a:t>
            </a:r>
            <a:r>
              <a:rPr lang="fr-FR" b="1" dirty="0" smtClean="0">
                <a:latin typeface="Times New Roman"/>
                <a:cs typeface="Times New Roman"/>
              </a:rPr>
              <a:t>], the </a:t>
            </a:r>
            <a:r>
              <a:rPr lang="fr-FR" b="1" dirty="0">
                <a:latin typeface="Times New Roman"/>
                <a:cs typeface="Times New Roman"/>
              </a:rPr>
              <a:t>indices </a:t>
            </a:r>
            <a:r>
              <a:rPr lang="fr-FR" b="1" dirty="0" err="1">
                <a:latin typeface="Times New Roman"/>
                <a:cs typeface="Times New Roman"/>
              </a:rPr>
              <a:t>i,j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from</a:t>
            </a:r>
            <a:r>
              <a:rPr lang="fr-FR" b="1" dirty="0">
                <a:latin typeface="Times New Roman"/>
                <a:cs typeface="Times New Roman"/>
              </a:rPr>
              <a:t> 1 to 6 </a:t>
            </a:r>
            <a:r>
              <a:rPr lang="fr-FR" b="1" dirty="0" err="1">
                <a:latin typeface="Times New Roman"/>
                <a:cs typeface="Times New Roman"/>
              </a:rPr>
              <a:t>mean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respectively</a:t>
            </a:r>
            <a:r>
              <a:rPr lang="fr-FR" b="1" dirty="0">
                <a:latin typeface="Times New Roman"/>
                <a:cs typeface="Times New Roman"/>
              </a:rPr>
              <a:t> xx, </a:t>
            </a:r>
            <a:r>
              <a:rPr lang="fr-FR" b="1" dirty="0" err="1">
                <a:latin typeface="Times New Roman"/>
                <a:cs typeface="Times New Roman"/>
              </a:rPr>
              <a:t>yy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zz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>
                <a:latin typeface="Times New Roman"/>
                <a:cs typeface="Times New Roman"/>
              </a:rPr>
              <a:t>y</a:t>
            </a:r>
            <a:r>
              <a:rPr lang="fr-FR" b="1" dirty="0" err="1" smtClean="0">
                <a:latin typeface="Times New Roman"/>
                <a:cs typeface="Times New Roman"/>
              </a:rPr>
              <a:t>z</a:t>
            </a:r>
            <a:r>
              <a:rPr lang="fr-FR" b="1" dirty="0">
                <a:latin typeface="Times New Roman"/>
                <a:cs typeface="Times New Roman"/>
              </a:rPr>
              <a:t>, </a:t>
            </a:r>
            <a:r>
              <a:rPr lang="fr-FR" b="1" dirty="0" err="1" smtClean="0">
                <a:latin typeface="Times New Roman"/>
                <a:cs typeface="Times New Roman"/>
              </a:rPr>
              <a:t>xz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>
                <a:latin typeface="Times New Roman"/>
                <a:cs typeface="Times New Roman"/>
              </a:rPr>
              <a:t>and </a:t>
            </a:r>
            <a:r>
              <a:rPr lang="fr-FR" b="1" dirty="0" err="1" smtClean="0">
                <a:latin typeface="Times New Roman"/>
                <a:cs typeface="Times New Roman"/>
              </a:rPr>
              <a:t>xy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r>
              <a:rPr lang="fr-FR" b="1" dirty="0" smtClean="0">
                <a:latin typeface="Times New Roman"/>
                <a:cs typeface="Times New Roman"/>
              </a:rPr>
              <a:t> =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 – c</a:t>
            </a:r>
            <a:r>
              <a:rPr lang="fr-FR" b="1" baseline="-25000" dirty="0" smtClean="0">
                <a:latin typeface="Times New Roman"/>
                <a:cs typeface="Times New Roman"/>
              </a:rPr>
              <a:t>12</a:t>
            </a:r>
            <a:r>
              <a:rPr lang="fr-FR" b="1" dirty="0" smtClean="0">
                <a:latin typeface="Times New Roman"/>
                <a:cs typeface="Times New Roman"/>
              </a:rPr>
              <a:t>)/2</a:t>
            </a:r>
            <a:endParaRPr lang="fr-FR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1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2" cstate="print"/>
          <a:srcRect l="25394" t="16769" r="12001" b="15820"/>
          <a:stretch>
            <a:fillRect/>
          </a:stretch>
        </p:blipFill>
        <p:spPr bwMode="auto">
          <a:xfrm>
            <a:off x="5408239" y="3209999"/>
            <a:ext cx="3508546" cy="23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ariel\Bureau\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922" y="677548"/>
            <a:ext cx="3475177" cy="217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ZoneTexte 4"/>
          <p:cNvSpPr txBox="1">
            <a:spLocks noChangeArrowheads="1"/>
          </p:cNvSpPr>
          <p:nvPr/>
        </p:nvSpPr>
        <p:spPr bwMode="auto">
          <a:xfrm>
            <a:off x="386780" y="3597941"/>
            <a:ext cx="4790046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89.5</a:t>
            </a:r>
            <a:r>
              <a:rPr lang="fr-FR" b="1" dirty="0">
                <a:latin typeface="Times New Roman"/>
                <a:cs typeface="Times New Roman"/>
              </a:rPr>
              <a:t>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=75</a:t>
            </a:r>
            <a:r>
              <a:rPr lang="fr-FR" b="1" dirty="0" smtClean="0">
                <a:latin typeface="Times New Roman"/>
                <a:cs typeface="Times New Roman"/>
              </a:rPr>
              <a:t>°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</a:p>
          <a:p>
            <a:r>
              <a:rPr lang="el-GR" b="1" dirty="0" smtClean="0">
                <a:latin typeface="Times New Roman"/>
                <a:cs typeface="Times New Roman"/>
              </a:rPr>
              <a:t>σ</a:t>
            </a:r>
            <a:r>
              <a:rPr lang="fr-FR" b="1" dirty="0" smtClean="0">
                <a:latin typeface="Times New Roman"/>
                <a:cs typeface="Times New Roman"/>
              </a:rPr>
              <a:t> = 0.0001(c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0.933c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0.067c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mainly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prediction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measurements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by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Crepeau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1.32K and by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Greywall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1.2K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where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dislocations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cannot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move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 MHz: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el-G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fr-FR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 122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189" y="471678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X2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977894" y="1104756"/>
            <a:ext cx="2158698" cy="2261104"/>
            <a:chOff x="977894" y="1348976"/>
            <a:chExt cx="2158698" cy="2261104"/>
          </a:xfrm>
        </p:grpSpPr>
        <p:grpSp>
          <p:nvGrpSpPr>
            <p:cNvPr id="26" name="Grouper 25"/>
            <p:cNvGrpSpPr/>
            <p:nvPr/>
          </p:nvGrpSpPr>
          <p:grpSpPr>
            <a:xfrm>
              <a:off x="977894" y="1348976"/>
              <a:ext cx="2158698" cy="2261104"/>
              <a:chOff x="977894" y="1348976"/>
              <a:chExt cx="2158698" cy="2261104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1703156" y="2994509"/>
                <a:ext cx="1318123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er 4"/>
              <p:cNvGrpSpPr/>
              <p:nvPr/>
            </p:nvGrpSpPr>
            <p:grpSpPr>
              <a:xfrm>
                <a:off x="977894" y="1348976"/>
                <a:ext cx="2158698" cy="2261104"/>
                <a:chOff x="977894" y="1348976"/>
                <a:chExt cx="2158698" cy="2261104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977894" y="1348976"/>
                  <a:ext cx="2158698" cy="2261104"/>
                  <a:chOff x="1485878" y="934568"/>
                  <a:chExt cx="2158698" cy="2261104"/>
                </a:xfrm>
              </p:grpSpPr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V="1">
                    <a:off x="2197772" y="1136316"/>
                    <a:ext cx="0" cy="14364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cteur droit 14"/>
                  <p:cNvCxnSpPr/>
                  <p:nvPr/>
                </p:nvCxnSpPr>
                <p:spPr>
                  <a:xfrm>
                    <a:off x="2847473" y="1671052"/>
                    <a:ext cx="0" cy="11797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Arc 15"/>
                  <p:cNvSpPr/>
                  <p:nvPr/>
                </p:nvSpPr>
                <p:spPr>
                  <a:xfrm>
                    <a:off x="1837256" y="1828703"/>
                    <a:ext cx="707872" cy="992046"/>
                  </a:xfrm>
                  <a:prstGeom prst="arc">
                    <a:avLst>
                      <a:gd name="adj1" fmla="val 16200000"/>
                      <a:gd name="adj2" fmla="val 19620983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2835998" y="1291047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endParaRPr lang="fr-FR" sz="2400" b="1" dirty="0">
                      <a:solidFill>
                        <a:srgbClr val="FF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2194412" y="1461352"/>
                    <a:ext cx="3320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θ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>
                    <a:off x="1783344" y="2339478"/>
                    <a:ext cx="1109582" cy="511337"/>
                  </a:xfrm>
                  <a:prstGeom prst="arc">
                    <a:avLst>
                      <a:gd name="adj1" fmla="val 1765297"/>
                      <a:gd name="adj2" fmla="val 8413465"/>
                    </a:avLst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363978" y="2682871"/>
                    <a:ext cx="3622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400" dirty="0">
                        <a:latin typeface="Times New Roman"/>
                        <a:cs typeface="Times New Roman"/>
                      </a:rPr>
                      <a:t>φ</a:t>
                    </a:r>
                    <a:endParaRPr lang="fr-FR" sz="2400" b="1" dirty="0">
                      <a:latin typeface="Symbol" charset="2"/>
                      <a:cs typeface="Symbol" charset="2"/>
                    </a:endParaRPr>
                  </a:p>
                </p:txBody>
              </p: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1485878" y="2734007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x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1783344" y="934568"/>
                    <a:ext cx="32127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z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3293198" y="2534316"/>
                    <a:ext cx="3513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smtClean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rPr>
                      <a:t>y</a:t>
                    </a:r>
                    <a:endParaRPr lang="fr-FR" sz="2400" b="1" dirty="0">
                      <a:solidFill>
                        <a:srgbClr val="0000FF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11" name="Connecteur droit avec flèche 10"/>
                <p:cNvCxnSpPr/>
                <p:nvPr/>
              </p:nvCxnSpPr>
              <p:spPr>
                <a:xfrm flipV="1">
                  <a:off x="1703156" y="2085460"/>
                  <a:ext cx="636333" cy="922417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/>
                <p:cNvCxnSpPr/>
                <p:nvPr/>
              </p:nvCxnSpPr>
              <p:spPr>
                <a:xfrm>
                  <a:off x="1703156" y="2994510"/>
                  <a:ext cx="647436" cy="270713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Connecteur droit avec flèche 8"/>
            <p:cNvCxnSpPr/>
            <p:nvPr/>
          </p:nvCxnSpPr>
          <p:spPr>
            <a:xfrm flipH="1">
              <a:off x="1329272" y="2986815"/>
              <a:ext cx="373884" cy="61112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avec flèche 23"/>
          <p:cNvCxnSpPr/>
          <p:nvPr/>
        </p:nvCxnSpPr>
        <p:spPr>
          <a:xfrm>
            <a:off x="6059752" y="4294757"/>
            <a:ext cx="194454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538425" y="3806631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8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/>
          <a:srcRect l="31694" t="7950" r="16331" b="9521"/>
          <a:stretch>
            <a:fillRect/>
          </a:stretch>
        </p:blipFill>
        <p:spPr bwMode="auto">
          <a:xfrm>
            <a:off x="5003800" y="837035"/>
            <a:ext cx="381317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Users\ariel\Bureau\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125960"/>
            <a:ext cx="33845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ZoneTexte 5"/>
          <p:cNvSpPr txBox="1">
            <a:spLocks noChangeArrowheads="1"/>
          </p:cNvSpPr>
          <p:nvPr/>
        </p:nvSpPr>
        <p:spPr bwMode="auto">
          <a:xfrm>
            <a:off x="809557" y="4963269"/>
            <a:ext cx="73525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Orientation 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=45°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=85°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σ</a:t>
            </a:r>
            <a:r>
              <a:rPr lang="fr-FR" b="1" dirty="0" smtClean="0">
                <a:latin typeface="Times New Roman"/>
                <a:cs typeface="Times New Roman"/>
              </a:rPr>
              <a:t>=0.248 (c</a:t>
            </a:r>
            <a:r>
              <a:rPr lang="fr-FR" b="1" baseline="-25000" dirty="0" smtClean="0">
                <a:latin typeface="Times New Roman"/>
                <a:cs typeface="Times New Roman"/>
              </a:rPr>
              <a:t>11</a:t>
            </a:r>
            <a:r>
              <a:rPr lang="fr-FR" b="1" dirty="0" smtClean="0">
                <a:latin typeface="Times New Roman"/>
                <a:cs typeface="Times New Roman"/>
              </a:rPr>
              <a:t>-2.c</a:t>
            </a:r>
            <a:r>
              <a:rPr lang="fr-FR" b="1" baseline="-25000" dirty="0" smtClean="0">
                <a:latin typeface="Times New Roman"/>
                <a:cs typeface="Times New Roman"/>
              </a:rPr>
              <a:t>13</a:t>
            </a:r>
            <a:r>
              <a:rPr lang="fr-FR" b="1" dirty="0" smtClean="0">
                <a:latin typeface="Times New Roman"/>
                <a:cs typeface="Times New Roman"/>
              </a:rPr>
              <a:t>+c</a:t>
            </a:r>
            <a:r>
              <a:rPr lang="fr-FR" b="1" baseline="-25000" dirty="0" smtClean="0">
                <a:latin typeface="Times New Roman"/>
                <a:cs typeface="Times New Roman"/>
              </a:rPr>
              <a:t>33</a:t>
            </a:r>
            <a:r>
              <a:rPr lang="fr-FR" b="1" dirty="0" smtClean="0">
                <a:latin typeface="Times New Roman"/>
                <a:cs typeface="Times New Roman"/>
              </a:rPr>
              <a:t>)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0.0038c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negligible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c44 and c66</a:t>
            </a:r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187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X3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08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t="14250" r="21645" b="6371"/>
          <a:stretch>
            <a:fillRect/>
          </a:stretch>
        </p:blipFill>
        <p:spPr bwMode="auto">
          <a:xfrm>
            <a:off x="5076825" y="1341438"/>
            <a:ext cx="35147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97944" y="240846"/>
            <a:ext cx="209098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orientation X5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124" name="ZoneTexte 3"/>
          <p:cNvSpPr txBox="1">
            <a:spLocks noChangeArrowheads="1"/>
          </p:cNvSpPr>
          <p:nvPr/>
        </p:nvSpPr>
        <p:spPr bwMode="auto">
          <a:xfrm>
            <a:off x="900113" y="4797425"/>
            <a:ext cx="722648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Times New Roman"/>
                <a:cs typeface="Times New Roman"/>
              </a:rPr>
              <a:t>o</a:t>
            </a:r>
            <a:r>
              <a:rPr lang="en-US" b="1" dirty="0" smtClean="0">
                <a:latin typeface="Times New Roman"/>
                <a:cs typeface="Times New Roman"/>
              </a:rPr>
              <a:t>rientation </a:t>
            </a:r>
            <a:r>
              <a:rPr lang="en-US" b="1" dirty="0">
                <a:latin typeface="Times New Roman"/>
                <a:cs typeface="Times New Roman"/>
              </a:rPr>
              <a:t>: </a:t>
            </a:r>
            <a:r>
              <a:rPr lang="el-GR" b="1" dirty="0">
                <a:latin typeface="Times New Roman"/>
                <a:cs typeface="Times New Roman"/>
              </a:rPr>
              <a:t>θ</a:t>
            </a:r>
            <a:r>
              <a:rPr lang="fr-FR" b="1" dirty="0">
                <a:latin typeface="Times New Roman"/>
                <a:cs typeface="Times New Roman"/>
              </a:rPr>
              <a:t>=60° ; </a:t>
            </a:r>
            <a:r>
              <a:rPr lang="el-GR" b="1" dirty="0">
                <a:latin typeface="Times New Roman"/>
                <a:cs typeface="Times New Roman"/>
              </a:rPr>
              <a:t>φ</a:t>
            </a:r>
            <a:r>
              <a:rPr lang="fr-FR" b="1" dirty="0">
                <a:latin typeface="Times New Roman"/>
                <a:cs typeface="Times New Roman"/>
              </a:rPr>
              <a:t>=30°</a:t>
            </a: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 : </a:t>
            </a:r>
            <a:r>
              <a:rPr lang="el-GR" b="1" dirty="0">
                <a:latin typeface="Times New Roman"/>
                <a:cs typeface="Times New Roman"/>
              </a:rPr>
              <a:t>σ</a:t>
            </a:r>
            <a:r>
              <a:rPr lang="fr-FR" b="1" dirty="0">
                <a:latin typeface="Times New Roman"/>
                <a:cs typeface="Times New Roman"/>
              </a:rPr>
              <a:t>=</a:t>
            </a:r>
            <a:r>
              <a:rPr lang="fr-FR" b="1" dirty="0" smtClean="0">
                <a:latin typeface="Times New Roman"/>
                <a:cs typeface="Times New Roman"/>
              </a:rPr>
              <a:t>0.047 </a:t>
            </a:r>
            <a:r>
              <a:rPr lang="fr-FR" b="1" dirty="0">
                <a:latin typeface="Times New Roman"/>
                <a:cs typeface="Times New Roman"/>
              </a:rPr>
              <a:t>(c</a:t>
            </a:r>
            <a:r>
              <a:rPr lang="fr-FR" b="1" baseline="-25000" dirty="0">
                <a:latin typeface="Times New Roman"/>
                <a:cs typeface="Times New Roman"/>
              </a:rPr>
              <a:t>33</a:t>
            </a:r>
            <a:r>
              <a:rPr lang="fr-FR" b="1" dirty="0">
                <a:latin typeface="Times New Roman"/>
                <a:cs typeface="Times New Roman"/>
              </a:rPr>
              <a:t> + c</a:t>
            </a:r>
            <a:r>
              <a:rPr lang="fr-FR" b="1" baseline="-25000" dirty="0">
                <a:latin typeface="Times New Roman"/>
                <a:cs typeface="Times New Roman"/>
              </a:rPr>
              <a:t>12</a:t>
            </a:r>
            <a:r>
              <a:rPr lang="fr-FR" b="1" dirty="0">
                <a:latin typeface="Times New Roman"/>
                <a:cs typeface="Times New Roman"/>
              </a:rPr>
              <a:t> – 2 c</a:t>
            </a:r>
            <a:r>
              <a:rPr lang="fr-FR" b="1" baseline="-25000" dirty="0">
                <a:latin typeface="Times New Roman"/>
                <a:cs typeface="Times New Roman"/>
              </a:rPr>
              <a:t>13</a:t>
            </a:r>
            <a:r>
              <a:rPr lang="fr-FR" b="1" dirty="0">
                <a:latin typeface="Times New Roman"/>
                <a:cs typeface="Times New Roman"/>
              </a:rPr>
              <a:t> ) </a:t>
            </a:r>
            <a:r>
              <a:rPr lang="fr-FR" b="1" dirty="0" smtClean="0">
                <a:latin typeface="Times New Roman"/>
                <a:cs typeface="Times New Roman"/>
              </a:rPr>
              <a:t>+ 0.25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44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>
                <a:latin typeface="Times New Roman"/>
                <a:cs typeface="Times New Roman"/>
              </a:rPr>
              <a:t>+ </a:t>
            </a:r>
            <a:r>
              <a:rPr lang="fr-FR" b="1" dirty="0" smtClean="0">
                <a:latin typeface="Times New Roman"/>
                <a:cs typeface="Times New Roman"/>
              </a:rPr>
              <a:t>0.56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latin typeface="Times New Roman"/>
                <a:cs typeface="Times New Roman"/>
              </a:rPr>
              <a:t>66</a:t>
            </a:r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large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  <a:endParaRPr lang="fr-FR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1.19 10</a:t>
            </a:r>
            <a:r>
              <a:rPr lang="fr-FR" b="1" baseline="30000" dirty="0" smtClean="0">
                <a:latin typeface="Times New Roman"/>
                <a:cs typeface="Times New Roman"/>
              </a:rPr>
              <a:t>7</a:t>
            </a:r>
            <a:r>
              <a:rPr lang="fr-FR" b="1" dirty="0" smtClean="0">
                <a:latin typeface="Times New Roman"/>
                <a:cs typeface="Times New Roman"/>
              </a:rPr>
              <a:t> Pa = 119 bar</a:t>
            </a:r>
            <a:endParaRPr lang="en-US" b="1" baseline="-25000" dirty="0">
              <a:latin typeface="Times New Roman"/>
              <a:cs typeface="Times New Roman"/>
            </a:endParaRPr>
          </a:p>
          <a:p>
            <a:pPr eaLnBrk="1" hangingPunct="1"/>
            <a:endParaRPr lang="fr-FR" baseline="-25000" dirty="0"/>
          </a:p>
        </p:txBody>
      </p:sp>
      <p:pic>
        <p:nvPicPr>
          <p:cNvPr id="5125" name="Picture 3" descr="D:\Users\ariel\Bureau\X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628775"/>
            <a:ext cx="4289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V="1">
            <a:off x="5688931" y="2976705"/>
            <a:ext cx="1402189" cy="796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24453" y="2654947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183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5089" y="194901"/>
            <a:ext cx="85887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a </a:t>
            </a:r>
            <a:r>
              <a:rPr lang="en-US" sz="2400" b="1" dirty="0" err="1" smtClean="0">
                <a:latin typeface="Times New Roman"/>
                <a:cs typeface="Times New Roman"/>
              </a:rPr>
              <a:t>polycrystal</a:t>
            </a:r>
            <a:r>
              <a:rPr lang="en-US" sz="2400" b="1" dirty="0" smtClean="0">
                <a:latin typeface="Times New Roman"/>
                <a:cs typeface="Times New Roman"/>
              </a:rPr>
              <a:t> grown at constant V (“blocked capillary method”)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7171" name="ZoneTexte 3"/>
          <p:cNvSpPr txBox="1">
            <a:spLocks noChangeArrowheads="1"/>
          </p:cNvSpPr>
          <p:nvPr/>
        </p:nvSpPr>
        <p:spPr bwMode="auto">
          <a:xfrm>
            <a:off x="1118600" y="4849583"/>
            <a:ext cx="705294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latin typeface="Times New Roman"/>
                <a:cs typeface="Times New Roman"/>
              </a:rPr>
              <a:t>final growth pressure : 33.8 </a:t>
            </a:r>
            <a:r>
              <a:rPr lang="en-US" b="1" dirty="0">
                <a:latin typeface="Times New Roman"/>
                <a:cs typeface="Times New Roman"/>
              </a:rPr>
              <a:t>bar</a:t>
            </a:r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endParaRPr lang="fr-FR" b="1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latin typeface="Times New Roman"/>
                <a:cs typeface="Times New Roman"/>
              </a:rPr>
              <a:t>predicted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stiff</a:t>
            </a:r>
            <a:r>
              <a:rPr lang="fr-FR" b="1" dirty="0" smtClean="0">
                <a:latin typeface="Times New Roman"/>
                <a:cs typeface="Times New Roman"/>
              </a:rPr>
              <a:t> state </a:t>
            </a:r>
            <a:r>
              <a:rPr lang="fr-FR" b="1" dirty="0" err="1" smtClean="0">
                <a:latin typeface="Times New Roman"/>
                <a:cs typeface="Times New Roman"/>
              </a:rPr>
              <a:t>using</a:t>
            </a:r>
            <a:r>
              <a:rPr lang="fr-FR" b="1" dirty="0" smtClean="0">
                <a:latin typeface="Times New Roman"/>
                <a:cs typeface="Times New Roman"/>
              </a:rPr>
              <a:t> HJ Maris’ </a:t>
            </a:r>
            <a:r>
              <a:rPr lang="fr-FR" b="1" dirty="0" err="1" smtClean="0">
                <a:latin typeface="Times New Roman"/>
                <a:cs typeface="Times New Roman"/>
              </a:rPr>
              <a:t>averaging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method</a:t>
            </a:r>
            <a:r>
              <a:rPr lang="fr-FR" b="1" dirty="0" smtClean="0">
                <a:latin typeface="Times New Roman"/>
                <a:cs typeface="Times New Roman"/>
              </a:rPr>
              <a:t>: </a:t>
            </a:r>
            <a:r>
              <a:rPr lang="fr-FR" b="1" dirty="0" err="1" smtClean="0">
                <a:latin typeface="Symbol" charset="2"/>
                <a:cs typeface="Symbol" charset="2"/>
              </a:rPr>
              <a:t>m</a:t>
            </a:r>
            <a:r>
              <a:rPr lang="fr-FR" b="1" baseline="-25000" dirty="0" err="1" smtClean="0">
                <a:latin typeface="Times New Roman"/>
                <a:cs typeface="Times New Roman"/>
              </a:rPr>
              <a:t>stiff</a:t>
            </a:r>
            <a:r>
              <a:rPr lang="fr-FR" b="1" baseline="-25000" dirty="0" smtClean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= 144 bar</a:t>
            </a: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  <a:p>
            <a:pPr eaLnBrk="1" hangingPunct="1"/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melting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shows grain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boundaries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Small grains </a:t>
            </a:r>
          </a:p>
          <a:p>
            <a:pPr eaLnBrk="1" hangingPunct="1"/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ipening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top in a few minutes</a:t>
            </a:r>
            <a:endParaRPr lang="en-US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eaLnBrk="1" hangingPunct="1"/>
            <a:endParaRPr lang="fr-FR" b="1" baseline="-25000" dirty="0">
              <a:latin typeface="Times New Roman"/>
              <a:cs typeface="Times New Roman"/>
            </a:endParaRPr>
          </a:p>
        </p:txBody>
      </p:sp>
      <p:pic>
        <p:nvPicPr>
          <p:cNvPr id="7172" name="Picture 2" descr="D:\Users\ariel\Bureau\BC1_melting_16 36 47 .41_T=0.000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14809"/>
            <a:ext cx="51943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14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19054" y="902772"/>
            <a:ext cx="3568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  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	X3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tilted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by ~ 45° 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no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on 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nor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66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		no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-variation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187 bar</a:t>
            </a:r>
          </a:p>
          <a:p>
            <a:r>
              <a:rPr lang="fr-FR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=&gt; c11, c13 and c33 are constant</a:t>
            </a:r>
          </a:p>
          <a:p>
            <a:r>
              <a:rPr lang="fr-FR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	=&gt;</a:t>
            </a:r>
            <a:r>
              <a:rPr lang="fr-FR" sz="1600" b="1" dirty="0" smtClean="0">
                <a:latin typeface="Times New Roman"/>
                <a:cs typeface="Times New Roman"/>
              </a:rPr>
              <a:t> calibration of </a:t>
            </a:r>
            <a:r>
              <a:rPr lang="fr-FR" sz="1600" b="1" dirty="0" err="1" smtClean="0">
                <a:latin typeface="Times New Roman"/>
                <a:cs typeface="Times New Roman"/>
              </a:rPr>
              <a:t>transducers</a:t>
            </a:r>
            <a:r>
              <a:rPr lang="fr-FR" sz="1600" b="1" dirty="0" smtClean="0">
                <a:latin typeface="Times New Roman"/>
                <a:cs typeface="Times New Roman"/>
              </a:rPr>
              <a:t> 0.88 A/V in </a:t>
            </a:r>
            <a:r>
              <a:rPr lang="fr-FR" sz="1600" b="1" dirty="0" err="1" smtClean="0">
                <a:latin typeface="Times New Roman"/>
                <a:cs typeface="Times New Roman"/>
              </a:rPr>
              <a:t>cell</a:t>
            </a:r>
            <a:r>
              <a:rPr lang="fr-FR" sz="1600" b="1" dirty="0" smtClean="0">
                <a:latin typeface="Times New Roman"/>
                <a:cs typeface="Times New Roman"/>
              </a:rPr>
              <a:t> #1, 0.95 A/V in cell#2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3209" y="93303"/>
            <a:ext cx="8700315" cy="76944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the softening is highly anisotropic</a:t>
            </a:r>
          </a:p>
          <a:p>
            <a:pPr algn="ctr">
              <a:defRPr/>
            </a:pPr>
            <a:r>
              <a:rPr lang="en-US" sz="2000" b="1" i="1" dirty="0" smtClean="0">
                <a:latin typeface="Times New Roman"/>
                <a:cs typeface="Times New Roman"/>
              </a:rPr>
              <a:t>(</a:t>
            </a:r>
            <a:r>
              <a:rPr lang="en-US" sz="2000" b="1" i="1" dirty="0">
                <a:latin typeface="Times New Roman"/>
                <a:cs typeface="Times New Roman"/>
              </a:rPr>
              <a:t>A. </a:t>
            </a:r>
            <a:r>
              <a:rPr lang="en-US" sz="2000" b="1" i="1" dirty="0" err="1">
                <a:latin typeface="Times New Roman"/>
                <a:cs typeface="Times New Roman"/>
              </a:rPr>
              <a:t>Haziot</a:t>
            </a:r>
            <a:r>
              <a:rPr lang="en-US" sz="2000" b="1" i="1" dirty="0">
                <a:latin typeface="Times New Roman"/>
                <a:cs typeface="Times New Roman"/>
              </a:rPr>
              <a:t> et al. submitted to </a:t>
            </a:r>
            <a:r>
              <a:rPr lang="en-US" sz="2000" b="1" i="1" dirty="0" err="1">
                <a:latin typeface="Times New Roman"/>
                <a:cs typeface="Times New Roman"/>
              </a:rPr>
              <a:t>Phys</a:t>
            </a:r>
            <a:r>
              <a:rPr lang="en-US" sz="2000" b="1" i="1" dirty="0">
                <a:latin typeface="Times New Roman"/>
                <a:cs typeface="Times New Roman"/>
              </a:rPr>
              <a:t> Rev </a:t>
            </a:r>
            <a:r>
              <a:rPr lang="en-US" sz="2000" b="1" i="1" dirty="0" err="1">
                <a:latin typeface="Times New Roman"/>
                <a:cs typeface="Times New Roman"/>
              </a:rPr>
              <a:t>Lett</a:t>
            </a:r>
            <a:r>
              <a:rPr lang="en-US" sz="2000" b="1" i="1" dirty="0">
                <a:latin typeface="Times New Roman"/>
                <a:cs typeface="Times New Roman"/>
              </a:rPr>
              <a:t>. October 2012</a:t>
            </a:r>
            <a:r>
              <a:rPr lang="en-US" sz="2000" b="1" i="1" dirty="0" smtClean="0">
                <a:latin typeface="Times New Roman"/>
                <a:cs typeface="Times New Roman"/>
              </a:rPr>
              <a:t>)</a:t>
            </a:r>
            <a:endParaRPr lang="en-US" sz="2000" b="1" i="1" dirty="0">
              <a:latin typeface="Times New Roman"/>
              <a:cs typeface="Times New Roman"/>
            </a:endParaRPr>
          </a:p>
        </p:txBody>
      </p: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19054" y="1018674"/>
            <a:ext cx="997486" cy="949042"/>
            <a:chOff x="119054" y="1343814"/>
            <a:chExt cx="997486" cy="949042"/>
          </a:xfrm>
        </p:grpSpPr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1343814"/>
              <a:ext cx="922947" cy="905141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81104" y="1954302"/>
              <a:ext cx="435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X3</a:t>
              </a:r>
              <a:endParaRPr lang="fr-FR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119054" y="2978150"/>
            <a:ext cx="4277986" cy="2305433"/>
            <a:chOff x="119054" y="2978150"/>
            <a:chExt cx="4277986" cy="2305433"/>
          </a:xfrm>
        </p:grpSpPr>
        <p:grpSp>
          <p:nvGrpSpPr>
            <p:cNvPr id="18" name="Grouper 17"/>
            <p:cNvGrpSpPr/>
            <p:nvPr/>
          </p:nvGrpSpPr>
          <p:grpSpPr>
            <a:xfrm>
              <a:off x="119054" y="3972882"/>
              <a:ext cx="3185554" cy="1310701"/>
              <a:chOff x="119054" y="4226882"/>
              <a:chExt cx="3185554" cy="1310701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119054" y="4952807"/>
                <a:ext cx="318555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depends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~ </a:t>
                </a:r>
                <a:r>
                  <a:rPr lang="fr-FR" sz="1600" b="1" dirty="0" err="1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only</a:t>
                </a:r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 on c</a:t>
                </a:r>
                <a:r>
                  <a:rPr lang="fr-FR" sz="1600" b="1" baseline="-25000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44</a:t>
                </a:r>
              </a:p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 </a:t>
                </a:r>
                <a:r>
                  <a:rPr lang="fr-FR" sz="1600" b="1" dirty="0" err="1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depends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more on c</a:t>
                </a:r>
                <a:r>
                  <a:rPr lang="fr-FR" sz="16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66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1600" b="1" dirty="0" err="1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than</a:t>
                </a:r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 c</a:t>
                </a:r>
                <a:r>
                  <a:rPr lang="fr-FR" sz="1600" b="1" baseline="-25000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44</a:t>
                </a:r>
              </a:p>
            </p:txBody>
          </p:sp>
          <p:grpSp>
            <p:nvGrpSpPr>
              <p:cNvPr id="17" name="Grouper 16"/>
              <p:cNvGrpSpPr/>
              <p:nvPr/>
            </p:nvGrpSpPr>
            <p:grpSpPr>
              <a:xfrm>
                <a:off x="119054" y="4226882"/>
                <a:ext cx="2349996" cy="695583"/>
                <a:chOff x="119054" y="4226882"/>
                <a:chExt cx="2349996" cy="695583"/>
              </a:xfrm>
            </p:grpSpPr>
            <p:pic>
              <p:nvPicPr>
                <p:cNvPr id="19" name="Image 18" descr="X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054" y="4226882"/>
                  <a:ext cx="1051333" cy="658086"/>
                </a:xfrm>
                <a:prstGeom prst="rect">
                  <a:avLst/>
                </a:prstGeom>
              </p:spPr>
            </p:pic>
            <p:sp>
              <p:nvSpPr>
                <p:cNvPr id="20" name="ZoneTexte 19"/>
                <p:cNvSpPr txBox="1"/>
                <p:nvPr/>
              </p:nvSpPr>
              <p:spPr>
                <a:xfrm>
                  <a:off x="815459" y="4583911"/>
                  <a:ext cx="4354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X2</a:t>
                  </a:r>
                  <a:endParaRPr lang="fr-FR" sz="1600" b="1" dirty="0">
                    <a:solidFill>
                      <a:schemeClr val="bg1"/>
                    </a:solidFill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21" name="Picture 3" descr="D:\Users\ariel\Bureau\X5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8621" y="4226882"/>
                  <a:ext cx="1049922" cy="647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ZoneTexte 22"/>
                <p:cNvSpPr txBox="1"/>
                <p:nvPr/>
              </p:nvSpPr>
              <p:spPr>
                <a:xfrm>
                  <a:off x="2033614" y="4573575"/>
                  <a:ext cx="4354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X5</a:t>
                  </a:r>
                  <a:endParaRPr lang="fr-FR" sz="1600" b="1" dirty="0">
                    <a:solidFill>
                      <a:schemeClr val="bg1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2867635" y="3044967"/>
              <a:ext cx="1529405" cy="199693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388543" y="2978150"/>
              <a:ext cx="1885598" cy="188595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867635" y="1384300"/>
            <a:ext cx="1406506" cy="903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90589" y="5453440"/>
            <a:ext cx="4306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low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latin typeface="Times New Roman"/>
                <a:cs typeface="Times New Roman"/>
              </a:rPr>
              <a:t> for all </a:t>
            </a:r>
            <a:r>
              <a:rPr lang="fr-FR" sz="1600" b="1" dirty="0" err="1" smtClean="0">
                <a:latin typeface="Times New Roman"/>
                <a:cs typeface="Times New Roman"/>
              </a:rPr>
              <a:t>crystals</a:t>
            </a:r>
            <a:r>
              <a:rPr lang="fr-FR" sz="1600" b="1" dirty="0" smtClean="0">
                <a:latin typeface="Times New Roman"/>
                <a:cs typeface="Times New Roman"/>
              </a:rPr>
              <a:t>, agreement </a:t>
            </a:r>
            <a:r>
              <a:rPr lang="fr-FR" sz="1600" b="1" dirty="0" err="1" smtClean="0"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measurements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latin typeface="Times New Roman"/>
                <a:cs typeface="Times New Roman"/>
              </a:rPr>
              <a:t> 10MHz and </a:t>
            </a:r>
            <a:r>
              <a:rPr lang="fr-FR" sz="1600" b="1" dirty="0" err="1" smtClean="0"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T</a:t>
            </a:r>
            <a:r>
              <a:rPr lang="fr-FR" sz="1600" b="1" dirty="0" smtClean="0">
                <a:latin typeface="Times New Roman"/>
                <a:cs typeface="Times New Roman"/>
              </a:rPr>
              <a:t> by </a:t>
            </a:r>
            <a:r>
              <a:rPr lang="fr-FR" sz="1600" b="1" dirty="0" err="1" smtClean="0">
                <a:latin typeface="Times New Roman"/>
                <a:cs typeface="Times New Roman"/>
              </a:rPr>
              <a:t>Crepeau</a:t>
            </a:r>
            <a:r>
              <a:rPr lang="fr-FR" sz="1600" b="1" dirty="0" smtClean="0">
                <a:latin typeface="Times New Roman"/>
                <a:cs typeface="Times New Roman"/>
              </a:rPr>
              <a:t> (1.32K) and </a:t>
            </a:r>
            <a:r>
              <a:rPr lang="fr-FR" sz="1600" b="1" dirty="0" err="1" smtClean="0">
                <a:latin typeface="Times New Roman"/>
                <a:cs typeface="Times New Roman"/>
              </a:rPr>
              <a:t>Greywall</a:t>
            </a:r>
            <a:r>
              <a:rPr lang="fr-FR" sz="1600" b="1" dirty="0" smtClean="0">
                <a:latin typeface="Times New Roman"/>
                <a:cs typeface="Times New Roman"/>
              </a:rPr>
              <a:t>  (1.2K), </a:t>
            </a:r>
            <a:r>
              <a:rPr lang="fr-FR" sz="1600" b="1" dirty="0">
                <a:latin typeface="Times New Roman"/>
                <a:cs typeface="Times New Roman"/>
              </a:rPr>
              <a:t> </a:t>
            </a:r>
            <a:endParaRPr lang="fr-FR" sz="1600" b="1" dirty="0" smtClean="0">
              <a:latin typeface="Times New Roman"/>
              <a:cs typeface="Times New Roman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« 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supersolid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 »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not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stiffer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than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normal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solid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contrary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to 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Anderson’s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prediction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19054" y="1738387"/>
            <a:ext cx="4205296" cy="2036901"/>
            <a:chOff x="119054" y="1738387"/>
            <a:chExt cx="4205296" cy="2036901"/>
          </a:xfrm>
        </p:grpSpPr>
        <p:grpSp>
          <p:nvGrpSpPr>
            <p:cNvPr id="31" name="Grouper 30"/>
            <p:cNvGrpSpPr/>
            <p:nvPr/>
          </p:nvGrpSpPr>
          <p:grpSpPr>
            <a:xfrm>
              <a:off x="119054" y="2917497"/>
              <a:ext cx="3323631" cy="857791"/>
              <a:chOff x="119053" y="6734456"/>
              <a:chExt cx="3323631" cy="857791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1337209" y="6734456"/>
                <a:ext cx="2105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polycrystal</a:t>
                </a:r>
                <a:r>
                  <a:rPr lang="fr-FR" sz="1600" b="1" dirty="0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 BC1:</a:t>
                </a:r>
              </a:p>
              <a:p>
                <a:r>
                  <a:rPr lang="fr-FR" sz="16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intermediate</a:t>
                </a:r>
                <a:r>
                  <a:rPr lang="fr-FR" sz="1600" b="1" dirty="0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  </a:t>
                </a:r>
                <a:r>
                  <a:rPr lang="fr-FR" sz="16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1600" b="1" dirty="0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-variation</a:t>
                </a:r>
              </a:p>
            </p:txBody>
          </p:sp>
          <p:pic>
            <p:nvPicPr>
              <p:cNvPr id="15" name="Picture 2" descr="D:\Users\ariel\Bureau\BC1_melting_16 36 47 .41_T=0.0000K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053" y="6739035"/>
                <a:ext cx="1137616" cy="85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2" name="Connecteur droit avec flèche 21"/>
            <p:cNvCxnSpPr/>
            <p:nvPr/>
          </p:nvCxnSpPr>
          <p:spPr>
            <a:xfrm flipV="1">
              <a:off x="3020035" y="1738387"/>
              <a:ext cx="1304315" cy="130658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812800" y="3352800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BC1</a:t>
              </a:r>
              <a:endParaRPr lang="fr-FR" sz="16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2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What is the origin of the </a:t>
            </a:r>
            <a:r>
              <a:rPr lang="en-US" sz="2400" b="1" dirty="0">
                <a:latin typeface="Times New Roman"/>
                <a:cs typeface="Times New Roman"/>
              </a:rPr>
              <a:t>large anisotropy of the </a:t>
            </a:r>
            <a:r>
              <a:rPr lang="en-US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plasticity ?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95854" y="923010"/>
            <a:ext cx="2923435" cy="1569660"/>
            <a:chOff x="119053" y="2307586"/>
            <a:chExt cx="2923435" cy="1569660"/>
          </a:xfrm>
        </p:grpSpPr>
        <p:sp>
          <p:nvSpPr>
            <p:cNvPr id="6" name="ZoneTexte 5"/>
            <p:cNvSpPr txBox="1"/>
            <p:nvPr/>
          </p:nvSpPr>
          <p:spPr>
            <a:xfrm>
              <a:off x="119053" y="2307586"/>
              <a:ext cx="29234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single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crystal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		  c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at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45° : 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no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dependence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on c</a:t>
              </a:r>
              <a:r>
                <a:rPr lang="fr-FR" sz="1600" b="1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44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nor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c</a:t>
              </a:r>
              <a:r>
                <a:rPr lang="fr-FR" sz="1600" b="1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66</a:t>
              </a:r>
            </a:p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no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-variation 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=&gt; calibration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 </a:t>
              </a: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and 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depend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~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only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on 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depends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more on 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than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FF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371600"/>
            <a:ext cx="1480141" cy="10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19053" y="5211743"/>
            <a:ext cx="4033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/>
                <a:cs typeface="Times New Roman"/>
              </a:rPr>
              <a:t>The magnitude of the change in </a:t>
            </a:r>
            <a:r>
              <a:rPr lang="fr-FR" sz="1600" b="1" dirty="0" err="1" smtClean="0">
                <a:latin typeface="Times New Roman"/>
                <a:cs typeface="Times New Roman"/>
              </a:rPr>
              <a:t>shear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modulus</a:t>
            </a:r>
            <a:r>
              <a:rPr lang="fr-FR" sz="1600" b="1" dirty="0" smtClean="0"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latin typeface="Times New Roman"/>
                <a:cs typeface="Times New Roman"/>
              </a:rPr>
              <a:t>depends</a:t>
            </a:r>
            <a:r>
              <a:rPr lang="fr-FR" sz="1600" b="1" dirty="0" smtClean="0">
                <a:latin typeface="Times New Roman"/>
                <a:cs typeface="Times New Roman"/>
              </a:rPr>
              <a:t> on orientation 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Dislocations glide </a:t>
            </a:r>
            <a:r>
              <a:rPr lang="fr-FR" sz="1600" b="1" dirty="0" err="1" smtClean="0">
                <a:latin typeface="Times New Roman"/>
                <a:cs typeface="Times New Roman"/>
              </a:rPr>
              <a:t>along</a:t>
            </a:r>
            <a:r>
              <a:rPr lang="fr-FR" sz="1600" b="1" dirty="0" smtClean="0">
                <a:latin typeface="Times New Roman"/>
                <a:cs typeface="Times New Roman"/>
              </a:rPr>
              <a:t> dense planes.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Basal planes ? the variation of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should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due to  c</a:t>
            </a:r>
            <a:r>
              <a:rPr lang="fr-FR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Prismatic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planes ?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it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should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be</a:t>
            </a:r>
            <a:r>
              <a:rPr lang="fr-FR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c</a:t>
            </a:r>
            <a:r>
              <a:rPr lang="fr-FR" sz="16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1738387"/>
            <a:ext cx="4205296" cy="1610295"/>
            <a:chOff x="119054" y="1738387"/>
            <a:chExt cx="4205296" cy="1610295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1738387"/>
              <a:ext cx="4205296" cy="1610295"/>
              <a:chOff x="119054" y="1738387"/>
              <a:chExt cx="4205296" cy="1610295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polycrystal</a:t>
                  </a:r>
                  <a:r>
                    <a:rPr lang="fr-FR" sz="1600" b="1" dirty="0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 BC1:</a:t>
                  </a:r>
                </a:p>
                <a:p>
                  <a:r>
                    <a:rPr lang="fr-FR" sz="16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intermediate</a:t>
                  </a:r>
                  <a:r>
                    <a:rPr lang="fr-FR" sz="1600" b="1" dirty="0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  </a:t>
                  </a:r>
                  <a:r>
                    <a:rPr lang="fr-FR" sz="16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T</a:t>
                  </a:r>
                  <a:r>
                    <a:rPr lang="fr-FR" sz="1600" b="1" dirty="0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-variation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2946400" y="1738387"/>
                <a:ext cx="1377950" cy="966713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BC1</a:t>
              </a:r>
              <a:endParaRPr lang="fr-FR" sz="16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49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10824" y="194901"/>
            <a:ext cx="6657291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dislocations glide only parallel to the basal planes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all </a:t>
            </a:r>
            <a:r>
              <a:rPr lang="fr-FR" b="1" dirty="0" err="1" smtClean="0">
                <a:latin typeface="Times New Roman"/>
                <a:cs typeface="Times New Roman"/>
              </a:rPr>
              <a:t>grown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at</a:t>
            </a:r>
            <a:r>
              <a:rPr lang="fr-FR" b="1" dirty="0" smtClean="0">
                <a:latin typeface="Times New Roman"/>
                <a:cs typeface="Times New Roman"/>
              </a:rPr>
              <a:t> 1.4K, </a:t>
            </a:r>
            <a:r>
              <a:rPr lang="fr-FR" b="1" dirty="0" err="1" smtClean="0">
                <a:latin typeface="Times New Roman"/>
                <a:cs typeface="Times New Roman"/>
              </a:rPr>
              <a:t>natural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purity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should</a:t>
            </a:r>
            <a:r>
              <a:rPr lang="fr-FR" b="1" dirty="0" smtClean="0">
                <a:latin typeface="Times New Roman"/>
                <a:cs typeface="Times New Roman"/>
              </a:rPr>
              <a:t> have the </a:t>
            </a:r>
            <a:r>
              <a:rPr lang="fr-FR" b="1" dirty="0" err="1" smtClean="0">
                <a:latin typeface="Times New Roman"/>
                <a:cs typeface="Times New Roman"/>
              </a:rPr>
              <a:t>same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elastic</a:t>
            </a:r>
            <a:r>
              <a:rPr lang="fr-FR" b="1" dirty="0" smtClean="0">
                <a:latin typeface="Times New Roman"/>
                <a:cs typeface="Times New Roman"/>
              </a:rPr>
              <a:t> constants</a:t>
            </a: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370709"/>
            <a:ext cx="4066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dislocations glide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along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basal planes,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 c44 varies 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c44 for all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crystals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1438" y="5878391"/>
            <a:ext cx="8708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an </a:t>
            </a:r>
            <a:r>
              <a:rPr lang="fr-FR" b="1" dirty="0" err="1" smtClean="0">
                <a:latin typeface="Times New Roman"/>
                <a:cs typeface="Times New Roman"/>
              </a:rPr>
              <a:t>expected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results</a:t>
            </a:r>
            <a:r>
              <a:rPr lang="fr-FR" b="1" dirty="0" smtClean="0">
                <a:latin typeface="Times New Roman"/>
                <a:cs typeface="Times New Roman"/>
              </a:rPr>
              <a:t> for </a:t>
            </a:r>
            <a:r>
              <a:rPr lang="fr-FR" b="1" dirty="0" err="1" smtClean="0">
                <a:latin typeface="Times New Roman"/>
                <a:cs typeface="Times New Roman"/>
              </a:rPr>
              <a:t>hcp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crystals</a:t>
            </a:r>
            <a:r>
              <a:rPr lang="fr-FR" b="1" dirty="0" smtClean="0">
                <a:latin typeface="Times New Roman"/>
                <a:cs typeface="Times New Roman"/>
              </a:rPr>
              <a:t> ? </a:t>
            </a:r>
            <a:r>
              <a:rPr lang="fr-FR" b="1" dirty="0" err="1" smtClean="0">
                <a:latin typeface="Times New Roman"/>
                <a:cs typeface="Times New Roman"/>
              </a:rPr>
              <a:t>may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be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but hexagonal </a:t>
            </a:r>
            <a:r>
              <a:rPr lang="fr-FR" b="1" dirty="0" err="1" smtClean="0">
                <a:latin typeface="Times New Roman"/>
                <a:cs typeface="Times New Roman"/>
              </a:rPr>
              <a:t>metals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smtClean="0">
                <a:latin typeface="Times New Roman"/>
                <a:cs typeface="Times New Roman"/>
              </a:rPr>
              <a:t>show </a:t>
            </a:r>
            <a:r>
              <a:rPr lang="fr-FR" b="1" dirty="0" err="1" smtClean="0">
                <a:latin typeface="Times New Roman"/>
                <a:cs typeface="Times New Roman"/>
              </a:rPr>
              <a:t>gliding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either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along</a:t>
            </a:r>
            <a:r>
              <a:rPr lang="fr-FR" b="1" dirty="0" smtClean="0">
                <a:latin typeface="Times New Roman"/>
                <a:cs typeface="Times New Roman"/>
              </a:rPr>
              <a:t> basal planes (0001):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 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or </a:t>
            </a:r>
            <a:r>
              <a:rPr lang="fr-FR" b="1" dirty="0" err="1" smtClean="0">
                <a:latin typeface="Times New Roman"/>
                <a:cs typeface="Times New Roman"/>
              </a:rPr>
              <a:t>along</a:t>
            </a:r>
            <a:r>
              <a:rPr lang="fr-FR" b="1" dirty="0" smtClean="0"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latin typeface="Times New Roman"/>
                <a:cs typeface="Times New Roman"/>
              </a:rPr>
              <a:t>prismatic</a:t>
            </a:r>
            <a:r>
              <a:rPr lang="fr-FR" b="1" dirty="0" smtClean="0">
                <a:latin typeface="Times New Roman"/>
                <a:cs typeface="Times New Roman"/>
              </a:rPr>
              <a:t> planes (10-10) </a:t>
            </a:r>
            <a:r>
              <a:rPr lang="fr-FR" b="1" dirty="0" err="1" smtClean="0">
                <a:latin typeface="Times New Roman"/>
                <a:cs typeface="Times New Roman"/>
              </a:rPr>
              <a:t>perp</a:t>
            </a:r>
            <a:r>
              <a:rPr lang="fr-FR" b="1" dirty="0" smtClean="0">
                <a:latin typeface="Times New Roman"/>
                <a:cs typeface="Times New Roman"/>
              </a:rPr>
              <a:t> to the basal planes : Zr, Ti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8" y="3962400"/>
            <a:ext cx="40660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Assuming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opposite (c44 contant,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varies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leads to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absurd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results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X5 varies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less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than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X2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a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stronger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dependence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on c66!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should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vary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by 300% for X6 and by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&gt; 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for X21 !</a:t>
            </a:r>
          </a:p>
          <a:p>
            <a:endParaRPr lang="fr-FR" dirty="0"/>
          </a:p>
        </p:txBody>
      </p:sp>
      <p:pic>
        <p:nvPicPr>
          <p:cNvPr id="9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599" y="2522796"/>
            <a:ext cx="1587805" cy="586577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8139161" y="274004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8000"/>
                </a:solidFill>
              </a:rPr>
              <a:t>X21</a:t>
            </a:r>
            <a:endParaRPr lang="fr-FR" b="1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smtClean="0">
                <a:latin typeface="Times New Roman"/>
                <a:cs typeface="Times New Roman"/>
              </a:rPr>
              <a:t>amplitude </a:t>
            </a:r>
            <a:r>
              <a:rPr lang="fr-FR" sz="2800" b="1" dirty="0" err="1" smtClean="0">
                <a:latin typeface="Times New Roman"/>
                <a:cs typeface="Times New Roman"/>
              </a:rPr>
              <a:t>dependence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at</a:t>
            </a:r>
            <a:r>
              <a:rPr lang="fr-FR" sz="2800" b="1" dirty="0" smtClean="0">
                <a:latin typeface="Times New Roman"/>
                <a:cs typeface="Times New Roman"/>
              </a:rPr>
              <a:t> 20 </a:t>
            </a:r>
            <a:r>
              <a:rPr lang="fr-FR" sz="2800" b="1" dirty="0" err="1" smtClean="0">
                <a:latin typeface="Times New Roman"/>
                <a:cs typeface="Times New Roman"/>
              </a:rPr>
              <a:t>mK</a:t>
            </a:r>
            <a:r>
              <a:rPr lang="fr-FR" sz="2800" b="1" dirty="0" smtClean="0">
                <a:latin typeface="Times New Roman"/>
                <a:cs typeface="Times New Roman"/>
              </a:rPr>
              <a:t> - </a:t>
            </a:r>
            <a:r>
              <a:rPr lang="fr-FR" sz="2800" b="1" dirty="0" err="1" smtClean="0">
                <a:latin typeface="Times New Roman"/>
                <a:cs typeface="Times New Roman"/>
              </a:rPr>
              <a:t>hysteresis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666" y="2085786"/>
            <a:ext cx="3547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X6</a:t>
            </a:r>
            <a:r>
              <a:rPr lang="fr-FR" b="1" dirty="0" smtClean="0">
                <a:latin typeface="Times New Roman"/>
                <a:cs typeface="Times New Roman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X2</a:t>
            </a:r>
            <a:r>
              <a:rPr lang="fr-FR" b="1" dirty="0" smtClean="0">
                <a:latin typeface="Times New Roman"/>
                <a:cs typeface="Times New Roman"/>
              </a:rPr>
              <a:t> and </a:t>
            </a:r>
            <a:r>
              <a:rPr lang="fr-F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X5</a:t>
            </a:r>
            <a:r>
              <a:rPr lang="fr-FR" b="1" dirty="0" smtClean="0">
                <a:latin typeface="Times New Roman"/>
                <a:cs typeface="Times New Roman"/>
              </a:rPr>
              <a:t>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latin typeface="Times New Roman"/>
                <a:cs typeface="Times New Roman"/>
              </a:rPr>
              <a:t>threshold</a:t>
            </a:r>
            <a:r>
              <a:rPr lang="fr-FR" b="1" dirty="0" smtClean="0">
                <a:latin typeface="Times New Roman"/>
                <a:cs typeface="Times New Roman"/>
              </a:rPr>
              <a:t> stress </a:t>
            </a:r>
          </a:p>
          <a:p>
            <a:r>
              <a:rPr lang="fr-FR" b="1" dirty="0" smtClean="0">
                <a:latin typeface="Symbol" charset="2"/>
                <a:cs typeface="Symbol" charset="2"/>
              </a:rPr>
              <a:t>s</a:t>
            </a:r>
            <a:r>
              <a:rPr lang="fr-FR" b="1" dirty="0" smtClean="0">
                <a:latin typeface="Times New Roman"/>
                <a:cs typeface="Times New Roman"/>
              </a:rPr>
              <a:t> = 1 </a:t>
            </a:r>
            <a:r>
              <a:rPr lang="fr-FR" b="1" dirty="0" err="1" smtClean="0">
                <a:latin typeface="Times New Roman"/>
                <a:cs typeface="Times New Roman"/>
              </a:rPr>
              <a:t>microbar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corresponds to the stress </a:t>
            </a:r>
            <a:r>
              <a:rPr lang="fr-FR" b="1" dirty="0" err="1" smtClean="0">
                <a:latin typeface="Times New Roman"/>
                <a:cs typeface="Times New Roman"/>
              </a:rPr>
              <a:t>necessary</a:t>
            </a:r>
            <a:r>
              <a:rPr lang="fr-FR" b="1" dirty="0" smtClean="0">
                <a:latin typeface="Times New Roman"/>
                <a:cs typeface="Times New Roman"/>
              </a:rPr>
              <a:t> for dislocations  to break </a:t>
            </a:r>
            <a:r>
              <a:rPr lang="fr-FR" b="1" dirty="0" err="1" smtClean="0">
                <a:latin typeface="Times New Roman"/>
                <a:cs typeface="Times New Roman"/>
              </a:rPr>
              <a:t>away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baseline="30000" dirty="0" smtClean="0">
                <a:latin typeface="Times New Roman"/>
                <a:cs typeface="Times New Roman"/>
              </a:rPr>
              <a:t>3</a:t>
            </a:r>
            <a:r>
              <a:rPr lang="fr-FR" b="1" dirty="0" smtClean="0"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latin typeface="Times New Roman"/>
                <a:cs typeface="Times New Roman"/>
              </a:rPr>
              <a:t>impurities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hysteresis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because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force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depends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on the distance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between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bound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impurities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</p:spTree>
    <p:extLst>
      <p:ext uri="{BB962C8B-B14F-4D97-AF65-F5344CB8AC3E}">
        <p14:creationId xmlns:p14="http://schemas.microsoft.com/office/powerpoint/2010/main" val="375399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557914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dislocations are </a:t>
            </a:r>
            <a:r>
              <a:rPr lang="fr-FR" sz="1800" b="1" dirty="0" err="1" smtClean="0">
                <a:latin typeface="Times New Roman"/>
                <a:cs typeface="Times New Roman"/>
              </a:rPr>
              <a:t>highly</a:t>
            </a:r>
            <a:r>
              <a:rPr lang="fr-FR" sz="1800" b="1" dirty="0" smtClean="0">
                <a:latin typeface="Times New Roman"/>
                <a:cs typeface="Times New Roman"/>
              </a:rPr>
              <a:t> mobile in a </a:t>
            </a:r>
            <a:r>
              <a:rPr lang="fr-FR" sz="1800" b="1" dirty="0" err="1" smtClean="0">
                <a:latin typeface="Times New Roman"/>
                <a:cs typeface="Times New Roman"/>
              </a:rPr>
              <a:t>T-domain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fr-FR" sz="18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He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impurity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pinning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low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damping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collisions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thermal phonons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higher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err="1" smtClean="0">
                <a:latin typeface="Times New Roman"/>
                <a:cs typeface="Times New Roman"/>
              </a:rPr>
              <a:t>ultrapure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800" b="1" dirty="0" smtClean="0">
                <a:latin typeface="Times New Roman"/>
                <a:cs typeface="Times New Roman"/>
              </a:rPr>
              <a:t>He single </a:t>
            </a:r>
            <a:r>
              <a:rPr lang="fr-FR" sz="2800" b="1" dirty="0" err="1" smtClean="0">
                <a:latin typeface="Times New Roman"/>
                <a:cs typeface="Times New Roman"/>
              </a:rPr>
              <a:t>crystals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br>
              <a:rPr lang="fr-FR" sz="2800" b="1" dirty="0" smtClean="0">
                <a:latin typeface="Times New Roman"/>
                <a:cs typeface="Times New Roman"/>
              </a:rPr>
            </a:br>
            <a:r>
              <a:rPr lang="fr-FR" sz="2800" b="1" dirty="0" smtClean="0">
                <a:latin typeface="Times New Roman"/>
                <a:cs typeface="Times New Roman"/>
              </a:rPr>
              <a:t>do not </a:t>
            </a:r>
            <a:r>
              <a:rPr lang="fr-FR" sz="2800" b="1" dirty="0" err="1" smtClean="0">
                <a:latin typeface="Times New Roman"/>
                <a:cs typeface="Times New Roman"/>
              </a:rPr>
              <a:t>resist</a:t>
            </a:r>
            <a:r>
              <a:rPr lang="fr-FR" sz="2800" b="1" dirty="0" smtClean="0">
                <a:latin typeface="Times New Roman"/>
                <a:cs typeface="Times New Roman"/>
              </a:rPr>
              <a:t> to </a:t>
            </a:r>
            <a:r>
              <a:rPr lang="fr-FR" sz="2800" b="1" dirty="0" err="1" smtClean="0">
                <a:latin typeface="Times New Roman"/>
                <a:cs typeface="Times New Roman"/>
              </a:rPr>
              <a:t>shear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around</a:t>
            </a:r>
            <a:r>
              <a:rPr lang="fr-FR" sz="2800" b="1" dirty="0" smtClean="0">
                <a:latin typeface="Times New Roman"/>
                <a:cs typeface="Times New Roman"/>
              </a:rPr>
              <a:t> 0.2K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96" y="1288266"/>
            <a:ext cx="3335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hexagonal </a:t>
            </a:r>
            <a:r>
              <a:rPr lang="fr-FR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4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3396" y="1986349"/>
            <a:ext cx="333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direct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of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its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shear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modulus</a:t>
            </a:r>
            <a:endParaRPr lang="fr-FR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/>
          <a:stretch/>
        </p:blipFill>
        <p:spPr>
          <a:xfrm>
            <a:off x="3378200" y="1288266"/>
            <a:ext cx="5765800" cy="54522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16400" y="1129000"/>
            <a:ext cx="436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submitted</a:t>
            </a:r>
            <a:r>
              <a:rPr lang="fr-FR" sz="1600" b="1" i="1" dirty="0" smtClean="0">
                <a:latin typeface="Times New Roman"/>
                <a:cs typeface="Times New Roman"/>
              </a:rPr>
              <a:t> to 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5302363"/>
            <a:ext cx="3335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a </a:t>
            </a:r>
            <a:r>
              <a:rPr lang="fr-FR" b="1" dirty="0" err="1">
                <a:latin typeface="Times New Roman"/>
                <a:cs typeface="Times New Roman"/>
              </a:rPr>
              <a:t>giant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plasticity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with</a:t>
            </a:r>
            <a:r>
              <a:rPr lang="fr-FR" b="1" dirty="0">
                <a:latin typeface="Times New Roman"/>
                <a:cs typeface="Times New Roman"/>
              </a:rPr>
              <a:t> no </a:t>
            </a:r>
            <a:r>
              <a:rPr lang="fr-FR" b="1" dirty="0" err="1">
                <a:latin typeface="Times New Roman"/>
                <a:cs typeface="Times New Roman"/>
              </a:rPr>
              <a:t>equivalent</a:t>
            </a:r>
            <a:r>
              <a:rPr lang="fr-FR" b="1" dirty="0">
                <a:latin typeface="Times New Roman"/>
                <a:cs typeface="Times New Roman"/>
              </a:rPr>
              <a:t> in </a:t>
            </a:r>
            <a:r>
              <a:rPr lang="fr-FR" b="1" dirty="0" err="1">
                <a:latin typeface="Times New Roman"/>
                <a:cs typeface="Times New Roman"/>
              </a:rPr>
              <a:t>classical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>
                <a:latin typeface="Times New Roman"/>
                <a:cs typeface="Times New Roman"/>
              </a:rPr>
              <a:t>crystals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endParaRPr lang="fr-FR" b="1" dirty="0" smtClean="0">
              <a:latin typeface="Times New Roman"/>
              <a:cs typeface="Times New Roman"/>
            </a:endParaRPr>
          </a:p>
          <a:p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We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have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solved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the « 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enigma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of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supersolidity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 ».</a:t>
            </a:r>
            <a:endParaRPr lang="fr-FR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2961431"/>
            <a:ext cx="306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strong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softening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around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466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2" grpId="0"/>
      <p:bldP spid="9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546760" y="9371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no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liquid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in the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cell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no </a:t>
            </a:r>
            <a:r>
              <a:rPr lang="fr-FR" sz="2800" b="1" dirty="0" err="1" smtClean="0">
                <a:latin typeface="Times New Roman"/>
                <a:cs typeface="Times New Roman"/>
              </a:rPr>
              <a:t>impurities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latin typeface="Times New Roman"/>
                <a:cs typeface="Times New Roman"/>
              </a:rPr>
              <a:t>at</a:t>
            </a:r>
            <a:r>
              <a:rPr lang="fr-FR" sz="2800" b="1" dirty="0" smtClean="0">
                <a:latin typeface="Times New Roman"/>
                <a:cs typeface="Times New Roman"/>
              </a:rPr>
              <a:t> all, dislocations move </a:t>
            </a:r>
            <a:r>
              <a:rPr lang="fr-FR" sz="2800" b="1" dirty="0" err="1" smtClean="0">
                <a:latin typeface="Times New Roman"/>
                <a:cs typeface="Times New Roman"/>
              </a:rPr>
              <a:t>freely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2430486"/>
            <a:ext cx="33979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latin typeface="Times New Roman"/>
                <a:cs typeface="Times New Roman"/>
              </a:rPr>
              <a:t>cooled</a:t>
            </a:r>
            <a:r>
              <a:rPr lang="fr-FR" b="1" dirty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under</a:t>
            </a:r>
            <a:r>
              <a:rPr lang="fr-FR" b="1" dirty="0" smtClean="0">
                <a:latin typeface="Times New Roman"/>
                <a:cs typeface="Times New Roman"/>
              </a:rPr>
              <a:t> large </a:t>
            </a:r>
            <a:r>
              <a:rPr lang="fr-FR" b="1" dirty="0" err="1" smtClean="0">
                <a:latin typeface="Times New Roman"/>
                <a:cs typeface="Times New Roman"/>
              </a:rPr>
              <a:t>strain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in the </a:t>
            </a:r>
            <a:r>
              <a:rPr lang="fr-FR" b="1" dirty="0" err="1" smtClean="0">
                <a:latin typeface="Times New Roman"/>
                <a:cs typeface="Times New Roman"/>
              </a:rPr>
              <a:t>presence</a:t>
            </a:r>
            <a:r>
              <a:rPr lang="fr-FR" b="1" dirty="0" smtClean="0">
                <a:latin typeface="Times New Roman"/>
                <a:cs typeface="Times New Roman"/>
              </a:rPr>
              <a:t> of </a:t>
            </a:r>
            <a:r>
              <a:rPr lang="fr-FR" b="1" dirty="0" err="1" smtClean="0">
                <a:latin typeface="Times New Roman"/>
                <a:cs typeface="Times New Roman"/>
              </a:rPr>
              <a:t>liquid</a:t>
            </a:r>
            <a:r>
              <a:rPr lang="fr-FR" b="1" dirty="0" smtClean="0">
                <a:latin typeface="Times New Roman"/>
                <a:cs typeface="Times New Roman"/>
              </a:rPr>
              <a:t> He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all 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expelled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into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stable soft state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even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when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reducing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strain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down to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-10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80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a very large softening with no equivalent in classical crystals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3724" y="4954254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41800" y="6488668"/>
            <a:ext cx="475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</p:spTree>
    <p:extLst>
      <p:ext uri="{BB962C8B-B14F-4D97-AF65-F5344CB8AC3E}">
        <p14:creationId xmlns:p14="http://schemas.microsoft.com/office/powerpoint/2010/main" val="414495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253" y="237250"/>
            <a:ext cx="83225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« zone </a:t>
            </a:r>
            <a:r>
              <a:rPr lang="fr-FR" sz="2400" b="1" dirty="0" err="1" smtClean="0">
                <a:latin typeface="Times" pitchFamily="-112" charset="0"/>
              </a:rPr>
              <a:t>melting</a:t>
            </a:r>
            <a:r>
              <a:rPr lang="fr-FR" sz="2400" b="1" dirty="0" smtClean="0">
                <a:latin typeface="Times" pitchFamily="-112" charset="0"/>
              </a:rPr>
              <a:t> »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baseline="30000" dirty="0" smtClean="0">
                <a:latin typeface="Times" pitchFamily="-112" charset="0"/>
              </a:rPr>
              <a:t>4</a:t>
            </a:r>
            <a:r>
              <a:rPr lang="fr-FR" sz="2400" b="1" dirty="0" smtClean="0">
                <a:latin typeface="Times" pitchFamily="-112" charset="0"/>
              </a:rPr>
              <a:t>He  : </a:t>
            </a:r>
            <a:r>
              <a:rPr lang="fr-FR" sz="2400" b="1" dirty="0" err="1" smtClean="0">
                <a:latin typeface="Times" pitchFamily="-112" charset="0"/>
              </a:rPr>
              <a:t>from</a:t>
            </a:r>
            <a:r>
              <a:rPr lang="fr-FR" sz="2400" b="1" dirty="0" smtClean="0">
                <a:latin typeface="Times" pitchFamily="-112" charset="0"/>
              </a:rPr>
              <a:t> 0.3 ppm </a:t>
            </a:r>
            <a:r>
              <a:rPr lang="fr-FR" sz="2400" b="1" baseline="30000" dirty="0" smtClean="0">
                <a:latin typeface="Times" pitchFamily="-112" charset="0"/>
              </a:rPr>
              <a:t>3</a:t>
            </a:r>
            <a:r>
              <a:rPr lang="fr-FR" sz="2400" b="1" dirty="0" smtClean="0">
                <a:latin typeface="Times" pitchFamily="-112" charset="0"/>
              </a:rPr>
              <a:t>He to 0.4 </a:t>
            </a:r>
            <a:r>
              <a:rPr lang="fr-FR" sz="2400" b="1" dirty="0" err="1" smtClean="0">
                <a:latin typeface="Times" pitchFamily="-112" charset="0"/>
              </a:rPr>
              <a:t>ppb</a:t>
            </a:r>
            <a:r>
              <a:rPr lang="fr-FR" sz="2400" b="1" dirty="0" smtClean="0">
                <a:latin typeface="Times" pitchFamily="-112" charset="0"/>
              </a:rPr>
              <a:t> </a:t>
            </a:r>
          </a:p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… and down to </a:t>
            </a:r>
            <a:r>
              <a:rPr lang="fr-FR" sz="2400" b="1" dirty="0" err="1" smtClean="0">
                <a:latin typeface="Times" pitchFamily="-112" charset="0"/>
              </a:rPr>
              <a:t>zero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1138077"/>
            <a:ext cx="5297845" cy="482442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3844" y="1269936"/>
            <a:ext cx="4100656" cy="4524316"/>
            <a:chOff x="153844" y="1269936"/>
            <a:chExt cx="4100656" cy="4524316"/>
          </a:xfrm>
        </p:grpSpPr>
        <p:sp>
          <p:nvSpPr>
            <p:cNvPr id="4" name="ZoneTexte 3"/>
            <p:cNvSpPr txBox="1"/>
            <p:nvPr/>
          </p:nvSpPr>
          <p:spPr>
            <a:xfrm>
              <a:off x="153844" y="1269936"/>
              <a:ext cx="4100656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latin typeface="Times"/>
                  <a:cs typeface="Times"/>
                </a:rPr>
                <a:t>Slow </a:t>
              </a:r>
              <a:r>
                <a:rPr lang="fr-FR" b="1" dirty="0" err="1" smtClean="0">
                  <a:latin typeface="Times"/>
                  <a:cs typeface="Times"/>
                </a:rPr>
                <a:t>growth</a:t>
              </a:r>
              <a:r>
                <a:rPr lang="fr-FR" b="1" dirty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proceeds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very</a:t>
              </a:r>
              <a:r>
                <a:rPr lang="fr-FR" b="1" dirty="0" smtClean="0">
                  <a:latin typeface="Times"/>
                  <a:cs typeface="Times"/>
                </a:rPr>
                <a:t> close to </a:t>
              </a:r>
              <a:r>
                <a:rPr lang="fr-FR" b="1" dirty="0" err="1" smtClean="0">
                  <a:latin typeface="Times"/>
                  <a:cs typeface="Times"/>
                </a:rPr>
                <a:t>equilibrium</a:t>
              </a:r>
              <a:r>
                <a:rPr lang="fr-FR" b="1" dirty="0" smtClean="0">
                  <a:latin typeface="Times"/>
                  <a:cs typeface="Times"/>
                </a:rPr>
                <a:t>  </a:t>
              </a:r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the </a:t>
              </a:r>
              <a:r>
                <a:rPr lang="fr-FR" b="1" dirty="0" err="1">
                  <a:latin typeface="Times"/>
                  <a:cs typeface="Times"/>
                </a:rPr>
                <a:t>solid-liquid</a:t>
              </a:r>
              <a:r>
                <a:rPr lang="fr-FR" b="1" dirty="0">
                  <a:latin typeface="Times"/>
                  <a:cs typeface="Times"/>
                </a:rPr>
                <a:t> interface.</a:t>
              </a:r>
            </a:p>
            <a:p>
              <a:r>
                <a:rPr lang="fr-FR" b="1" dirty="0">
                  <a:latin typeface="Times"/>
                  <a:cs typeface="Times"/>
                </a:rPr>
                <a:t>The concentration ratio </a:t>
              </a:r>
              <a:r>
                <a:rPr lang="fr-FR" b="1" dirty="0" err="1">
                  <a:latin typeface="Times"/>
                  <a:cs typeface="Times"/>
                </a:rPr>
                <a:t>is</a:t>
              </a:r>
              <a:r>
                <a:rPr lang="fr-FR" b="1" dirty="0">
                  <a:latin typeface="Times"/>
                  <a:cs typeface="Times"/>
                </a:rPr>
                <a:t> </a:t>
              </a: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25 </a:t>
              </a:r>
              <a:r>
                <a:rPr lang="fr-FR" b="1" dirty="0" err="1">
                  <a:latin typeface="Times"/>
                  <a:cs typeface="Times"/>
                </a:rPr>
                <a:t>mK</a:t>
              </a:r>
              <a:r>
                <a:rPr lang="fr-FR" b="1" dirty="0">
                  <a:latin typeface="Times"/>
                  <a:cs typeface="Times"/>
                </a:rPr>
                <a:t>:</a:t>
              </a:r>
            </a:p>
            <a:p>
              <a:endParaRPr lang="fr-FR" b="1" dirty="0" smtClean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starting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with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L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-10  </a:t>
              </a:r>
              <a:endParaRPr lang="fr-FR" b="1" baseline="30000" dirty="0" smtClean="0">
                <a:solidFill>
                  <a:srgbClr val="FF0000"/>
                </a:solidFill>
                <a:latin typeface="Times"/>
                <a:cs typeface="Times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one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obtains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</a:t>
              </a:r>
              <a:r>
                <a:rPr lang="fr-FR" b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31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!</a:t>
              </a:r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even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presence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of dislocations, no </a:t>
              </a:r>
              <a:r>
                <a:rPr lang="fr-FR" b="1" baseline="30000" dirty="0" smtClean="0">
                  <a:solidFill>
                    <a:srgbClr val="0000FF"/>
                  </a:solidFill>
                  <a:latin typeface="Times"/>
                  <a:cs typeface="Times"/>
                </a:rPr>
                <a:t>3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He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crystals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grown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below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25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mK</a:t>
              </a:r>
              <a:endParaRPr lang="fr-FR" b="1" dirty="0" smtClean="0">
                <a:solidFill>
                  <a:srgbClr val="0000FF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2355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4959560"/>
                </p:ext>
              </p:extLst>
            </p:nvPr>
          </p:nvGraphicFramePr>
          <p:xfrm>
            <a:off x="524827" y="3806198"/>
            <a:ext cx="1263026" cy="815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03" name="Équation" r:id="rId4" imgW="711000" imgH="457200" progId="Equation.3">
                    <p:embed/>
                  </p:oleObj>
                </mc:Choice>
                <mc:Fallback>
                  <p:oleObj name="Équation" r:id="rId4" imgW="711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3806198"/>
                          <a:ext cx="1263026" cy="815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1630862"/>
                </p:ext>
              </p:extLst>
            </p:nvPr>
          </p:nvGraphicFramePr>
          <p:xfrm>
            <a:off x="524827" y="2596783"/>
            <a:ext cx="2520950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04" name="Équation" r:id="rId6" imgW="1549400" imgH="431800" progId="Equation.3">
                    <p:embed/>
                  </p:oleObj>
                </mc:Choice>
                <mc:Fallback>
                  <p:oleObj name="Équation" r:id="rId6" imgW="1549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7" y="2596783"/>
                          <a:ext cx="2520950" cy="709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ZoneTexte 4"/>
          <p:cNvSpPr txBox="1"/>
          <p:nvPr/>
        </p:nvSpPr>
        <p:spPr>
          <a:xfrm>
            <a:off x="153844" y="6115734"/>
            <a:ext cx="813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shaking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the dislocations in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presence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of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some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expels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all 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He in the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=&gt;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crystal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stable in a soft state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5287" y="2760296"/>
            <a:ext cx="27615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"/>
                <a:cs typeface="Times"/>
              </a:rPr>
              <a:t>(</a:t>
            </a:r>
            <a:r>
              <a:rPr lang="fr-FR" sz="1600" b="1" i="1" dirty="0" err="1" smtClean="0">
                <a:latin typeface="Times"/>
                <a:cs typeface="Times"/>
              </a:rPr>
              <a:t>C.Pantalei</a:t>
            </a:r>
            <a:r>
              <a:rPr lang="fr-FR" sz="1600" b="1" i="1" dirty="0" smtClean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Times"/>
                <a:cs typeface="Times"/>
              </a:rPr>
              <a:t>, X. Rojas and S. Balibar, JLTP 2010</a:t>
            </a:r>
          </a:p>
          <a:p>
            <a:r>
              <a:rPr lang="fr-FR" sz="1600" b="1" i="1" dirty="0" err="1" smtClean="0">
                <a:latin typeface="Times"/>
                <a:cs typeface="Times"/>
              </a:rPr>
              <a:t>using</a:t>
            </a:r>
            <a:endParaRPr lang="fr-FR" sz="1600" b="1" i="1" dirty="0" smtClean="0">
              <a:latin typeface="Times"/>
              <a:cs typeface="Times"/>
            </a:endParaRPr>
          </a:p>
          <a:p>
            <a:r>
              <a:rPr lang="fr-FR" sz="1600" b="1" i="1" dirty="0" smtClean="0">
                <a:latin typeface="Times"/>
                <a:cs typeface="Times"/>
              </a:rPr>
              <a:t>D.O. Edwards </a:t>
            </a:r>
            <a:r>
              <a:rPr lang="fr-FR" sz="1600" b="1" i="1" dirty="0">
                <a:latin typeface="Times"/>
                <a:cs typeface="Times"/>
              </a:rPr>
              <a:t>and </a:t>
            </a:r>
            <a:r>
              <a:rPr lang="fr-FR" sz="1600" b="1" i="1" dirty="0" err="1" smtClean="0">
                <a:latin typeface="Times"/>
                <a:cs typeface="Times"/>
              </a:rPr>
              <a:t>S.Balibar</a:t>
            </a:r>
            <a:r>
              <a:rPr lang="fr-FR" sz="1600" b="1" i="1" dirty="0" smtClean="0">
                <a:latin typeface="Times"/>
                <a:cs typeface="Times"/>
              </a:rPr>
              <a:t> Phys. </a:t>
            </a:r>
            <a:r>
              <a:rPr lang="fr-FR" sz="1600" b="1" i="1" dirty="0" err="1" smtClean="0">
                <a:latin typeface="Times"/>
                <a:cs typeface="Times"/>
              </a:rPr>
              <a:t>Rev</a:t>
            </a:r>
            <a:r>
              <a:rPr lang="fr-FR" sz="1600" b="1" i="1" dirty="0" smtClean="0">
                <a:latin typeface="Times"/>
                <a:cs typeface="Times"/>
              </a:rPr>
              <a:t>. B </a:t>
            </a:r>
            <a:r>
              <a:rPr lang="fr-FR" sz="1600" b="1" i="1" dirty="0">
                <a:latin typeface="Times"/>
                <a:cs typeface="Times"/>
              </a:rPr>
              <a:t>1989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2016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577664"/>
            <a:ext cx="4512752" cy="3125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measure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dissipation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phase shift of the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response</a:t>
            </a:r>
            <a:endParaRPr lang="fr-FR" sz="1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binding</a:t>
            </a:r>
            <a:r>
              <a:rPr lang="fr-FR" sz="1800" b="1" dirty="0" smtClean="0">
                <a:latin typeface="Times New Roman"/>
                <a:cs typeface="Times New Roman"/>
              </a:rPr>
              <a:t> and the </a:t>
            </a:r>
            <a:r>
              <a:rPr lang="fr-FR" sz="1800" b="1" dirty="0" err="1" smtClean="0">
                <a:latin typeface="Times New Roman"/>
                <a:cs typeface="Times New Roman"/>
              </a:rPr>
              <a:t>reduction</a:t>
            </a:r>
            <a:r>
              <a:rPr lang="fr-FR" sz="1800" b="1" dirty="0" smtClean="0">
                <a:latin typeface="Times New Roman"/>
                <a:cs typeface="Times New Roman"/>
              </a:rPr>
              <a:t> in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depend</a:t>
            </a:r>
            <a:r>
              <a:rPr lang="fr-FR" sz="1800" b="1" dirty="0" smtClean="0">
                <a:latin typeface="Times New Roman"/>
                <a:cs typeface="Times New Roman"/>
              </a:rPr>
              <a:t> on amplitude and </a:t>
            </a:r>
            <a:r>
              <a:rPr lang="fr-FR" sz="1800" b="1" dirty="0" err="1" smtClean="0">
                <a:latin typeface="Times New Roman"/>
                <a:cs typeface="Times New Roman"/>
              </a:rPr>
              <a:t>purity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 err="1" smtClean="0">
                <a:latin typeface="Times New Roman"/>
                <a:cs typeface="Times New Roman"/>
              </a:rPr>
              <a:t>predict</a:t>
            </a:r>
            <a:r>
              <a:rPr lang="fr-FR" sz="1800" b="1" dirty="0">
                <a:latin typeface="Times New Roman"/>
                <a:cs typeface="Times New Roman"/>
              </a:rPr>
              <a:t> a </a:t>
            </a: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modulus</a:t>
            </a:r>
            <a:r>
              <a:rPr lang="fr-FR" sz="1800" b="1" dirty="0">
                <a:latin typeface="Times New Roman"/>
                <a:cs typeface="Times New Roman"/>
              </a:rPr>
              <a:t> variation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and </a:t>
            </a:r>
            <a:r>
              <a:rPr lang="fr-FR" sz="1800" b="1" dirty="0">
                <a:latin typeface="Times New Roman"/>
                <a:cs typeface="Times New Roman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dissipation for phonon </a:t>
            </a:r>
            <a:r>
              <a:rPr lang="fr-FR" sz="1800" b="1" dirty="0" err="1" smtClean="0">
                <a:latin typeface="Times New Roman"/>
                <a:cs typeface="Times New Roman"/>
              </a:rPr>
              <a:t>damping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true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the 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dislocation </a:t>
            </a:r>
            <a:r>
              <a:rPr lang="fr-FR" sz="1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density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 the free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length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pinning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sites</a:t>
            </a:r>
          </a:p>
          <a:p>
            <a:pPr marL="0" indent="0" algn="just">
              <a:buNone/>
            </a:pP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determined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independently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191177" y="397357"/>
            <a:ext cx="487497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latin typeface="Symbol" charset="2"/>
                <a:cs typeface="Symbol" charset="2"/>
              </a:rPr>
              <a:t>w</a:t>
            </a:r>
            <a:r>
              <a:rPr lang="fr-FR" sz="2800" b="1" dirty="0" smtClean="0">
                <a:latin typeface="Times New Roman"/>
                <a:cs typeface="Times New Roman"/>
              </a:rPr>
              <a:t>T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3 </a:t>
            </a:r>
            <a:r>
              <a:rPr lang="fr-FR" sz="2800" b="1" dirty="0" smtClean="0">
                <a:latin typeface="Times New Roman"/>
                <a:cs typeface="Times New Roman"/>
              </a:rPr>
              <a:t>dissipation for collisions </a:t>
            </a:r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thermal phonons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758244"/>
              </p:ext>
            </p:extLst>
          </p:nvPr>
        </p:nvGraphicFramePr>
        <p:xfrm>
          <a:off x="1139341" y="3532829"/>
          <a:ext cx="20193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4" name="Équation" r:id="rId6" imgW="1003300" imgH="444500" progId="Equation.3">
                  <p:embed/>
                </p:oleObj>
              </mc:Choice>
              <mc:Fallback>
                <p:oleObj name="Équation" r:id="rId6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9341" y="3532829"/>
                        <a:ext cx="2019300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393877"/>
              </p:ext>
            </p:extLst>
          </p:nvPr>
        </p:nvGraphicFramePr>
        <p:xfrm>
          <a:off x="1139340" y="4804564"/>
          <a:ext cx="2194796" cy="83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5" name="Équation" r:id="rId8" imgW="1130300" imgH="431800" progId="Equation.3">
                  <p:embed/>
                </p:oleObj>
              </mc:Choice>
              <mc:Fallback>
                <p:oleObj name="Équation" r:id="rId8" imgW="1130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39340" y="4804564"/>
                        <a:ext cx="2194796" cy="83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19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100687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07901"/>
            <a:ext cx="84266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a </a:t>
            </a:r>
            <a:r>
              <a:rPr lang="fr-FR" sz="2400" b="1" dirty="0" err="1" smtClean="0">
                <a:latin typeface="Times New Roman"/>
                <a:cs typeface="Times New Roman"/>
              </a:rPr>
              <a:t>measurement</a:t>
            </a:r>
            <a:r>
              <a:rPr lang="fr-FR" sz="2400" b="1" dirty="0" smtClean="0">
                <a:latin typeface="Times New Roman"/>
                <a:cs typeface="Times New Roman"/>
              </a:rPr>
              <a:t> of dislocation </a:t>
            </a:r>
            <a:r>
              <a:rPr lang="fr-FR" sz="2400" b="1" dirty="0" err="1" smtClean="0">
                <a:latin typeface="Times New Roman"/>
                <a:cs typeface="Times New Roman"/>
              </a:rPr>
              <a:t>density</a:t>
            </a:r>
            <a:r>
              <a:rPr lang="fr-FR" sz="2400" b="1" dirty="0" smtClean="0">
                <a:latin typeface="Times New Roman"/>
                <a:cs typeface="Times New Roman"/>
              </a:rPr>
              <a:t> and </a:t>
            </a:r>
            <a:r>
              <a:rPr lang="fr-FR" sz="2400" b="1" dirty="0" err="1" smtClean="0">
                <a:latin typeface="Times New Roman"/>
                <a:cs typeface="Times New Roman"/>
              </a:rPr>
              <a:t>pinning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length</a:t>
            </a:r>
            <a:r>
              <a:rPr lang="fr-FR" sz="2400" b="1" dirty="0" smtClean="0">
                <a:latin typeface="Times New Roman"/>
                <a:cs typeface="Times New Roman"/>
              </a:rPr>
              <a:t>  for </a:t>
            </a:r>
            <a:r>
              <a:rPr lang="fr-FR" sz="2400" b="1" dirty="0" err="1" smtClean="0">
                <a:latin typeface="Times New Roman"/>
                <a:cs typeface="Times New Roman"/>
              </a:rPr>
              <a:t>various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crystals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to </a:t>
            </a:r>
            <a:r>
              <a:rPr lang="fr-FR" sz="2000" b="1" i="1" dirty="0" err="1" smtClean="0">
                <a:latin typeface="Times New Roman"/>
                <a:cs typeface="Times New Roman"/>
              </a:rPr>
              <a:t>be</a:t>
            </a:r>
            <a:r>
              <a:rPr lang="fr-FR" sz="2000" b="1" i="1" dirty="0" smtClean="0"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latin typeface="Times New Roman"/>
                <a:cs typeface="Times New Roman"/>
              </a:rPr>
              <a:t>published</a:t>
            </a:r>
            <a:r>
              <a:rPr lang="fr-FR" sz="2000" b="1" i="1" dirty="0" smtClean="0">
                <a:latin typeface="Times New Roman"/>
                <a:cs typeface="Times New Roman"/>
              </a:rPr>
              <a:t>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3594" y="2173254"/>
            <a:ext cx="475552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densities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3 10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6 10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cm</a:t>
            </a:r>
            <a:r>
              <a:rPr lang="fr-FR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</a:p>
          <a:p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pinning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lengths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60 to 230 </a:t>
            </a:r>
            <a:r>
              <a:rPr lang="fr-FR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endParaRPr lang="fr-FR" sz="105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17 to 57 </a:t>
            </a:r>
          </a:p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instead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of 3 for a simple 3D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lattice</a:t>
            </a:r>
            <a:endParaRPr lang="fr-FR" sz="105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=&gt; dislocations are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grouped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sub-boundaries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best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crystals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are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grown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</a:p>
          <a:p>
            <a:endParaRPr lang="fr-FR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Shevchenko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theory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a network of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superfluid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cores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would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require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10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disloc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/cm</a:t>
            </a:r>
            <a:r>
              <a:rPr lang="fr-FR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for a 1% NCRI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3594" y="955168"/>
            <a:ext cx="4179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agreement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1/Q  ~ </a:t>
            </a:r>
            <a:r>
              <a:rPr lang="fr-FR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b="1" dirty="0" smtClean="0">
                <a:solidFill>
                  <a:srgbClr val="0000FF"/>
                </a:solidFill>
              </a:rPr>
              <a:t>T</a:t>
            </a:r>
            <a:r>
              <a:rPr lang="fr-FR" b="1" baseline="30000" dirty="0" smtClean="0">
                <a:solidFill>
                  <a:srgbClr val="0000FF"/>
                </a:solidFill>
              </a:rPr>
              <a:t>3</a:t>
            </a:r>
            <a:r>
              <a:rPr lang="fr-FR" b="1" dirty="0" smtClean="0">
                <a:solidFill>
                  <a:srgbClr val="0000FF"/>
                </a:solidFill>
              </a:rPr>
              <a:t>  </a:t>
            </a:r>
            <a:endParaRPr lang="fr-FR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very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large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damping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at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10MHz and 1.2K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Greywall’s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experiment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fr-FR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Image 2" descr="table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04642"/>
            <a:ext cx="8699500" cy="17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dislocation motion: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comparison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a </a:t>
            </a:r>
            <a:r>
              <a:rPr lang="fr-FR" sz="2400" b="1" dirty="0" err="1" smtClean="0">
                <a:latin typeface="Times" pitchFamily="-112" charset="0"/>
              </a:rPr>
              <a:t>classical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0768" y="1630143"/>
            <a:ext cx="8630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In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Helium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: </a:t>
            </a:r>
          </a:p>
          <a:p>
            <a:r>
              <a:rPr lang="fr-FR" b="1" dirty="0" smtClean="0">
                <a:latin typeface="Times"/>
                <a:cs typeface="Times"/>
              </a:rPr>
              <a:t>80% </a:t>
            </a:r>
            <a:r>
              <a:rPr lang="fr-FR" b="1" dirty="0" err="1">
                <a:latin typeface="Times"/>
                <a:cs typeface="Times"/>
              </a:rPr>
              <a:t>reduction</a:t>
            </a:r>
            <a:r>
              <a:rPr lang="fr-FR" b="1" dirty="0">
                <a:latin typeface="Times"/>
                <a:cs typeface="Times"/>
              </a:rPr>
              <a:t> in c</a:t>
            </a:r>
            <a:r>
              <a:rPr lang="fr-FR" b="1" baseline="-25000" dirty="0">
                <a:latin typeface="Times"/>
                <a:cs typeface="Times"/>
              </a:rPr>
              <a:t>44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=&gt; </a:t>
            </a:r>
            <a:r>
              <a:rPr lang="fr-FR" b="1" dirty="0">
                <a:latin typeface="Times"/>
                <a:cs typeface="Times"/>
              </a:rPr>
              <a:t>the plastic </a:t>
            </a:r>
            <a:r>
              <a:rPr lang="fr-FR" b="1" dirty="0" err="1">
                <a:latin typeface="Times"/>
                <a:cs typeface="Times"/>
              </a:rPr>
              <a:t>strain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err="1" smtClean="0">
                <a:latin typeface="Times"/>
                <a:cs typeface="Times"/>
              </a:rPr>
              <a:t>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4 times </a:t>
            </a:r>
            <a:r>
              <a:rPr lang="fr-FR" b="1" dirty="0" err="1" smtClean="0">
                <a:latin typeface="Times"/>
                <a:cs typeface="Times"/>
              </a:rPr>
              <a:t>larger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than</a:t>
            </a:r>
            <a:r>
              <a:rPr lang="fr-FR" b="1" dirty="0" smtClean="0"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 err="1" smtClean="0">
                <a:latin typeface="Times"/>
                <a:cs typeface="Times"/>
              </a:rPr>
              <a:t>elastic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strain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smtClean="0"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latin typeface="Times"/>
                <a:cs typeface="Times"/>
              </a:rPr>
              <a:t>l </a:t>
            </a:r>
            <a:r>
              <a:rPr lang="fr-FR" b="1" dirty="0" err="1" smtClean="0">
                <a:latin typeface="Times"/>
                <a:cs typeface="Times"/>
              </a:rPr>
              <a:t>even</a:t>
            </a:r>
            <a:r>
              <a:rPr lang="fr-FR" b="1" dirty="0" smtClean="0">
                <a:latin typeface="Times"/>
                <a:cs typeface="Times"/>
              </a:rPr>
              <a:t> for stresses 10</a:t>
            </a:r>
            <a:r>
              <a:rPr lang="fr-FR" b="1" baseline="30000" dirty="0" smtClean="0">
                <a:latin typeface="Times"/>
                <a:cs typeface="Times"/>
              </a:rPr>
              <a:t>-11 </a:t>
            </a:r>
            <a:r>
              <a:rPr lang="fr-FR" b="1" dirty="0" smtClean="0">
                <a:latin typeface="Times"/>
                <a:cs typeface="Times"/>
              </a:rPr>
              <a:t>times the </a:t>
            </a:r>
            <a:r>
              <a:rPr lang="fr-FR" b="1" dirty="0" err="1" smtClean="0">
                <a:latin typeface="Times"/>
                <a:cs typeface="Times"/>
              </a:rPr>
              <a:t>shear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modulus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dislocations move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like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little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/>
                <a:cs typeface="Times"/>
              </a:rPr>
              <a:t>violin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strings</a:t>
            </a:r>
          </a:p>
          <a:p>
            <a:r>
              <a:rPr lang="fr-FR" b="1" dirty="0" smtClean="0">
                <a:latin typeface="Times"/>
                <a:cs typeface="Times"/>
              </a:rPr>
              <a:t>~ </a:t>
            </a:r>
            <a:r>
              <a:rPr lang="fr-FR" b="1" dirty="0">
                <a:latin typeface="Times"/>
                <a:cs typeface="Times"/>
              </a:rPr>
              <a:t>1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m </a:t>
            </a:r>
            <a:r>
              <a:rPr lang="fr-FR" b="1" dirty="0" err="1">
                <a:latin typeface="Times"/>
                <a:cs typeface="Times"/>
              </a:rPr>
              <a:t>at</a:t>
            </a:r>
            <a:r>
              <a:rPr lang="fr-FR" b="1" dirty="0">
                <a:latin typeface="Times"/>
                <a:cs typeface="Times"/>
              </a:rPr>
              <a:t> 10 </a:t>
            </a:r>
            <a:r>
              <a:rPr lang="fr-FR" b="1" dirty="0" smtClean="0">
                <a:latin typeface="Times"/>
                <a:cs typeface="Times"/>
              </a:rPr>
              <a:t>kHz </a:t>
            </a:r>
            <a:r>
              <a:rPr lang="fr-FR" b="1" dirty="0" err="1">
                <a:latin typeface="Times"/>
                <a:cs typeface="Times"/>
              </a:rPr>
              <a:t>under</a:t>
            </a:r>
            <a:r>
              <a:rPr lang="fr-FR" b="1" dirty="0">
                <a:latin typeface="Times"/>
                <a:cs typeface="Times"/>
              </a:rPr>
              <a:t> stresses </a:t>
            </a:r>
            <a:r>
              <a:rPr lang="fr-FR" b="1" dirty="0">
                <a:latin typeface="Symbol" charset="2"/>
                <a:cs typeface="Symbol" charset="2"/>
              </a:rPr>
              <a:t>s </a:t>
            </a:r>
            <a:r>
              <a:rPr lang="fr-FR" b="1" dirty="0">
                <a:latin typeface="Times"/>
                <a:cs typeface="Times"/>
              </a:rPr>
              <a:t>~ 0.6 </a:t>
            </a:r>
            <a:r>
              <a:rPr lang="fr-FR" b="1" dirty="0">
                <a:latin typeface="Symbol" charset="2"/>
                <a:cs typeface="Symbol" charset="2"/>
              </a:rPr>
              <a:t>m</a:t>
            </a:r>
            <a:r>
              <a:rPr lang="fr-FR" b="1" dirty="0">
                <a:latin typeface="Times"/>
                <a:cs typeface="Times"/>
              </a:rPr>
              <a:t>bar </a:t>
            </a:r>
          </a:p>
          <a:p>
            <a:r>
              <a:rPr lang="fr-FR" b="1" dirty="0" err="1" smtClean="0">
                <a:latin typeface="Times"/>
                <a:cs typeface="Times"/>
              </a:rPr>
              <a:t>typical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velocities</a:t>
            </a:r>
            <a:r>
              <a:rPr lang="fr-FR" b="1" dirty="0">
                <a:latin typeface="Times"/>
                <a:cs typeface="Times"/>
              </a:rPr>
              <a:t> up to 6 cm/s 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the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plasticity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exists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low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giant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low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stress,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reversible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linear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</a:p>
          <a:p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fast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and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anisotropic</a:t>
            </a:r>
            <a:endParaRPr lang="fr-FR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295" y="4227109"/>
            <a:ext cx="8859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In Copper (</a:t>
            </a:r>
            <a:r>
              <a:rPr lang="fr-FR" b="1" dirty="0" err="1">
                <a:latin typeface="Times"/>
                <a:cs typeface="Times"/>
              </a:rPr>
              <a:t>Tinder</a:t>
            </a:r>
            <a:r>
              <a:rPr lang="fr-FR" b="1" dirty="0">
                <a:latin typeface="Times"/>
                <a:cs typeface="Times"/>
              </a:rPr>
              <a:t> and Washburn (1964</a:t>
            </a:r>
            <a:r>
              <a:rPr lang="fr-FR" b="1" dirty="0" smtClean="0">
                <a:latin typeface="Times"/>
                <a:cs typeface="Times"/>
              </a:rPr>
              <a:t>)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plasticity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very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much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smaller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even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room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latin typeface="Times"/>
                <a:cs typeface="Times"/>
              </a:rPr>
              <a:t>:  </a:t>
            </a:r>
          </a:p>
          <a:p>
            <a:r>
              <a:rPr lang="fr-FR" b="1" dirty="0" smtClean="0">
                <a:latin typeface="Times"/>
                <a:cs typeface="Times"/>
              </a:rPr>
              <a:t>160 times </a:t>
            </a:r>
            <a:r>
              <a:rPr lang="fr-FR" b="1" dirty="0" err="1" smtClean="0">
                <a:latin typeface="Times"/>
                <a:cs typeface="Times"/>
              </a:rPr>
              <a:t>smaller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under</a:t>
            </a:r>
            <a:r>
              <a:rPr lang="fr-FR" b="1" dirty="0" smtClean="0">
                <a:latin typeface="Times"/>
                <a:cs typeface="Times"/>
              </a:rPr>
              <a:t> stresses 10</a:t>
            </a:r>
            <a:r>
              <a:rPr lang="fr-FR" b="1" baseline="30000" dirty="0" smtClean="0">
                <a:latin typeface="Times"/>
                <a:cs typeface="Times"/>
              </a:rPr>
              <a:t>5</a:t>
            </a:r>
            <a:r>
              <a:rPr lang="fr-FR" b="1" dirty="0" smtClean="0">
                <a:latin typeface="Times"/>
                <a:cs typeface="Times"/>
              </a:rPr>
              <a:t> times </a:t>
            </a:r>
            <a:r>
              <a:rPr lang="fr-FR" b="1" dirty="0" err="1" smtClean="0">
                <a:latin typeface="Times"/>
                <a:cs typeface="Times"/>
              </a:rPr>
              <a:t>larger</a:t>
            </a:r>
            <a:r>
              <a:rPr lang="fr-FR" b="1" dirty="0" smtClean="0">
                <a:latin typeface="Times"/>
                <a:cs typeface="Times"/>
              </a:rPr>
              <a:t> (10</a:t>
            </a:r>
            <a:r>
              <a:rPr lang="fr-FR" b="1" baseline="30000" dirty="0" smtClean="0">
                <a:latin typeface="Times"/>
                <a:cs typeface="Times"/>
              </a:rPr>
              <a:t>-6 </a:t>
            </a:r>
            <a:r>
              <a:rPr lang="fr-FR" b="1" dirty="0" smtClean="0">
                <a:latin typeface="Times"/>
                <a:cs typeface="Times"/>
              </a:rPr>
              <a:t>times the </a:t>
            </a:r>
            <a:r>
              <a:rPr lang="fr-FR" b="1" dirty="0" err="1" smtClean="0">
                <a:latin typeface="Times"/>
                <a:cs typeface="Times"/>
              </a:rPr>
              <a:t>shear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modulus</a:t>
            </a:r>
            <a:r>
              <a:rPr lang="fr-FR" b="1" dirty="0" smtClean="0">
                <a:latin typeface="Times"/>
                <a:cs typeface="Times"/>
              </a:rPr>
              <a:t>)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irreversible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and slow (minutes) </a:t>
            </a:r>
          </a:p>
          <a:p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160115" y="2425323"/>
            <a:ext cx="2880320" cy="2880000"/>
            <a:chOff x="1246436" y="2844329"/>
            <a:chExt cx="2880320" cy="2880000"/>
          </a:xfrm>
        </p:grpSpPr>
        <p:sp>
          <p:nvSpPr>
            <p:cNvPr id="6" name="Corde 5"/>
            <p:cNvSpPr/>
            <p:nvPr/>
          </p:nvSpPr>
          <p:spPr>
            <a:xfrm>
              <a:off x="1246436" y="2844329"/>
              <a:ext cx="2880320" cy="2880000"/>
            </a:xfrm>
            <a:prstGeom prst="chord">
              <a:avLst>
                <a:gd name="adj1" fmla="val 12738166"/>
                <a:gd name="adj2" fmla="val 1963644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1436321" y="3658220"/>
              <a:ext cx="249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471098" y="357692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L</a:t>
              </a:r>
              <a:r>
                <a:rPr lang="en-US" baseline="-25000" dirty="0" err="1" smtClean="0">
                  <a:latin typeface="Times New Roman"/>
                  <a:cs typeface="Times New Roman"/>
                </a:rPr>
                <a:t>n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9" name="Connecteur droit avec flèche 8"/>
            <p:cNvCxnSpPr>
              <a:stCxn id="6" idx="2"/>
            </p:cNvCxnSpPr>
            <p:nvPr/>
          </p:nvCxnSpPr>
          <p:spPr>
            <a:xfrm rot="5400000" flipH="1" flipV="1">
              <a:off x="2352203" y="3175865"/>
              <a:ext cx="665924" cy="28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2385988" y="291633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+mn-lt"/>
                </a:rPr>
                <a:t>δ</a:t>
              </a:r>
              <a:r>
                <a:rPr lang="fr-FR" dirty="0" smtClean="0">
                  <a:latin typeface="+mn-lt"/>
                </a:rPr>
                <a:t>l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753715" y="3491703"/>
            <a:ext cx="34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~ L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b/</a:t>
            </a:r>
            <a:r>
              <a:rPr lang="fr-FR" sz="1600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i="1" baseline="-25000" dirty="0" err="1">
                <a:solidFill>
                  <a:srgbClr val="0000FF"/>
                </a:solidFill>
                <a:latin typeface="Times"/>
                <a:cs typeface="Times"/>
              </a:rPr>
              <a:t>d</a:t>
            </a:r>
            <a:r>
              <a:rPr lang="fr-FR" sz="1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fr-FR" sz="1600" b="1" i="1" dirty="0" err="1">
                <a:latin typeface="Times"/>
                <a:cs typeface="Times"/>
              </a:rPr>
              <a:t>with</a:t>
            </a:r>
            <a:r>
              <a:rPr lang="fr-FR" sz="1600" b="1" i="1" dirty="0">
                <a:latin typeface="Times"/>
                <a:cs typeface="Times"/>
              </a:rPr>
              <a:t> b = 3.6  </a:t>
            </a:r>
            <a:r>
              <a:rPr lang="fr-FR" sz="1600" b="1" i="1" dirty="0" smtClean="0">
                <a:latin typeface="Times"/>
                <a:cs typeface="Times"/>
              </a:rPr>
              <a:t>Angstrom </a:t>
            </a:r>
            <a:r>
              <a:rPr lang="fr-FR" sz="1600" b="1" i="1" dirty="0" smtClean="0">
                <a:latin typeface="Times New Roman"/>
                <a:cs typeface="Times New Roman"/>
              </a:rPr>
              <a:t>and</a:t>
            </a:r>
          </a:p>
          <a:p>
            <a:pPr algn="ctr"/>
            <a:r>
              <a:rPr lang="fr-FR" sz="1600" b="1" i="1" dirty="0" smtClean="0">
                <a:latin typeface="Times New Roman"/>
                <a:cs typeface="Times New Roman"/>
              </a:rPr>
              <a:t> </a:t>
            </a:r>
            <a:r>
              <a:rPr lang="fr-FR" sz="1600" b="1" i="1" dirty="0">
                <a:latin typeface="Times New Roman"/>
                <a:cs typeface="Times New Roman"/>
              </a:rPr>
              <a:t>the </a:t>
            </a:r>
            <a:r>
              <a:rPr lang="fr-FR" sz="1600" b="1" i="1" dirty="0">
                <a:latin typeface="Times"/>
                <a:cs typeface="Times"/>
              </a:rPr>
              <a:t>dislocation </a:t>
            </a:r>
            <a:r>
              <a:rPr lang="fr-FR" sz="1600" b="1" i="1" dirty="0" err="1">
                <a:latin typeface="Times"/>
                <a:cs typeface="Times"/>
              </a:rPr>
              <a:t>density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Symbol" charset="2"/>
                <a:cs typeface="Symbol" charset="2"/>
              </a:rPr>
              <a:t>L</a:t>
            </a:r>
            <a:r>
              <a:rPr lang="fr-FR" sz="1600" b="1" i="1" dirty="0">
                <a:latin typeface="Times"/>
                <a:cs typeface="Times"/>
              </a:rPr>
              <a:t> ~ 10</a:t>
            </a:r>
            <a:r>
              <a:rPr lang="fr-FR" sz="1600" b="1" i="1" baseline="30000" dirty="0">
                <a:latin typeface="Times"/>
                <a:cs typeface="Times"/>
              </a:rPr>
              <a:t>4</a:t>
            </a:r>
            <a:r>
              <a:rPr lang="fr-FR" sz="1600" b="1" i="1" dirty="0">
                <a:latin typeface="Times"/>
                <a:cs typeface="Times"/>
              </a:rPr>
              <a:t> cm</a:t>
            </a:r>
            <a:r>
              <a:rPr lang="fr-FR" sz="1600" b="1" i="1" baseline="30000" dirty="0">
                <a:latin typeface="Times"/>
                <a:cs typeface="Times"/>
              </a:rPr>
              <a:t>-</a:t>
            </a:r>
            <a:r>
              <a:rPr lang="fr-FR" sz="1600" b="1" i="1" baseline="30000" dirty="0" smtClean="0">
                <a:latin typeface="Times"/>
                <a:cs typeface="Times"/>
              </a:rPr>
              <a:t>2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295" y="5559323"/>
            <a:ext cx="8456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  <a:latin typeface="Times"/>
                <a:cs typeface="Times"/>
              </a:rPr>
              <a:t>An </a:t>
            </a:r>
            <a:r>
              <a:rPr lang="fr-FR" b="1" dirty="0" err="1" smtClean="0">
                <a:solidFill>
                  <a:srgbClr val="008000"/>
                </a:solidFill>
                <a:latin typeface="Times"/>
                <a:cs typeface="Times"/>
              </a:rPr>
              <a:t>interesting</a:t>
            </a:r>
            <a:r>
              <a:rPr lang="fr-FR" b="1" dirty="0" smtClean="0">
                <a:solidFill>
                  <a:srgbClr val="008000"/>
                </a:solidFill>
                <a:latin typeface="Times"/>
                <a:cs typeface="Times"/>
              </a:rPr>
              <a:t> question:</a:t>
            </a:r>
          </a:p>
          <a:p>
            <a:r>
              <a:rPr lang="fr-FR" b="1" dirty="0" smtClean="0">
                <a:latin typeface="Times"/>
                <a:cs typeface="Times"/>
              </a:rPr>
              <a:t>do dislocations move by quantum tunneling </a:t>
            </a:r>
            <a:r>
              <a:rPr lang="fr-FR" b="1" dirty="0" err="1" smtClean="0">
                <a:latin typeface="Times"/>
                <a:cs typeface="Times"/>
              </a:rPr>
              <a:t>through</a:t>
            </a:r>
            <a:r>
              <a:rPr lang="fr-FR" b="1" dirty="0" smtClean="0">
                <a:latin typeface="Times"/>
                <a:cs typeface="Times"/>
              </a:rPr>
              <a:t> non-</a:t>
            </a:r>
            <a:r>
              <a:rPr lang="fr-FR" b="1" dirty="0" err="1" smtClean="0">
                <a:latin typeface="Times"/>
                <a:cs typeface="Times"/>
              </a:rPr>
              <a:t>zero</a:t>
            </a:r>
            <a:r>
              <a:rPr lang="fr-FR" b="1" dirty="0" smtClean="0">
                <a:latin typeface="Times"/>
                <a:cs typeface="Times"/>
              </a:rPr>
              <a:t> « </a:t>
            </a:r>
            <a:r>
              <a:rPr lang="fr-FR" b="1" dirty="0" err="1" smtClean="0">
                <a:latin typeface="Times"/>
                <a:cs typeface="Times"/>
              </a:rPr>
              <a:t>Peierls</a:t>
            </a:r>
            <a:r>
              <a:rPr lang="fr-FR" b="1" dirty="0" smtClean="0">
                <a:latin typeface="Times"/>
                <a:cs typeface="Times"/>
              </a:rPr>
              <a:t> » </a:t>
            </a:r>
            <a:r>
              <a:rPr lang="fr-FR" b="1" dirty="0" err="1" smtClean="0">
                <a:latin typeface="Times"/>
                <a:cs typeface="Times"/>
              </a:rPr>
              <a:t>barriers</a:t>
            </a:r>
            <a:r>
              <a:rPr lang="fr-FR" b="1" dirty="0" smtClean="0">
                <a:latin typeface="Times"/>
                <a:cs typeface="Times"/>
              </a:rPr>
              <a:t> or </a:t>
            </a:r>
          </a:p>
          <a:p>
            <a:r>
              <a:rPr lang="fr-FR" b="1" dirty="0" err="1" smtClean="0">
                <a:latin typeface="Times"/>
                <a:cs typeface="Times"/>
              </a:rPr>
              <a:t>classically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zero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barriers</a:t>
            </a:r>
            <a:r>
              <a:rPr lang="fr-FR" b="1" dirty="0" smtClean="0">
                <a:latin typeface="Times"/>
                <a:cs typeface="Times"/>
              </a:rPr>
              <a:t> ?</a:t>
            </a:r>
            <a:endParaRPr lang="fr-FR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7922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501" y="304800"/>
            <a:ext cx="7973714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back to </a:t>
            </a:r>
            <a:r>
              <a:rPr lang="fr-FR" sz="2000" b="1" dirty="0" err="1" smtClean="0">
                <a:latin typeface="Times" pitchFamily="-112" charset="0"/>
              </a:rPr>
              <a:t>supersolidity</a:t>
            </a:r>
            <a:r>
              <a:rPr lang="fr-FR" sz="2000" b="1" dirty="0" smtClean="0">
                <a:latin typeface="Times" pitchFamily="-112" charset="0"/>
              </a:rPr>
              <a:t>: 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a possible </a:t>
            </a:r>
            <a:r>
              <a:rPr lang="fr-FR" sz="2000" b="1" dirty="0" err="1" smtClean="0">
                <a:latin typeface="Times" pitchFamily="-112" charset="0"/>
              </a:rPr>
              <a:t>artifact</a:t>
            </a:r>
            <a:r>
              <a:rPr lang="fr-FR" sz="2000" b="1" dirty="0" smtClean="0">
                <a:latin typeface="Times" pitchFamily="-112" charset="0"/>
              </a:rPr>
              <a:t> in « </a:t>
            </a:r>
            <a:r>
              <a:rPr lang="fr-FR" sz="2000" b="1" dirty="0" err="1" smtClean="0">
                <a:latin typeface="Times" pitchFamily="-112" charset="0"/>
              </a:rPr>
              <a:t>torsional</a:t>
            </a:r>
            <a:r>
              <a:rPr lang="fr-FR" sz="2000" b="1" dirty="0" smtClean="0">
                <a:latin typeface="Times" pitchFamily="-112" charset="0"/>
              </a:rPr>
              <a:t> </a:t>
            </a:r>
            <a:r>
              <a:rPr lang="fr-FR" sz="2000" b="1" dirty="0" err="1" smtClean="0">
                <a:latin typeface="Times" pitchFamily="-112" charset="0"/>
              </a:rPr>
              <a:t>oscillator</a:t>
            </a:r>
            <a:r>
              <a:rPr lang="fr-FR" sz="2000" b="1" dirty="0" smtClean="0">
                <a:latin typeface="Times" pitchFamily="-112" charset="0"/>
              </a:rPr>
              <a:t> » </a:t>
            </a:r>
            <a:r>
              <a:rPr lang="fr-FR" sz="2000" b="1" dirty="0" err="1" smtClean="0">
                <a:latin typeface="Times" pitchFamily="-112" charset="0"/>
              </a:rPr>
              <a:t>experiments</a:t>
            </a:r>
            <a:r>
              <a:rPr lang="fr-FR" sz="2000" b="1" dirty="0" smtClean="0">
                <a:latin typeface="Times" pitchFamily="-112" charset="0"/>
              </a:rPr>
              <a:t>:</a:t>
            </a:r>
          </a:p>
          <a:p>
            <a:pPr algn="ctr"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J.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2" charset="0"/>
              </a:rPr>
              <a:t>Beamish</a:t>
            </a: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2" charset="0"/>
              </a:rPr>
              <a:t>Fefferman</a:t>
            </a: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2" charset="0"/>
              </a:rPr>
              <a:t>Haziot</a:t>
            </a: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, X. Rojas, and S. Balibar,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2" charset="0"/>
              </a:rPr>
              <a:t>Phys</a:t>
            </a: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12" charset="0"/>
              </a:rPr>
              <a:t>R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2" charset="0"/>
              </a:rPr>
              <a:t>ev</a:t>
            </a: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</a:rPr>
              <a:t> B 2012</a:t>
            </a:r>
            <a:endParaRPr lang="fr-FR" b="1" i="1" dirty="0">
              <a:solidFill>
                <a:srgbClr val="0000FF"/>
              </a:solidFill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7000" y="1441160"/>
            <a:ext cx="383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latin typeface="Times"/>
                <a:cs typeface="Times"/>
              </a:rPr>
              <a:t>when</a:t>
            </a:r>
            <a:r>
              <a:rPr lang="fr-FR" sz="1600" b="1" dirty="0" smtClean="0">
                <a:latin typeface="Times"/>
                <a:cs typeface="Times"/>
              </a:rPr>
              <a:t> the « torsion </a:t>
            </a:r>
            <a:r>
              <a:rPr lang="fr-FR" sz="1600" b="1" dirty="0" err="1" smtClean="0">
                <a:latin typeface="Times"/>
                <a:cs typeface="Times"/>
              </a:rPr>
              <a:t>rod</a:t>
            </a:r>
            <a:r>
              <a:rPr lang="fr-FR" sz="1600" b="1" dirty="0" smtClean="0">
                <a:latin typeface="Times"/>
                <a:cs typeface="Times"/>
              </a:rPr>
              <a:t> » </a:t>
            </a:r>
            <a:r>
              <a:rPr lang="fr-FR" sz="1600" b="1" dirty="0" err="1" smtClean="0">
                <a:latin typeface="Times"/>
                <a:cs typeface="Times"/>
              </a:rPr>
              <a:t>is</a:t>
            </a:r>
            <a:r>
              <a:rPr lang="fr-FR" sz="1600" b="1" dirty="0" smtClean="0">
                <a:latin typeface="Times"/>
                <a:cs typeface="Times"/>
              </a:rPr>
              <a:t> a torsion tube: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0</a:t>
            </a:r>
            <a:r>
              <a:rPr lang="fr-FR" sz="1600" b="1" dirty="0" smtClean="0">
                <a:latin typeface="Times"/>
                <a:cs typeface="Times"/>
              </a:rPr>
              <a:t> : </a:t>
            </a:r>
            <a:r>
              <a:rPr lang="fr-FR" sz="1600" b="1" dirty="0" err="1" smtClean="0">
                <a:latin typeface="Times"/>
                <a:cs typeface="Times"/>
              </a:rPr>
              <a:t>outer</a:t>
            </a:r>
            <a:r>
              <a:rPr lang="fr-FR" sz="1600" b="1" dirty="0" smtClean="0">
                <a:latin typeface="Times"/>
                <a:cs typeface="Times"/>
              </a:rPr>
              <a:t> radius of the tube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1</a:t>
            </a:r>
            <a:r>
              <a:rPr lang="fr-FR" sz="1600" b="1" dirty="0" smtClean="0">
                <a:latin typeface="Times"/>
                <a:cs typeface="Times"/>
              </a:rPr>
              <a:t>: </a:t>
            </a:r>
            <a:r>
              <a:rPr lang="fr-FR" sz="1600" b="1" dirty="0" err="1" smtClean="0">
                <a:latin typeface="Times"/>
                <a:cs typeface="Times"/>
              </a:rPr>
              <a:t>inner</a:t>
            </a:r>
            <a:r>
              <a:rPr lang="fr-FR" sz="1600" b="1" dirty="0" smtClean="0">
                <a:latin typeface="Times"/>
                <a:cs typeface="Times"/>
              </a:rPr>
              <a:t> radius 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solid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line: maximum possible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effect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of the He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" name="Image 4" descr="torsion rod elastic effect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29306" r="17709" b="16013"/>
          <a:stretch/>
        </p:blipFill>
        <p:spPr>
          <a:xfrm>
            <a:off x="4305300" y="1642883"/>
            <a:ext cx="4598840" cy="44744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000" y="2934557"/>
            <a:ext cx="3499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In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at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least 4 cases the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observed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frequency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could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be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a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consequence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of a 20 to 40% change in the 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000" y="5182688"/>
            <a:ext cx="365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the </a:t>
            </a:r>
            <a:r>
              <a:rPr lang="fr-FR" sz="1600" b="1" dirty="0">
                <a:latin typeface="Times"/>
                <a:cs typeface="Times"/>
              </a:rPr>
              <a:t>magnitude of the dissipation </a:t>
            </a:r>
            <a:r>
              <a:rPr lang="fr-FR" sz="1600" b="1" dirty="0" err="1">
                <a:latin typeface="Times"/>
                <a:cs typeface="Times"/>
              </a:rPr>
              <a:t>peak</a:t>
            </a:r>
            <a:r>
              <a:rPr lang="fr-FR" sz="1600" b="1" dirty="0">
                <a:latin typeface="Times"/>
                <a:cs typeface="Times"/>
              </a:rPr>
              <a:t>  </a:t>
            </a:r>
            <a:r>
              <a:rPr lang="fr-FR" sz="1600" b="1" dirty="0" err="1">
                <a:latin typeface="Times"/>
                <a:cs typeface="Times"/>
              </a:rPr>
              <a:t>also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agrees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with</a:t>
            </a:r>
            <a:r>
              <a:rPr lang="fr-FR" sz="1600" b="1" dirty="0">
                <a:latin typeface="Times"/>
                <a:cs typeface="Times"/>
              </a:rPr>
              <a:t> the </a:t>
            </a:r>
            <a:r>
              <a:rPr lang="fr-FR" sz="1600" b="1" dirty="0" err="1">
                <a:latin typeface="Times"/>
                <a:cs typeface="Times"/>
              </a:rPr>
              <a:t>mechanical</a:t>
            </a:r>
            <a:r>
              <a:rPr lang="fr-FR" sz="1600" b="1" dirty="0">
                <a:latin typeface="Times"/>
                <a:cs typeface="Times"/>
              </a:rPr>
              <a:t> dissipation in </a:t>
            </a:r>
            <a:r>
              <a:rPr lang="fr-FR" sz="1600" b="1" dirty="0" err="1" smtClean="0">
                <a:latin typeface="Times"/>
                <a:cs typeface="Times"/>
              </a:rPr>
              <a:t>stiffness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measurements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27000" y="3935512"/>
            <a:ext cx="349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the « 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velocity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 »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would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be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the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for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unpinning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of </a:t>
            </a:r>
            <a:r>
              <a:rPr lang="fr-FR" sz="1600" b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He (2 to 6 10</a:t>
            </a:r>
            <a:r>
              <a:rPr lang="fr-FR" sz="1600" b="1" baseline="30000" dirty="0">
                <a:solidFill>
                  <a:srgbClr val="0000FF"/>
                </a:solidFill>
                <a:latin typeface="Times"/>
                <a:cs typeface="Times"/>
              </a:rPr>
              <a:t>-8 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as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measured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by Day 2007 and by Rojas 2010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7000" y="6183643"/>
            <a:ext cx="751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more possible </a:t>
            </a:r>
            <a:r>
              <a:rPr lang="fr-FR" sz="1600" b="1" dirty="0" err="1" smtClean="0">
                <a:latin typeface="Times"/>
                <a:cs typeface="Times"/>
              </a:rPr>
              <a:t>artifacts</a:t>
            </a:r>
            <a:r>
              <a:rPr lang="fr-FR" sz="1600" b="1" dirty="0" smtClean="0">
                <a:latin typeface="Times"/>
                <a:cs typeface="Times"/>
              </a:rPr>
              <a:t> have been </a:t>
            </a:r>
            <a:r>
              <a:rPr lang="fr-FR" sz="1600" b="1" dirty="0" err="1" smtClean="0">
                <a:latin typeface="Times"/>
                <a:cs typeface="Times"/>
              </a:rPr>
              <a:t>found</a:t>
            </a:r>
            <a:r>
              <a:rPr lang="fr-FR" sz="1600" b="1" dirty="0" smtClean="0">
                <a:latin typeface="Times"/>
                <a:cs typeface="Times"/>
              </a:rPr>
              <a:t> in 2012  by Maris, </a:t>
            </a:r>
            <a:r>
              <a:rPr lang="fr-FR" sz="1600" b="1" dirty="0" err="1" smtClean="0">
                <a:latin typeface="Times"/>
                <a:cs typeface="Times"/>
              </a:rPr>
              <a:t>Reppy</a:t>
            </a:r>
            <a:r>
              <a:rPr lang="fr-FR" sz="1600" b="1" dirty="0" smtClean="0">
                <a:latin typeface="Times"/>
                <a:cs typeface="Times"/>
              </a:rPr>
              <a:t>, Chan … but </a:t>
            </a:r>
            <a:r>
              <a:rPr lang="fr-FR" sz="1600" b="1" dirty="0" err="1" smtClean="0">
                <a:latin typeface="Times"/>
                <a:cs typeface="Times"/>
              </a:rPr>
              <a:t>some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experiments</a:t>
            </a:r>
            <a:r>
              <a:rPr lang="fr-FR" sz="1600" b="1" dirty="0" smtClean="0">
                <a:latin typeface="Times"/>
                <a:cs typeface="Times"/>
              </a:rPr>
              <a:t> (Kim, </a:t>
            </a:r>
            <a:r>
              <a:rPr lang="fr-FR" sz="1600" b="1" dirty="0" err="1" smtClean="0">
                <a:latin typeface="Times"/>
                <a:cs typeface="Times"/>
              </a:rPr>
              <a:t>Kono</a:t>
            </a:r>
            <a:r>
              <a:rPr lang="fr-FR" sz="1600" b="1" dirty="0" smtClean="0">
                <a:latin typeface="Times"/>
                <a:cs typeface="Times"/>
              </a:rPr>
              <a:t>, </a:t>
            </a:r>
            <a:r>
              <a:rPr lang="fr-FR" sz="1600" b="1" dirty="0" err="1" smtClean="0">
                <a:latin typeface="Times"/>
                <a:cs typeface="Times"/>
              </a:rPr>
              <a:t>Shirahama</a:t>
            </a:r>
            <a:r>
              <a:rPr lang="fr-FR" sz="1600" b="1" dirty="0" smtClean="0">
                <a:latin typeface="Times"/>
                <a:cs typeface="Times"/>
              </a:rPr>
              <a:t>…) </a:t>
            </a:r>
            <a:r>
              <a:rPr lang="fr-FR" sz="1600" b="1" dirty="0" err="1" smtClean="0">
                <a:latin typeface="Times"/>
                <a:cs typeface="Times"/>
              </a:rPr>
              <a:t>resist</a:t>
            </a:r>
            <a:r>
              <a:rPr lang="fr-FR" sz="1600" b="1" dirty="0" smtClean="0">
                <a:latin typeface="Times"/>
                <a:cs typeface="Times"/>
              </a:rPr>
              <a:t> to possible </a:t>
            </a:r>
            <a:r>
              <a:rPr lang="fr-FR" sz="1600" b="1" dirty="0" err="1" smtClean="0">
                <a:latin typeface="Times"/>
                <a:cs typeface="Times"/>
              </a:rPr>
              <a:t>critics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3270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63130"/>
            <a:ext cx="8229600" cy="2994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the existence of </a:t>
            </a:r>
            <a:r>
              <a:rPr lang="fr-FR" sz="2000" b="1" dirty="0" err="1" smtClean="0">
                <a:latin typeface="Times New Roman"/>
                <a:cs typeface="Times New Roman"/>
              </a:rPr>
              <a:t>superplasticity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is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now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well</a:t>
            </a:r>
            <a:r>
              <a:rPr lang="fr-FR" sz="2000" b="1" dirty="0" smtClean="0"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latin typeface="Times New Roman"/>
                <a:cs typeface="Times New Roman"/>
              </a:rPr>
              <a:t>established</a:t>
            </a:r>
            <a:r>
              <a:rPr lang="fr-FR" sz="2000" b="1" dirty="0" smtClean="0">
                <a:latin typeface="Times New Roman"/>
                <a:cs typeface="Times New Roman"/>
              </a:rPr>
              <a:t>.</a:t>
            </a:r>
            <a:endParaRPr lang="fr-FR" sz="2000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Solid </a:t>
            </a:r>
            <a:r>
              <a:rPr lang="fr-FR" sz="2000" b="1" baseline="30000" dirty="0" smtClean="0">
                <a:latin typeface="Times New Roman"/>
                <a:cs typeface="Times New Roman"/>
              </a:rPr>
              <a:t>4</a:t>
            </a:r>
            <a:r>
              <a:rPr lang="fr-FR" sz="2000" b="1" dirty="0" smtClean="0">
                <a:latin typeface="Times New Roman"/>
                <a:cs typeface="Times New Roman"/>
              </a:rPr>
              <a:t>He </a:t>
            </a:r>
            <a:r>
              <a:rPr lang="fr-FR" sz="2000" b="1" dirty="0" err="1" smtClean="0">
                <a:latin typeface="Times New Roman"/>
                <a:cs typeface="Times New Roman"/>
              </a:rPr>
              <a:t>is</a:t>
            </a:r>
            <a:r>
              <a:rPr lang="fr-FR" sz="2000" b="1" dirty="0" smtClean="0">
                <a:latin typeface="Times New Roman"/>
                <a:cs typeface="Times New Roman"/>
              </a:rPr>
              <a:t> « a probe in </a:t>
            </a:r>
            <a:r>
              <a:rPr lang="fr-FR" sz="2000" b="1" dirty="0" err="1" smtClean="0">
                <a:latin typeface="Times New Roman"/>
                <a:cs typeface="Times New Roman"/>
              </a:rPr>
              <a:t>Materials</a:t>
            </a:r>
            <a:r>
              <a:rPr lang="fr-FR" sz="2000" b="1" dirty="0" smtClean="0">
                <a:latin typeface="Times New Roman"/>
                <a:cs typeface="Times New Roman"/>
              </a:rPr>
              <a:t> Science » (P. </a:t>
            </a:r>
            <a:r>
              <a:rPr lang="fr-FR" sz="2000" b="1" dirty="0" err="1" smtClean="0">
                <a:latin typeface="Times New Roman"/>
                <a:cs typeface="Times New Roman"/>
              </a:rPr>
              <a:t>Nozières</a:t>
            </a:r>
            <a:r>
              <a:rPr lang="fr-FR" sz="2000" b="1" dirty="0" smtClean="0">
                <a:latin typeface="Times New Roman"/>
                <a:cs typeface="Times New Roman"/>
              </a:rPr>
              <a:t> 1994)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studied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distribution of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pinning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lengths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stress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distribution of </a:t>
            </a:r>
            <a:r>
              <a:rPr lang="fr-FR" sz="20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inning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energies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dependence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quantum tunneling or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negligible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kink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energy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?</a:t>
            </a:r>
          </a:p>
          <a:p>
            <a:pPr marL="0" indent="0">
              <a:buNone/>
            </a:pP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larger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strains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more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defects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limit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of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and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zero</a:t>
            </a:r>
            <a:r>
              <a:rPr lang="fr-FR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impurity</a:t>
            </a:r>
            <a:endParaRPr lang="fr-FR" sz="2000" b="1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564444" y="595225"/>
            <a:ext cx="826911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latin typeface="Times New Roman"/>
                <a:cs typeface="Times New Roman"/>
              </a:rPr>
              <a:t>C</a:t>
            </a:r>
            <a:r>
              <a:rPr lang="fr-FR" sz="3200" b="1" dirty="0" smtClean="0">
                <a:latin typeface="Times New Roman"/>
                <a:cs typeface="Times New Roman"/>
              </a:rPr>
              <a:t>onclusion: </a:t>
            </a:r>
            <a:br>
              <a:rPr lang="fr-FR" sz="3200" b="1" dirty="0" smtClean="0">
                <a:latin typeface="Times New Roman"/>
                <a:cs typeface="Times New Roman"/>
              </a:rPr>
            </a:br>
            <a:r>
              <a:rPr lang="fr-FR" sz="3200" b="1" dirty="0" err="1" smtClean="0">
                <a:latin typeface="Times New Roman"/>
                <a:cs typeface="Times New Roman"/>
              </a:rPr>
              <a:t>giant</a:t>
            </a:r>
            <a:r>
              <a:rPr lang="fr-FR" sz="3200" b="1" dirty="0" smtClean="0">
                <a:latin typeface="Times New Roman"/>
                <a:cs typeface="Times New Roman"/>
              </a:rPr>
              <a:t> </a:t>
            </a:r>
            <a:r>
              <a:rPr lang="fr-FR" sz="3200" b="1" dirty="0" err="1" smtClean="0">
                <a:latin typeface="Times New Roman"/>
                <a:cs typeface="Times New Roman"/>
              </a:rPr>
              <a:t>plasticity</a:t>
            </a:r>
            <a:r>
              <a:rPr lang="fr-FR" sz="3200" b="1" dirty="0" smtClean="0">
                <a:latin typeface="Times New Roman"/>
                <a:cs typeface="Times New Roman"/>
              </a:rPr>
              <a:t> or </a:t>
            </a:r>
            <a:r>
              <a:rPr lang="fr-FR" sz="3200" b="1" dirty="0" err="1" smtClean="0">
                <a:latin typeface="Times New Roman"/>
                <a:cs typeface="Times New Roman"/>
              </a:rPr>
              <a:t>supersolidity</a:t>
            </a:r>
            <a:r>
              <a:rPr lang="fr-FR" sz="3200" b="1" dirty="0" smtClean="0">
                <a:latin typeface="Times New Roman"/>
                <a:cs typeface="Times New Roman"/>
              </a:rPr>
              <a:t> or </a:t>
            </a:r>
            <a:r>
              <a:rPr lang="fr-FR" sz="3200" b="1" dirty="0" err="1" smtClean="0">
                <a:latin typeface="Times New Roman"/>
                <a:cs typeface="Times New Roman"/>
              </a:rPr>
              <a:t>both</a:t>
            </a:r>
            <a:r>
              <a:rPr lang="fr-FR" sz="3200" b="1" dirty="0" smtClean="0">
                <a:latin typeface="Times New Roman"/>
                <a:cs typeface="Times New Roman"/>
              </a:rPr>
              <a:t> ?</a:t>
            </a:r>
            <a:endParaRPr lang="fr-FR" sz="3200" b="1" dirty="0"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5351815"/>
            <a:ext cx="6878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the existence of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supersolidity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would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need</a:t>
            </a:r>
            <a:r>
              <a:rPr lang="fr-FR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stronger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evidence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… </a:t>
            </a:r>
          </a:p>
          <a:p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support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convincing</a:t>
            </a:r>
            <a:r>
              <a:rPr lang="fr-FR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theory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7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plasticity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of a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crystal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: dislocation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gliding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6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2390304"/>
            <a:ext cx="4115851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under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larger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stress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fr-FR" sz="2000" b="1" i="1" dirty="0" smtClean="0">
                <a:latin typeface="Times"/>
                <a:cs typeface="Times"/>
              </a:rPr>
              <a:t>the </a:t>
            </a:r>
            <a:r>
              <a:rPr lang="fr-FR" sz="2000" b="1" i="1" dirty="0" err="1" smtClean="0">
                <a:latin typeface="Times"/>
                <a:cs typeface="Times"/>
              </a:rPr>
              <a:t>strain</a:t>
            </a:r>
            <a:r>
              <a:rPr lang="fr-FR" sz="2000" b="1" i="1" dirty="0" smtClean="0">
                <a:latin typeface="Times"/>
                <a:cs typeface="Times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sum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of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deformation</a:t>
            </a:r>
            <a:r>
              <a:rPr lang="fr-FR" sz="2000" b="1" i="1" dirty="0" smtClean="0">
                <a:latin typeface="Times"/>
                <a:cs typeface="Times"/>
              </a:rPr>
              <a:t> of the </a:t>
            </a:r>
            <a:r>
              <a:rPr lang="fr-FR" sz="2000" b="1" i="1" dirty="0" err="1" smtClean="0">
                <a:latin typeface="Times"/>
                <a:cs typeface="Times"/>
              </a:rPr>
              <a:t>lattice</a:t>
            </a:r>
            <a:r>
              <a:rPr lang="fr-FR" sz="2000" b="1" i="1" dirty="0"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and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0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displacement</a:t>
            </a:r>
            <a:r>
              <a:rPr lang="fr-FR" sz="2000" b="1" i="1" dirty="0" smtClean="0">
                <a:latin typeface="Times"/>
                <a:cs typeface="Times"/>
              </a:rPr>
              <a:t> of dislocations</a:t>
            </a:r>
            <a:endParaRPr lang="fr-FR" sz="2000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marL="285750" indent="-285750" algn="l">
              <a:buFont typeface="Symbol" charset="0"/>
              <a:buChar char="s"/>
            </a:pP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= </a:t>
            </a:r>
            <a:r>
              <a:rPr lang="fr-FR" sz="28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8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 (</a:t>
            </a:r>
            <a:r>
              <a:rPr lang="fr-FR" sz="28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8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 + </a:t>
            </a:r>
            <a:r>
              <a:rPr lang="fr-FR" sz="28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8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800" b="1" i="1" dirty="0" smtClean="0">
                <a:solidFill>
                  <a:srgbClr val="FF0000"/>
                </a:solidFill>
                <a:latin typeface="Times"/>
                <a:cs typeface="Times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65580" y="5073484"/>
            <a:ext cx="4115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an effective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shear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modulus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</a:p>
          <a:p>
            <a:r>
              <a:rPr lang="fr-FR" sz="2000" b="1" i="1" dirty="0" smtClean="0">
                <a:latin typeface="Times"/>
                <a:cs typeface="Times"/>
              </a:rPr>
              <a:t>If </a:t>
            </a:r>
            <a:r>
              <a:rPr lang="fr-FR" sz="2000" b="1" i="1" dirty="0">
                <a:latin typeface="Times"/>
                <a:cs typeface="Times"/>
              </a:rPr>
              <a:t>dislocations move, </a:t>
            </a:r>
          </a:p>
          <a:p>
            <a:r>
              <a:rPr lang="fr-FR" sz="20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000" b="1" i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reduced</a:t>
            </a:r>
            <a:endParaRPr lang="fr-FR" sz="2000" b="1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45753" y="1810336"/>
            <a:ext cx="160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</a:t>
            </a:r>
            <a:r>
              <a:rPr lang="fr-FR" sz="2000" dirty="0" err="1" smtClean="0"/>
              <a:t>shear</a:t>
            </a:r>
            <a:r>
              <a:rPr lang="fr-FR" sz="2000" dirty="0" smtClean="0"/>
              <a:t> stress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4865580" y="1177665"/>
            <a:ext cx="4115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under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small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stresses: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elastic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deformation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of the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lattice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determined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by </a:t>
            </a:r>
            <a:r>
              <a:rPr lang="fr-FR" sz="2000" b="1" i="1" dirty="0" err="1" smtClean="0">
                <a:solidFill>
                  <a:srgbClr val="000000"/>
                </a:solidFill>
                <a:latin typeface="Times"/>
                <a:cs typeface="Times"/>
              </a:rPr>
              <a:t>elastic</a:t>
            </a:r>
            <a:r>
              <a:rPr lang="fr-FR" sz="2000" b="1" i="1" dirty="0" smtClean="0">
                <a:solidFill>
                  <a:srgbClr val="000000"/>
                </a:solidFill>
                <a:latin typeface="Times"/>
                <a:cs typeface="Times"/>
              </a:rPr>
              <a:t> coefficients </a:t>
            </a:r>
            <a:endParaRPr lang="fr-FR" sz="2000" b="1" i="1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5563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5803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original motivation: the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enigma</a:t>
            </a: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of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supersolidity</a:t>
            </a:r>
            <a:endParaRPr lang="fr-FR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099370"/>
            <a:ext cx="4516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799" y="1446460"/>
            <a:ext cx="58721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« 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torsional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oscillator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 »  (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change in the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resonance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period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below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 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00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mK</a:t>
            </a:r>
            <a:endParaRPr lang="fr-FR" sz="1600" b="1" i="1" dirty="0" smtClean="0">
              <a:solidFill>
                <a:srgbClr val="FF0000"/>
              </a:solidFill>
              <a:latin typeface="Times" pitchFamily="-111" charset="0"/>
            </a:endParaRPr>
          </a:p>
          <a:p>
            <a:pPr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small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critical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velocity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1 % of the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solid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mass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decouples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: </a:t>
            </a:r>
            <a:r>
              <a:rPr lang="fr-FR" sz="1600" b="1" i="1" dirty="0" err="1" smtClean="0">
                <a:solidFill>
                  <a:srgbClr val="3366FF"/>
                </a:solidFill>
                <a:latin typeface="Times" pitchFamily="-111" charset="0"/>
              </a:rPr>
              <a:t>Leggett’s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 « NCRI »? </a:t>
            </a:r>
            <a:endParaRPr lang="fr-FR" sz="1600" b="1" i="1" dirty="0">
              <a:solidFill>
                <a:srgbClr val="3366FF"/>
              </a:solidFill>
              <a:latin typeface="Times" pitchFamily="-111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515639" y="1879153"/>
            <a:ext cx="142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rigid axis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 </a:t>
            </a:r>
          </a:p>
          <a:p>
            <a:pPr algn="l" eaLnBrk="1" hangingPunct="1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( Be-Cu)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969126" y="3147688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solid He</a:t>
            </a:r>
          </a:p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in a box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253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excitation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925222" y="4110098"/>
            <a:ext cx="1181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detection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184363" y="4697140"/>
            <a:ext cx="4922643" cy="1986471"/>
            <a:chOff x="4184363" y="4697140"/>
            <a:chExt cx="4922643" cy="1986471"/>
          </a:xfrm>
        </p:grpSpPr>
        <p:sp>
          <p:nvSpPr>
            <p:cNvPr id="3" name="ZoneTexte 2"/>
            <p:cNvSpPr txBox="1"/>
            <p:nvPr/>
          </p:nvSpPr>
          <p:spPr>
            <a:xfrm>
              <a:off x="4184363" y="4929284"/>
              <a:ext cx="49226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resonance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period</a:t>
              </a:r>
              <a:endParaRPr lang="fr-FR" b="1" i="1" dirty="0" smtClean="0">
                <a:latin typeface="Times New Roman"/>
                <a:cs typeface="Times New Roman"/>
              </a:endParaRPr>
            </a:p>
            <a:p>
              <a:endParaRPr lang="fr-FR" b="1" i="1" dirty="0" smtClean="0">
                <a:latin typeface="Times New Roman"/>
                <a:cs typeface="Times New Roman"/>
              </a:endParaRPr>
            </a:p>
            <a:p>
              <a:r>
                <a:rPr lang="fr-FR" b="1" i="1" dirty="0" err="1" smtClean="0">
                  <a:latin typeface="Times New Roman"/>
                  <a:cs typeface="Times New Roman"/>
                </a:rPr>
                <a:t>depends</a:t>
              </a:r>
              <a:r>
                <a:rPr lang="fr-FR" b="1" i="1" dirty="0" smtClean="0">
                  <a:latin typeface="Times New Roman"/>
                  <a:cs typeface="Times New Roman"/>
                </a:rPr>
                <a:t> on 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inertia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momentum</a:t>
              </a:r>
              <a:r>
                <a:rPr lang="fr-FR" b="1" i="1" dirty="0" smtClean="0">
                  <a:latin typeface="Times New Roman"/>
                  <a:cs typeface="Times New Roman"/>
                </a:rPr>
                <a:t> I and on the torsion constant K</a:t>
              </a:r>
            </a:p>
            <a:p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supersolidity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appears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(I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decreases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) ?</a:t>
              </a:r>
            </a:p>
            <a:p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or  a change in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stiffness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(K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increases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?</a:t>
              </a:r>
              <a:endParaRPr lang="fr-FR" b="1" i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1843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02898"/>
                </p:ext>
              </p:extLst>
            </p:nvPr>
          </p:nvGraphicFramePr>
          <p:xfrm>
            <a:off x="6504637" y="4697140"/>
            <a:ext cx="1401025" cy="791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62" name="Équation" r:id="rId4" imgW="787455" imgH="444704" progId="Equation.3">
                    <p:embed/>
                  </p:oleObj>
                </mc:Choice>
                <mc:Fallback>
                  <p:oleObj name="Équation" r:id="rId4" imgW="787455" imgH="444704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4637" y="4697140"/>
                          <a:ext cx="1401025" cy="79133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77368" y="2512440"/>
            <a:ext cx="3687141" cy="4315429"/>
            <a:chOff x="218333" y="2755679"/>
            <a:chExt cx="3687141" cy="4017570"/>
          </a:xfrm>
        </p:grpSpPr>
        <p:pic>
          <p:nvPicPr>
            <p:cNvPr id="29" name="Picture 4" descr="fig2new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447466" y="6434695"/>
              <a:ext cx="15266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7358063" cy="1071562"/>
          </a:xfrm>
        </p:spPr>
        <p:txBody>
          <a:bodyPr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shear modulus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measurements:</a:t>
            </a:r>
            <a:b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the method invented by Day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and Beamish (2007):</a:t>
            </a:r>
            <a:endParaRPr lang="en-US" sz="2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Line 1167"/>
          <p:cNvSpPr>
            <a:spLocks noChangeShapeType="1"/>
          </p:cNvSpPr>
          <p:nvPr/>
        </p:nvSpPr>
        <p:spPr bwMode="auto">
          <a:xfrm>
            <a:off x="2195513" y="5653088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1988" name="Rectangle 1074" descr="Blue tissue paper"/>
          <p:cNvSpPr>
            <a:spLocks noChangeArrowheads="1"/>
          </p:cNvSpPr>
          <p:nvPr/>
        </p:nvSpPr>
        <p:spPr bwMode="auto">
          <a:xfrm>
            <a:off x="1785938" y="2413000"/>
            <a:ext cx="2928937" cy="28082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89" name="Rectangle 7"/>
          <p:cNvSpPr>
            <a:spLocks noChangeAspect="1" noChangeArrowheads="1"/>
          </p:cNvSpPr>
          <p:nvPr/>
        </p:nvSpPr>
        <p:spPr bwMode="auto">
          <a:xfrm>
            <a:off x="1428750" y="2052638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0" name="Rectangle 8"/>
          <p:cNvSpPr>
            <a:spLocks noChangeAspect="1" noChangeArrowheads="1"/>
          </p:cNvSpPr>
          <p:nvPr/>
        </p:nvSpPr>
        <p:spPr bwMode="auto">
          <a:xfrm>
            <a:off x="1428750" y="5078413"/>
            <a:ext cx="35718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1" name="Rectangle 9"/>
          <p:cNvSpPr>
            <a:spLocks noChangeAspect="1" noChangeArrowheads="1"/>
          </p:cNvSpPr>
          <p:nvPr/>
        </p:nvSpPr>
        <p:spPr bwMode="auto">
          <a:xfrm rot="-5400000">
            <a:off x="-84138" y="3565526"/>
            <a:ext cx="345757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2" name="Rectangle 41"/>
          <p:cNvSpPr>
            <a:spLocks noChangeAspect="1" noChangeArrowheads="1"/>
          </p:cNvSpPr>
          <p:nvPr/>
        </p:nvSpPr>
        <p:spPr bwMode="auto">
          <a:xfrm rot="-5400000">
            <a:off x="3128962" y="3565526"/>
            <a:ext cx="33115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3" name="Rectangle 44"/>
          <p:cNvSpPr>
            <a:spLocks noChangeAspect="1" noChangeArrowheads="1"/>
          </p:cNvSpPr>
          <p:nvPr/>
        </p:nvSpPr>
        <p:spPr bwMode="auto">
          <a:xfrm rot="-5400000">
            <a:off x="420687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1994" name="Rectangle 45"/>
          <p:cNvSpPr>
            <a:spLocks noChangeAspect="1" noChangeArrowheads="1"/>
          </p:cNvSpPr>
          <p:nvPr/>
        </p:nvSpPr>
        <p:spPr bwMode="auto">
          <a:xfrm rot="-5400000">
            <a:off x="3560762" y="3708401"/>
            <a:ext cx="2447925" cy="4318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grpSp>
        <p:nvGrpSpPr>
          <p:cNvPr id="2" name="Group 758"/>
          <p:cNvGrpSpPr>
            <a:grpSpLocks/>
          </p:cNvGrpSpPr>
          <p:nvPr/>
        </p:nvGrpSpPr>
        <p:grpSpPr bwMode="auto">
          <a:xfrm>
            <a:off x="2559050" y="2695575"/>
            <a:ext cx="1295400" cy="2022475"/>
            <a:chOff x="295" y="2025"/>
            <a:chExt cx="816" cy="1274"/>
          </a:xfrm>
        </p:grpSpPr>
        <p:grpSp>
          <p:nvGrpSpPr>
            <p:cNvPr id="42315" name="Group 759"/>
            <p:cNvGrpSpPr>
              <a:grpSpLocks/>
            </p:cNvGrpSpPr>
            <p:nvPr/>
          </p:nvGrpSpPr>
          <p:grpSpPr bwMode="auto">
            <a:xfrm>
              <a:off x="295" y="2025"/>
              <a:ext cx="816" cy="1274"/>
              <a:chOff x="4150" y="2795"/>
              <a:chExt cx="816" cy="1274"/>
            </a:xfrm>
          </p:grpSpPr>
          <p:sp>
            <p:nvSpPr>
              <p:cNvPr id="42318" name="AutoShape 5"/>
              <p:cNvSpPr>
                <a:spLocks noChangeArrowheads="1"/>
              </p:cNvSpPr>
              <p:nvPr/>
            </p:nvSpPr>
            <p:spPr bwMode="auto">
              <a:xfrm rot="5400000">
                <a:off x="3644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19" name="AutoShape 6"/>
              <p:cNvSpPr>
                <a:spLocks noChangeArrowheads="1"/>
              </p:cNvSpPr>
              <p:nvPr/>
            </p:nvSpPr>
            <p:spPr bwMode="auto">
              <a:xfrm rot="16200000" flipH="1">
                <a:off x="4198" y="3301"/>
                <a:ext cx="1274" cy="262"/>
              </a:xfrm>
              <a:prstGeom prst="parallelogram">
                <a:avLst>
                  <a:gd name="adj" fmla="val 0"/>
                </a:avLst>
              </a:prstGeom>
              <a:solidFill>
                <a:schemeClr val="folHlink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fr-FR" sz="2000">
                  <a:latin typeface="Arial" charset="0"/>
                </a:endParaRPr>
              </a:p>
            </p:txBody>
          </p:sp>
          <p:sp>
            <p:nvSpPr>
              <p:cNvPr id="42320" name="Line 7"/>
              <p:cNvSpPr>
                <a:spLocks noChangeShapeType="1"/>
              </p:cNvSpPr>
              <p:nvPr/>
            </p:nvSpPr>
            <p:spPr bwMode="auto">
              <a:xfrm>
                <a:off x="4441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1" name="Line 8"/>
              <p:cNvSpPr>
                <a:spLocks noChangeShapeType="1"/>
              </p:cNvSpPr>
              <p:nvPr/>
            </p:nvSpPr>
            <p:spPr bwMode="auto">
              <a:xfrm>
                <a:off x="4500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2" name="Line 9"/>
              <p:cNvSpPr>
                <a:spLocks noChangeShapeType="1"/>
              </p:cNvSpPr>
              <p:nvPr/>
            </p:nvSpPr>
            <p:spPr bwMode="auto">
              <a:xfrm>
                <a:off x="4558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3" name="Line 10"/>
              <p:cNvSpPr>
                <a:spLocks noChangeShapeType="1"/>
              </p:cNvSpPr>
              <p:nvPr/>
            </p:nvSpPr>
            <p:spPr bwMode="auto">
              <a:xfrm>
                <a:off x="4616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4" name="Line 11"/>
              <p:cNvSpPr>
                <a:spLocks noChangeShapeType="1"/>
              </p:cNvSpPr>
              <p:nvPr/>
            </p:nvSpPr>
            <p:spPr bwMode="auto">
              <a:xfrm>
                <a:off x="4675" y="2806"/>
                <a:ext cx="0" cy="12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5" name="Line 12"/>
              <p:cNvSpPr>
                <a:spLocks noChangeShapeType="1"/>
              </p:cNvSpPr>
              <p:nvPr/>
            </p:nvSpPr>
            <p:spPr bwMode="auto">
              <a:xfrm flipH="1">
                <a:off x="4412" y="280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6" name="Line 13"/>
              <p:cNvSpPr>
                <a:spLocks noChangeShapeType="1"/>
              </p:cNvSpPr>
              <p:nvPr/>
            </p:nvSpPr>
            <p:spPr bwMode="auto">
              <a:xfrm flipH="1">
                <a:off x="4412" y="2851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7" name="Line 14"/>
              <p:cNvSpPr>
                <a:spLocks noChangeShapeType="1"/>
              </p:cNvSpPr>
              <p:nvPr/>
            </p:nvSpPr>
            <p:spPr bwMode="auto">
              <a:xfrm flipH="1">
                <a:off x="4412" y="2896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8" name="Line 15"/>
              <p:cNvSpPr>
                <a:spLocks noChangeShapeType="1"/>
              </p:cNvSpPr>
              <p:nvPr/>
            </p:nvSpPr>
            <p:spPr bwMode="auto">
              <a:xfrm flipH="1">
                <a:off x="4412" y="294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29" name="Line 16"/>
              <p:cNvSpPr>
                <a:spLocks noChangeShapeType="1"/>
              </p:cNvSpPr>
              <p:nvPr/>
            </p:nvSpPr>
            <p:spPr bwMode="auto">
              <a:xfrm flipH="1">
                <a:off x="4412" y="298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0" name="Line 17"/>
              <p:cNvSpPr>
                <a:spLocks noChangeShapeType="1"/>
              </p:cNvSpPr>
              <p:nvPr/>
            </p:nvSpPr>
            <p:spPr bwMode="auto">
              <a:xfrm flipH="1">
                <a:off x="4412" y="303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1" name="Line 18"/>
              <p:cNvSpPr>
                <a:spLocks noChangeShapeType="1"/>
              </p:cNvSpPr>
              <p:nvPr/>
            </p:nvSpPr>
            <p:spPr bwMode="auto">
              <a:xfrm flipH="1">
                <a:off x="4412" y="307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2" name="Line 19"/>
              <p:cNvSpPr>
                <a:spLocks noChangeShapeType="1"/>
              </p:cNvSpPr>
              <p:nvPr/>
            </p:nvSpPr>
            <p:spPr bwMode="auto">
              <a:xfrm flipH="1">
                <a:off x="4412" y="312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3" name="Line 20"/>
              <p:cNvSpPr>
                <a:spLocks noChangeShapeType="1"/>
              </p:cNvSpPr>
              <p:nvPr/>
            </p:nvSpPr>
            <p:spPr bwMode="auto">
              <a:xfrm flipH="1">
                <a:off x="4412" y="316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4" name="Line 21"/>
              <p:cNvSpPr>
                <a:spLocks noChangeShapeType="1"/>
              </p:cNvSpPr>
              <p:nvPr/>
            </p:nvSpPr>
            <p:spPr bwMode="auto">
              <a:xfrm flipH="1">
                <a:off x="4412" y="321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5" name="Line 22"/>
              <p:cNvSpPr>
                <a:spLocks noChangeShapeType="1"/>
              </p:cNvSpPr>
              <p:nvPr/>
            </p:nvSpPr>
            <p:spPr bwMode="auto">
              <a:xfrm flipH="1">
                <a:off x="4412" y="325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6" name="Line 23"/>
              <p:cNvSpPr>
                <a:spLocks noChangeShapeType="1"/>
              </p:cNvSpPr>
              <p:nvPr/>
            </p:nvSpPr>
            <p:spPr bwMode="auto">
              <a:xfrm flipH="1">
                <a:off x="4412" y="3302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7" name="Line 24"/>
              <p:cNvSpPr>
                <a:spLocks noChangeShapeType="1"/>
              </p:cNvSpPr>
              <p:nvPr/>
            </p:nvSpPr>
            <p:spPr bwMode="auto">
              <a:xfrm flipH="1">
                <a:off x="4412" y="3347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8" name="Line 25"/>
              <p:cNvSpPr>
                <a:spLocks noChangeShapeType="1"/>
              </p:cNvSpPr>
              <p:nvPr/>
            </p:nvSpPr>
            <p:spPr bwMode="auto">
              <a:xfrm flipH="1">
                <a:off x="4412" y="339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39" name="Line 26"/>
              <p:cNvSpPr>
                <a:spLocks noChangeShapeType="1"/>
              </p:cNvSpPr>
              <p:nvPr/>
            </p:nvSpPr>
            <p:spPr bwMode="auto">
              <a:xfrm flipH="1">
                <a:off x="4412" y="343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0" name="Line 27"/>
              <p:cNvSpPr>
                <a:spLocks noChangeShapeType="1"/>
              </p:cNvSpPr>
              <p:nvPr/>
            </p:nvSpPr>
            <p:spPr bwMode="auto">
              <a:xfrm flipH="1">
                <a:off x="4412" y="348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1" name="Line 28"/>
              <p:cNvSpPr>
                <a:spLocks noChangeShapeType="1"/>
              </p:cNvSpPr>
              <p:nvPr/>
            </p:nvSpPr>
            <p:spPr bwMode="auto">
              <a:xfrm flipH="1">
                <a:off x="4412" y="352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2" name="Line 29"/>
              <p:cNvSpPr>
                <a:spLocks noChangeShapeType="1"/>
              </p:cNvSpPr>
              <p:nvPr/>
            </p:nvSpPr>
            <p:spPr bwMode="auto">
              <a:xfrm flipH="1">
                <a:off x="4412" y="357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3" name="Line 30"/>
              <p:cNvSpPr>
                <a:spLocks noChangeShapeType="1"/>
              </p:cNvSpPr>
              <p:nvPr/>
            </p:nvSpPr>
            <p:spPr bwMode="auto">
              <a:xfrm flipH="1">
                <a:off x="4412" y="361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4" name="Line 31"/>
              <p:cNvSpPr>
                <a:spLocks noChangeShapeType="1"/>
              </p:cNvSpPr>
              <p:nvPr/>
            </p:nvSpPr>
            <p:spPr bwMode="auto">
              <a:xfrm flipH="1">
                <a:off x="4412" y="366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5" name="Line 32"/>
              <p:cNvSpPr>
                <a:spLocks noChangeShapeType="1"/>
              </p:cNvSpPr>
              <p:nvPr/>
            </p:nvSpPr>
            <p:spPr bwMode="auto">
              <a:xfrm flipH="1">
                <a:off x="4412" y="370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6" name="Line 33"/>
              <p:cNvSpPr>
                <a:spLocks noChangeShapeType="1"/>
              </p:cNvSpPr>
              <p:nvPr/>
            </p:nvSpPr>
            <p:spPr bwMode="auto">
              <a:xfrm flipH="1">
                <a:off x="4412" y="3753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7" name="Line 34"/>
              <p:cNvSpPr>
                <a:spLocks noChangeShapeType="1"/>
              </p:cNvSpPr>
              <p:nvPr/>
            </p:nvSpPr>
            <p:spPr bwMode="auto">
              <a:xfrm flipH="1">
                <a:off x="4412" y="3798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8" name="Line 35"/>
              <p:cNvSpPr>
                <a:spLocks noChangeShapeType="1"/>
              </p:cNvSpPr>
              <p:nvPr/>
            </p:nvSpPr>
            <p:spPr bwMode="auto">
              <a:xfrm flipH="1">
                <a:off x="4412" y="384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49" name="Line 36"/>
              <p:cNvSpPr>
                <a:spLocks noChangeShapeType="1"/>
              </p:cNvSpPr>
              <p:nvPr/>
            </p:nvSpPr>
            <p:spPr bwMode="auto">
              <a:xfrm flipH="1">
                <a:off x="4412" y="388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0" name="Line 37"/>
              <p:cNvSpPr>
                <a:spLocks noChangeShapeType="1"/>
              </p:cNvSpPr>
              <p:nvPr/>
            </p:nvSpPr>
            <p:spPr bwMode="auto">
              <a:xfrm flipH="1">
                <a:off x="4412" y="393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1" name="Line 38"/>
              <p:cNvSpPr>
                <a:spLocks noChangeShapeType="1"/>
              </p:cNvSpPr>
              <p:nvPr/>
            </p:nvSpPr>
            <p:spPr bwMode="auto">
              <a:xfrm flipH="1">
                <a:off x="4412" y="397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2" name="Line 39"/>
              <p:cNvSpPr>
                <a:spLocks noChangeShapeType="1"/>
              </p:cNvSpPr>
              <p:nvPr/>
            </p:nvSpPr>
            <p:spPr bwMode="auto">
              <a:xfrm flipH="1">
                <a:off x="4412" y="4024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53" name="Line 40"/>
              <p:cNvSpPr>
                <a:spLocks noChangeShapeType="1"/>
              </p:cNvSpPr>
              <p:nvPr/>
            </p:nvSpPr>
            <p:spPr bwMode="auto">
              <a:xfrm flipH="1">
                <a:off x="4412" y="4069"/>
                <a:ext cx="29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aphicFrame>
          <p:nvGraphicFramePr>
            <p:cNvPr id="42316" name="Object 12"/>
            <p:cNvGraphicFramePr>
              <a:graphicFrameLocks noChangeAspect="1"/>
            </p:cNvGraphicFramePr>
            <p:nvPr/>
          </p:nvGraphicFramePr>
          <p:xfrm>
            <a:off x="378" y="2387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1" name="Equation" r:id="rId5" imgW="127000" imgH="139700" progId="">
                    <p:embed/>
                  </p:oleObj>
                </mc:Choice>
                <mc:Fallback>
                  <p:oleObj name="Equation" r:id="rId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" y="2387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317" name="Object 13"/>
            <p:cNvGraphicFramePr>
              <a:graphicFrameLocks noChangeAspect="1"/>
            </p:cNvGraphicFramePr>
            <p:nvPr/>
          </p:nvGraphicFramePr>
          <p:xfrm>
            <a:off x="936" y="2417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2" name="Equation" r:id="rId7" imgW="152400" imgH="139700" progId="">
                    <p:embed/>
                  </p:oleObj>
                </mc:Choice>
                <mc:Fallback>
                  <p:oleObj name="Equation" r:id="rId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" y="2417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143"/>
          <p:cNvGrpSpPr>
            <a:grpSpLocks/>
          </p:cNvGrpSpPr>
          <p:nvPr/>
        </p:nvGrpSpPr>
        <p:grpSpPr bwMode="auto">
          <a:xfrm>
            <a:off x="2555875" y="2701925"/>
            <a:ext cx="1295400" cy="2057400"/>
            <a:chOff x="-23" y="1389"/>
            <a:chExt cx="816" cy="1296"/>
          </a:xfrm>
        </p:grpSpPr>
        <p:sp>
          <p:nvSpPr>
            <p:cNvPr id="42270" name="AutoShape 45"/>
            <p:cNvSpPr>
              <a:spLocks noChangeArrowheads="1"/>
            </p:cNvSpPr>
            <p:nvPr/>
          </p:nvSpPr>
          <p:spPr bwMode="auto">
            <a:xfrm rot="5400000">
              <a:off x="-540" y="1906"/>
              <a:ext cx="1296" cy="262"/>
            </a:xfrm>
            <a:prstGeom prst="parallelogram">
              <a:avLst>
                <a:gd name="adj" fmla="val 911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1" name="AutoShape 46"/>
            <p:cNvSpPr>
              <a:spLocks noChangeArrowheads="1"/>
            </p:cNvSpPr>
            <p:nvPr/>
          </p:nvSpPr>
          <p:spPr bwMode="auto">
            <a:xfrm rot="16200000" flipH="1">
              <a:off x="25" y="1895"/>
              <a:ext cx="1273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72" name="Line 47"/>
            <p:cNvSpPr>
              <a:spLocks noChangeShapeType="1"/>
            </p:cNvSpPr>
            <p:nvPr/>
          </p:nvSpPr>
          <p:spPr bwMode="auto">
            <a:xfrm>
              <a:off x="268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3" name="Line 48"/>
            <p:cNvSpPr>
              <a:spLocks noChangeShapeType="1"/>
            </p:cNvSpPr>
            <p:nvPr/>
          </p:nvSpPr>
          <p:spPr bwMode="auto">
            <a:xfrm>
              <a:off x="32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4" name="Line 49"/>
            <p:cNvSpPr>
              <a:spLocks noChangeShapeType="1"/>
            </p:cNvSpPr>
            <p:nvPr/>
          </p:nvSpPr>
          <p:spPr bwMode="auto">
            <a:xfrm>
              <a:off x="385" y="140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5" name="Line 50"/>
            <p:cNvSpPr>
              <a:spLocks noChangeShapeType="1"/>
            </p:cNvSpPr>
            <p:nvPr/>
          </p:nvSpPr>
          <p:spPr bwMode="auto">
            <a:xfrm>
              <a:off x="443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6" name="Line 51"/>
            <p:cNvSpPr>
              <a:spLocks noChangeShapeType="1"/>
            </p:cNvSpPr>
            <p:nvPr/>
          </p:nvSpPr>
          <p:spPr bwMode="auto">
            <a:xfrm>
              <a:off x="502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7" name="Line 52"/>
            <p:cNvSpPr>
              <a:spLocks noChangeShapeType="1"/>
            </p:cNvSpPr>
            <p:nvPr/>
          </p:nvSpPr>
          <p:spPr bwMode="auto">
            <a:xfrm flipH="1">
              <a:off x="239" y="140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8" name="Line 53"/>
            <p:cNvSpPr>
              <a:spLocks noChangeShapeType="1"/>
            </p:cNvSpPr>
            <p:nvPr/>
          </p:nvSpPr>
          <p:spPr bwMode="auto">
            <a:xfrm flipH="1">
              <a:off x="239" y="1445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79" name="Line 54"/>
            <p:cNvSpPr>
              <a:spLocks noChangeShapeType="1"/>
            </p:cNvSpPr>
            <p:nvPr/>
          </p:nvSpPr>
          <p:spPr bwMode="auto">
            <a:xfrm flipH="1">
              <a:off x="239" y="1490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0" name="Line 55"/>
            <p:cNvSpPr>
              <a:spLocks noChangeShapeType="1"/>
            </p:cNvSpPr>
            <p:nvPr/>
          </p:nvSpPr>
          <p:spPr bwMode="auto">
            <a:xfrm flipH="1">
              <a:off x="239" y="153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1" name="Line 56"/>
            <p:cNvSpPr>
              <a:spLocks noChangeShapeType="1"/>
            </p:cNvSpPr>
            <p:nvPr/>
          </p:nvSpPr>
          <p:spPr bwMode="auto">
            <a:xfrm flipH="1">
              <a:off x="239" y="158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2" name="Line 57"/>
            <p:cNvSpPr>
              <a:spLocks noChangeShapeType="1"/>
            </p:cNvSpPr>
            <p:nvPr/>
          </p:nvSpPr>
          <p:spPr bwMode="auto">
            <a:xfrm flipH="1">
              <a:off x="239" y="162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3" name="Line 58"/>
            <p:cNvSpPr>
              <a:spLocks noChangeShapeType="1"/>
            </p:cNvSpPr>
            <p:nvPr/>
          </p:nvSpPr>
          <p:spPr bwMode="auto">
            <a:xfrm flipH="1">
              <a:off x="239" y="167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4" name="Line 59"/>
            <p:cNvSpPr>
              <a:spLocks noChangeShapeType="1"/>
            </p:cNvSpPr>
            <p:nvPr/>
          </p:nvSpPr>
          <p:spPr bwMode="auto">
            <a:xfrm flipH="1">
              <a:off x="239" y="1716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5" name="Line 60"/>
            <p:cNvSpPr>
              <a:spLocks noChangeShapeType="1"/>
            </p:cNvSpPr>
            <p:nvPr/>
          </p:nvSpPr>
          <p:spPr bwMode="auto">
            <a:xfrm flipH="1">
              <a:off x="239" y="1761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6" name="Line 61"/>
            <p:cNvSpPr>
              <a:spLocks noChangeShapeType="1"/>
            </p:cNvSpPr>
            <p:nvPr/>
          </p:nvSpPr>
          <p:spPr bwMode="auto">
            <a:xfrm flipH="1">
              <a:off x="239" y="180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7" name="Line 62"/>
            <p:cNvSpPr>
              <a:spLocks noChangeShapeType="1"/>
            </p:cNvSpPr>
            <p:nvPr/>
          </p:nvSpPr>
          <p:spPr bwMode="auto">
            <a:xfrm flipH="1">
              <a:off x="239" y="185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8" name="Line 63"/>
            <p:cNvSpPr>
              <a:spLocks noChangeShapeType="1"/>
            </p:cNvSpPr>
            <p:nvPr/>
          </p:nvSpPr>
          <p:spPr bwMode="auto">
            <a:xfrm flipH="1">
              <a:off x="239" y="189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89" name="Line 64"/>
            <p:cNvSpPr>
              <a:spLocks noChangeShapeType="1"/>
            </p:cNvSpPr>
            <p:nvPr/>
          </p:nvSpPr>
          <p:spPr bwMode="auto">
            <a:xfrm flipH="1">
              <a:off x="239" y="194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0" name="Line 65"/>
            <p:cNvSpPr>
              <a:spLocks noChangeShapeType="1"/>
            </p:cNvSpPr>
            <p:nvPr/>
          </p:nvSpPr>
          <p:spPr bwMode="auto">
            <a:xfrm flipH="1">
              <a:off x="239" y="198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1" name="Line 66"/>
            <p:cNvSpPr>
              <a:spLocks noChangeShapeType="1"/>
            </p:cNvSpPr>
            <p:nvPr/>
          </p:nvSpPr>
          <p:spPr bwMode="auto">
            <a:xfrm flipH="1">
              <a:off x="239" y="2031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2" name="Line 67"/>
            <p:cNvSpPr>
              <a:spLocks noChangeShapeType="1"/>
            </p:cNvSpPr>
            <p:nvPr/>
          </p:nvSpPr>
          <p:spPr bwMode="auto">
            <a:xfrm flipH="1">
              <a:off x="239" y="2076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3" name="Line 68"/>
            <p:cNvSpPr>
              <a:spLocks noChangeShapeType="1"/>
            </p:cNvSpPr>
            <p:nvPr/>
          </p:nvSpPr>
          <p:spPr bwMode="auto">
            <a:xfrm flipH="1">
              <a:off x="239" y="212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4" name="Line 69"/>
            <p:cNvSpPr>
              <a:spLocks noChangeShapeType="1"/>
            </p:cNvSpPr>
            <p:nvPr/>
          </p:nvSpPr>
          <p:spPr bwMode="auto">
            <a:xfrm flipH="1">
              <a:off x="239" y="216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5" name="Line 70"/>
            <p:cNvSpPr>
              <a:spLocks noChangeShapeType="1"/>
            </p:cNvSpPr>
            <p:nvPr/>
          </p:nvSpPr>
          <p:spPr bwMode="auto">
            <a:xfrm flipH="1">
              <a:off x="239" y="221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6" name="Line 71"/>
            <p:cNvSpPr>
              <a:spLocks noChangeShapeType="1"/>
            </p:cNvSpPr>
            <p:nvPr/>
          </p:nvSpPr>
          <p:spPr bwMode="auto">
            <a:xfrm flipH="1">
              <a:off x="239" y="225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7" name="Line 72"/>
            <p:cNvSpPr>
              <a:spLocks noChangeShapeType="1"/>
            </p:cNvSpPr>
            <p:nvPr/>
          </p:nvSpPr>
          <p:spPr bwMode="auto">
            <a:xfrm flipH="1">
              <a:off x="239" y="2302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8" name="Line 73"/>
            <p:cNvSpPr>
              <a:spLocks noChangeShapeType="1"/>
            </p:cNvSpPr>
            <p:nvPr/>
          </p:nvSpPr>
          <p:spPr bwMode="auto">
            <a:xfrm flipH="1">
              <a:off x="239" y="2347"/>
              <a:ext cx="292" cy="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99" name="Line 74"/>
            <p:cNvSpPr>
              <a:spLocks noChangeShapeType="1"/>
            </p:cNvSpPr>
            <p:nvPr/>
          </p:nvSpPr>
          <p:spPr bwMode="auto">
            <a:xfrm flipH="1">
              <a:off x="239" y="239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0" name="Line 75"/>
            <p:cNvSpPr>
              <a:spLocks noChangeShapeType="1"/>
            </p:cNvSpPr>
            <p:nvPr/>
          </p:nvSpPr>
          <p:spPr bwMode="auto">
            <a:xfrm flipH="1">
              <a:off x="239" y="243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1" name="Line 76"/>
            <p:cNvSpPr>
              <a:spLocks noChangeShapeType="1"/>
            </p:cNvSpPr>
            <p:nvPr/>
          </p:nvSpPr>
          <p:spPr bwMode="auto">
            <a:xfrm flipH="1">
              <a:off x="239" y="248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2" name="Line 77"/>
            <p:cNvSpPr>
              <a:spLocks noChangeShapeType="1"/>
            </p:cNvSpPr>
            <p:nvPr/>
          </p:nvSpPr>
          <p:spPr bwMode="auto">
            <a:xfrm flipH="1">
              <a:off x="239" y="252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3" name="Line 78"/>
            <p:cNvSpPr>
              <a:spLocks noChangeShapeType="1"/>
            </p:cNvSpPr>
            <p:nvPr/>
          </p:nvSpPr>
          <p:spPr bwMode="auto">
            <a:xfrm flipH="1">
              <a:off x="239" y="2572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04" name="Line 82"/>
            <p:cNvSpPr>
              <a:spLocks noChangeShapeType="1"/>
            </p:cNvSpPr>
            <p:nvPr/>
          </p:nvSpPr>
          <p:spPr bwMode="auto">
            <a:xfrm>
              <a:off x="147" y="1935"/>
              <a:ext cx="0" cy="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5" name="Object 83"/>
            <p:cNvGraphicFramePr>
              <a:graphicFrameLocks noChangeAspect="1"/>
            </p:cNvGraphicFramePr>
            <p:nvPr/>
          </p:nvGraphicFramePr>
          <p:xfrm>
            <a:off x="60" y="1751"/>
            <a:ext cx="179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3" name="Equation" r:id="rId9" imgW="127000" imgH="139700" progId="">
                    <p:embed/>
                  </p:oleObj>
                </mc:Choice>
                <mc:Fallback>
                  <p:oleObj name="Equation" r:id="rId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" y="1751"/>
                          <a:ext cx="179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6" name="Line 85"/>
            <p:cNvSpPr>
              <a:spLocks noChangeShapeType="1"/>
            </p:cNvSpPr>
            <p:nvPr/>
          </p:nvSpPr>
          <p:spPr bwMode="auto">
            <a:xfrm>
              <a:off x="691" y="1934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307" name="Object 86"/>
            <p:cNvGraphicFramePr>
              <a:graphicFrameLocks noChangeAspect="1"/>
            </p:cNvGraphicFramePr>
            <p:nvPr/>
          </p:nvGraphicFramePr>
          <p:xfrm>
            <a:off x="618" y="1780"/>
            <a:ext cx="175" cy="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4" name="Equation" r:id="rId11" imgW="152400" imgH="139700" progId="">
                    <p:embed/>
                  </p:oleObj>
                </mc:Choice>
                <mc:Fallback>
                  <p:oleObj name="Equation" r:id="rId11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1780"/>
                          <a:ext cx="175" cy="1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308" name="AutoShape 88"/>
            <p:cNvSpPr>
              <a:spLocks noChangeArrowheads="1"/>
            </p:cNvSpPr>
            <p:nvPr/>
          </p:nvSpPr>
          <p:spPr bwMode="auto">
            <a:xfrm rot="5400000">
              <a:off x="568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09" name="AutoShape 89"/>
            <p:cNvSpPr>
              <a:spLocks noChangeArrowheads="1"/>
            </p:cNvSpPr>
            <p:nvPr/>
          </p:nvSpPr>
          <p:spPr bwMode="auto">
            <a:xfrm rot="5400000">
              <a:off x="568" y="1704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0" name="AutoShape 90"/>
            <p:cNvSpPr>
              <a:spLocks noChangeArrowheads="1"/>
            </p:cNvSpPr>
            <p:nvPr/>
          </p:nvSpPr>
          <p:spPr bwMode="auto">
            <a:xfrm rot="5400000">
              <a:off x="568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1" name="AutoShape 91"/>
            <p:cNvSpPr>
              <a:spLocks noChangeArrowheads="1"/>
            </p:cNvSpPr>
            <p:nvPr/>
          </p:nvSpPr>
          <p:spPr bwMode="auto">
            <a:xfrm rot="5400000">
              <a:off x="568" y="2255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2" name="AutoShape 92"/>
            <p:cNvSpPr>
              <a:spLocks noChangeArrowheads="1"/>
            </p:cNvSpPr>
            <p:nvPr/>
          </p:nvSpPr>
          <p:spPr bwMode="auto">
            <a:xfrm rot="5400000">
              <a:off x="568" y="25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313" name="Line 79"/>
            <p:cNvSpPr>
              <a:spLocks noChangeShapeType="1"/>
            </p:cNvSpPr>
            <p:nvPr/>
          </p:nvSpPr>
          <p:spPr bwMode="auto">
            <a:xfrm flipH="1">
              <a:off x="239" y="2617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14" name="Line 80"/>
            <p:cNvSpPr>
              <a:spLocks noChangeShapeType="1"/>
            </p:cNvSpPr>
            <p:nvPr/>
          </p:nvSpPr>
          <p:spPr bwMode="auto">
            <a:xfrm flipH="1">
              <a:off x="229" y="2659"/>
              <a:ext cx="292" cy="2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1144"/>
          <p:cNvGrpSpPr>
            <a:grpSpLocks/>
          </p:cNvGrpSpPr>
          <p:nvPr/>
        </p:nvGrpSpPr>
        <p:grpSpPr bwMode="auto">
          <a:xfrm>
            <a:off x="2555875" y="2701925"/>
            <a:ext cx="1295400" cy="2093913"/>
            <a:chOff x="2608" y="1389"/>
            <a:chExt cx="816" cy="1319"/>
          </a:xfrm>
        </p:grpSpPr>
        <p:sp>
          <p:nvSpPr>
            <p:cNvPr id="42222" name="AutoShape 97"/>
            <p:cNvSpPr>
              <a:spLocks noChangeArrowheads="1"/>
            </p:cNvSpPr>
            <p:nvPr/>
          </p:nvSpPr>
          <p:spPr bwMode="auto">
            <a:xfrm rot="5400000">
              <a:off x="2079" y="1918"/>
              <a:ext cx="1319" cy="262"/>
            </a:xfrm>
            <a:prstGeom prst="parallelogram">
              <a:avLst>
                <a:gd name="adj" fmla="val 18413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3" name="AutoShape 98"/>
            <p:cNvSpPr>
              <a:spLocks noChangeArrowheads="1"/>
            </p:cNvSpPr>
            <p:nvPr/>
          </p:nvSpPr>
          <p:spPr bwMode="auto">
            <a:xfrm rot="16200000" flipH="1">
              <a:off x="2656" y="1895"/>
              <a:ext cx="1274" cy="262"/>
            </a:xfrm>
            <a:prstGeom prst="parallelogram">
              <a:avLst>
                <a:gd name="adj" fmla="val 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4" name="Line 99"/>
            <p:cNvSpPr>
              <a:spLocks noChangeShapeType="1"/>
            </p:cNvSpPr>
            <p:nvPr/>
          </p:nvSpPr>
          <p:spPr bwMode="auto">
            <a:xfrm>
              <a:off x="2899" y="1437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5" name="Line 100"/>
            <p:cNvSpPr>
              <a:spLocks noChangeShapeType="1"/>
            </p:cNvSpPr>
            <p:nvPr/>
          </p:nvSpPr>
          <p:spPr bwMode="auto">
            <a:xfrm>
              <a:off x="2958" y="1428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6" name="Line 101"/>
            <p:cNvSpPr>
              <a:spLocks noChangeShapeType="1"/>
            </p:cNvSpPr>
            <p:nvPr/>
          </p:nvSpPr>
          <p:spPr bwMode="auto">
            <a:xfrm>
              <a:off x="3016" y="1419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7" name="Line 102"/>
            <p:cNvSpPr>
              <a:spLocks noChangeShapeType="1"/>
            </p:cNvSpPr>
            <p:nvPr/>
          </p:nvSpPr>
          <p:spPr bwMode="auto">
            <a:xfrm>
              <a:off x="3074" y="141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8" name="Line 103"/>
            <p:cNvSpPr>
              <a:spLocks noChangeShapeType="1"/>
            </p:cNvSpPr>
            <p:nvPr/>
          </p:nvSpPr>
          <p:spPr bwMode="auto">
            <a:xfrm>
              <a:off x="3133" y="1400"/>
              <a:ext cx="0" cy="12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29" name="Line 104"/>
            <p:cNvSpPr>
              <a:spLocks noChangeShapeType="1"/>
            </p:cNvSpPr>
            <p:nvPr/>
          </p:nvSpPr>
          <p:spPr bwMode="auto">
            <a:xfrm flipH="1">
              <a:off x="2870" y="1400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0" name="Line 105"/>
            <p:cNvSpPr>
              <a:spLocks noChangeShapeType="1"/>
            </p:cNvSpPr>
            <p:nvPr/>
          </p:nvSpPr>
          <p:spPr bwMode="auto">
            <a:xfrm flipH="1">
              <a:off x="2870" y="1445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1" name="Line 106"/>
            <p:cNvSpPr>
              <a:spLocks noChangeShapeType="1"/>
            </p:cNvSpPr>
            <p:nvPr/>
          </p:nvSpPr>
          <p:spPr bwMode="auto">
            <a:xfrm flipH="1">
              <a:off x="2870" y="1490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2" name="Line 107"/>
            <p:cNvSpPr>
              <a:spLocks noChangeShapeType="1"/>
            </p:cNvSpPr>
            <p:nvPr/>
          </p:nvSpPr>
          <p:spPr bwMode="auto">
            <a:xfrm flipH="1">
              <a:off x="2870" y="153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3" name="Line 108"/>
            <p:cNvSpPr>
              <a:spLocks noChangeShapeType="1"/>
            </p:cNvSpPr>
            <p:nvPr/>
          </p:nvSpPr>
          <p:spPr bwMode="auto">
            <a:xfrm flipH="1">
              <a:off x="2870" y="158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4" name="Line 109"/>
            <p:cNvSpPr>
              <a:spLocks noChangeShapeType="1"/>
            </p:cNvSpPr>
            <p:nvPr/>
          </p:nvSpPr>
          <p:spPr bwMode="auto">
            <a:xfrm flipH="1">
              <a:off x="2870" y="162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5" name="Line 110"/>
            <p:cNvSpPr>
              <a:spLocks noChangeShapeType="1"/>
            </p:cNvSpPr>
            <p:nvPr/>
          </p:nvSpPr>
          <p:spPr bwMode="auto">
            <a:xfrm flipH="1">
              <a:off x="2870" y="167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6" name="Line 111"/>
            <p:cNvSpPr>
              <a:spLocks noChangeShapeType="1"/>
            </p:cNvSpPr>
            <p:nvPr/>
          </p:nvSpPr>
          <p:spPr bwMode="auto">
            <a:xfrm flipH="1">
              <a:off x="2870" y="171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7" name="Line 112"/>
            <p:cNvSpPr>
              <a:spLocks noChangeShapeType="1"/>
            </p:cNvSpPr>
            <p:nvPr/>
          </p:nvSpPr>
          <p:spPr bwMode="auto">
            <a:xfrm flipH="1">
              <a:off x="2870" y="176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8" name="Line 113"/>
            <p:cNvSpPr>
              <a:spLocks noChangeShapeType="1"/>
            </p:cNvSpPr>
            <p:nvPr/>
          </p:nvSpPr>
          <p:spPr bwMode="auto">
            <a:xfrm flipH="1">
              <a:off x="2870" y="180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39" name="Line 114"/>
            <p:cNvSpPr>
              <a:spLocks noChangeShapeType="1"/>
            </p:cNvSpPr>
            <p:nvPr/>
          </p:nvSpPr>
          <p:spPr bwMode="auto">
            <a:xfrm flipH="1">
              <a:off x="2870" y="185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0" name="Line 115"/>
            <p:cNvSpPr>
              <a:spLocks noChangeShapeType="1"/>
            </p:cNvSpPr>
            <p:nvPr/>
          </p:nvSpPr>
          <p:spPr bwMode="auto">
            <a:xfrm flipH="1">
              <a:off x="2870" y="1896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1" name="Line 116"/>
            <p:cNvSpPr>
              <a:spLocks noChangeShapeType="1"/>
            </p:cNvSpPr>
            <p:nvPr/>
          </p:nvSpPr>
          <p:spPr bwMode="auto">
            <a:xfrm flipH="1">
              <a:off x="2870" y="1941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2" name="Line 117"/>
            <p:cNvSpPr>
              <a:spLocks noChangeShapeType="1"/>
            </p:cNvSpPr>
            <p:nvPr/>
          </p:nvSpPr>
          <p:spPr bwMode="auto">
            <a:xfrm flipH="1">
              <a:off x="2870" y="1986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3" name="Line 118"/>
            <p:cNvSpPr>
              <a:spLocks noChangeShapeType="1"/>
            </p:cNvSpPr>
            <p:nvPr/>
          </p:nvSpPr>
          <p:spPr bwMode="auto">
            <a:xfrm flipH="1">
              <a:off x="2870" y="203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4" name="Line 119"/>
            <p:cNvSpPr>
              <a:spLocks noChangeShapeType="1"/>
            </p:cNvSpPr>
            <p:nvPr/>
          </p:nvSpPr>
          <p:spPr bwMode="auto">
            <a:xfrm flipH="1">
              <a:off x="2870" y="207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5" name="Line 120"/>
            <p:cNvSpPr>
              <a:spLocks noChangeShapeType="1"/>
            </p:cNvSpPr>
            <p:nvPr/>
          </p:nvSpPr>
          <p:spPr bwMode="auto">
            <a:xfrm flipH="1">
              <a:off x="2870" y="212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6" name="Line 121"/>
            <p:cNvSpPr>
              <a:spLocks noChangeShapeType="1"/>
            </p:cNvSpPr>
            <p:nvPr/>
          </p:nvSpPr>
          <p:spPr bwMode="auto">
            <a:xfrm flipH="1">
              <a:off x="2870" y="216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7" name="Line 122"/>
            <p:cNvSpPr>
              <a:spLocks noChangeShapeType="1"/>
            </p:cNvSpPr>
            <p:nvPr/>
          </p:nvSpPr>
          <p:spPr bwMode="auto">
            <a:xfrm flipH="1">
              <a:off x="2870" y="221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8" name="Line 123"/>
            <p:cNvSpPr>
              <a:spLocks noChangeShapeType="1"/>
            </p:cNvSpPr>
            <p:nvPr/>
          </p:nvSpPr>
          <p:spPr bwMode="auto">
            <a:xfrm flipH="1">
              <a:off x="2870" y="225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49" name="Line 124"/>
            <p:cNvSpPr>
              <a:spLocks noChangeShapeType="1"/>
            </p:cNvSpPr>
            <p:nvPr/>
          </p:nvSpPr>
          <p:spPr bwMode="auto">
            <a:xfrm flipH="1">
              <a:off x="2870" y="230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0" name="Line 125"/>
            <p:cNvSpPr>
              <a:spLocks noChangeShapeType="1"/>
            </p:cNvSpPr>
            <p:nvPr/>
          </p:nvSpPr>
          <p:spPr bwMode="auto">
            <a:xfrm flipH="1">
              <a:off x="2870" y="2347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1" name="Line 126"/>
            <p:cNvSpPr>
              <a:spLocks noChangeShapeType="1"/>
            </p:cNvSpPr>
            <p:nvPr/>
          </p:nvSpPr>
          <p:spPr bwMode="auto">
            <a:xfrm flipH="1">
              <a:off x="2870" y="2392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2" name="Line 127"/>
            <p:cNvSpPr>
              <a:spLocks noChangeShapeType="1"/>
            </p:cNvSpPr>
            <p:nvPr/>
          </p:nvSpPr>
          <p:spPr bwMode="auto">
            <a:xfrm flipH="1">
              <a:off x="2870" y="2437"/>
              <a:ext cx="292" cy="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3" name="Line 128"/>
            <p:cNvSpPr>
              <a:spLocks noChangeShapeType="1"/>
            </p:cNvSpPr>
            <p:nvPr/>
          </p:nvSpPr>
          <p:spPr bwMode="auto">
            <a:xfrm flipH="1">
              <a:off x="2870" y="248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4" name="Line 129"/>
            <p:cNvSpPr>
              <a:spLocks noChangeShapeType="1"/>
            </p:cNvSpPr>
            <p:nvPr/>
          </p:nvSpPr>
          <p:spPr bwMode="auto">
            <a:xfrm flipH="1">
              <a:off x="2870" y="252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5" name="Line 130"/>
            <p:cNvSpPr>
              <a:spLocks noChangeShapeType="1"/>
            </p:cNvSpPr>
            <p:nvPr/>
          </p:nvSpPr>
          <p:spPr bwMode="auto">
            <a:xfrm flipH="1">
              <a:off x="2870" y="257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6" name="Line 131"/>
            <p:cNvSpPr>
              <a:spLocks noChangeShapeType="1"/>
            </p:cNvSpPr>
            <p:nvPr/>
          </p:nvSpPr>
          <p:spPr bwMode="auto">
            <a:xfrm flipH="1">
              <a:off x="2870" y="2618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7" name="Line 132"/>
            <p:cNvSpPr>
              <a:spLocks noChangeShapeType="1"/>
            </p:cNvSpPr>
            <p:nvPr/>
          </p:nvSpPr>
          <p:spPr bwMode="auto">
            <a:xfrm flipH="1">
              <a:off x="2870" y="2663"/>
              <a:ext cx="292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58" name="Line 134"/>
            <p:cNvSpPr>
              <a:spLocks noChangeShapeType="1"/>
            </p:cNvSpPr>
            <p:nvPr/>
          </p:nvSpPr>
          <p:spPr bwMode="auto">
            <a:xfrm>
              <a:off x="2783" y="1935"/>
              <a:ext cx="0" cy="13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59" name="Object 135"/>
            <p:cNvGraphicFramePr>
              <a:graphicFrameLocks noChangeAspect="1"/>
            </p:cNvGraphicFramePr>
            <p:nvPr/>
          </p:nvGraphicFramePr>
          <p:xfrm>
            <a:off x="2690" y="1752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5" name="Equation" r:id="rId13" imgW="127000" imgH="139700" progId="">
                    <p:embed/>
                  </p:oleObj>
                </mc:Choice>
                <mc:Fallback>
                  <p:oleObj name="Equation" r:id="rId13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1752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0" name="Line 137"/>
            <p:cNvSpPr>
              <a:spLocks noChangeShapeType="1"/>
            </p:cNvSpPr>
            <p:nvPr/>
          </p:nvSpPr>
          <p:spPr bwMode="auto">
            <a:xfrm>
              <a:off x="3322" y="1935"/>
              <a:ext cx="0" cy="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61" name="Object 138"/>
            <p:cNvGraphicFramePr>
              <a:graphicFrameLocks noChangeAspect="1"/>
            </p:cNvGraphicFramePr>
            <p:nvPr/>
          </p:nvGraphicFramePr>
          <p:xfrm>
            <a:off x="3249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6" name="Equation" r:id="rId15" imgW="152400" imgH="139700" progId="">
                    <p:embed/>
                  </p:oleObj>
                </mc:Choice>
                <mc:Fallback>
                  <p:oleObj name="Equation" r:id="rId15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9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62" name="AutoShape 140"/>
            <p:cNvSpPr>
              <a:spLocks noChangeArrowheads="1"/>
            </p:cNvSpPr>
            <p:nvPr/>
          </p:nvSpPr>
          <p:spPr bwMode="auto">
            <a:xfrm rot="5400000">
              <a:off x="3199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3" name="AutoShape 141"/>
            <p:cNvSpPr>
              <a:spLocks noChangeArrowheads="1"/>
            </p:cNvSpPr>
            <p:nvPr/>
          </p:nvSpPr>
          <p:spPr bwMode="auto">
            <a:xfrm rot="5400000">
              <a:off x="3199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4" name="AutoShape 142"/>
            <p:cNvSpPr>
              <a:spLocks noChangeArrowheads="1"/>
            </p:cNvSpPr>
            <p:nvPr/>
          </p:nvSpPr>
          <p:spPr bwMode="auto">
            <a:xfrm rot="5400000">
              <a:off x="3199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5" name="AutoShape 143"/>
            <p:cNvSpPr>
              <a:spLocks noChangeArrowheads="1"/>
            </p:cNvSpPr>
            <p:nvPr/>
          </p:nvSpPr>
          <p:spPr bwMode="auto">
            <a:xfrm rot="5400000">
              <a:off x="3199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6" name="AutoShape 144"/>
            <p:cNvSpPr>
              <a:spLocks noChangeArrowheads="1"/>
            </p:cNvSpPr>
            <p:nvPr/>
          </p:nvSpPr>
          <p:spPr bwMode="auto">
            <a:xfrm rot="5400000">
              <a:off x="3199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7" name="AutoShape 145"/>
            <p:cNvSpPr>
              <a:spLocks noChangeArrowheads="1"/>
            </p:cNvSpPr>
            <p:nvPr/>
          </p:nvSpPr>
          <p:spPr bwMode="auto">
            <a:xfrm rot="5400000">
              <a:off x="3199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8" name="AutoShape 146"/>
            <p:cNvSpPr>
              <a:spLocks noChangeArrowheads="1"/>
            </p:cNvSpPr>
            <p:nvPr/>
          </p:nvSpPr>
          <p:spPr bwMode="auto">
            <a:xfrm rot="5400000">
              <a:off x="3199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69" name="AutoShape 147"/>
            <p:cNvSpPr>
              <a:spLocks noChangeArrowheads="1"/>
            </p:cNvSpPr>
            <p:nvPr/>
          </p:nvSpPr>
          <p:spPr bwMode="auto">
            <a:xfrm rot="5400000">
              <a:off x="3199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6" name="Group 1145"/>
          <p:cNvGrpSpPr>
            <a:grpSpLocks/>
          </p:cNvGrpSpPr>
          <p:nvPr/>
        </p:nvGrpSpPr>
        <p:grpSpPr bwMode="auto">
          <a:xfrm>
            <a:off x="2555875" y="2701925"/>
            <a:ext cx="1295400" cy="2128838"/>
            <a:chOff x="3651" y="1389"/>
            <a:chExt cx="816" cy="1341"/>
          </a:xfrm>
        </p:grpSpPr>
        <p:sp>
          <p:nvSpPr>
            <p:cNvPr id="42171" name="AutoShape 150"/>
            <p:cNvSpPr>
              <a:spLocks noChangeArrowheads="1"/>
            </p:cNvSpPr>
            <p:nvPr/>
          </p:nvSpPr>
          <p:spPr bwMode="auto">
            <a:xfrm rot="16200000" flipH="1">
              <a:off x="3688" y="1906"/>
              <a:ext cx="1295" cy="262"/>
            </a:xfrm>
            <a:prstGeom prst="parallelogram">
              <a:avLst>
                <a:gd name="adj" fmla="val 6178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2" name="Line 152"/>
            <p:cNvSpPr>
              <a:spLocks noChangeShapeType="1"/>
            </p:cNvSpPr>
            <p:nvPr/>
          </p:nvSpPr>
          <p:spPr bwMode="auto">
            <a:xfrm>
              <a:off x="4366" y="1933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73" name="Object 153"/>
            <p:cNvGraphicFramePr>
              <a:graphicFrameLocks noChangeAspect="1"/>
            </p:cNvGraphicFramePr>
            <p:nvPr/>
          </p:nvGraphicFramePr>
          <p:xfrm>
            <a:off x="4292" y="1779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7" name="Equation" r:id="rId17" imgW="152400" imgH="139700" progId="">
                    <p:embed/>
                  </p:oleObj>
                </mc:Choice>
                <mc:Fallback>
                  <p:oleObj name="Equation" r:id="rId17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1779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74" name="AutoShape 154"/>
            <p:cNvSpPr>
              <a:spLocks noChangeArrowheads="1"/>
            </p:cNvSpPr>
            <p:nvPr/>
          </p:nvSpPr>
          <p:spPr bwMode="auto">
            <a:xfrm rot="5400000">
              <a:off x="3111" y="1929"/>
              <a:ext cx="1341" cy="262"/>
            </a:xfrm>
            <a:prstGeom prst="parallelogram">
              <a:avLst>
                <a:gd name="adj" fmla="val 28980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5" name="Line 155"/>
            <p:cNvSpPr>
              <a:spLocks noChangeShapeType="1"/>
            </p:cNvSpPr>
            <p:nvPr/>
          </p:nvSpPr>
          <p:spPr bwMode="auto">
            <a:xfrm>
              <a:off x="3942" y="1455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6" name="Line 156"/>
            <p:cNvSpPr>
              <a:spLocks noChangeShapeType="1"/>
            </p:cNvSpPr>
            <p:nvPr/>
          </p:nvSpPr>
          <p:spPr bwMode="auto">
            <a:xfrm>
              <a:off x="4001" y="1441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7" name="Line 157"/>
            <p:cNvSpPr>
              <a:spLocks noChangeShapeType="1"/>
            </p:cNvSpPr>
            <p:nvPr/>
          </p:nvSpPr>
          <p:spPr bwMode="auto">
            <a:xfrm>
              <a:off x="4059" y="1437"/>
              <a:ext cx="0" cy="126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8" name="Line 158"/>
            <p:cNvSpPr>
              <a:spLocks noChangeShapeType="1"/>
            </p:cNvSpPr>
            <p:nvPr/>
          </p:nvSpPr>
          <p:spPr bwMode="auto">
            <a:xfrm>
              <a:off x="4117" y="1414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79" name="Line 159"/>
            <p:cNvSpPr>
              <a:spLocks noChangeShapeType="1"/>
            </p:cNvSpPr>
            <p:nvPr/>
          </p:nvSpPr>
          <p:spPr bwMode="auto">
            <a:xfrm>
              <a:off x="4176" y="140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0" name="Line 160"/>
            <p:cNvSpPr>
              <a:spLocks noChangeShapeType="1"/>
            </p:cNvSpPr>
            <p:nvPr/>
          </p:nvSpPr>
          <p:spPr bwMode="auto">
            <a:xfrm flipH="1">
              <a:off x="3913" y="140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1" name="Line 161"/>
            <p:cNvSpPr>
              <a:spLocks noChangeShapeType="1"/>
            </p:cNvSpPr>
            <p:nvPr/>
          </p:nvSpPr>
          <p:spPr bwMode="auto">
            <a:xfrm flipH="1">
              <a:off x="3913" y="144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2" name="Line 162"/>
            <p:cNvSpPr>
              <a:spLocks noChangeShapeType="1"/>
            </p:cNvSpPr>
            <p:nvPr/>
          </p:nvSpPr>
          <p:spPr bwMode="auto">
            <a:xfrm flipH="1">
              <a:off x="3913" y="149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3" name="Line 163"/>
            <p:cNvSpPr>
              <a:spLocks noChangeShapeType="1"/>
            </p:cNvSpPr>
            <p:nvPr/>
          </p:nvSpPr>
          <p:spPr bwMode="auto">
            <a:xfrm flipH="1">
              <a:off x="3913" y="153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4" name="Line 164"/>
            <p:cNvSpPr>
              <a:spLocks noChangeShapeType="1"/>
            </p:cNvSpPr>
            <p:nvPr/>
          </p:nvSpPr>
          <p:spPr bwMode="auto">
            <a:xfrm flipH="1">
              <a:off x="3913" y="1580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5" name="Line 165"/>
            <p:cNvSpPr>
              <a:spLocks noChangeShapeType="1"/>
            </p:cNvSpPr>
            <p:nvPr/>
          </p:nvSpPr>
          <p:spPr bwMode="auto">
            <a:xfrm flipH="1">
              <a:off x="3913" y="1625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6" name="Line 166"/>
            <p:cNvSpPr>
              <a:spLocks noChangeShapeType="1"/>
            </p:cNvSpPr>
            <p:nvPr/>
          </p:nvSpPr>
          <p:spPr bwMode="auto">
            <a:xfrm flipH="1">
              <a:off x="3913" y="167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7" name="Line 167"/>
            <p:cNvSpPr>
              <a:spLocks noChangeShapeType="1"/>
            </p:cNvSpPr>
            <p:nvPr/>
          </p:nvSpPr>
          <p:spPr bwMode="auto">
            <a:xfrm flipH="1">
              <a:off x="3913" y="171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8" name="Line 168"/>
            <p:cNvSpPr>
              <a:spLocks noChangeShapeType="1"/>
            </p:cNvSpPr>
            <p:nvPr/>
          </p:nvSpPr>
          <p:spPr bwMode="auto">
            <a:xfrm flipH="1">
              <a:off x="3913" y="176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89" name="Line 169"/>
            <p:cNvSpPr>
              <a:spLocks noChangeShapeType="1"/>
            </p:cNvSpPr>
            <p:nvPr/>
          </p:nvSpPr>
          <p:spPr bwMode="auto">
            <a:xfrm flipH="1">
              <a:off x="3913" y="180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0" name="Line 170"/>
            <p:cNvSpPr>
              <a:spLocks noChangeShapeType="1"/>
            </p:cNvSpPr>
            <p:nvPr/>
          </p:nvSpPr>
          <p:spPr bwMode="auto">
            <a:xfrm flipH="1">
              <a:off x="3913" y="185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1" name="Line 171"/>
            <p:cNvSpPr>
              <a:spLocks noChangeShapeType="1"/>
            </p:cNvSpPr>
            <p:nvPr/>
          </p:nvSpPr>
          <p:spPr bwMode="auto">
            <a:xfrm flipH="1">
              <a:off x="3913" y="1896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2" name="Line 172"/>
            <p:cNvSpPr>
              <a:spLocks noChangeShapeType="1"/>
            </p:cNvSpPr>
            <p:nvPr/>
          </p:nvSpPr>
          <p:spPr bwMode="auto">
            <a:xfrm flipH="1">
              <a:off x="3913" y="1941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3" name="Line 173"/>
            <p:cNvSpPr>
              <a:spLocks noChangeShapeType="1"/>
            </p:cNvSpPr>
            <p:nvPr/>
          </p:nvSpPr>
          <p:spPr bwMode="auto">
            <a:xfrm flipH="1">
              <a:off x="3913" y="198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4" name="Line 174"/>
            <p:cNvSpPr>
              <a:spLocks noChangeShapeType="1"/>
            </p:cNvSpPr>
            <p:nvPr/>
          </p:nvSpPr>
          <p:spPr bwMode="auto">
            <a:xfrm flipH="1">
              <a:off x="3913" y="203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5" name="Line 175"/>
            <p:cNvSpPr>
              <a:spLocks noChangeShapeType="1"/>
            </p:cNvSpPr>
            <p:nvPr/>
          </p:nvSpPr>
          <p:spPr bwMode="auto">
            <a:xfrm flipH="1">
              <a:off x="3913" y="207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6" name="Line 176"/>
            <p:cNvSpPr>
              <a:spLocks noChangeShapeType="1"/>
            </p:cNvSpPr>
            <p:nvPr/>
          </p:nvSpPr>
          <p:spPr bwMode="auto">
            <a:xfrm flipH="1">
              <a:off x="3913" y="212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7" name="Line 177"/>
            <p:cNvSpPr>
              <a:spLocks noChangeShapeType="1"/>
            </p:cNvSpPr>
            <p:nvPr/>
          </p:nvSpPr>
          <p:spPr bwMode="auto">
            <a:xfrm flipH="1">
              <a:off x="3913" y="216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8" name="Line 178"/>
            <p:cNvSpPr>
              <a:spLocks noChangeShapeType="1"/>
            </p:cNvSpPr>
            <p:nvPr/>
          </p:nvSpPr>
          <p:spPr bwMode="auto">
            <a:xfrm flipH="1">
              <a:off x="3913" y="221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99" name="Line 179"/>
            <p:cNvSpPr>
              <a:spLocks noChangeShapeType="1"/>
            </p:cNvSpPr>
            <p:nvPr/>
          </p:nvSpPr>
          <p:spPr bwMode="auto">
            <a:xfrm flipH="1">
              <a:off x="3913" y="225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0" name="Line 180"/>
            <p:cNvSpPr>
              <a:spLocks noChangeShapeType="1"/>
            </p:cNvSpPr>
            <p:nvPr/>
          </p:nvSpPr>
          <p:spPr bwMode="auto">
            <a:xfrm flipH="1">
              <a:off x="3913" y="2301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1" name="Line 181"/>
            <p:cNvSpPr>
              <a:spLocks noChangeShapeType="1"/>
            </p:cNvSpPr>
            <p:nvPr/>
          </p:nvSpPr>
          <p:spPr bwMode="auto">
            <a:xfrm flipH="1">
              <a:off x="3913" y="2346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2" name="Line 182"/>
            <p:cNvSpPr>
              <a:spLocks noChangeShapeType="1"/>
            </p:cNvSpPr>
            <p:nvPr/>
          </p:nvSpPr>
          <p:spPr bwMode="auto">
            <a:xfrm flipH="1">
              <a:off x="3913" y="239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3" name="Line 183"/>
            <p:cNvSpPr>
              <a:spLocks noChangeShapeType="1"/>
            </p:cNvSpPr>
            <p:nvPr/>
          </p:nvSpPr>
          <p:spPr bwMode="auto">
            <a:xfrm flipH="1">
              <a:off x="3913" y="243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4" name="Line 184"/>
            <p:cNvSpPr>
              <a:spLocks noChangeShapeType="1"/>
            </p:cNvSpPr>
            <p:nvPr/>
          </p:nvSpPr>
          <p:spPr bwMode="auto">
            <a:xfrm flipH="1">
              <a:off x="3913" y="248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5" name="Line 185"/>
            <p:cNvSpPr>
              <a:spLocks noChangeShapeType="1"/>
            </p:cNvSpPr>
            <p:nvPr/>
          </p:nvSpPr>
          <p:spPr bwMode="auto">
            <a:xfrm flipH="1">
              <a:off x="3913" y="252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6" name="Line 186"/>
            <p:cNvSpPr>
              <a:spLocks noChangeShapeType="1"/>
            </p:cNvSpPr>
            <p:nvPr/>
          </p:nvSpPr>
          <p:spPr bwMode="auto">
            <a:xfrm flipH="1">
              <a:off x="3913" y="2572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7" name="Line 187"/>
            <p:cNvSpPr>
              <a:spLocks noChangeShapeType="1"/>
            </p:cNvSpPr>
            <p:nvPr/>
          </p:nvSpPr>
          <p:spPr bwMode="auto">
            <a:xfrm flipH="1">
              <a:off x="3913" y="2617"/>
              <a:ext cx="292" cy="6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08" name="Line 189"/>
            <p:cNvSpPr>
              <a:spLocks noChangeShapeType="1"/>
            </p:cNvSpPr>
            <p:nvPr/>
          </p:nvSpPr>
          <p:spPr bwMode="auto">
            <a:xfrm>
              <a:off x="3822" y="1933"/>
              <a:ext cx="4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209" name="Object 190"/>
            <p:cNvGraphicFramePr>
              <a:graphicFrameLocks noChangeAspect="1"/>
            </p:cNvGraphicFramePr>
            <p:nvPr/>
          </p:nvGraphicFramePr>
          <p:xfrm>
            <a:off x="3735" y="1750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8" name="Equation" r:id="rId19" imgW="127000" imgH="139700" progId="">
                    <p:embed/>
                  </p:oleObj>
                </mc:Choice>
                <mc:Fallback>
                  <p:oleObj name="Equation" r:id="rId19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" y="1750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210" name="Line 191"/>
            <p:cNvSpPr>
              <a:spLocks noChangeShapeType="1"/>
            </p:cNvSpPr>
            <p:nvPr/>
          </p:nvSpPr>
          <p:spPr bwMode="auto">
            <a:xfrm flipH="1">
              <a:off x="3913" y="2662"/>
              <a:ext cx="292" cy="6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211" name="AutoShape 193"/>
            <p:cNvSpPr>
              <a:spLocks noChangeArrowheads="1"/>
            </p:cNvSpPr>
            <p:nvPr/>
          </p:nvSpPr>
          <p:spPr bwMode="auto">
            <a:xfrm rot="5400000">
              <a:off x="4242" y="14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2" name="AutoShape 194"/>
            <p:cNvSpPr>
              <a:spLocks noChangeArrowheads="1"/>
            </p:cNvSpPr>
            <p:nvPr/>
          </p:nvSpPr>
          <p:spPr bwMode="auto">
            <a:xfrm rot="5400000">
              <a:off x="4242" y="154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3" name="AutoShape 195"/>
            <p:cNvSpPr>
              <a:spLocks noChangeArrowheads="1"/>
            </p:cNvSpPr>
            <p:nvPr/>
          </p:nvSpPr>
          <p:spPr bwMode="auto">
            <a:xfrm rot="5400000">
              <a:off x="4242" y="165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4" name="AutoShape 196"/>
            <p:cNvSpPr>
              <a:spLocks noChangeArrowheads="1"/>
            </p:cNvSpPr>
            <p:nvPr/>
          </p:nvSpPr>
          <p:spPr bwMode="auto">
            <a:xfrm rot="5400000">
              <a:off x="4242" y="1767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5" name="AutoShape 197"/>
            <p:cNvSpPr>
              <a:spLocks noChangeArrowheads="1"/>
            </p:cNvSpPr>
            <p:nvPr/>
          </p:nvSpPr>
          <p:spPr bwMode="auto">
            <a:xfrm rot="5400000">
              <a:off x="4242" y="187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6" name="AutoShape 198"/>
            <p:cNvSpPr>
              <a:spLocks noChangeArrowheads="1"/>
            </p:cNvSpPr>
            <p:nvPr/>
          </p:nvSpPr>
          <p:spPr bwMode="auto">
            <a:xfrm rot="5400000">
              <a:off x="4242" y="198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7" name="AutoShape 199"/>
            <p:cNvSpPr>
              <a:spLocks noChangeArrowheads="1"/>
            </p:cNvSpPr>
            <p:nvPr/>
          </p:nvSpPr>
          <p:spPr bwMode="auto">
            <a:xfrm rot="5400000">
              <a:off x="4242" y="209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8" name="AutoShape 200"/>
            <p:cNvSpPr>
              <a:spLocks noChangeArrowheads="1"/>
            </p:cNvSpPr>
            <p:nvPr/>
          </p:nvSpPr>
          <p:spPr bwMode="auto">
            <a:xfrm rot="5400000">
              <a:off x="4242" y="2208"/>
              <a:ext cx="43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19" name="AutoShape 201"/>
            <p:cNvSpPr>
              <a:spLocks noChangeArrowheads="1"/>
            </p:cNvSpPr>
            <p:nvPr/>
          </p:nvSpPr>
          <p:spPr bwMode="auto">
            <a:xfrm rot="5400000">
              <a:off x="4242" y="231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0" name="AutoShape 202"/>
            <p:cNvSpPr>
              <a:spLocks noChangeArrowheads="1"/>
            </p:cNvSpPr>
            <p:nvPr/>
          </p:nvSpPr>
          <p:spPr bwMode="auto">
            <a:xfrm rot="5400000">
              <a:off x="4242" y="242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221" name="AutoShape 203"/>
            <p:cNvSpPr>
              <a:spLocks noChangeArrowheads="1"/>
            </p:cNvSpPr>
            <p:nvPr/>
          </p:nvSpPr>
          <p:spPr bwMode="auto">
            <a:xfrm rot="5400000">
              <a:off x="4242" y="2537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7" name="Group 1146"/>
          <p:cNvGrpSpPr>
            <a:grpSpLocks/>
          </p:cNvGrpSpPr>
          <p:nvPr/>
        </p:nvGrpSpPr>
        <p:grpSpPr bwMode="auto">
          <a:xfrm>
            <a:off x="2555875" y="2701925"/>
            <a:ext cx="1295400" cy="2200275"/>
            <a:chOff x="4603" y="1389"/>
            <a:chExt cx="816" cy="1386"/>
          </a:xfrm>
        </p:grpSpPr>
        <p:sp>
          <p:nvSpPr>
            <p:cNvPr id="42116" name="AutoShape 206"/>
            <p:cNvSpPr>
              <a:spLocks noChangeArrowheads="1"/>
            </p:cNvSpPr>
            <p:nvPr/>
          </p:nvSpPr>
          <p:spPr bwMode="auto">
            <a:xfrm rot="5400000">
              <a:off x="4041" y="1951"/>
              <a:ext cx="1386" cy="262"/>
            </a:xfrm>
            <a:prstGeom prst="parallelogram">
              <a:avLst>
                <a:gd name="adj" fmla="val 41855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7" name="AutoShape 207"/>
            <p:cNvSpPr>
              <a:spLocks noChangeArrowheads="1"/>
            </p:cNvSpPr>
            <p:nvPr/>
          </p:nvSpPr>
          <p:spPr bwMode="auto">
            <a:xfrm rot="16200000" flipH="1">
              <a:off x="4640" y="1906"/>
              <a:ext cx="1296" cy="262"/>
            </a:xfrm>
            <a:prstGeom prst="parallelogram">
              <a:avLst>
                <a:gd name="adj" fmla="val 7832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8" name="Line 208"/>
            <p:cNvSpPr>
              <a:spLocks noChangeShapeType="1"/>
            </p:cNvSpPr>
            <p:nvPr/>
          </p:nvSpPr>
          <p:spPr bwMode="auto">
            <a:xfrm>
              <a:off x="4894" y="1482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19" name="Line 209"/>
            <p:cNvSpPr>
              <a:spLocks noChangeShapeType="1"/>
            </p:cNvSpPr>
            <p:nvPr/>
          </p:nvSpPr>
          <p:spPr bwMode="auto">
            <a:xfrm>
              <a:off x="4953" y="1459"/>
              <a:ext cx="0" cy="12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0" name="Line 210"/>
            <p:cNvSpPr>
              <a:spLocks noChangeShapeType="1"/>
            </p:cNvSpPr>
            <p:nvPr/>
          </p:nvSpPr>
          <p:spPr bwMode="auto">
            <a:xfrm>
              <a:off x="5011" y="1441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1" name="Line 211"/>
            <p:cNvSpPr>
              <a:spLocks noChangeShapeType="1"/>
            </p:cNvSpPr>
            <p:nvPr/>
          </p:nvSpPr>
          <p:spPr bwMode="auto">
            <a:xfrm>
              <a:off x="5069" y="1423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2" name="Line 212"/>
            <p:cNvSpPr>
              <a:spLocks noChangeShapeType="1"/>
            </p:cNvSpPr>
            <p:nvPr/>
          </p:nvSpPr>
          <p:spPr bwMode="auto">
            <a:xfrm>
              <a:off x="5128" y="1410"/>
              <a:ext cx="0" cy="1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3" name="Line 213"/>
            <p:cNvSpPr>
              <a:spLocks noChangeShapeType="1"/>
            </p:cNvSpPr>
            <p:nvPr/>
          </p:nvSpPr>
          <p:spPr bwMode="auto">
            <a:xfrm flipH="1">
              <a:off x="4865" y="140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4" name="Line 214"/>
            <p:cNvSpPr>
              <a:spLocks noChangeShapeType="1"/>
            </p:cNvSpPr>
            <p:nvPr/>
          </p:nvSpPr>
          <p:spPr bwMode="auto">
            <a:xfrm flipH="1">
              <a:off x="4865" y="1445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5" name="Line 215"/>
            <p:cNvSpPr>
              <a:spLocks noChangeShapeType="1"/>
            </p:cNvSpPr>
            <p:nvPr/>
          </p:nvSpPr>
          <p:spPr bwMode="auto">
            <a:xfrm flipH="1">
              <a:off x="4865" y="1490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6" name="Line 216"/>
            <p:cNvSpPr>
              <a:spLocks noChangeShapeType="1"/>
            </p:cNvSpPr>
            <p:nvPr/>
          </p:nvSpPr>
          <p:spPr bwMode="auto">
            <a:xfrm flipH="1">
              <a:off x="4865" y="1535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7" name="Line 217"/>
            <p:cNvSpPr>
              <a:spLocks noChangeShapeType="1"/>
            </p:cNvSpPr>
            <p:nvPr/>
          </p:nvSpPr>
          <p:spPr bwMode="auto">
            <a:xfrm flipH="1">
              <a:off x="4865" y="1580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8" name="Line 218"/>
            <p:cNvSpPr>
              <a:spLocks noChangeShapeType="1"/>
            </p:cNvSpPr>
            <p:nvPr/>
          </p:nvSpPr>
          <p:spPr bwMode="auto">
            <a:xfrm flipH="1">
              <a:off x="4865" y="162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29" name="Line 219"/>
            <p:cNvSpPr>
              <a:spLocks noChangeShapeType="1"/>
            </p:cNvSpPr>
            <p:nvPr/>
          </p:nvSpPr>
          <p:spPr bwMode="auto">
            <a:xfrm flipH="1">
              <a:off x="4865" y="167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0" name="Line 220"/>
            <p:cNvSpPr>
              <a:spLocks noChangeShapeType="1"/>
            </p:cNvSpPr>
            <p:nvPr/>
          </p:nvSpPr>
          <p:spPr bwMode="auto">
            <a:xfrm flipH="1">
              <a:off x="4865" y="171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1" name="Line 221"/>
            <p:cNvSpPr>
              <a:spLocks noChangeShapeType="1"/>
            </p:cNvSpPr>
            <p:nvPr/>
          </p:nvSpPr>
          <p:spPr bwMode="auto">
            <a:xfrm flipH="1">
              <a:off x="4865" y="176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2" name="Line 222"/>
            <p:cNvSpPr>
              <a:spLocks noChangeShapeType="1"/>
            </p:cNvSpPr>
            <p:nvPr/>
          </p:nvSpPr>
          <p:spPr bwMode="auto">
            <a:xfrm flipH="1">
              <a:off x="4865" y="180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3" name="Line 223"/>
            <p:cNvSpPr>
              <a:spLocks noChangeShapeType="1"/>
            </p:cNvSpPr>
            <p:nvPr/>
          </p:nvSpPr>
          <p:spPr bwMode="auto">
            <a:xfrm flipH="1">
              <a:off x="4865" y="185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4" name="Line 224"/>
            <p:cNvSpPr>
              <a:spLocks noChangeShapeType="1"/>
            </p:cNvSpPr>
            <p:nvPr/>
          </p:nvSpPr>
          <p:spPr bwMode="auto">
            <a:xfrm flipH="1">
              <a:off x="4865" y="189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5" name="Line 225"/>
            <p:cNvSpPr>
              <a:spLocks noChangeShapeType="1"/>
            </p:cNvSpPr>
            <p:nvPr/>
          </p:nvSpPr>
          <p:spPr bwMode="auto">
            <a:xfrm flipH="1">
              <a:off x="4865" y="194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6" name="Line 226"/>
            <p:cNvSpPr>
              <a:spLocks noChangeShapeType="1"/>
            </p:cNvSpPr>
            <p:nvPr/>
          </p:nvSpPr>
          <p:spPr bwMode="auto">
            <a:xfrm flipH="1">
              <a:off x="4865" y="198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7" name="Line 227"/>
            <p:cNvSpPr>
              <a:spLocks noChangeShapeType="1"/>
            </p:cNvSpPr>
            <p:nvPr/>
          </p:nvSpPr>
          <p:spPr bwMode="auto">
            <a:xfrm flipH="1">
              <a:off x="4865" y="2031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8" name="Line 228"/>
            <p:cNvSpPr>
              <a:spLocks noChangeShapeType="1"/>
            </p:cNvSpPr>
            <p:nvPr/>
          </p:nvSpPr>
          <p:spPr bwMode="auto">
            <a:xfrm flipH="1">
              <a:off x="4865" y="2076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39" name="Line 229"/>
            <p:cNvSpPr>
              <a:spLocks noChangeShapeType="1"/>
            </p:cNvSpPr>
            <p:nvPr/>
          </p:nvSpPr>
          <p:spPr bwMode="auto">
            <a:xfrm flipH="1">
              <a:off x="4865" y="2121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0" name="Line 230"/>
            <p:cNvSpPr>
              <a:spLocks noChangeShapeType="1"/>
            </p:cNvSpPr>
            <p:nvPr/>
          </p:nvSpPr>
          <p:spPr bwMode="auto">
            <a:xfrm flipH="1">
              <a:off x="4865" y="2166"/>
              <a:ext cx="292" cy="9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1" name="Line 231"/>
            <p:cNvSpPr>
              <a:spLocks noChangeShapeType="1"/>
            </p:cNvSpPr>
            <p:nvPr/>
          </p:nvSpPr>
          <p:spPr bwMode="auto">
            <a:xfrm flipH="1">
              <a:off x="4865" y="221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2" name="Line 232"/>
            <p:cNvSpPr>
              <a:spLocks noChangeShapeType="1"/>
            </p:cNvSpPr>
            <p:nvPr/>
          </p:nvSpPr>
          <p:spPr bwMode="auto">
            <a:xfrm flipH="1">
              <a:off x="4865" y="225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3" name="Line 233"/>
            <p:cNvSpPr>
              <a:spLocks noChangeShapeType="1"/>
            </p:cNvSpPr>
            <p:nvPr/>
          </p:nvSpPr>
          <p:spPr bwMode="auto">
            <a:xfrm flipH="1">
              <a:off x="4865" y="230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4" name="Line 234"/>
            <p:cNvSpPr>
              <a:spLocks noChangeShapeType="1"/>
            </p:cNvSpPr>
            <p:nvPr/>
          </p:nvSpPr>
          <p:spPr bwMode="auto">
            <a:xfrm flipH="1">
              <a:off x="4865" y="234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5" name="Line 235"/>
            <p:cNvSpPr>
              <a:spLocks noChangeShapeType="1"/>
            </p:cNvSpPr>
            <p:nvPr/>
          </p:nvSpPr>
          <p:spPr bwMode="auto">
            <a:xfrm flipH="1">
              <a:off x="4865" y="239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6" name="Line 236"/>
            <p:cNvSpPr>
              <a:spLocks noChangeShapeType="1"/>
            </p:cNvSpPr>
            <p:nvPr/>
          </p:nvSpPr>
          <p:spPr bwMode="auto">
            <a:xfrm flipH="1">
              <a:off x="4865" y="243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7" name="Line 237"/>
            <p:cNvSpPr>
              <a:spLocks noChangeShapeType="1"/>
            </p:cNvSpPr>
            <p:nvPr/>
          </p:nvSpPr>
          <p:spPr bwMode="auto">
            <a:xfrm flipH="1">
              <a:off x="4865" y="248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8" name="Line 238"/>
            <p:cNvSpPr>
              <a:spLocks noChangeShapeType="1"/>
            </p:cNvSpPr>
            <p:nvPr/>
          </p:nvSpPr>
          <p:spPr bwMode="auto">
            <a:xfrm flipH="1">
              <a:off x="4865" y="252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49" name="Line 239"/>
            <p:cNvSpPr>
              <a:spLocks noChangeShapeType="1"/>
            </p:cNvSpPr>
            <p:nvPr/>
          </p:nvSpPr>
          <p:spPr bwMode="auto">
            <a:xfrm flipH="1">
              <a:off x="4865" y="257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0" name="Line 240"/>
            <p:cNvSpPr>
              <a:spLocks noChangeShapeType="1"/>
            </p:cNvSpPr>
            <p:nvPr/>
          </p:nvSpPr>
          <p:spPr bwMode="auto">
            <a:xfrm flipH="1">
              <a:off x="4865" y="2617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1" name="Line 241"/>
            <p:cNvSpPr>
              <a:spLocks noChangeShapeType="1"/>
            </p:cNvSpPr>
            <p:nvPr/>
          </p:nvSpPr>
          <p:spPr bwMode="auto">
            <a:xfrm flipH="1">
              <a:off x="4865" y="2662"/>
              <a:ext cx="292" cy="9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52" name="Line 243"/>
            <p:cNvSpPr>
              <a:spLocks noChangeShapeType="1"/>
            </p:cNvSpPr>
            <p:nvPr/>
          </p:nvSpPr>
          <p:spPr bwMode="auto">
            <a:xfrm>
              <a:off x="4774" y="1935"/>
              <a:ext cx="0" cy="2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3" name="Object 244"/>
            <p:cNvGraphicFramePr>
              <a:graphicFrameLocks noChangeAspect="1"/>
            </p:cNvGraphicFramePr>
            <p:nvPr/>
          </p:nvGraphicFramePr>
          <p:xfrm>
            <a:off x="4687" y="1752"/>
            <a:ext cx="178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09" name="Equation" r:id="rId21" imgW="127000" imgH="139700" progId="">
                    <p:embed/>
                  </p:oleObj>
                </mc:Choice>
                <mc:Fallback>
                  <p:oleObj name="Equation" r:id="rId21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" y="1752"/>
                          <a:ext cx="178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4" name="Line 246"/>
            <p:cNvSpPr>
              <a:spLocks noChangeShapeType="1"/>
            </p:cNvSpPr>
            <p:nvPr/>
          </p:nvSpPr>
          <p:spPr bwMode="auto">
            <a:xfrm>
              <a:off x="5317" y="1935"/>
              <a:ext cx="0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155" name="Object 247"/>
            <p:cNvGraphicFramePr>
              <a:graphicFrameLocks noChangeAspect="1"/>
            </p:cNvGraphicFramePr>
            <p:nvPr/>
          </p:nvGraphicFramePr>
          <p:xfrm>
            <a:off x="5244" y="1781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10" name="Equation" r:id="rId23" imgW="152400" imgH="139700" progId="">
                    <p:embed/>
                  </p:oleObj>
                </mc:Choice>
                <mc:Fallback>
                  <p:oleObj name="Equation" r:id="rId23" imgW="1524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4" y="1781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156" name="AutoShape 249"/>
            <p:cNvSpPr>
              <a:spLocks noChangeArrowheads="1"/>
            </p:cNvSpPr>
            <p:nvPr/>
          </p:nvSpPr>
          <p:spPr bwMode="auto">
            <a:xfrm rot="5400000">
              <a:off x="5194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7" name="AutoShape 250"/>
            <p:cNvSpPr>
              <a:spLocks noChangeArrowheads="1"/>
            </p:cNvSpPr>
            <p:nvPr/>
          </p:nvSpPr>
          <p:spPr bwMode="auto">
            <a:xfrm rot="5400000">
              <a:off x="5194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8" name="AutoShape 251"/>
            <p:cNvSpPr>
              <a:spLocks noChangeArrowheads="1"/>
            </p:cNvSpPr>
            <p:nvPr/>
          </p:nvSpPr>
          <p:spPr bwMode="auto">
            <a:xfrm rot="5400000">
              <a:off x="5194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59" name="AutoShape 252"/>
            <p:cNvSpPr>
              <a:spLocks noChangeArrowheads="1"/>
            </p:cNvSpPr>
            <p:nvPr/>
          </p:nvSpPr>
          <p:spPr bwMode="auto">
            <a:xfrm rot="5400000">
              <a:off x="5194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0" name="AutoShape 253"/>
            <p:cNvSpPr>
              <a:spLocks noChangeArrowheads="1"/>
            </p:cNvSpPr>
            <p:nvPr/>
          </p:nvSpPr>
          <p:spPr bwMode="auto">
            <a:xfrm rot="5400000">
              <a:off x="5194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1" name="AutoShape 254"/>
            <p:cNvSpPr>
              <a:spLocks noChangeArrowheads="1"/>
            </p:cNvSpPr>
            <p:nvPr/>
          </p:nvSpPr>
          <p:spPr bwMode="auto">
            <a:xfrm rot="5400000">
              <a:off x="5194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2" name="AutoShape 255"/>
            <p:cNvSpPr>
              <a:spLocks noChangeArrowheads="1"/>
            </p:cNvSpPr>
            <p:nvPr/>
          </p:nvSpPr>
          <p:spPr bwMode="auto">
            <a:xfrm rot="5400000">
              <a:off x="5194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3" name="AutoShape 256"/>
            <p:cNvSpPr>
              <a:spLocks noChangeArrowheads="1"/>
            </p:cNvSpPr>
            <p:nvPr/>
          </p:nvSpPr>
          <p:spPr bwMode="auto">
            <a:xfrm rot="5400000">
              <a:off x="5194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4" name="AutoShape 257"/>
            <p:cNvSpPr>
              <a:spLocks noChangeArrowheads="1"/>
            </p:cNvSpPr>
            <p:nvPr/>
          </p:nvSpPr>
          <p:spPr bwMode="auto">
            <a:xfrm rot="5400000">
              <a:off x="5194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5" name="AutoShape 258"/>
            <p:cNvSpPr>
              <a:spLocks noChangeArrowheads="1"/>
            </p:cNvSpPr>
            <p:nvPr/>
          </p:nvSpPr>
          <p:spPr bwMode="auto">
            <a:xfrm rot="5400000">
              <a:off x="5194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6" name="AutoShape 259"/>
            <p:cNvSpPr>
              <a:spLocks noChangeArrowheads="1"/>
            </p:cNvSpPr>
            <p:nvPr/>
          </p:nvSpPr>
          <p:spPr bwMode="auto">
            <a:xfrm rot="5400000">
              <a:off x="5194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7" name="AutoShape 260"/>
            <p:cNvSpPr>
              <a:spLocks noChangeArrowheads="1"/>
            </p:cNvSpPr>
            <p:nvPr/>
          </p:nvSpPr>
          <p:spPr bwMode="auto">
            <a:xfrm rot="5400000">
              <a:off x="5194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8" name="AutoShape 261"/>
            <p:cNvSpPr>
              <a:spLocks noChangeArrowheads="1"/>
            </p:cNvSpPr>
            <p:nvPr/>
          </p:nvSpPr>
          <p:spPr bwMode="auto">
            <a:xfrm rot="5400000">
              <a:off x="5194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69" name="AutoShape 262"/>
            <p:cNvSpPr>
              <a:spLocks noChangeArrowheads="1"/>
            </p:cNvSpPr>
            <p:nvPr/>
          </p:nvSpPr>
          <p:spPr bwMode="auto">
            <a:xfrm rot="5400000">
              <a:off x="5194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70" name="AutoShape 263"/>
            <p:cNvSpPr>
              <a:spLocks noChangeArrowheads="1"/>
            </p:cNvSpPr>
            <p:nvPr/>
          </p:nvSpPr>
          <p:spPr bwMode="auto">
            <a:xfrm rot="5400000">
              <a:off x="5194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8" name="Group 1147"/>
          <p:cNvGrpSpPr>
            <a:grpSpLocks/>
          </p:cNvGrpSpPr>
          <p:nvPr/>
        </p:nvGrpSpPr>
        <p:grpSpPr bwMode="auto">
          <a:xfrm>
            <a:off x="2555875" y="2701925"/>
            <a:ext cx="1295400" cy="2274888"/>
            <a:chOff x="5511" y="1389"/>
            <a:chExt cx="816" cy="1433"/>
          </a:xfrm>
        </p:grpSpPr>
        <p:sp>
          <p:nvSpPr>
            <p:cNvPr id="42054" name="AutoShape 267"/>
            <p:cNvSpPr>
              <a:spLocks noChangeArrowheads="1"/>
            </p:cNvSpPr>
            <p:nvPr/>
          </p:nvSpPr>
          <p:spPr bwMode="auto">
            <a:xfrm rot="5400000">
              <a:off x="4925" y="1975"/>
              <a:ext cx="1433" cy="262"/>
            </a:xfrm>
            <a:prstGeom prst="parallelogram">
              <a:avLst>
                <a:gd name="adj" fmla="val 55201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5" name="AutoShape 268"/>
            <p:cNvSpPr>
              <a:spLocks noChangeArrowheads="1"/>
            </p:cNvSpPr>
            <p:nvPr/>
          </p:nvSpPr>
          <p:spPr bwMode="auto">
            <a:xfrm rot="16200000" flipH="1">
              <a:off x="5548" y="1906"/>
              <a:ext cx="1295" cy="262"/>
            </a:xfrm>
            <a:prstGeom prst="parallelogram">
              <a:avLst>
                <a:gd name="adj" fmla="val 10366"/>
              </a:avLst>
            </a:prstGeom>
            <a:solidFill>
              <a:schemeClr val="fol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56" name="Line 269"/>
            <p:cNvSpPr>
              <a:spLocks noChangeShapeType="1"/>
            </p:cNvSpPr>
            <p:nvPr/>
          </p:nvSpPr>
          <p:spPr bwMode="auto">
            <a:xfrm>
              <a:off x="5802" y="1527"/>
              <a:ext cx="1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7" name="Line 270"/>
            <p:cNvSpPr>
              <a:spLocks noChangeShapeType="1"/>
            </p:cNvSpPr>
            <p:nvPr/>
          </p:nvSpPr>
          <p:spPr bwMode="auto">
            <a:xfrm>
              <a:off x="5861" y="1500"/>
              <a:ext cx="0" cy="126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8" name="Line 271"/>
            <p:cNvSpPr>
              <a:spLocks noChangeShapeType="1"/>
            </p:cNvSpPr>
            <p:nvPr/>
          </p:nvSpPr>
          <p:spPr bwMode="auto">
            <a:xfrm>
              <a:off x="5919" y="1482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59" name="Line 272"/>
            <p:cNvSpPr>
              <a:spLocks noChangeShapeType="1"/>
            </p:cNvSpPr>
            <p:nvPr/>
          </p:nvSpPr>
          <p:spPr bwMode="auto">
            <a:xfrm>
              <a:off x="5977" y="1455"/>
              <a:ext cx="1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0" name="Line 273"/>
            <p:cNvSpPr>
              <a:spLocks noChangeShapeType="1"/>
            </p:cNvSpPr>
            <p:nvPr/>
          </p:nvSpPr>
          <p:spPr bwMode="auto">
            <a:xfrm>
              <a:off x="6036" y="1432"/>
              <a:ext cx="0" cy="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1" name="Line 274"/>
            <p:cNvSpPr>
              <a:spLocks noChangeShapeType="1"/>
            </p:cNvSpPr>
            <p:nvPr/>
          </p:nvSpPr>
          <p:spPr bwMode="auto">
            <a:xfrm flipH="1">
              <a:off x="5773" y="142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2" name="Line 275"/>
            <p:cNvSpPr>
              <a:spLocks noChangeShapeType="1"/>
            </p:cNvSpPr>
            <p:nvPr/>
          </p:nvSpPr>
          <p:spPr bwMode="auto">
            <a:xfrm flipH="1">
              <a:off x="5773" y="1468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3" name="Line 276"/>
            <p:cNvSpPr>
              <a:spLocks noChangeShapeType="1"/>
            </p:cNvSpPr>
            <p:nvPr/>
          </p:nvSpPr>
          <p:spPr bwMode="auto">
            <a:xfrm flipH="1">
              <a:off x="5773" y="1513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4" name="Line 277"/>
            <p:cNvSpPr>
              <a:spLocks noChangeShapeType="1"/>
            </p:cNvSpPr>
            <p:nvPr/>
          </p:nvSpPr>
          <p:spPr bwMode="auto">
            <a:xfrm flipH="1">
              <a:off x="5773" y="155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5" name="Line 278"/>
            <p:cNvSpPr>
              <a:spLocks noChangeShapeType="1"/>
            </p:cNvSpPr>
            <p:nvPr/>
          </p:nvSpPr>
          <p:spPr bwMode="auto">
            <a:xfrm flipH="1">
              <a:off x="5773" y="160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6" name="Line 279"/>
            <p:cNvSpPr>
              <a:spLocks noChangeShapeType="1"/>
            </p:cNvSpPr>
            <p:nvPr/>
          </p:nvSpPr>
          <p:spPr bwMode="auto">
            <a:xfrm flipH="1">
              <a:off x="5773" y="164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7" name="Line 280"/>
            <p:cNvSpPr>
              <a:spLocks noChangeShapeType="1"/>
            </p:cNvSpPr>
            <p:nvPr/>
          </p:nvSpPr>
          <p:spPr bwMode="auto">
            <a:xfrm flipH="1">
              <a:off x="5773" y="169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8" name="Line 281"/>
            <p:cNvSpPr>
              <a:spLocks noChangeShapeType="1"/>
            </p:cNvSpPr>
            <p:nvPr/>
          </p:nvSpPr>
          <p:spPr bwMode="auto">
            <a:xfrm flipH="1">
              <a:off x="5773" y="173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69" name="Line 282"/>
            <p:cNvSpPr>
              <a:spLocks noChangeShapeType="1"/>
            </p:cNvSpPr>
            <p:nvPr/>
          </p:nvSpPr>
          <p:spPr bwMode="auto">
            <a:xfrm flipH="1">
              <a:off x="5773" y="178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0" name="Line 283"/>
            <p:cNvSpPr>
              <a:spLocks noChangeShapeType="1"/>
            </p:cNvSpPr>
            <p:nvPr/>
          </p:nvSpPr>
          <p:spPr bwMode="auto">
            <a:xfrm flipH="1">
              <a:off x="5773" y="182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1" name="Line 284"/>
            <p:cNvSpPr>
              <a:spLocks noChangeShapeType="1"/>
            </p:cNvSpPr>
            <p:nvPr/>
          </p:nvSpPr>
          <p:spPr bwMode="auto">
            <a:xfrm flipH="1">
              <a:off x="5773" y="1873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2" name="Line 285"/>
            <p:cNvSpPr>
              <a:spLocks noChangeShapeType="1"/>
            </p:cNvSpPr>
            <p:nvPr/>
          </p:nvSpPr>
          <p:spPr bwMode="auto">
            <a:xfrm flipH="1">
              <a:off x="5773" y="1918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3" name="Line 286"/>
            <p:cNvSpPr>
              <a:spLocks noChangeShapeType="1"/>
            </p:cNvSpPr>
            <p:nvPr/>
          </p:nvSpPr>
          <p:spPr bwMode="auto">
            <a:xfrm flipH="1">
              <a:off x="5773" y="196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4" name="Line 287"/>
            <p:cNvSpPr>
              <a:spLocks noChangeShapeType="1"/>
            </p:cNvSpPr>
            <p:nvPr/>
          </p:nvSpPr>
          <p:spPr bwMode="auto">
            <a:xfrm flipH="1">
              <a:off x="5773" y="200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5" name="Line 288"/>
            <p:cNvSpPr>
              <a:spLocks noChangeShapeType="1"/>
            </p:cNvSpPr>
            <p:nvPr/>
          </p:nvSpPr>
          <p:spPr bwMode="auto">
            <a:xfrm flipH="1">
              <a:off x="5773" y="205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6" name="Line 289"/>
            <p:cNvSpPr>
              <a:spLocks noChangeShapeType="1"/>
            </p:cNvSpPr>
            <p:nvPr/>
          </p:nvSpPr>
          <p:spPr bwMode="auto">
            <a:xfrm flipH="1">
              <a:off x="5773" y="209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7" name="Line 290"/>
            <p:cNvSpPr>
              <a:spLocks noChangeShapeType="1"/>
            </p:cNvSpPr>
            <p:nvPr/>
          </p:nvSpPr>
          <p:spPr bwMode="auto">
            <a:xfrm flipH="1">
              <a:off x="5773" y="214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8" name="Line 291"/>
            <p:cNvSpPr>
              <a:spLocks noChangeShapeType="1"/>
            </p:cNvSpPr>
            <p:nvPr/>
          </p:nvSpPr>
          <p:spPr bwMode="auto">
            <a:xfrm flipH="1">
              <a:off x="5773" y="218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79" name="Line 292"/>
            <p:cNvSpPr>
              <a:spLocks noChangeShapeType="1"/>
            </p:cNvSpPr>
            <p:nvPr/>
          </p:nvSpPr>
          <p:spPr bwMode="auto">
            <a:xfrm flipH="1">
              <a:off x="5773" y="2234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0" name="Line 293"/>
            <p:cNvSpPr>
              <a:spLocks noChangeShapeType="1"/>
            </p:cNvSpPr>
            <p:nvPr/>
          </p:nvSpPr>
          <p:spPr bwMode="auto">
            <a:xfrm flipH="1">
              <a:off x="5773" y="2279"/>
              <a:ext cx="292" cy="11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1" name="Line 294"/>
            <p:cNvSpPr>
              <a:spLocks noChangeShapeType="1"/>
            </p:cNvSpPr>
            <p:nvPr/>
          </p:nvSpPr>
          <p:spPr bwMode="auto">
            <a:xfrm flipH="1">
              <a:off x="5773" y="232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2" name="Line 295"/>
            <p:cNvSpPr>
              <a:spLocks noChangeShapeType="1"/>
            </p:cNvSpPr>
            <p:nvPr/>
          </p:nvSpPr>
          <p:spPr bwMode="auto">
            <a:xfrm flipH="1">
              <a:off x="5773" y="236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3" name="Line 296"/>
            <p:cNvSpPr>
              <a:spLocks noChangeShapeType="1"/>
            </p:cNvSpPr>
            <p:nvPr/>
          </p:nvSpPr>
          <p:spPr bwMode="auto">
            <a:xfrm flipH="1">
              <a:off x="5773" y="241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4" name="Line 297"/>
            <p:cNvSpPr>
              <a:spLocks noChangeShapeType="1"/>
            </p:cNvSpPr>
            <p:nvPr/>
          </p:nvSpPr>
          <p:spPr bwMode="auto">
            <a:xfrm flipH="1">
              <a:off x="5773" y="245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5" name="Line 298"/>
            <p:cNvSpPr>
              <a:spLocks noChangeShapeType="1"/>
            </p:cNvSpPr>
            <p:nvPr/>
          </p:nvSpPr>
          <p:spPr bwMode="auto">
            <a:xfrm flipH="1">
              <a:off x="5773" y="250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6" name="Line 299"/>
            <p:cNvSpPr>
              <a:spLocks noChangeShapeType="1"/>
            </p:cNvSpPr>
            <p:nvPr/>
          </p:nvSpPr>
          <p:spPr bwMode="auto">
            <a:xfrm flipH="1">
              <a:off x="5773" y="254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7" name="Line 300"/>
            <p:cNvSpPr>
              <a:spLocks noChangeShapeType="1"/>
            </p:cNvSpPr>
            <p:nvPr/>
          </p:nvSpPr>
          <p:spPr bwMode="auto">
            <a:xfrm flipH="1">
              <a:off x="5773" y="259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8" name="Line 301"/>
            <p:cNvSpPr>
              <a:spLocks noChangeShapeType="1"/>
            </p:cNvSpPr>
            <p:nvPr/>
          </p:nvSpPr>
          <p:spPr bwMode="auto">
            <a:xfrm flipH="1">
              <a:off x="5773" y="2639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89" name="Line 302"/>
            <p:cNvSpPr>
              <a:spLocks noChangeShapeType="1"/>
            </p:cNvSpPr>
            <p:nvPr/>
          </p:nvSpPr>
          <p:spPr bwMode="auto">
            <a:xfrm flipH="1">
              <a:off x="5773" y="2684"/>
              <a:ext cx="292" cy="11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090" name="Line 304"/>
            <p:cNvSpPr>
              <a:spLocks noChangeShapeType="1"/>
            </p:cNvSpPr>
            <p:nvPr/>
          </p:nvSpPr>
          <p:spPr bwMode="auto">
            <a:xfrm>
              <a:off x="5681" y="1934"/>
              <a:ext cx="0" cy="31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1" name="Object 305"/>
            <p:cNvGraphicFramePr>
              <a:graphicFrameLocks noChangeAspect="1"/>
            </p:cNvGraphicFramePr>
            <p:nvPr/>
          </p:nvGraphicFramePr>
          <p:xfrm>
            <a:off x="5595" y="1751"/>
            <a:ext cx="180" cy="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11" name="Equation" r:id="rId25" imgW="127000" imgH="139700" progId="">
                    <p:embed/>
                  </p:oleObj>
                </mc:Choice>
                <mc:Fallback>
                  <p:oleObj name="Equation" r:id="rId25" imgW="127000" imgH="139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5" y="1751"/>
                          <a:ext cx="180" cy="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2" name="Line 307"/>
            <p:cNvSpPr>
              <a:spLocks noChangeShapeType="1"/>
            </p:cNvSpPr>
            <p:nvPr/>
          </p:nvSpPr>
          <p:spPr bwMode="auto">
            <a:xfrm>
              <a:off x="6225" y="1934"/>
              <a:ext cx="0" cy="1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42093" name="Object 308"/>
            <p:cNvGraphicFramePr>
              <a:graphicFrameLocks noChangeAspect="1"/>
            </p:cNvGraphicFramePr>
            <p:nvPr/>
          </p:nvGraphicFramePr>
          <p:xfrm>
            <a:off x="6152" y="1780"/>
            <a:ext cx="175" cy="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12" name="Équation" r:id="rId27" imgW="152400" imgH="139700" progId="Equation.3">
                    <p:embed/>
                  </p:oleObj>
                </mc:Choice>
                <mc:Fallback>
                  <p:oleObj name="Équation" r:id="rId27" imgW="1524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2" y="1780"/>
                          <a:ext cx="175" cy="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94" name="AutoShape 310"/>
            <p:cNvSpPr>
              <a:spLocks noChangeArrowheads="1"/>
            </p:cNvSpPr>
            <p:nvPr/>
          </p:nvSpPr>
          <p:spPr bwMode="auto">
            <a:xfrm rot="5400000">
              <a:off x="6101" y="142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5" name="AutoShape 311"/>
            <p:cNvSpPr>
              <a:spLocks noChangeArrowheads="1"/>
            </p:cNvSpPr>
            <p:nvPr/>
          </p:nvSpPr>
          <p:spPr bwMode="auto">
            <a:xfrm rot="5400000">
              <a:off x="6101" y="148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6" name="AutoShape 312"/>
            <p:cNvSpPr>
              <a:spLocks noChangeArrowheads="1"/>
            </p:cNvSpPr>
            <p:nvPr/>
          </p:nvSpPr>
          <p:spPr bwMode="auto">
            <a:xfrm rot="5400000">
              <a:off x="6101" y="153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7" name="AutoShape 313"/>
            <p:cNvSpPr>
              <a:spLocks noChangeArrowheads="1"/>
            </p:cNvSpPr>
            <p:nvPr/>
          </p:nvSpPr>
          <p:spPr bwMode="auto">
            <a:xfrm rot="5400000">
              <a:off x="6101" y="159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8" name="AutoShape 314"/>
            <p:cNvSpPr>
              <a:spLocks noChangeArrowheads="1"/>
            </p:cNvSpPr>
            <p:nvPr/>
          </p:nvSpPr>
          <p:spPr bwMode="auto">
            <a:xfrm rot="5400000">
              <a:off x="6101" y="164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099" name="AutoShape 315"/>
            <p:cNvSpPr>
              <a:spLocks noChangeArrowheads="1"/>
            </p:cNvSpPr>
            <p:nvPr/>
          </p:nvSpPr>
          <p:spPr bwMode="auto">
            <a:xfrm rot="5400000">
              <a:off x="6101" y="170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0" name="AutoShape 316"/>
            <p:cNvSpPr>
              <a:spLocks noChangeArrowheads="1"/>
            </p:cNvSpPr>
            <p:nvPr/>
          </p:nvSpPr>
          <p:spPr bwMode="auto">
            <a:xfrm rot="5400000">
              <a:off x="6101" y="175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1" name="AutoShape 317"/>
            <p:cNvSpPr>
              <a:spLocks noChangeArrowheads="1"/>
            </p:cNvSpPr>
            <p:nvPr/>
          </p:nvSpPr>
          <p:spPr bwMode="auto">
            <a:xfrm rot="5400000">
              <a:off x="6101" y="181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2" name="AutoShape 318"/>
            <p:cNvSpPr>
              <a:spLocks noChangeArrowheads="1"/>
            </p:cNvSpPr>
            <p:nvPr/>
          </p:nvSpPr>
          <p:spPr bwMode="auto">
            <a:xfrm rot="5400000">
              <a:off x="6101" y="186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3" name="AutoShape 319"/>
            <p:cNvSpPr>
              <a:spLocks noChangeArrowheads="1"/>
            </p:cNvSpPr>
            <p:nvPr/>
          </p:nvSpPr>
          <p:spPr bwMode="auto">
            <a:xfrm rot="5400000">
              <a:off x="6101" y="192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4" name="AutoShape 320"/>
            <p:cNvSpPr>
              <a:spLocks noChangeArrowheads="1"/>
            </p:cNvSpPr>
            <p:nvPr/>
          </p:nvSpPr>
          <p:spPr bwMode="auto">
            <a:xfrm rot="5400000">
              <a:off x="6101" y="197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5" name="AutoShape 321"/>
            <p:cNvSpPr>
              <a:spLocks noChangeArrowheads="1"/>
            </p:cNvSpPr>
            <p:nvPr/>
          </p:nvSpPr>
          <p:spPr bwMode="auto">
            <a:xfrm rot="5400000">
              <a:off x="6101" y="203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6" name="AutoShape 322"/>
            <p:cNvSpPr>
              <a:spLocks noChangeArrowheads="1"/>
            </p:cNvSpPr>
            <p:nvPr/>
          </p:nvSpPr>
          <p:spPr bwMode="auto">
            <a:xfrm rot="5400000">
              <a:off x="6101" y="2089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7" name="AutoShape 323"/>
            <p:cNvSpPr>
              <a:spLocks noChangeArrowheads="1"/>
            </p:cNvSpPr>
            <p:nvPr/>
          </p:nvSpPr>
          <p:spPr bwMode="auto">
            <a:xfrm rot="5400000">
              <a:off x="6101" y="2144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8" name="AutoShape 324"/>
            <p:cNvSpPr>
              <a:spLocks noChangeArrowheads="1"/>
            </p:cNvSpPr>
            <p:nvPr/>
          </p:nvSpPr>
          <p:spPr bwMode="auto">
            <a:xfrm rot="5400000">
              <a:off x="6101" y="220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09" name="AutoShape 325"/>
            <p:cNvSpPr>
              <a:spLocks noChangeArrowheads="1"/>
            </p:cNvSpPr>
            <p:nvPr/>
          </p:nvSpPr>
          <p:spPr bwMode="auto">
            <a:xfrm rot="5400000">
              <a:off x="6101" y="225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0" name="AutoShape 326"/>
            <p:cNvSpPr>
              <a:spLocks noChangeArrowheads="1"/>
            </p:cNvSpPr>
            <p:nvPr/>
          </p:nvSpPr>
          <p:spPr bwMode="auto">
            <a:xfrm rot="5400000">
              <a:off x="6101" y="231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1" name="AutoShape 327"/>
            <p:cNvSpPr>
              <a:spLocks noChangeArrowheads="1"/>
            </p:cNvSpPr>
            <p:nvPr/>
          </p:nvSpPr>
          <p:spPr bwMode="auto">
            <a:xfrm rot="5400000">
              <a:off x="6101" y="236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2" name="AutoShape 328"/>
            <p:cNvSpPr>
              <a:spLocks noChangeArrowheads="1"/>
            </p:cNvSpPr>
            <p:nvPr/>
          </p:nvSpPr>
          <p:spPr bwMode="auto">
            <a:xfrm rot="5400000">
              <a:off x="6101" y="242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3" name="AutoShape 329"/>
            <p:cNvSpPr>
              <a:spLocks noChangeArrowheads="1"/>
            </p:cNvSpPr>
            <p:nvPr/>
          </p:nvSpPr>
          <p:spPr bwMode="auto">
            <a:xfrm rot="5400000">
              <a:off x="6101" y="247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4" name="AutoShape 330"/>
            <p:cNvSpPr>
              <a:spLocks noChangeArrowheads="1"/>
            </p:cNvSpPr>
            <p:nvPr/>
          </p:nvSpPr>
          <p:spPr bwMode="auto">
            <a:xfrm rot="5400000">
              <a:off x="6101" y="2530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  <p:sp>
          <p:nvSpPr>
            <p:cNvPr id="42115" name="AutoShape 331"/>
            <p:cNvSpPr>
              <a:spLocks noChangeArrowheads="1"/>
            </p:cNvSpPr>
            <p:nvPr/>
          </p:nvSpPr>
          <p:spPr bwMode="auto">
            <a:xfrm rot="5400000">
              <a:off x="6101" y="2585"/>
              <a:ext cx="44" cy="59"/>
            </a:xfrm>
            <a:prstGeom prst="plus">
              <a:avLst>
                <a:gd name="adj" fmla="val 40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fr-FR" sz="2000">
                <a:latin typeface="Arial" charset="0"/>
              </a:endParaRPr>
            </a:p>
          </p:txBody>
        </p:sp>
      </p:grpSp>
      <p:grpSp>
        <p:nvGrpSpPr>
          <p:cNvPr id="42001" name="Group 1084"/>
          <p:cNvGrpSpPr>
            <a:grpSpLocks/>
          </p:cNvGrpSpPr>
          <p:nvPr/>
        </p:nvGrpSpPr>
        <p:grpSpPr bwMode="auto">
          <a:xfrm>
            <a:off x="3278188" y="4573588"/>
            <a:ext cx="144462" cy="1296987"/>
            <a:chOff x="2744" y="2931"/>
            <a:chExt cx="91" cy="817"/>
          </a:xfrm>
        </p:grpSpPr>
        <p:sp>
          <p:nvSpPr>
            <p:cNvPr id="42052" name="Line 1077"/>
            <p:cNvSpPr>
              <a:spLocks noChangeShapeType="1"/>
            </p:cNvSpPr>
            <p:nvPr/>
          </p:nvSpPr>
          <p:spPr bwMode="auto">
            <a:xfrm>
              <a:off x="2744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3" name="Line 1079"/>
            <p:cNvSpPr>
              <a:spLocks noChangeShapeType="1"/>
            </p:cNvSpPr>
            <p:nvPr/>
          </p:nvSpPr>
          <p:spPr bwMode="auto">
            <a:xfrm>
              <a:off x="2744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grpSp>
        <p:nvGrpSpPr>
          <p:cNvPr id="42002" name="Group 1083"/>
          <p:cNvGrpSpPr>
            <a:grpSpLocks/>
          </p:cNvGrpSpPr>
          <p:nvPr/>
        </p:nvGrpSpPr>
        <p:grpSpPr bwMode="auto">
          <a:xfrm>
            <a:off x="2989263" y="4573588"/>
            <a:ext cx="144462" cy="1296987"/>
            <a:chOff x="3061" y="2931"/>
            <a:chExt cx="91" cy="817"/>
          </a:xfrm>
        </p:grpSpPr>
        <p:sp>
          <p:nvSpPr>
            <p:cNvPr id="42050" name="Line 1081"/>
            <p:cNvSpPr>
              <a:spLocks noChangeShapeType="1"/>
            </p:cNvSpPr>
            <p:nvPr/>
          </p:nvSpPr>
          <p:spPr bwMode="auto">
            <a:xfrm>
              <a:off x="3152" y="2931"/>
              <a:ext cx="0" cy="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  <p:sp>
          <p:nvSpPr>
            <p:cNvPr id="42051" name="Line 1082"/>
            <p:cNvSpPr>
              <a:spLocks noChangeShapeType="1"/>
            </p:cNvSpPr>
            <p:nvPr/>
          </p:nvSpPr>
          <p:spPr bwMode="auto">
            <a:xfrm>
              <a:off x="3061" y="293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fr-FR"/>
            </a:p>
          </p:txBody>
        </p:sp>
      </p:grpSp>
      <p:sp>
        <p:nvSpPr>
          <p:cNvPr id="42003" name="Line 1085"/>
          <p:cNvSpPr>
            <a:spLocks noChangeShapeType="1"/>
          </p:cNvSpPr>
          <p:nvPr/>
        </p:nvSpPr>
        <p:spPr bwMode="auto">
          <a:xfrm flipH="1">
            <a:off x="2195513" y="5870575"/>
            <a:ext cx="938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4" name="Line 1086"/>
          <p:cNvSpPr>
            <a:spLocks noChangeShapeType="1"/>
          </p:cNvSpPr>
          <p:nvPr/>
        </p:nvSpPr>
        <p:spPr bwMode="auto">
          <a:xfrm flipH="1">
            <a:off x="3276600" y="5870575"/>
            <a:ext cx="790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05" name="Rectangle 10"/>
          <p:cNvSpPr>
            <a:spLocks noChangeArrowheads="1"/>
          </p:cNvSpPr>
          <p:nvPr/>
        </p:nvSpPr>
        <p:spPr bwMode="auto">
          <a:xfrm rot="10800000">
            <a:off x="2773363" y="1838325"/>
            <a:ext cx="79216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6" name="Rectangle 11"/>
          <p:cNvSpPr>
            <a:spLocks noChangeArrowheads="1"/>
          </p:cNvSpPr>
          <p:nvPr/>
        </p:nvSpPr>
        <p:spPr bwMode="auto">
          <a:xfrm rot="10800000">
            <a:off x="2879725" y="21415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fr-FR" sz="2400">
              <a:solidFill>
                <a:srgbClr val="CC6600"/>
              </a:solidFill>
              <a:latin typeface="Helvetica" charset="0"/>
            </a:endParaRPr>
          </a:p>
        </p:txBody>
      </p:sp>
      <p:sp>
        <p:nvSpPr>
          <p:cNvPr id="42007" name="Rectangle 12"/>
          <p:cNvSpPr>
            <a:spLocks noChangeArrowheads="1"/>
          </p:cNvSpPr>
          <p:nvPr/>
        </p:nvSpPr>
        <p:spPr bwMode="auto">
          <a:xfrm rot="10800000">
            <a:off x="2879725" y="1912938"/>
            <a:ext cx="609600" cy="152400"/>
          </a:xfrm>
          <a:prstGeom prst="rect">
            <a:avLst/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8" name="Rectangle 13"/>
          <p:cNvSpPr>
            <a:spLocks noChangeArrowheads="1"/>
          </p:cNvSpPr>
          <p:nvPr/>
        </p:nvSpPr>
        <p:spPr bwMode="auto">
          <a:xfrm rot="10800000">
            <a:off x="3108325" y="2370138"/>
            <a:ext cx="1524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09" name="Rectangle 14"/>
          <p:cNvSpPr>
            <a:spLocks noChangeArrowheads="1"/>
          </p:cNvSpPr>
          <p:nvPr/>
        </p:nvSpPr>
        <p:spPr bwMode="auto">
          <a:xfrm rot="10800000">
            <a:off x="3108325" y="2293938"/>
            <a:ext cx="152400" cy="76200"/>
          </a:xfrm>
          <a:prstGeom prst="rect">
            <a:avLst/>
          </a:prstGeom>
          <a:solidFill>
            <a:srgbClr val="012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 sz="2000">
              <a:latin typeface="Arial" charset="0"/>
            </a:endParaRPr>
          </a:p>
        </p:txBody>
      </p:sp>
      <p:sp>
        <p:nvSpPr>
          <p:cNvPr id="42010" name="Rectangle 1114" descr="Blue tissue paper"/>
          <p:cNvSpPr>
            <a:spLocks noChangeArrowheads="1"/>
          </p:cNvSpPr>
          <p:nvPr/>
        </p:nvSpPr>
        <p:spPr bwMode="auto">
          <a:xfrm>
            <a:off x="928688" y="4929188"/>
            <a:ext cx="1700212" cy="76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11" name="Line 1117"/>
          <p:cNvSpPr>
            <a:spLocks noChangeShapeType="1"/>
          </p:cNvSpPr>
          <p:nvPr/>
        </p:nvSpPr>
        <p:spPr bwMode="auto">
          <a:xfrm>
            <a:off x="928688" y="5005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2" name="Line 1118"/>
          <p:cNvSpPr>
            <a:spLocks noChangeShapeType="1"/>
          </p:cNvSpPr>
          <p:nvPr/>
        </p:nvSpPr>
        <p:spPr bwMode="auto">
          <a:xfrm>
            <a:off x="928688" y="493395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3" name="Line 1119"/>
          <p:cNvSpPr>
            <a:spLocks noChangeShapeType="1"/>
          </p:cNvSpPr>
          <p:nvPr/>
        </p:nvSpPr>
        <p:spPr bwMode="auto">
          <a:xfrm flipV="1">
            <a:off x="1857375" y="4718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4" name="Line 1123"/>
          <p:cNvSpPr>
            <a:spLocks noChangeShapeType="1"/>
          </p:cNvSpPr>
          <p:nvPr/>
        </p:nvSpPr>
        <p:spPr bwMode="auto">
          <a:xfrm>
            <a:off x="1857375" y="5005388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5" name="Line 1127"/>
          <p:cNvSpPr>
            <a:spLocks noChangeShapeType="1"/>
          </p:cNvSpPr>
          <p:nvPr/>
        </p:nvSpPr>
        <p:spPr bwMode="auto">
          <a:xfrm>
            <a:off x="1428750" y="50053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6" name="Line 1129"/>
          <p:cNvSpPr>
            <a:spLocks noChangeShapeType="1"/>
          </p:cNvSpPr>
          <p:nvPr/>
        </p:nvSpPr>
        <p:spPr bwMode="auto">
          <a:xfrm flipV="1">
            <a:off x="1428750" y="2054225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7" name="Line 1132"/>
          <p:cNvSpPr>
            <a:spLocks noChangeShapeType="1"/>
          </p:cNvSpPr>
          <p:nvPr/>
        </p:nvSpPr>
        <p:spPr bwMode="auto">
          <a:xfrm>
            <a:off x="5000625" y="2054225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8" name="Line 1136"/>
          <p:cNvSpPr>
            <a:spLocks noChangeShapeType="1"/>
          </p:cNvSpPr>
          <p:nvPr/>
        </p:nvSpPr>
        <p:spPr bwMode="auto">
          <a:xfrm>
            <a:off x="2773363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19" name="Line 1137"/>
          <p:cNvSpPr>
            <a:spLocks noChangeShapeType="1"/>
          </p:cNvSpPr>
          <p:nvPr/>
        </p:nvSpPr>
        <p:spPr bwMode="auto">
          <a:xfrm>
            <a:off x="3565525" y="20542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0" name="Line 1138"/>
          <p:cNvSpPr>
            <a:spLocks noChangeShapeType="1"/>
          </p:cNvSpPr>
          <p:nvPr/>
        </p:nvSpPr>
        <p:spPr bwMode="auto">
          <a:xfrm>
            <a:off x="2771775" y="2446338"/>
            <a:ext cx="331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1" name="Line 1139"/>
          <p:cNvSpPr>
            <a:spLocks noChangeShapeType="1"/>
          </p:cNvSpPr>
          <p:nvPr/>
        </p:nvSpPr>
        <p:spPr bwMode="auto">
          <a:xfrm>
            <a:off x="3259138" y="2446338"/>
            <a:ext cx="306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2" name="Line 1140"/>
          <p:cNvSpPr>
            <a:spLocks noChangeShapeType="1"/>
          </p:cNvSpPr>
          <p:nvPr/>
        </p:nvSpPr>
        <p:spPr bwMode="auto">
          <a:xfrm flipV="1">
            <a:off x="31099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3" name="Line 1141"/>
          <p:cNvSpPr>
            <a:spLocks noChangeShapeType="1"/>
          </p:cNvSpPr>
          <p:nvPr/>
        </p:nvSpPr>
        <p:spPr bwMode="auto">
          <a:xfrm flipV="1">
            <a:off x="3262313" y="234156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4" name="Line 1149"/>
          <p:cNvSpPr>
            <a:spLocks noChangeShapeType="1"/>
          </p:cNvSpPr>
          <p:nvPr/>
        </p:nvSpPr>
        <p:spPr bwMode="auto">
          <a:xfrm>
            <a:off x="2195513" y="1812105"/>
            <a:ext cx="1441450" cy="132162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5" name="Line 1150"/>
          <p:cNvSpPr>
            <a:spLocks noChangeShapeType="1"/>
          </p:cNvSpPr>
          <p:nvPr/>
        </p:nvSpPr>
        <p:spPr bwMode="auto">
          <a:xfrm>
            <a:off x="885657" y="1812105"/>
            <a:ext cx="1887705" cy="117715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6" name="Line 1152"/>
          <p:cNvSpPr>
            <a:spLocks noChangeShapeType="1"/>
          </p:cNvSpPr>
          <p:nvPr/>
        </p:nvSpPr>
        <p:spPr bwMode="auto">
          <a:xfrm>
            <a:off x="1214438" y="2643188"/>
            <a:ext cx="1990725" cy="63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27" name="Text Box 1153"/>
          <p:cNvSpPr txBox="1">
            <a:spLocks noChangeArrowheads="1"/>
          </p:cNvSpPr>
          <p:nvPr/>
        </p:nvSpPr>
        <p:spPr bwMode="auto">
          <a:xfrm>
            <a:off x="126999" y="1473551"/>
            <a:ext cx="34369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660066"/>
                </a:solidFill>
              </a:rPr>
              <a:t>piezoelectric shear transducers</a:t>
            </a:r>
          </a:p>
        </p:txBody>
      </p:sp>
      <p:sp>
        <p:nvSpPr>
          <p:cNvPr id="42028" name="Text Box 1154"/>
          <p:cNvSpPr txBox="1">
            <a:spLocks noChangeArrowheads="1"/>
          </p:cNvSpPr>
          <p:nvPr/>
        </p:nvSpPr>
        <p:spPr bwMode="auto">
          <a:xfrm>
            <a:off x="214313" y="2359025"/>
            <a:ext cx="119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3366FF"/>
                </a:solidFill>
              </a:rPr>
              <a:t>solid </a:t>
            </a:r>
            <a:r>
              <a:rPr lang="en-US" sz="1600" baseline="30000" dirty="0">
                <a:solidFill>
                  <a:srgbClr val="3366FF"/>
                </a:solidFill>
              </a:rPr>
              <a:t>4</a:t>
            </a:r>
            <a:r>
              <a:rPr lang="en-US" sz="1600" dirty="0">
                <a:solidFill>
                  <a:srgbClr val="3366FF"/>
                </a:solidFill>
              </a:rPr>
              <a:t>He</a:t>
            </a:r>
          </a:p>
        </p:txBody>
      </p:sp>
      <p:sp>
        <p:nvSpPr>
          <p:cNvPr id="156813" name="Rectangle 1165"/>
          <p:cNvSpPr>
            <a:spLocks noChangeArrowheads="1"/>
          </p:cNvSpPr>
          <p:nvPr/>
        </p:nvSpPr>
        <p:spPr bwMode="auto">
          <a:xfrm>
            <a:off x="35639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156814" name="Rectangle 1166"/>
          <p:cNvSpPr>
            <a:spLocks noChangeArrowheads="1"/>
          </p:cNvSpPr>
          <p:nvPr/>
        </p:nvSpPr>
        <p:spPr bwMode="auto">
          <a:xfrm>
            <a:off x="2700338" y="3205163"/>
            <a:ext cx="215900" cy="2889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1" name="Line 1168"/>
          <p:cNvSpPr>
            <a:spLocks noChangeShapeType="1"/>
          </p:cNvSpPr>
          <p:nvPr/>
        </p:nvSpPr>
        <p:spPr bwMode="auto">
          <a:xfrm>
            <a:off x="2124075" y="5726113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2" name="Line 1174"/>
          <p:cNvSpPr>
            <a:spLocks noChangeShapeType="1"/>
          </p:cNvSpPr>
          <p:nvPr/>
        </p:nvSpPr>
        <p:spPr bwMode="auto">
          <a:xfrm flipH="1">
            <a:off x="1908175" y="587057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3" name="AutoShape 1179"/>
          <p:cNvSpPr>
            <a:spLocks noChangeArrowheads="1"/>
          </p:cNvSpPr>
          <p:nvPr/>
        </p:nvSpPr>
        <p:spPr bwMode="auto">
          <a:xfrm>
            <a:off x="4067175" y="5607050"/>
            <a:ext cx="431800" cy="360363"/>
          </a:xfrm>
          <a:prstGeom prst="homePlate">
            <a:avLst>
              <a:gd name="adj" fmla="val 299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200"/>
          </a:p>
        </p:txBody>
      </p:sp>
      <p:sp>
        <p:nvSpPr>
          <p:cNvPr id="42034" name="Line 1181"/>
          <p:cNvSpPr>
            <a:spLocks noChangeShapeType="1"/>
          </p:cNvSpPr>
          <p:nvPr/>
        </p:nvSpPr>
        <p:spPr bwMode="auto">
          <a:xfrm flipH="1">
            <a:off x="3779838" y="5726113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5" name="Line 1183"/>
          <p:cNvSpPr>
            <a:spLocks noChangeShapeType="1"/>
          </p:cNvSpPr>
          <p:nvPr/>
        </p:nvSpPr>
        <p:spPr bwMode="auto">
          <a:xfrm flipV="1">
            <a:off x="3779838" y="551021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6" name="Line 1184"/>
          <p:cNvSpPr>
            <a:spLocks noChangeShapeType="1"/>
          </p:cNvSpPr>
          <p:nvPr/>
        </p:nvSpPr>
        <p:spPr bwMode="auto">
          <a:xfrm>
            <a:off x="4500563" y="578643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42037" name="Text Box 1185"/>
          <p:cNvSpPr txBox="1">
            <a:spLocks noChangeArrowheads="1"/>
          </p:cNvSpPr>
          <p:nvPr/>
        </p:nvSpPr>
        <p:spPr bwMode="auto">
          <a:xfrm>
            <a:off x="4102100" y="5607050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I</a:t>
            </a:r>
          </a:p>
        </p:txBody>
      </p:sp>
      <p:sp>
        <p:nvSpPr>
          <p:cNvPr id="156838" name="Text Box 1190"/>
          <p:cNvSpPr txBox="1">
            <a:spLocks noChangeArrowheads="1"/>
          </p:cNvSpPr>
          <p:nvPr/>
        </p:nvSpPr>
        <p:spPr bwMode="auto">
          <a:xfrm>
            <a:off x="5221288" y="1481098"/>
            <a:ext cx="3762032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an ac- voltage V </a:t>
            </a:r>
          </a:p>
          <a:p>
            <a:pPr algn="ctr" eaLnBrk="1" hangingPunct="1"/>
            <a:r>
              <a:rPr lang="en-US" sz="1800" b="1" dirty="0" smtClean="0"/>
              <a:t>produces </a:t>
            </a:r>
            <a:r>
              <a:rPr lang="en-US" sz="1800" b="1" dirty="0" smtClean="0">
                <a:solidFill>
                  <a:srgbClr val="FF0000"/>
                </a:solidFill>
              </a:rPr>
              <a:t>a deformation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 eaLnBrk="1" hangingPunct="1"/>
            <a:r>
              <a:rPr lang="en-US" sz="1800" b="1" dirty="0" smtClean="0"/>
              <a:t>and </a:t>
            </a:r>
            <a:r>
              <a:rPr lang="en-US" sz="1800" b="1" dirty="0" smtClean="0">
                <a:solidFill>
                  <a:srgbClr val="FF0000"/>
                </a:solidFill>
              </a:rPr>
              <a:t>a shear stress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en-US" sz="1800" b="1" dirty="0" smtClean="0"/>
              <a:t>on the other transducer</a:t>
            </a:r>
          </a:p>
          <a:p>
            <a:pPr algn="ctr" eaLnBrk="1" hangingPunct="1"/>
            <a:r>
              <a:rPr lang="en-US" sz="1800" b="1" dirty="0" smtClean="0"/>
              <a:t>inducing </a:t>
            </a:r>
            <a:r>
              <a:rPr lang="en-US" sz="1800" b="1" dirty="0" smtClean="0">
                <a:solidFill>
                  <a:srgbClr val="FF0000"/>
                </a:solidFill>
              </a:rPr>
              <a:t>a current </a:t>
            </a:r>
          </a:p>
          <a:p>
            <a:pPr algn="ctr" eaLnBrk="1" hangingPunct="1"/>
            <a:r>
              <a:rPr lang="en-US" sz="1800" b="1" dirty="0" smtClean="0">
                <a:solidFill>
                  <a:srgbClr val="FF0000"/>
                </a:solidFill>
              </a:rPr>
              <a:t>I=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dirty="0">
                <a:solidFill>
                  <a:srgbClr val="FF0000"/>
                </a:solidFill>
              </a:rPr>
              <a:t> d</a:t>
            </a:r>
            <a:r>
              <a:rPr lang="en-US" sz="1800" b="1" baseline="-25000" dirty="0">
                <a:solidFill>
                  <a:srgbClr val="FF0000"/>
                </a:solidFill>
              </a:rPr>
              <a:t>15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solidFill>
                  <a:srgbClr val="FF0000"/>
                </a:solidFill>
              </a:rPr>
              <a:t>V/</a:t>
            </a:r>
            <a:r>
              <a:rPr lang="en-US" sz="1800" b="1" dirty="0" smtClean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42041" name="Straight Connector 372"/>
          <p:cNvCxnSpPr>
            <a:cxnSpLocks noChangeShapeType="1"/>
            <a:endCxn id="42013" idx="1"/>
          </p:cNvCxnSpPr>
          <p:nvPr/>
        </p:nvCxnSpPr>
        <p:spPr bwMode="auto">
          <a:xfrm rot="5400000">
            <a:off x="746919" y="3609182"/>
            <a:ext cx="2219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2" name="Straight Connector 376"/>
          <p:cNvCxnSpPr>
            <a:cxnSpLocks noChangeShapeType="1"/>
          </p:cNvCxnSpPr>
          <p:nvPr/>
        </p:nvCxnSpPr>
        <p:spPr bwMode="auto">
          <a:xfrm rot="10800000">
            <a:off x="1428750" y="2071688"/>
            <a:ext cx="1344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3" name="Straight Connector 384"/>
          <p:cNvCxnSpPr>
            <a:cxnSpLocks noChangeShapeType="1"/>
          </p:cNvCxnSpPr>
          <p:nvPr/>
        </p:nvCxnSpPr>
        <p:spPr bwMode="auto">
          <a:xfrm rot="10800000">
            <a:off x="3571875" y="2071688"/>
            <a:ext cx="14287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4" name="Straight Connector 386"/>
          <p:cNvCxnSpPr>
            <a:cxnSpLocks noChangeShapeType="1"/>
            <a:stCxn id="42015" idx="1"/>
          </p:cNvCxnSpPr>
          <p:nvPr/>
        </p:nvCxnSpPr>
        <p:spPr bwMode="auto">
          <a:xfrm rot="5400000" flipH="1" flipV="1">
            <a:off x="3209925" y="3719513"/>
            <a:ext cx="9525" cy="3571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5" name="Straight Connector 388"/>
          <p:cNvCxnSpPr>
            <a:cxnSpLocks noChangeShapeType="1"/>
          </p:cNvCxnSpPr>
          <p:nvPr/>
        </p:nvCxnSpPr>
        <p:spPr bwMode="auto">
          <a:xfrm rot="10800000">
            <a:off x="1857375" y="250031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6" name="Straight Connector 390"/>
          <p:cNvCxnSpPr>
            <a:cxnSpLocks noChangeShapeType="1"/>
          </p:cNvCxnSpPr>
          <p:nvPr/>
        </p:nvCxnSpPr>
        <p:spPr bwMode="auto">
          <a:xfrm>
            <a:off x="1870603" y="5072063"/>
            <a:ext cx="2714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7" name="Straight Connector 392"/>
          <p:cNvCxnSpPr>
            <a:cxnSpLocks noChangeShapeType="1"/>
          </p:cNvCxnSpPr>
          <p:nvPr/>
        </p:nvCxnSpPr>
        <p:spPr bwMode="auto">
          <a:xfrm rot="5400000">
            <a:off x="3285332" y="3785394"/>
            <a:ext cx="25733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48" name="Straight Connector 396"/>
          <p:cNvCxnSpPr>
            <a:cxnSpLocks noChangeShapeType="1"/>
          </p:cNvCxnSpPr>
          <p:nvPr/>
        </p:nvCxnSpPr>
        <p:spPr bwMode="auto">
          <a:xfrm rot="5400000">
            <a:off x="1749425" y="5680075"/>
            <a:ext cx="35718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49" name="Line 1152"/>
          <p:cNvSpPr>
            <a:spLocks noChangeShapeType="1"/>
          </p:cNvSpPr>
          <p:nvPr/>
        </p:nvSpPr>
        <p:spPr bwMode="auto">
          <a:xfrm>
            <a:off x="1214438" y="2714625"/>
            <a:ext cx="1071562" cy="1143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71" name="Text Box 1154"/>
          <p:cNvSpPr txBox="1">
            <a:spLocks noChangeArrowheads="1"/>
          </p:cNvSpPr>
          <p:nvPr/>
        </p:nvSpPr>
        <p:spPr bwMode="auto">
          <a:xfrm>
            <a:off x="3441804" y="3837365"/>
            <a:ext cx="17651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FF6600"/>
                </a:solidFill>
              </a:rPr>
              <a:t>gap d ~1 mm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372" name="Line 1152"/>
          <p:cNvSpPr>
            <a:spLocks noChangeShapeType="1"/>
          </p:cNvSpPr>
          <p:nvPr/>
        </p:nvSpPr>
        <p:spPr bwMode="auto">
          <a:xfrm>
            <a:off x="2922842" y="4101299"/>
            <a:ext cx="567816" cy="4762"/>
          </a:xfrm>
          <a:prstGeom prst="line">
            <a:avLst/>
          </a:prstGeom>
          <a:noFill/>
          <a:ln w="28575" cmpd="sng">
            <a:solidFill>
              <a:srgbClr val="FF6600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85658" y="6251138"/>
            <a:ext cx="722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at ENS in 2012 we calibrated the measurement of 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m=s/e</a:t>
            </a:r>
            <a:r>
              <a:rPr lang="en-US" b="1" dirty="0">
                <a:solidFill>
                  <a:srgbClr val="0000FF"/>
                </a:solidFill>
              </a:rPr>
              <a:t> on single </a:t>
            </a:r>
            <a:r>
              <a:rPr lang="en-US" b="1" dirty="0" smtClean="0">
                <a:solidFill>
                  <a:srgbClr val="0000FF"/>
                </a:solidFill>
              </a:rPr>
              <a:t>crystals</a:t>
            </a:r>
            <a:endParaRPr lang="en-US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373" name="Image 372" descr="Beamish-shearmod.jpg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/>
          <a:stretch/>
        </p:blipFill>
        <p:spPr>
          <a:xfrm>
            <a:off x="5366331" y="3543301"/>
            <a:ext cx="3649786" cy="24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13" grpId="0" animBg="1"/>
      <p:bldP spid="156814" grpId="0" animBg="1"/>
      <p:bldP spid="156838" grpId="0"/>
      <p:bldP spid="156838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89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2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3" name="TextBox 103"/>
          <p:cNvSpPr txBox="1">
            <a:spLocks noChangeArrowheads="1"/>
          </p:cNvSpPr>
          <p:nvPr/>
        </p:nvSpPr>
        <p:spPr bwMode="auto">
          <a:xfrm>
            <a:off x="228600" y="150168"/>
            <a:ext cx="8686800" cy="83099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a model for the elastic anomaly: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pinning of dislocations by impurities (</a:t>
            </a:r>
            <a:r>
              <a:rPr lang="en-US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Arial" pitchFamily="-112" charset="0"/>
                <a:cs typeface="Times"/>
              </a:rPr>
              <a:t>Beamish et al. 2008)</a:t>
            </a:r>
          </a:p>
        </p:txBody>
      </p:sp>
      <p:sp>
        <p:nvSpPr>
          <p:cNvPr id="1187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8797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</a:endParaRPr>
          </a:p>
        </p:txBody>
      </p:sp>
      <p:sp>
        <p:nvSpPr>
          <p:cNvPr id="118798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137162" y="4162923"/>
            <a:ext cx="87630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Day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(PRL 2010) : 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distribution for E</a:t>
            </a:r>
            <a:r>
              <a:rPr lang="fr-FR" b="1" baseline="-25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0.73 </a:t>
            </a:r>
            <a:r>
              <a:rPr lang="fr-FR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± 0.45 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</a:t>
            </a:r>
          </a:p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calculation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Corboz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 2008 : 0.8 ± 0.1 K</a:t>
            </a:r>
            <a:endParaRPr lang="fr-FR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111" name="Grouper 110"/>
          <p:cNvGrpSpPr/>
          <p:nvPr/>
        </p:nvGrpSpPr>
        <p:grpSpPr>
          <a:xfrm>
            <a:off x="3964691" y="1219646"/>
            <a:ext cx="4945061" cy="2212264"/>
            <a:chOff x="152400" y="304800"/>
            <a:chExt cx="8686800" cy="3886200"/>
          </a:xfrm>
        </p:grpSpPr>
        <p:grpSp>
          <p:nvGrpSpPr>
            <p:cNvPr id="2" name="Group 105"/>
            <p:cNvGrpSpPr>
              <a:grpSpLocks/>
            </p:cNvGrpSpPr>
            <p:nvPr/>
          </p:nvGrpSpPr>
          <p:grpSpPr bwMode="auto">
            <a:xfrm>
              <a:off x="800100" y="1285875"/>
              <a:ext cx="7058025" cy="1857375"/>
              <a:chOff x="228600" y="1714500"/>
              <a:chExt cx="7696200" cy="2705100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>
                <a:off x="228600" y="1752600"/>
                <a:ext cx="2057400" cy="2667000"/>
                <a:chOff x="381000" y="381000"/>
                <a:chExt cx="4419600" cy="5486400"/>
              </a:xfrm>
            </p:grpSpPr>
            <p:grpSp>
              <p:nvGrpSpPr>
                <p:cNvPr id="26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21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27" name="Group 25"/>
              <p:cNvGrpSpPr>
                <a:grpSpLocks/>
              </p:cNvGrpSpPr>
              <p:nvPr/>
            </p:nvGrpSpPr>
            <p:grpSpPr bwMode="auto">
              <a:xfrm>
                <a:off x="2667000" y="1752600"/>
                <a:ext cx="1981200" cy="2667000"/>
                <a:chOff x="533400" y="381000"/>
                <a:chExt cx="4038600" cy="5486400"/>
              </a:xfrm>
            </p:grpSpPr>
            <p:grpSp>
              <p:nvGrpSpPr>
                <p:cNvPr id="50" name="Group 11"/>
                <p:cNvGrpSpPr>
                  <a:grpSpLocks/>
                </p:cNvGrpSpPr>
                <p:nvPr/>
              </p:nvGrpSpPr>
              <p:grpSpPr bwMode="auto">
                <a:xfrm>
                  <a:off x="1600200" y="3810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45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49"/>
              <p:cNvGrpSpPr>
                <a:grpSpLocks/>
              </p:cNvGrpSpPr>
              <p:nvPr/>
            </p:nvGrpSpPr>
            <p:grpSpPr bwMode="auto">
              <a:xfrm>
                <a:off x="5181600" y="1752600"/>
                <a:ext cx="1066800" cy="2667000"/>
                <a:chOff x="5943600" y="533400"/>
                <a:chExt cx="2209800" cy="5486400"/>
              </a:xfrm>
            </p:grpSpPr>
            <p:grpSp>
              <p:nvGrpSpPr>
                <p:cNvPr id="118784" name="Group 11"/>
                <p:cNvGrpSpPr>
                  <a:grpSpLocks/>
                </p:cNvGrpSpPr>
                <p:nvPr/>
              </p:nvGrpSpPr>
              <p:grpSpPr bwMode="auto">
                <a:xfrm>
                  <a:off x="60960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69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8785" name="Group 73"/>
              <p:cNvGrpSpPr>
                <a:grpSpLocks/>
              </p:cNvGrpSpPr>
              <p:nvPr/>
            </p:nvGrpSpPr>
            <p:grpSpPr bwMode="auto">
              <a:xfrm>
                <a:off x="7086600" y="1714500"/>
                <a:ext cx="838200" cy="2667000"/>
                <a:chOff x="1371600" y="533400"/>
                <a:chExt cx="1752600" cy="5486400"/>
              </a:xfrm>
            </p:grpSpPr>
            <p:grpSp>
              <p:nvGrpSpPr>
                <p:cNvPr id="118786" name="Group 11"/>
                <p:cNvGrpSpPr>
                  <a:grpSpLocks/>
                </p:cNvGrpSpPr>
                <p:nvPr/>
              </p:nvGrpSpPr>
              <p:grpSpPr bwMode="auto">
                <a:xfrm>
                  <a:off x="1371600" y="533400"/>
                  <a:ext cx="1752600" cy="5486400"/>
                  <a:chOff x="1600200" y="381000"/>
                  <a:chExt cx="1752600" cy="5486400"/>
                </a:xfrm>
              </p:grpSpPr>
              <p:cxnSp>
                <p:nvCxnSpPr>
                  <p:cNvPr id="93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6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10" name="Rectangle 109"/>
            <p:cNvSpPr/>
            <p:nvPr/>
          </p:nvSpPr>
          <p:spPr bwMode="auto">
            <a:xfrm>
              <a:off x="152400" y="30480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983380" y="3187533"/>
              <a:ext cx="1031052" cy="369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err="1" smtClean="0">
                  <a:latin typeface="Times" pitchFamily="-105" charset="0"/>
                </a:rPr>
                <a:t>at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high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T</a:t>
              </a:r>
              <a:r>
                <a:rPr lang="fr-FR" dirty="0" smtClean="0">
                  <a:latin typeface="Times" pitchFamily="-105" charset="0"/>
                </a:rPr>
                <a:t> </a:t>
              </a:r>
              <a:endParaRPr lang="fr-FR" dirty="0">
                <a:latin typeface="Times" pitchFamily="-105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800065" y="3067186"/>
              <a:ext cx="966932" cy="369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 err="1" smtClean="0">
                  <a:latin typeface="Times" pitchFamily="-105" charset="0"/>
                </a:rPr>
                <a:t>at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low</a:t>
              </a:r>
              <a:r>
                <a:rPr lang="fr-FR" dirty="0" smtClean="0">
                  <a:latin typeface="Times" pitchFamily="-105" charset="0"/>
                </a:rPr>
                <a:t> </a:t>
              </a:r>
              <a:r>
                <a:rPr lang="fr-FR" dirty="0" err="1" smtClean="0">
                  <a:latin typeface="Times" pitchFamily="-105" charset="0"/>
                </a:rPr>
                <a:t>T</a:t>
              </a:r>
              <a:endParaRPr lang="fr-FR" dirty="0">
                <a:latin typeface="Times" pitchFamily="-105" charset="0"/>
              </a:endParaRPr>
            </a:p>
          </p:txBody>
        </p:sp>
      </p:grpSp>
      <p:sp>
        <p:nvSpPr>
          <p:cNvPr id="118788" name="ZoneTexte 118787"/>
          <p:cNvSpPr txBox="1"/>
          <p:nvPr/>
        </p:nvSpPr>
        <p:spPr>
          <a:xfrm>
            <a:off x="4131843" y="3469125"/>
            <a:ext cx="1380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network </a:t>
            </a:r>
            <a:r>
              <a:rPr lang="fr-FR" sz="1400" dirty="0" err="1" smtClean="0"/>
              <a:t>pinning</a:t>
            </a:r>
            <a:endParaRPr lang="fr-FR" sz="1400" dirty="0"/>
          </a:p>
        </p:txBody>
      </p:sp>
      <p:sp>
        <p:nvSpPr>
          <p:cNvPr id="115" name="ZoneTexte 114"/>
          <p:cNvSpPr txBox="1"/>
          <p:nvPr/>
        </p:nvSpPr>
        <p:spPr>
          <a:xfrm>
            <a:off x="7524387" y="3467479"/>
            <a:ext cx="1387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impurity</a:t>
            </a:r>
            <a:r>
              <a:rPr lang="fr-FR" sz="1400" dirty="0" smtClean="0"/>
              <a:t> </a:t>
            </a:r>
            <a:r>
              <a:rPr lang="fr-FR" sz="1400" dirty="0" err="1" smtClean="0"/>
              <a:t>pinning</a:t>
            </a:r>
            <a:endParaRPr lang="fr-FR" sz="1400" dirty="0"/>
          </a:p>
        </p:txBody>
      </p:sp>
      <p:sp>
        <p:nvSpPr>
          <p:cNvPr id="116" name="ZoneTexte 115"/>
          <p:cNvSpPr txBox="1"/>
          <p:nvPr/>
        </p:nvSpPr>
        <p:spPr>
          <a:xfrm>
            <a:off x="5775314" y="3494838"/>
            <a:ext cx="260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/>
              </a:rPr>
              <a:t>       </a:t>
            </a:r>
            <a:r>
              <a:rPr lang="fr-FR" sz="1400" dirty="0" err="1" smtClean="0"/>
              <a:t>crossover</a:t>
            </a:r>
            <a:r>
              <a:rPr lang="fr-FR" sz="1400" dirty="0" smtClean="0"/>
              <a:t>       </a:t>
            </a:r>
            <a:r>
              <a:rPr lang="fr-FR" sz="1400" dirty="0" smtClean="0">
                <a:sym typeface="Wingdings"/>
              </a:rPr>
              <a:t></a:t>
            </a:r>
            <a:endParaRPr lang="fr-FR" sz="1400" dirty="0"/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28862" y="1269639"/>
            <a:ext cx="3935829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dislocations are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pinned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 </a:t>
            </a:r>
            <a:r>
              <a:rPr lang="fr-FR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impurities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below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temperature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which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depends</a:t>
            </a: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on </a:t>
            </a:r>
          </a:p>
          <a:p>
            <a:pPr marL="285750" indent="-285750" algn="l">
              <a:buFontTx/>
              <a:buChar char="-"/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binding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energy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 marL="285750" indent="-285750" algn="l">
              <a:buFontTx/>
              <a:buChar char="-"/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</a:t>
            </a:r>
            <a:r>
              <a:rPr lang="fr-FR" b="1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concentration X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285750" indent="-285750" algn="l">
              <a:buFontTx/>
              <a:buChar char="-"/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density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118" name="Text Box 9"/>
          <p:cNvSpPr txBox="1">
            <a:spLocks noChangeArrowheads="1"/>
          </p:cNvSpPr>
          <p:nvPr/>
        </p:nvSpPr>
        <p:spPr bwMode="auto">
          <a:xfrm>
            <a:off x="75722" y="3212229"/>
            <a:ext cx="86256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mobile dislocations =&gt; soft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cystal</a:t>
            </a:r>
            <a:endParaRPr lang="fr-FR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pinned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dislocations =&gt;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stiff</a:t>
            </a:r>
            <a:r>
              <a:rPr lang="fr-FR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</a:t>
            </a:r>
            <a:endParaRPr lang="fr-FR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large </a:t>
            </a:r>
            <a:r>
              <a:rPr lang="fr-FR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plasticity</a:t>
            </a: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if dislocations move </a:t>
            </a:r>
            <a:r>
              <a:rPr lang="fr-FR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easily</a:t>
            </a:r>
            <a:r>
              <a:rPr lang="fr-FR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 </a:t>
            </a:r>
            <a:endParaRPr lang="fr-FR" b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75722" y="5448036"/>
            <a:ext cx="3190238" cy="92333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Compare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high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quality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single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crystals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grown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ENS </a:t>
            </a:r>
          </a:p>
          <a:p>
            <a:pPr algn="l">
              <a:defRPr/>
            </a:pP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Beamish’s</a:t>
            </a:r>
            <a:r>
              <a:rPr lang="fr-F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polycrystals</a:t>
            </a:r>
            <a:endParaRPr lang="fr-FR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18791" name="Image 118790" descr="PRL-Rojas-tit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78" y="4969719"/>
            <a:ext cx="5613400" cy="15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715" y="183210"/>
            <a:ext cx="474291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ENS Paris 2012: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direct </a:t>
            </a:r>
            <a:r>
              <a:rPr lang="fr-FR" sz="2000" b="1" dirty="0" err="1" smtClean="0">
                <a:latin typeface="Times" pitchFamily="-112" charset="0"/>
              </a:rPr>
              <a:t>measurements</a:t>
            </a:r>
            <a:r>
              <a:rPr lang="fr-FR" sz="2000" b="1" dirty="0" smtClean="0">
                <a:latin typeface="Times" pitchFamily="-112" charset="0"/>
              </a:rPr>
              <a:t> on </a:t>
            </a:r>
            <a:r>
              <a:rPr lang="fr-FR" sz="2000" b="1" dirty="0" err="1" smtClean="0">
                <a:latin typeface="Times" pitchFamily="-112" charset="0"/>
              </a:rPr>
              <a:t>oriented</a:t>
            </a:r>
            <a:r>
              <a:rPr lang="fr-FR" sz="2000" b="1" dirty="0" smtClean="0">
                <a:latin typeface="Times" pitchFamily="-112" charset="0"/>
              </a:rPr>
              <a:t> single  </a:t>
            </a:r>
            <a:r>
              <a:rPr lang="fr-FR" sz="2000" b="1" dirty="0" err="1" smtClean="0">
                <a:latin typeface="Times" pitchFamily="-112" charset="0"/>
              </a:rPr>
              <a:t>crystals</a:t>
            </a:r>
            <a:r>
              <a:rPr lang="fr-FR" sz="2000" b="1" dirty="0" smtClean="0">
                <a:latin typeface="Times" pitchFamily="-112" charset="0"/>
              </a:rPr>
              <a:t> </a:t>
            </a:r>
            <a:r>
              <a:rPr lang="fr-FR" sz="2000" b="1" dirty="0" err="1" smtClean="0">
                <a:latin typeface="Times" pitchFamily="-112" charset="0"/>
              </a:rPr>
              <a:t>from</a:t>
            </a:r>
            <a:r>
              <a:rPr lang="fr-FR" sz="2000" b="1" dirty="0" smtClean="0">
                <a:latin typeface="Times" pitchFamily="-112" charset="0"/>
              </a:rPr>
              <a:t> 0.015 to 1K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7514" y="1318416"/>
            <a:ext cx="4889637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orientation </a:t>
            </a:r>
            <a:r>
              <a:rPr lang="fr-FR" sz="1600" b="1" dirty="0" err="1" smtClean="0">
                <a:latin typeface="Times"/>
                <a:cs typeface="Times"/>
              </a:rPr>
              <a:t>from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growth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shape</a:t>
            </a:r>
            <a:r>
              <a:rPr lang="fr-FR" sz="1600" b="1" dirty="0" smtClean="0">
                <a:latin typeface="Times"/>
                <a:cs typeface="Times"/>
              </a:rPr>
              <a:t> of a </a:t>
            </a:r>
            <a:r>
              <a:rPr lang="fr-FR" sz="1600" b="1" dirty="0" err="1" smtClean="0">
                <a:latin typeface="Times"/>
                <a:cs typeface="Times"/>
              </a:rPr>
              <a:t>seed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growth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inside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the 1.2 mm gap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between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2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transducers</a:t>
            </a:r>
            <a:endParaRPr lang="fr-FR" sz="1600" b="1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endParaRPr lang="fr-FR" sz="16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err="1" smtClean="0">
                <a:latin typeface="Times"/>
                <a:cs typeface="Times"/>
              </a:rPr>
              <a:t>very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small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vertical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displacement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~ 0.001 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Angström</a:t>
            </a:r>
          </a:p>
          <a:p>
            <a:r>
              <a:rPr lang="fr-FR" sz="1600" b="1" dirty="0" err="1">
                <a:solidFill>
                  <a:srgbClr val="FF0000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FF0000"/>
                </a:solidFill>
                <a:latin typeface="Times"/>
                <a:cs typeface="Times"/>
              </a:rPr>
              <a:t> down to 10</a:t>
            </a:r>
            <a:r>
              <a:rPr lang="fr-FR" sz="1600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-10 </a:t>
            </a:r>
          </a:p>
          <a:p>
            <a:r>
              <a:rPr lang="fr-FR" sz="1600" b="1" dirty="0">
                <a:latin typeface="Times"/>
                <a:cs typeface="Times"/>
              </a:rPr>
              <a:t>0.2 Hz to 20 kHz</a:t>
            </a:r>
          </a:p>
          <a:p>
            <a:endParaRPr lang="fr-FR" sz="1600" b="1" baseline="30000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vertical stress component 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-9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bar </a:t>
            </a:r>
          </a:p>
        </p:txBody>
      </p:sp>
      <p:pic>
        <p:nvPicPr>
          <p:cNvPr id="13" name="Image 12" descr="DSC_0014-2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7065"/>
          <a:stretch/>
        </p:blipFill>
        <p:spPr>
          <a:xfrm>
            <a:off x="5053351" y="11297"/>
            <a:ext cx="3988837" cy="3675651"/>
          </a:xfrm>
          <a:prstGeom prst="rect">
            <a:avLst/>
          </a:prstGeom>
        </p:spPr>
      </p:pic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906625" y="1752600"/>
            <a:ext cx="2091075" cy="609600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33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the « </a:t>
            </a:r>
            <a:r>
              <a:rPr lang="fr-FR" sz="2400" b="1" dirty="0" err="1" smtClean="0">
                <a:latin typeface="Times" pitchFamily="-112" charset="0"/>
              </a:rPr>
              <a:t>loading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curve</a:t>
            </a:r>
            <a:r>
              <a:rPr lang="fr-FR" sz="2400" b="1" dirty="0" smtClean="0">
                <a:latin typeface="Times" pitchFamily="-112" charset="0"/>
              </a:rPr>
              <a:t> » in </a:t>
            </a:r>
            <a:r>
              <a:rPr lang="fr-FR" sz="2400" b="1" dirty="0" err="1" smtClean="0">
                <a:latin typeface="Times" pitchFamily="-112" charset="0"/>
              </a:rPr>
              <a:t>our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cell</a:t>
            </a:r>
            <a:r>
              <a:rPr lang="fr-FR" sz="2400" b="1" dirty="0" smtClean="0">
                <a:latin typeface="Times" pitchFamily="-112" charset="0"/>
              </a:rPr>
              <a:t> #2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 l="9000" t="12960" r="64393" b="7121"/>
          <a:stretch>
            <a:fillRect/>
          </a:stretch>
        </p:blipFill>
        <p:spPr bwMode="auto">
          <a:xfrm>
            <a:off x="3598428" y="1084384"/>
            <a:ext cx="54466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70648" y="4484890"/>
            <a:ext cx="3031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the </a:t>
            </a:r>
            <a:r>
              <a:rPr lang="fr-FR" b="1" dirty="0" err="1" smtClean="0">
                <a:latin typeface="Times New Roman"/>
                <a:cs typeface="Times New Roman"/>
              </a:rPr>
              <a:t>measured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shear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modulus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increases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linearly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with</a:t>
            </a:r>
            <a:r>
              <a:rPr lang="fr-FR" b="1" dirty="0" smtClean="0">
                <a:latin typeface="Times New Roman"/>
                <a:cs typeface="Times New Roman"/>
              </a:rPr>
              <a:t> the </a:t>
            </a:r>
            <a:r>
              <a:rPr lang="fr-FR" b="1" dirty="0" err="1" smtClean="0">
                <a:latin typeface="Times New Roman"/>
                <a:cs typeface="Times New Roman"/>
              </a:rPr>
              <a:t>level</a:t>
            </a:r>
            <a:r>
              <a:rPr lang="fr-FR" b="1" dirty="0" smtClean="0">
                <a:latin typeface="Times New Roman"/>
                <a:cs typeface="Times New Roman"/>
              </a:rPr>
              <a:t> of the </a:t>
            </a:r>
            <a:r>
              <a:rPr lang="fr-FR" b="1" dirty="0" err="1" smtClean="0">
                <a:latin typeface="Times New Roman"/>
                <a:cs typeface="Times New Roman"/>
              </a:rPr>
              <a:t>solid</a:t>
            </a:r>
            <a:r>
              <a:rPr lang="fr-FR" b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in the 0.7 mm gap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between</a:t>
            </a:r>
            <a:r>
              <a:rPr lang="fr-FR" b="1" dirty="0" smtClean="0">
                <a:latin typeface="Times New Roman"/>
                <a:cs typeface="Times New Roman"/>
              </a:rPr>
              <a:t> the 2 </a:t>
            </a:r>
            <a:r>
              <a:rPr lang="fr-FR" b="1" dirty="0" err="1" smtClean="0">
                <a:latin typeface="Times New Roman"/>
                <a:cs typeface="Times New Roman"/>
              </a:rPr>
              <a:t>transducers</a:t>
            </a:r>
            <a:endParaRPr lang="fr-FR" b="1" dirty="0">
              <a:latin typeface="Times New Roman"/>
              <a:cs typeface="Times New Roman"/>
            </a:endParaRPr>
          </a:p>
        </p:txBody>
      </p:sp>
      <p:pic>
        <p:nvPicPr>
          <p:cNvPr id="33" name="Picture 30" descr="D:\Users\ariel\Bureau\DSC_0048.JPG"/>
          <p:cNvPicPr>
            <a:picLocks noChangeAspect="1" noChangeArrowheads="1"/>
          </p:cNvPicPr>
          <p:nvPr/>
        </p:nvPicPr>
        <p:blipFill>
          <a:blip r:embed="rId3" cstate="print"/>
          <a:srcRect l="7131" r="10086" b="11644"/>
          <a:stretch>
            <a:fillRect/>
          </a:stretch>
        </p:blipFill>
        <p:spPr bwMode="auto">
          <a:xfrm>
            <a:off x="190678" y="1084384"/>
            <a:ext cx="3294862" cy="2344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083576" y="3711222"/>
            <a:ext cx="133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0.7 mm gap 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>
            <a:stCxn id="4" idx="0"/>
          </p:cNvCxnSpPr>
          <p:nvPr/>
        </p:nvCxnSpPr>
        <p:spPr>
          <a:xfrm flipV="1">
            <a:off x="1749778" y="2709333"/>
            <a:ext cx="112889" cy="1001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49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random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nucleation</a:t>
            </a:r>
            <a:r>
              <a:rPr lang="fr-FR" sz="2400" b="1" dirty="0" smtClean="0">
                <a:latin typeface="Times" pitchFamily="-112" charset="0"/>
              </a:rPr>
              <a:t> on </a:t>
            </a:r>
            <a:r>
              <a:rPr lang="fr-FR" sz="2400" b="1" dirty="0" err="1" smtClean="0">
                <a:latin typeface="Times" pitchFamily="-112" charset="0"/>
              </a:rPr>
              <a:t>various</a:t>
            </a:r>
            <a:r>
              <a:rPr lang="fr-FR" sz="2400" b="1" dirty="0" smtClean="0">
                <a:latin typeface="Times" pitchFamily="-112" charset="0"/>
              </a:rPr>
              <a:t>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many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different</a:t>
            </a:r>
            <a:r>
              <a:rPr lang="fr-FR" sz="2400" b="1" dirty="0" smtClean="0">
                <a:latin typeface="Times" pitchFamily="-112" charset="0"/>
              </a:rPr>
              <a:t> orientations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12040</TotalTime>
  <Words>1972</Words>
  <Application>Microsoft Macintosh PowerPoint</Application>
  <PresentationFormat>Présentation à l'écran (4:3)</PresentationFormat>
  <Paragraphs>348</Paragraphs>
  <Slides>26</Slides>
  <Notes>5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Thème Office</vt:lpstr>
      <vt:lpstr>Équation</vt:lpstr>
      <vt:lpstr>Equation</vt:lpstr>
      <vt:lpstr>The giant plasticity  of  a quantum crystal</vt:lpstr>
      <vt:lpstr>ultrapure 4He single crystals  do not resist to shear around 0.2K</vt:lpstr>
      <vt:lpstr>plasticity of a crystal: dislocation gliding</vt:lpstr>
      <vt:lpstr>original motivation: the enigma of supersolidity</vt:lpstr>
      <vt:lpstr>Direct shear modulus measurements: the method invented by Day and Beamish (2007):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elasticity tensor of hcp crystals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amplitude dependence at 20 mK - hysteresis</vt:lpstr>
      <vt:lpstr>with no impurities at all, dislocations move freely</vt:lpstr>
      <vt:lpstr>Présentation PowerPoint</vt:lpstr>
      <vt:lpstr>wT3 dissipation for collisions with thermal phonons</vt:lpstr>
      <vt:lpstr>a measurement of dislocation density and pinning length  for various crystals (Haziot et al. to be published)</vt:lpstr>
      <vt:lpstr>Présentation PowerPoint</vt:lpstr>
      <vt:lpstr>Présentation PowerPoint</vt:lpstr>
      <vt:lpstr>Conclusion:  giant plasticity or supersolidity or both ?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477</cp:revision>
  <dcterms:created xsi:type="dcterms:W3CDTF">2010-11-16T10:42:53Z</dcterms:created>
  <dcterms:modified xsi:type="dcterms:W3CDTF">2012-12-12T16:41:40Z</dcterms:modified>
</cp:coreProperties>
</file>