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450" r:id="rId3"/>
    <p:sldId id="500" r:id="rId4"/>
    <p:sldId id="364" r:id="rId5"/>
    <p:sldId id="502" r:id="rId6"/>
    <p:sldId id="527" r:id="rId7"/>
    <p:sldId id="528" r:id="rId8"/>
    <p:sldId id="529" r:id="rId9"/>
    <p:sldId id="504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40" r:id="rId18"/>
    <p:sldId id="543" r:id="rId19"/>
    <p:sldId id="544" r:id="rId20"/>
    <p:sldId id="545" r:id="rId21"/>
    <p:sldId id="546" r:id="rId22"/>
    <p:sldId id="547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8000"/>
    <a:srgbClr val="996633"/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54" autoAdjust="0"/>
  </p:normalViewPr>
  <p:slideViewPr>
    <p:cSldViewPr snapToGrid="0" snapToObjects="1">
      <p:cViewPr>
        <p:scale>
          <a:sx n="108" d="100"/>
          <a:sy n="108" d="100"/>
        </p:scale>
        <p:origin x="-336" y="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measured the stiffening transition in the same crystal Y3 for</a:t>
            </a:r>
            <a:r>
              <a:rPr lang="en-GB" baseline="0" dirty="0" smtClean="0"/>
              <a:t> a wide range of frequencies and several different excitations. </a:t>
            </a:r>
          </a:p>
          <a:p>
            <a:r>
              <a:rPr lang="en-GB" baseline="0" dirty="0" smtClean="0"/>
              <a:t>As you can see the temperature of the transition is changing with these parameters. </a:t>
            </a:r>
          </a:p>
          <a:p>
            <a:r>
              <a:rPr lang="en-GB" baseline="0" dirty="0" smtClean="0"/>
              <a:t>For each run, we measured the temperature of the dissipation peak and we place it on an Arrhenius plot.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6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We have discovered two different regimes.</a:t>
            </a:r>
          </a:p>
          <a:p>
            <a:pPr marL="171450" indent="-171450" algn="just"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a regime where the stiffening temperature is </a:t>
            </a:r>
            <a:r>
              <a:rPr lang="en-GB" b="0" dirty="0" smtClean="0">
                <a:solidFill>
                  <a:schemeClr val="tx1"/>
                </a:solidFill>
              </a:rPr>
              <a:t>dependent on the frequency as described by Day and Beamish with a Debye model.</a:t>
            </a:r>
          </a:p>
          <a:p>
            <a:pPr marL="171450" marR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chemeClr val="tx1"/>
                </a:solidFill>
              </a:rPr>
              <a:t>a regime where the stiffening temperature is independent of the frequency as described by </a:t>
            </a:r>
            <a:r>
              <a:rPr lang="en-GB" b="0" dirty="0" err="1" smtClean="0">
                <a:solidFill>
                  <a:schemeClr val="tx1"/>
                </a:solidFill>
              </a:rPr>
              <a:t>Iwasa</a:t>
            </a:r>
            <a:r>
              <a:rPr lang="en-GB" b="0" dirty="0" smtClean="0">
                <a:solidFill>
                  <a:schemeClr val="tx1"/>
                </a:solidFill>
              </a:rPr>
              <a:t> with a pinning model.</a:t>
            </a:r>
          </a:p>
          <a:p>
            <a:pPr marL="171450" indent="-171450" algn="just">
              <a:buFontTx/>
              <a:buChar char="-"/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Then,</a:t>
            </a:r>
            <a:r>
              <a:rPr lang="en-GB" baseline="0" dirty="0" smtClean="0"/>
              <a:t> we can plot the same data but instead of the frequency, we can plot the speed as a function of 1/T.</a:t>
            </a:r>
          </a:p>
          <a:p>
            <a:r>
              <a:rPr lang="en-GB" baseline="0" dirty="0" smtClean="0"/>
              <a:t>It appears that the transition between the two regimes occurs in the same speed region suggesting the existence of a critical speed. </a:t>
            </a:r>
          </a:p>
          <a:p>
            <a:r>
              <a:rPr lang="en-GB" baseline="0" dirty="0" smtClean="0"/>
              <a:t>We measured values for this critical speed between 40 and 100 micron/s.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order to interpret</a:t>
            </a:r>
            <a:r>
              <a:rPr lang="en-GB" baseline="0" dirty="0" smtClean="0"/>
              <a:t> these results let’s see quickly what is the model in the classical case.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43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18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19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20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21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08/12/14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jpeg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21.jpeg"/><Relationship Id="rId7" Type="http://schemas.openxmlformats.org/officeDocument/2006/relationships/image" Target="../media/image15.jpeg"/><Relationship Id="rId8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2594" y="1117601"/>
            <a:ext cx="4904724" cy="1777999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>Dislocations in </a:t>
            </a:r>
            <a:r>
              <a:rPr lang="fr-FR" sz="4000" b="1" baseline="30000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>4</a:t>
            </a:r>
            <a:r>
              <a:rPr lang="fr-FR" sz="32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>He crystals</a:t>
            </a:r>
            <a:endParaRPr lang="fr-FR" sz="2400" b="1" dirty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3" y="3667982"/>
            <a:ext cx="8665077" cy="25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Rojas, F. Souris</a:t>
            </a:r>
            <a:endParaRPr lang="fr-FR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 et 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Pierre Aigrain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the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Universities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Paris 6 &amp; 7, Paris (France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J.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Canada)</a:t>
            </a:r>
            <a:endParaRPr lang="fr-FR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other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collaborations: M.H.W. Chan and J. West (Penn State),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 </a:t>
            </a: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University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V. Dauvois and P. Jean-Baptiste (CEA, Saclay, France)</a:t>
            </a:r>
            <a:endParaRPr lang="fr-FR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3594100" y="6376769"/>
            <a:ext cx="5403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QFSG, Sao Carlos, Aug.</a:t>
            </a:r>
            <a:r>
              <a:rPr lang="fr-FR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 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2014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416" y="164349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048" y="9361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1723" y="2980560"/>
            <a:ext cx="13620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16" y="1499462"/>
            <a:ext cx="1512168" cy="7907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16" y="2627058"/>
            <a:ext cx="1482953" cy="600596"/>
          </a:xfrm>
          <a:prstGeom prst="rect">
            <a:avLst/>
          </a:prstGeom>
        </p:spPr>
      </p:pic>
      <p:pic>
        <p:nvPicPr>
          <p:cNvPr id="13" name="Image 12" descr="ENS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35" y="1570073"/>
            <a:ext cx="1072463" cy="12087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100687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07901"/>
            <a:ext cx="84266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 </a:t>
            </a:r>
            <a:r>
              <a:rPr lang="fr-FR" sz="2400" b="1" dirty="0" err="1" smtClean="0">
                <a:latin typeface="Times New Roman"/>
                <a:cs typeface="Times New Roman"/>
              </a:rPr>
              <a:t>measurement</a:t>
            </a:r>
            <a:r>
              <a:rPr lang="fr-FR" sz="2400" b="1" dirty="0" smtClean="0">
                <a:latin typeface="Times New Roman"/>
                <a:cs typeface="Times New Roman"/>
              </a:rPr>
              <a:t> of dislocation </a:t>
            </a:r>
            <a:r>
              <a:rPr lang="fr-FR" sz="2400" b="1" dirty="0" err="1" smtClean="0">
                <a:latin typeface="Times New Roman"/>
                <a:cs typeface="Times New Roman"/>
              </a:rPr>
              <a:t>density</a:t>
            </a:r>
            <a:r>
              <a:rPr lang="fr-FR" sz="2400" b="1" dirty="0" smtClean="0">
                <a:latin typeface="Times New Roman"/>
                <a:cs typeface="Times New Roman"/>
              </a:rPr>
              <a:t> and </a:t>
            </a:r>
            <a:r>
              <a:rPr lang="fr-FR" sz="2400" b="1" dirty="0" err="1" smtClean="0">
                <a:latin typeface="Times New Roman"/>
                <a:cs typeface="Times New Roman"/>
              </a:rPr>
              <a:t>pinning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length</a:t>
            </a:r>
            <a:r>
              <a:rPr lang="fr-FR" sz="2400" b="1" dirty="0" smtClean="0">
                <a:latin typeface="Times New Roman"/>
                <a:cs typeface="Times New Roman"/>
              </a:rPr>
              <a:t>  for </a:t>
            </a:r>
            <a:r>
              <a:rPr lang="fr-FR" sz="2400" b="1" dirty="0" err="1" smtClean="0">
                <a:latin typeface="Times New Roman"/>
                <a:cs typeface="Times New Roman"/>
              </a:rPr>
              <a:t>various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crystals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Phys. Rev. B87, 060509(R) 2013)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594" y="1741454"/>
            <a:ext cx="4565840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densities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3 10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6 10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cm</a:t>
            </a:r>
            <a:r>
              <a:rPr lang="fr-FR" sz="16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</a:p>
          <a:p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network lengths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60 to 230 </a:t>
            </a:r>
            <a:r>
              <a:rPr lang="fr-FR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endParaRPr lang="fr-FR" sz="10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sz="1600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17 to 57 </a:t>
            </a:r>
            <a:r>
              <a:rPr lang="fr-FR" sz="1600" b="1" dirty="0" smtClean="0">
                <a:latin typeface="Times New Roman"/>
                <a:cs typeface="Times New Roman"/>
              </a:rPr>
              <a:t>(F. Souris et al. 2014: up to 150) </a:t>
            </a: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instead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of 3 for a simple 3D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lattice</a:t>
            </a:r>
            <a:endParaRPr lang="fr-FR" sz="10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=&gt; dislocations are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grouped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in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sub-boundaries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and not well connected</a:t>
            </a:r>
          </a:p>
          <a:p>
            <a:r>
              <a:rPr lang="fr-FR" sz="1600" b="1" dirty="0">
                <a:latin typeface="Times New Roman"/>
                <a:cs typeface="Times New Roman"/>
              </a:rPr>
              <a:t>dislocations cannot move at 10MHz and 1.2K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Shevchenko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theory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a network of 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superfluid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cores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would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require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disloc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/cm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for a 1% NCRI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and a coherence length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x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~ aT*/T larger than L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23594" y="1016128"/>
            <a:ext cx="3300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agreement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1/Q  ~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sz="1600" b="1" dirty="0" smtClean="0">
                <a:solidFill>
                  <a:srgbClr val="0000FF"/>
                </a:solidFill>
              </a:rPr>
              <a:t>T</a:t>
            </a:r>
            <a:r>
              <a:rPr lang="fr-FR" sz="1600" b="1" baseline="30000" dirty="0" smtClean="0">
                <a:solidFill>
                  <a:srgbClr val="0000FF"/>
                </a:solidFill>
              </a:rPr>
              <a:t>3</a:t>
            </a:r>
            <a:r>
              <a:rPr lang="fr-FR" sz="1600" b="1" dirty="0" smtClean="0">
                <a:solidFill>
                  <a:srgbClr val="0000FF"/>
                </a:solidFill>
              </a:rPr>
              <a:t>  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</a:p>
        </p:txBody>
      </p:sp>
      <p:pic>
        <p:nvPicPr>
          <p:cNvPr id="3" name="Image 2" descr="table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04642"/>
            <a:ext cx="8699500" cy="17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79927" y="300335"/>
            <a:ext cx="883707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Times New Roman"/>
                <a:cs typeface="Times New Roman"/>
              </a:rPr>
              <a:t>the (controversial ?) frequency dependence of the softening</a:t>
            </a:r>
            <a:endParaRPr lang="fr-FR" sz="2400" b="1" baseline="30000" dirty="0"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979712" y="5255622"/>
            <a:ext cx="114945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Temperature (K)</a:t>
            </a:r>
            <a:endParaRPr lang="en-GB" sz="11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927" y="5537229"/>
            <a:ext cx="8636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Times New Roman"/>
                <a:cs typeface="Times New Roman"/>
              </a:rPr>
              <a:t>Day and Beamish (2007):  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response time of the moving dislocation </a:t>
            </a:r>
            <a:r>
              <a:rPr lang="en-GB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 exp(E</a:t>
            </a:r>
            <a:r>
              <a:rPr lang="en-GB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/T) is prop. to the concentration of </a:t>
            </a:r>
            <a:r>
              <a:rPr lang="en-GB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bound to it (binding energy E</a:t>
            </a:r>
            <a:r>
              <a:rPr lang="en-GB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</a:p>
          <a:p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transition where </a:t>
            </a:r>
            <a:r>
              <a:rPr lang="en-GB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wt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~ 1 =&gt; frequency dependence</a:t>
            </a:r>
            <a:endParaRPr lang="en-GB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Iwasa (2010) and Kim (2013): a T-dependent pinning length, no frequency dependence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48264" y="1124744"/>
            <a:ext cx="1867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– </a:t>
            </a:r>
            <a:r>
              <a:rPr lang="en-GB" sz="1400" dirty="0" err="1" smtClean="0">
                <a:latin typeface="Cambria Math"/>
                <a:cs typeface="Cambria Math"/>
              </a:rPr>
              <a:t>ε</a:t>
            </a:r>
            <a:r>
              <a:rPr lang="en-GB" sz="1400" dirty="0" smtClean="0">
                <a:latin typeface="Cambria Math"/>
                <a:cs typeface="Cambria Math"/>
              </a:rPr>
              <a:t> </a:t>
            </a:r>
            <a:r>
              <a:rPr lang="en-GB" sz="1400" dirty="0" smtClean="0"/>
              <a:t>= 2.7 10</a:t>
            </a:r>
            <a:r>
              <a:rPr lang="en-GB" sz="1400" baseline="30000" dirty="0" smtClean="0"/>
              <a:t>-9</a:t>
            </a:r>
            <a:endParaRPr lang="en-GB" sz="1400" baseline="30000" dirty="0"/>
          </a:p>
        </p:txBody>
      </p:sp>
      <p:pic>
        <p:nvPicPr>
          <p:cNvPr id="2" name="Image 1" descr="Figure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2" y="1285229"/>
            <a:ext cx="4778722" cy="4232003"/>
          </a:xfrm>
          <a:prstGeom prst="rect">
            <a:avLst/>
          </a:prstGeom>
        </p:spPr>
      </p:pic>
      <p:pic>
        <p:nvPicPr>
          <p:cNvPr id="6" name="Image 5" descr="Figure1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/>
        </p:blipFill>
        <p:spPr>
          <a:xfrm>
            <a:off x="-34852" y="1198344"/>
            <a:ext cx="4795520" cy="41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376535"/>
            <a:ext cx="88840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two dissipation 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regimes </a:t>
            </a:r>
            <a:r>
              <a:rPr lang="fr-FR" sz="20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(A. Haziot et al. PRB 88, 014106, July 2013)</a:t>
            </a:r>
            <a:endParaRPr lang="fr-FR" sz="2000" b="1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246370" y="1658451"/>
            <a:ext cx="3646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 high frequency or strain amplitude:</a:t>
            </a:r>
          </a:p>
          <a:p>
            <a:pPr algn="just"/>
            <a:r>
              <a:rPr lang="en-GB" b="1" dirty="0">
                <a:latin typeface="Times New Roman"/>
                <a:cs typeface="Times New Roman"/>
              </a:rPr>
              <a:t>no frequency dependence </a:t>
            </a:r>
          </a:p>
          <a:p>
            <a:pPr algn="just"/>
            <a:r>
              <a:rPr lang="en-GB" b="1" i="1" dirty="0">
                <a:solidFill>
                  <a:srgbClr val="FF0000"/>
                </a:solidFill>
                <a:latin typeface="Times New Roman"/>
                <a:cs typeface="Times New Roman"/>
              </a:rPr>
              <a:t>real pinning as predicted by Iwasa and Kim</a:t>
            </a:r>
          </a:p>
          <a:p>
            <a:pPr algn="just"/>
            <a:endParaRPr lang="en-GB" b="1" dirty="0" smtClean="0">
              <a:latin typeface="Times New Roman"/>
              <a:cs typeface="Times New Roman"/>
            </a:endParaRPr>
          </a:p>
          <a:p>
            <a:pPr algn="just"/>
            <a:r>
              <a:rPr lang="en-GB" b="1" u="sng" dirty="0">
                <a:solidFill>
                  <a:srgbClr val="0000FF"/>
                </a:solidFill>
                <a:latin typeface="Times New Roman"/>
                <a:cs typeface="Times New Roman"/>
              </a:rPr>
              <a:t>at low frequency or small strain:</a:t>
            </a:r>
          </a:p>
          <a:p>
            <a:pPr algn="just"/>
            <a:endParaRPr lang="en-GB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a thermally activated dissipation regime ~ exp(-E</a:t>
            </a:r>
            <a:r>
              <a:rPr lang="en-GB" sz="2000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/T)</a:t>
            </a: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GB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= 0.67K </a:t>
            </a:r>
          </a:p>
          <a:p>
            <a:pPr algn="just"/>
            <a:r>
              <a:rPr lang="en-GB" b="1" i="1" dirty="0">
                <a:solidFill>
                  <a:srgbClr val="0000FF"/>
                </a:solidFill>
                <a:latin typeface="Times New Roman"/>
                <a:cs typeface="Times New Roman"/>
              </a:rPr>
              <a:t>damping of the motion of dislocations dressed with 3He impurities bound to them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4700" y="5939781"/>
            <a:ext cx="438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latin typeface="Times New Roman"/>
                <a:cs typeface="Times New Roman"/>
              </a:rPr>
              <a:t>the transition temperature as a function of frequency and strain amplitude</a:t>
            </a:r>
          </a:p>
        </p:txBody>
      </p:sp>
      <p:pic>
        <p:nvPicPr>
          <p:cNvPr id="3" name="Image 2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44"/>
            <a:ext cx="5157063" cy="48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236835"/>
            <a:ext cx="8884096" cy="7078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speed: </a:t>
            </a:r>
            <a:r>
              <a:rPr lang="fr-FR" sz="24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 impurities move attached to dislocations below 45 </a:t>
            </a:r>
            <a:r>
              <a:rPr lang="fr-FR" sz="20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m/s </a:t>
            </a:r>
          </a:p>
          <a:p>
            <a:pPr algn="ctr"/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(A. Haziot et al. PRB  88, 014106, July 2013)</a:t>
            </a:r>
            <a:endParaRPr lang="fr-FR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8104" y="1283197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From the dislocation density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7.6 10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-5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and the dislocation  length 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 = 73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m, w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e obtain the dislocation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speed as a function of applied strain.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transition occurs at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critical speed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GB" sz="16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≈ 45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08104" y="2790648"/>
            <a:ext cx="3528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tentative interpretation:</a:t>
            </a:r>
          </a:p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max tunneling frequency for </a:t>
            </a:r>
            <a:r>
              <a:rPr lang="en-GB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atoms on the dislocation?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in the bulk crystal </a:t>
            </a:r>
            <a:r>
              <a:rPr lang="en-GB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He are quasi-particles moving by coherent quantum tunneling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bandwidth: 30 to 600 </a:t>
            </a:r>
            <a:r>
              <a:rPr lang="en-GB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K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average velocity: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&lt;v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&gt;</a:t>
            </a:r>
            <a:r>
              <a:rPr lang="en-GB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1/2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= 4.2</a:t>
            </a:r>
            <a:r>
              <a:rPr lang="en-GB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 J</a:t>
            </a:r>
            <a:r>
              <a:rPr lang="en-GB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34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~ 0.6 to 12 mm/s</a:t>
            </a:r>
          </a:p>
          <a:p>
            <a:pPr algn="just"/>
            <a:r>
              <a:rPr lang="en-GB" sz="1600" b="1" dirty="0">
                <a:latin typeface="Times New Roman"/>
                <a:cs typeface="Times New Roman"/>
              </a:rPr>
              <a:t> 1 or 2 orders of magnitude faster</a:t>
            </a:r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inelastic tunneling of </a:t>
            </a:r>
            <a:r>
              <a:rPr lang="en-GB" sz="16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He bound to dislocations up to 45 </a:t>
            </a:r>
            <a:r>
              <a:rPr lang="en-GB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r>
              <a:rPr lang="en-GB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tunneling along the dislocation 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a precise model and calculation is highly desirable</a:t>
            </a:r>
            <a:endParaRPr lang="en-GB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age 1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" y="1613828"/>
            <a:ext cx="5346700" cy="50308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33140" y="2624814"/>
            <a:ext cx="85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pinning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79979" y="3784005"/>
            <a:ext cx="1440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damping from</a:t>
            </a:r>
          </a:p>
          <a:p>
            <a:pPr algn="r"/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bound </a:t>
            </a:r>
            <a:r>
              <a:rPr lang="fr-FR" sz="2000" b="1" baseline="30000">
                <a:solidFill>
                  <a:srgbClr val="000090"/>
                </a:solidFill>
                <a:latin typeface="Times New Roman"/>
                <a:cs typeface="Times New Roman"/>
              </a:rPr>
              <a:t>3</a:t>
            </a:r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He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2560" y="4399280"/>
            <a:ext cx="1250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latin typeface="Times New Roman"/>
                <a:cs typeface="Times New Roman"/>
              </a:rPr>
              <a:t>exp(-0.67/T)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641600" y="4619357"/>
            <a:ext cx="477520" cy="542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3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length distribution of dislocations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000" b="1" i="1">
                <a:latin typeface="Times New Roman"/>
                <a:cs typeface="Times New Roman"/>
              </a:rPr>
              <a:t>(A. Fefferman et al. Phys. Rev. B89, 014105, 2014)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267" y="1784541"/>
            <a:ext cx="2809591" cy="3955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>
                <a:latin typeface="Times New Roman"/>
                <a:cs typeface="Times New Roman"/>
              </a:rPr>
              <a:t>when decreasing the driving strain, </a:t>
            </a:r>
          </a:p>
          <a:p>
            <a:pPr marL="0" indent="0">
              <a:buNone/>
            </a:pPr>
            <a:r>
              <a:rPr lang="fr-FR" sz="2000" b="1" baseline="30000">
                <a:latin typeface="Times New Roman"/>
                <a:cs typeface="Times New Roman"/>
              </a:rPr>
              <a:t>3</a:t>
            </a:r>
            <a:r>
              <a:rPr lang="fr-FR" sz="2000" b="1">
                <a:latin typeface="Times New Roman"/>
                <a:cs typeface="Times New Roman"/>
              </a:rPr>
              <a:t>He bind to short dislocations before long ones. </a:t>
            </a:r>
          </a:p>
          <a:p>
            <a:pPr marL="0" indent="0">
              <a:buNone/>
            </a:pPr>
            <a:r>
              <a:rPr lang="fr-FR" sz="2000" b="1">
                <a:solidFill>
                  <a:srgbClr val="FF0000"/>
                </a:solidFill>
                <a:latin typeface="Times New Roman"/>
                <a:cs typeface="Times New Roman"/>
              </a:rPr>
              <a:t>With a single dislocation length, one should see a sharp transition to the stiff state where all dislocations are pinned by impurities.</a:t>
            </a:r>
          </a:p>
        </p:txBody>
      </p:sp>
      <p:pic>
        <p:nvPicPr>
          <p:cNvPr id="4" name="Image 3" descr="fig1_11July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8" y="1527979"/>
            <a:ext cx="6028264" cy="470513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05267" y="6322011"/>
            <a:ext cx="8672527" cy="47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b="1">
                <a:latin typeface="Times New Roman"/>
                <a:cs typeface="Times New Roman"/>
              </a:rPr>
              <a:t>we have measured the distribution of dislocation lengths between network nodes</a:t>
            </a:r>
          </a:p>
        </p:txBody>
      </p:sp>
    </p:spTree>
    <p:extLst>
      <p:ext uri="{BB962C8B-B14F-4D97-AF65-F5344CB8AC3E}">
        <p14:creationId xmlns:p14="http://schemas.microsoft.com/office/powerpoint/2010/main" val="102270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980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network length distribution is wide: 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from 30 to 300 </a:t>
            </a:r>
            <a:r>
              <a:rPr lang="fr-FR" sz="2800" b="1">
                <a:latin typeface="Symbol" charset="2"/>
                <a:cs typeface="Symbol" charset="2"/>
              </a:rPr>
              <a:t>m</a:t>
            </a:r>
            <a:r>
              <a:rPr lang="fr-FR" sz="2800" b="1">
                <a:latin typeface="Times New Roman"/>
                <a:cs typeface="Times New Roman"/>
              </a:rPr>
              <a:t>m </a:t>
            </a:r>
          </a:p>
        </p:txBody>
      </p:sp>
      <p:pic>
        <p:nvPicPr>
          <p:cNvPr id="6" name="Image 5" descr="fig4_5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87" y="1739144"/>
            <a:ext cx="6501186" cy="4881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0368" y="2291454"/>
            <a:ext cx="24297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to each driving strain amplitude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 New Roman"/>
                <a:cs typeface="Times New Roman"/>
              </a:rPr>
              <a:t>corresponds </a:t>
            </a:r>
          </a:p>
          <a:p>
            <a:r>
              <a:rPr lang="fr-FR" b="1">
                <a:latin typeface="Times New Roman"/>
                <a:cs typeface="Times New Roman"/>
              </a:rPr>
              <a:t>a max length  L</a:t>
            </a:r>
            <a:r>
              <a:rPr lang="fr-FR" b="1" baseline="-25000">
                <a:latin typeface="Times New Roman"/>
                <a:cs typeface="Times New Roman"/>
              </a:rPr>
              <a:t>c </a:t>
            </a:r>
          </a:p>
          <a:p>
            <a:r>
              <a:rPr lang="fr-FR" b="1">
                <a:latin typeface="Times New Roman"/>
                <a:cs typeface="Times New Roman"/>
              </a:rPr>
              <a:t>below which </a:t>
            </a:r>
            <a:r>
              <a:rPr lang="fr-FR" b="1" baseline="30000">
                <a:latin typeface="Times New Roman"/>
                <a:cs typeface="Times New Roman"/>
              </a:rPr>
              <a:t>3</a:t>
            </a:r>
            <a:r>
              <a:rPr lang="fr-FR" b="1">
                <a:latin typeface="Times New Roman"/>
                <a:cs typeface="Times New Roman"/>
              </a:rPr>
              <a:t>He binds</a:t>
            </a:r>
          </a:p>
          <a:p>
            <a:endParaRPr lang="fr-FR" b="1">
              <a:latin typeface="Times New Roman"/>
              <a:cs typeface="Times New Roman"/>
            </a:endParaRPr>
          </a:p>
          <a:p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 = 2F</a:t>
            </a:r>
            <a:r>
              <a:rPr lang="fr-FR" b="1" baseline="-25000">
                <a:solidFill>
                  <a:srgbClr val="0000FF"/>
                </a:solidFill>
                <a:latin typeface="Times New Roman"/>
                <a:cs typeface="Times New Roman"/>
              </a:rPr>
              <a:t>C </a:t>
            </a:r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/ b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em</a:t>
            </a:r>
          </a:p>
          <a:p>
            <a:endParaRPr lang="fr-FR" b="1">
              <a:latin typeface="Symbol" charset="2"/>
              <a:cs typeface="Symbol" charset="2"/>
            </a:endParaRPr>
          </a:p>
          <a:p>
            <a:r>
              <a:rPr lang="fr-FR" b="1">
                <a:latin typeface="Times New Roman"/>
                <a:cs typeface="Times New Roman"/>
              </a:rPr>
              <a:t>with 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6.8 10</a:t>
            </a:r>
            <a:r>
              <a:rPr lang="fr-FR" b="1" baseline="30000">
                <a:latin typeface="Times New Roman"/>
                <a:cs typeface="Times New Roman"/>
              </a:rPr>
              <a:t>-15</a:t>
            </a:r>
            <a:r>
              <a:rPr lang="fr-FR" b="1">
                <a:latin typeface="Times New Roman"/>
                <a:cs typeface="Times New Roman"/>
              </a:rPr>
              <a:t> N</a:t>
            </a:r>
          </a:p>
          <a:p>
            <a:r>
              <a:rPr lang="fr-FR" b="1">
                <a:latin typeface="Times New Roman"/>
                <a:cs typeface="Times New Roman"/>
              </a:rPr>
              <a:t>b = 0.36 nm (Burgers vector)</a:t>
            </a:r>
          </a:p>
          <a:p>
            <a:r>
              <a:rPr lang="fr-FR" b="1">
                <a:latin typeface="Times New Roman"/>
                <a:cs typeface="Times New Roman"/>
              </a:rPr>
              <a:t>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is consistent with a potential well of width 4a</a:t>
            </a:r>
            <a:endParaRPr lang="fr-FR" b="1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7019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1842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A good fit of the dissipation due to  thermal phonons up to 1K,  far above the asymptotic regime in </a:t>
            </a:r>
            <a:r>
              <a:rPr lang="fr-FR" sz="2400" b="1">
                <a:latin typeface="Symbol" charset="2"/>
                <a:cs typeface="Symbol" charset="2"/>
              </a:rPr>
              <a:t>w</a:t>
            </a:r>
            <a:r>
              <a:rPr lang="fr-FR" sz="2400" b="1">
                <a:latin typeface="Times New Roman"/>
                <a:cs typeface="Times New Roman"/>
              </a:rPr>
              <a:t>T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6" name="Image 5" descr="dissipation1K-Feffer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90" y="1621115"/>
            <a:ext cx="69088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39" y="870012"/>
            <a:ext cx="4180522" cy="544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680634" y="2692145"/>
            <a:ext cx="4279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Solid lines: </a:t>
            </a:r>
            <a:r>
              <a:rPr lang="en-US" b="1" dirty="0" smtClean="0">
                <a:latin typeface="Times New Roman"/>
                <a:cs typeface="Times New Roman"/>
              </a:rPr>
              <a:t>Data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Dashed lines: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latin typeface="Times New Roman"/>
                <a:cs typeface="Times New Roman"/>
              </a:rPr>
              <a:t>Calculation including distribution of network lengths.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Fit parameters: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Same length distribution as before, plus a binding energy distribution of width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 0.1 K around 0.7K. </a:t>
            </a:r>
          </a:p>
          <a:p>
            <a:endParaRPr lang="en-US" b="1" baseline="300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Needed: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Precise calculation of edge and screw dislocation binding energies.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89959" y="111464"/>
            <a:ext cx="5571457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the distribution of binding energies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7894" t="57416" r="40502" b="19044"/>
          <a:stretch/>
        </p:blipFill>
        <p:spPr bwMode="auto">
          <a:xfrm>
            <a:off x="4555277" y="1139734"/>
            <a:ext cx="2189399" cy="97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5"/>
          <p:cNvSpPr txBox="1"/>
          <p:nvPr/>
        </p:nvSpPr>
        <p:spPr>
          <a:xfrm>
            <a:off x="6837283" y="1442178"/>
            <a:ext cx="13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Crystal Z5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43039" y="1020384"/>
            <a:ext cx="342761" cy="1450673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498919" y="1783516"/>
            <a:ext cx="1531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dissipation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91713" y="4523871"/>
            <a:ext cx="26997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hear modulus (bar)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6583" y="3794518"/>
            <a:ext cx="342761" cy="1833396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3257" y="5930813"/>
            <a:ext cx="3500304" cy="369332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6132694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emperature (K)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43920" y="58609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70971" y="586953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75985" y="58630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82870" y="586094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54973" y="3145860"/>
            <a:ext cx="3500304" cy="369332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78556" y="3245730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emperature (K)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06590" y="306106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44527" y="305876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9541" y="305230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56426" y="30501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736" y="1020384"/>
            <a:ext cx="389094" cy="2214460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9227" y="3615062"/>
            <a:ext cx="389094" cy="243054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1723" y="57085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2394" y="475912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14420" y="37695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9951" y="12901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0583" y="23544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9503" y="18296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67225" y="77040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55915" y="2884714"/>
            <a:ext cx="270563" cy="16546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4080" name="Rectangle 174079"/>
          <p:cNvSpPr/>
          <p:nvPr/>
        </p:nvSpPr>
        <p:spPr>
          <a:xfrm>
            <a:off x="1055915" y="5708541"/>
            <a:ext cx="270563" cy="160990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5436" y="228600"/>
            <a:ext cx="71457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more details on the motion of dressed dislocations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31447" y="1397000"/>
            <a:ext cx="8667115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at sufficiently low speed (v &lt; 45 </a:t>
            </a:r>
            <a:r>
              <a:rPr lang="fr-FR" b="1" i="1" dirty="0">
                <a:latin typeface="Symbol" charset="2"/>
                <a:cs typeface="Symbol" charset="2"/>
              </a:rPr>
              <a:t>m</a:t>
            </a:r>
            <a:r>
              <a:rPr lang="fr-FR" b="1" i="1" dirty="0">
                <a:latin typeface="Times"/>
                <a:cs typeface="Times"/>
              </a:rPr>
              <a:t>m/s), 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dislocations move dressed with </a:t>
            </a:r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impurities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the peak dissipation occurs at a temperature T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fr-FR" b="1" i="1" dirty="0">
                <a:latin typeface="Times"/>
                <a:cs typeface="Times"/>
              </a:rPr>
              <a:t>, near the middle of the soft to stiff transition,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where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wt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 = (1 + 0.02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i="1" baseline="-25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1/2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~ 1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w/2p </a:t>
            </a:r>
            <a:r>
              <a:rPr lang="fr-FR" b="1" i="1" dirty="0">
                <a:latin typeface="Times"/>
                <a:cs typeface="Times"/>
              </a:rPr>
              <a:t>is the measurement frequency </a:t>
            </a:r>
          </a:p>
          <a:p>
            <a:r>
              <a:rPr lang="fr-FR" b="1" i="1" dirty="0">
                <a:latin typeface="Times"/>
                <a:cs typeface="Times"/>
              </a:rPr>
              <a:t>and the relaxation time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 </a:t>
            </a:r>
            <a:r>
              <a:rPr lang="fr-FR" b="1" i="1" dirty="0">
                <a:latin typeface="Times"/>
                <a:cs typeface="Times"/>
              </a:rPr>
              <a:t>of the dislocations is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= BL</a:t>
            </a:r>
            <a:r>
              <a:rPr lang="fr-FR" b="1" i="1" baseline="-25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/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 </a:t>
            </a:r>
            <a:r>
              <a:rPr lang="fr-FR" b="1" i="1" dirty="0">
                <a:latin typeface="Times"/>
                <a:cs typeface="Times"/>
              </a:rPr>
              <a:t>where C is the dislocation line tension and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fr-FR" b="1" i="1" dirty="0">
                <a:latin typeface="Times"/>
                <a:cs typeface="Times"/>
              </a:rPr>
              <a:t> is the damping coefficient in the equation of motion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A</a:t>
            </a:r>
            <a:r>
              <a:rPr lang="fr-FR" b="1" i="1" dirty="0">
                <a:latin typeface="Times"/>
                <a:cs typeface="Times"/>
              </a:rPr>
              <a:t>d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Symbol" charset="2"/>
                <a:cs typeface="Symbol" charset="2"/>
              </a:rPr>
              <a:t>x</a:t>
            </a:r>
            <a:r>
              <a:rPr lang="fr-FR" b="1" i="1" dirty="0">
                <a:latin typeface="Times"/>
                <a:cs typeface="Times"/>
              </a:rPr>
              <a:t>/dt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–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B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d</a:t>
            </a:r>
            <a:r>
              <a:rPr lang="fr-FR" b="1" i="1" dirty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/dt +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C</a:t>
            </a:r>
            <a:r>
              <a:rPr lang="fr-FR" b="1" i="1" dirty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=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b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</a:p>
          <a:p>
            <a:pPr algn="l"/>
            <a:endParaRPr lang="fr-FR" b="1" dirty="0">
              <a:latin typeface="Symbol" charset="2"/>
              <a:cs typeface="Symbol" charset="2"/>
            </a:endParaRPr>
          </a:p>
          <a:p>
            <a:pPr algn="l"/>
            <a:r>
              <a:rPr lang="fr-FR" b="1" i="1" dirty="0">
                <a:latin typeface="Times New Roman"/>
                <a:cs typeface="Times New Roman"/>
              </a:rPr>
              <a:t>where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latin typeface="Times New Roman"/>
                <a:cs typeface="Times New Roman"/>
              </a:rPr>
              <a:t> is the displacement of the dislocation line, </a:t>
            </a:r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latin typeface="Times New Roman"/>
                <a:cs typeface="Times New Roman"/>
              </a:rPr>
              <a:t> is the Burgers vector and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fr-FR" b="1" i="1" dirty="0">
                <a:latin typeface="Symbol" charset="2"/>
                <a:cs typeface="Symbol" charset="2"/>
              </a:rPr>
              <a:t> </a:t>
            </a:r>
            <a:r>
              <a:rPr lang="fr-FR" b="1" i="1" dirty="0">
                <a:latin typeface="Times New Roman"/>
                <a:cs typeface="Times New Roman"/>
              </a:rPr>
              <a:t> is the driving stress.</a:t>
            </a:r>
          </a:p>
          <a:p>
            <a:pPr algn="l"/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Question: </a:t>
            </a:r>
          </a:p>
          <a:p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are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  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 prop. to the concentration of </a:t>
            </a:r>
            <a:r>
              <a:rPr lang="fr-FR" sz="2400" b="1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He on the line? 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is B = B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0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 X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3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 exp(E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/T) ?</a:t>
            </a:r>
          </a:p>
          <a:p>
            <a:pPr algn="l"/>
            <a:r>
              <a:rPr lang="fr-FR" b="1" i="1" dirty="0">
                <a:latin typeface="Times New Roman"/>
                <a:cs typeface="Times New Roman"/>
              </a:rPr>
              <a:t>where X</a:t>
            </a:r>
            <a:r>
              <a:rPr lang="fr-FR" sz="2400" b="1" i="1" baseline="-25000" dirty="0">
                <a:latin typeface="Times New Roman"/>
                <a:cs typeface="Times New Roman"/>
              </a:rPr>
              <a:t>3</a:t>
            </a:r>
            <a:r>
              <a:rPr lang="fr-FR" b="1" i="1" dirty="0">
                <a:latin typeface="Times New Roman"/>
                <a:cs typeface="Times New Roman"/>
              </a:rPr>
              <a:t> is the </a:t>
            </a:r>
            <a:r>
              <a:rPr lang="fr-FR" sz="2400" b="1" i="1" baseline="30000" dirty="0">
                <a:latin typeface="Times New Roman"/>
                <a:cs typeface="Times New Roman"/>
              </a:rPr>
              <a:t>3</a:t>
            </a:r>
            <a:r>
              <a:rPr lang="fr-FR" b="1" i="1" dirty="0">
                <a:latin typeface="Times New Roman"/>
                <a:cs typeface="Times New Roman"/>
              </a:rPr>
              <a:t>He concentration in the </a:t>
            </a:r>
            <a:r>
              <a:rPr lang="fr-FR" sz="2400" b="1" i="1" baseline="30000" dirty="0">
                <a:latin typeface="Times New Roman"/>
                <a:cs typeface="Times New Roman"/>
              </a:rPr>
              <a:t>4</a:t>
            </a:r>
            <a:r>
              <a:rPr lang="fr-FR" b="1" i="1" dirty="0">
                <a:latin typeface="Times New Roman"/>
                <a:cs typeface="Times New Roman"/>
              </a:rPr>
              <a:t>He cylinder  </a:t>
            </a:r>
          </a:p>
        </p:txBody>
      </p:sp>
    </p:spTree>
    <p:extLst>
      <p:ext uri="{BB962C8B-B14F-4D97-AF65-F5344CB8AC3E}">
        <p14:creationId xmlns:p14="http://schemas.microsoft.com/office/powerpoint/2010/main" val="292239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274320" y="127000"/>
            <a:ext cx="8575039" cy="78232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>
                <a:latin typeface="Times"/>
                <a:cs typeface="Times"/>
              </a:rPr>
              <a:t>the relaxation time of dressed dislocations</a:t>
            </a:r>
            <a:br>
              <a:rPr lang="fr-FR" sz="2400" b="1">
                <a:latin typeface="Times"/>
                <a:cs typeface="Times"/>
              </a:rPr>
            </a:br>
            <a:r>
              <a:rPr lang="fr-FR" sz="2400" b="1">
                <a:latin typeface="Times"/>
                <a:cs typeface="Times"/>
              </a:rPr>
              <a:t>F. Souris, A. Fefferman et al. April-July 2014 to be submitted</a:t>
            </a:r>
            <a:endParaRPr lang="fr-FR" sz="2400" b="1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167736" y="1000760"/>
            <a:ext cx="89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3 sets of measurements for 3 different </a:t>
            </a:r>
            <a:r>
              <a:rPr lang="fr-FR" sz="2400" b="1" i="1" baseline="30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He concentrations.</a:t>
            </a:r>
          </a:p>
          <a:p>
            <a:pPr algn="ctr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from  25 ppb (natural purity of </a:t>
            </a:r>
            <a:r>
              <a:rPr lang="fr-FR" sz="2400" b="1" i="1" baseline="30000" dirty="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He from Qatar !) to 385 ppb and to  2.32 ppm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816" y="1736455"/>
            <a:ext cx="255514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>
                <a:latin typeface="Times New Roman"/>
                <a:cs typeface="Times New Roman"/>
              </a:rPr>
              <a:t>difficulties: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measure X</a:t>
            </a:r>
            <a:r>
              <a:rPr lang="fr-FR" sz="2000" b="1" i="1" baseline="-25000">
                <a:latin typeface="Times New Roman"/>
                <a:cs typeface="Times New Roman"/>
              </a:rPr>
              <a:t>3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V. Dauvois and P. Jean-Baptiste (CEA Saclay, France) 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grow crystals without trapping </a:t>
            </a:r>
            <a:r>
              <a:rPr lang="fr-FR" sz="2000" b="1" i="1" baseline="30000">
                <a:latin typeface="Times New Roman"/>
                <a:cs typeface="Times New Roman"/>
              </a:rPr>
              <a:t>3</a:t>
            </a:r>
            <a:r>
              <a:rPr lang="fr-FR" sz="1600" b="1" i="1">
                <a:latin typeface="Times New Roman"/>
                <a:cs typeface="Times New Roman"/>
              </a:rPr>
              <a:t>He in the liquid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mix gases carefully !</a:t>
            </a:r>
          </a:p>
          <a:p>
            <a:r>
              <a:rPr lang="fr-FR" sz="1600" b="1" i="1">
                <a:solidFill>
                  <a:srgbClr val="FF0000"/>
                </a:solidFill>
                <a:latin typeface="Times New Roman"/>
                <a:cs typeface="Times New Roman"/>
              </a:rPr>
              <a:t>The scatter in the slopes is consistent with the energy distribution </a:t>
            </a:r>
          </a:p>
          <a:p>
            <a:r>
              <a:rPr lang="fr-FR" sz="1600" b="1" i="1">
                <a:solidFill>
                  <a:srgbClr val="FF0000"/>
                </a:solidFill>
                <a:latin typeface="Times New Roman"/>
                <a:cs typeface="Times New Roman"/>
              </a:rPr>
              <a:t>0.7K ± 0.1K if 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B = B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 X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exp(E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b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/T) 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but for a quadratic dependence, one would have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B = B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0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X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sz="20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exp(2E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/T)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so that the binding energy would be ~ 0.35K</a:t>
            </a:r>
          </a:p>
          <a:p>
            <a:r>
              <a:rPr lang="fr-FR" sz="1600" b="1" i="1" dirty="0">
                <a:latin typeface="Times"/>
                <a:cs typeface="Times"/>
              </a:rPr>
              <a:t>=&gt; extraplate to 1/T=0</a:t>
            </a:r>
          </a:p>
          <a:p>
            <a:endParaRPr lang="fr-FR" sz="1600" dirty="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2519681" y="2233124"/>
            <a:ext cx="6502399" cy="4482636"/>
            <a:chOff x="2519681" y="2233124"/>
            <a:chExt cx="6502399" cy="4482636"/>
          </a:xfrm>
        </p:grpSpPr>
        <p:pic>
          <p:nvPicPr>
            <p:cNvPr id="3" name="Image 2" descr="ArrheniusPlo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9681" y="2233124"/>
              <a:ext cx="6502399" cy="4482636"/>
            </a:xfrm>
            <a:prstGeom prst="rect">
              <a:avLst/>
            </a:prstGeom>
          </p:spPr>
        </p:pic>
        <p:pic>
          <p:nvPicPr>
            <p:cNvPr id="6" name="Image 5" descr="X3Dependanc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4" t="5084" r="51589" b="56221"/>
            <a:stretch/>
          </p:blipFill>
          <p:spPr>
            <a:xfrm>
              <a:off x="6400800" y="4328160"/>
              <a:ext cx="2428240" cy="1727201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467360" y="6471920"/>
            <a:ext cx="2733040" cy="243840"/>
            <a:chOff x="467360" y="6471920"/>
            <a:chExt cx="2733040" cy="24384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467360" y="6715760"/>
              <a:ext cx="273304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3200400" y="6471920"/>
              <a:ext cx="0" cy="24384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0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Outline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1915160"/>
            <a:ext cx="86671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I - Introduction: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fr-FR" b="1" i="1" dirty="0">
                <a:latin typeface="Times"/>
                <a:cs typeface="Times"/>
              </a:rPr>
              <a:t>in hcp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crystals, where quantum fluctuations are large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dislocations move freely in the very low T and very low stress limit 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and in the absence of pinning by impurities</a:t>
            </a:r>
          </a:p>
          <a:p>
            <a:r>
              <a:rPr lang="fr-FR" b="1" i="1" dirty="0">
                <a:latin typeface="Times"/>
                <a:cs typeface="Times"/>
              </a:rPr>
              <a:t>this non-classical phenomenon produces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a spectacular elastic anomaly</a:t>
            </a: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most of the dislocation properties are now well established and understood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4965" y="4139863"/>
            <a:ext cx="6377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II - the motion of dislocations when dressed with </a:t>
            </a:r>
            <a:r>
              <a:rPr lang="fr-FR" sz="2000" b="1" i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He impurities</a:t>
            </a:r>
          </a:p>
        </p:txBody>
      </p:sp>
    </p:spTree>
    <p:extLst>
      <p:ext uri="{BB962C8B-B14F-4D97-AF65-F5344CB8AC3E}">
        <p14:creationId xmlns:p14="http://schemas.microsoft.com/office/powerpoint/2010/main" val="387175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320040"/>
            <a:ext cx="6534199" cy="87884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the damping coefficient B is indeed </a:t>
            </a:r>
            <a:br>
              <a:rPr lang="fr-FR" sz="2400" b="1">
                <a:solidFill>
                  <a:schemeClr val="tx1"/>
                </a:solidFill>
                <a:latin typeface="Times"/>
                <a:cs typeface="Times"/>
              </a:rPr>
            </a:br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prop. to the concentration X</a:t>
            </a:r>
            <a:r>
              <a:rPr lang="fr-FR" sz="2800" b="1" baseline="-25000">
                <a:solidFill>
                  <a:schemeClr val="tx1"/>
                </a:solidFill>
                <a:latin typeface="Times"/>
                <a:cs typeface="Times"/>
              </a:rPr>
              <a:t>3 </a:t>
            </a:r>
            <a:r>
              <a:rPr lang="fr-FR" sz="2000" b="1">
                <a:solidFill>
                  <a:schemeClr val="tx1"/>
                </a:solidFill>
                <a:latin typeface="Times"/>
                <a:cs typeface="Times"/>
              </a:rPr>
              <a:t>, not to </a:t>
            </a:r>
            <a:r>
              <a:rPr lang="fr-FR" sz="2400" b="1">
                <a:latin typeface="Times"/>
                <a:cs typeface="Times"/>
              </a:rPr>
              <a:t>X</a:t>
            </a:r>
            <a:r>
              <a:rPr lang="fr-FR" sz="2800" b="1" baseline="-25000">
                <a:latin typeface="Times"/>
                <a:cs typeface="Times"/>
              </a:rPr>
              <a:t>3</a:t>
            </a:r>
            <a:r>
              <a:rPr lang="fr-FR" sz="2800" b="1" baseline="30000">
                <a:solidFill>
                  <a:schemeClr val="tx1"/>
                </a:solidFill>
                <a:latin typeface="Times"/>
                <a:cs typeface="Times"/>
              </a:rPr>
              <a:t>2</a:t>
            </a:r>
            <a:endParaRPr lang="fr-FR" sz="2400" b="1" baseline="3000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142241" y="2470378"/>
            <a:ext cx="234645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Suppose that 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B= B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0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400" b="1" i="1" dirty="0">
                <a:solidFill>
                  <a:srgbClr val="0000FF"/>
                </a:solidFill>
                <a:latin typeface="Times"/>
                <a:cs typeface="Times"/>
              </a:rPr>
              <a:t>[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X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exp(E/T)</a:t>
            </a:r>
            <a:r>
              <a:rPr lang="fr-FR" sz="2400" b="1" i="1" dirty="0">
                <a:solidFill>
                  <a:srgbClr val="0000FF"/>
                </a:solidFill>
                <a:latin typeface="Times"/>
                <a:cs typeface="Times"/>
              </a:rPr>
              <a:t>]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agreement with n = 1, not with n=2.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This result confirms that the binding energy E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= 0.7K</a:t>
            </a:r>
            <a:r>
              <a:rPr lang="fr-FR" b="1" i="1" dirty="0">
                <a:latin typeface="Times"/>
                <a:cs typeface="Times"/>
              </a:rPr>
              <a:t>,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not the values proposed by I. Iwasa in 2013 (0.2K)  nor by E. Kim et al. in 2008 (0.4K)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448560" y="2170852"/>
            <a:ext cx="6695440" cy="4575388"/>
            <a:chOff x="2448560" y="2170852"/>
            <a:chExt cx="6695440" cy="4575388"/>
          </a:xfrm>
        </p:grpSpPr>
        <p:pic>
          <p:nvPicPr>
            <p:cNvPr id="3" name="Image 2" descr="X3Dependanc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560" y="2170852"/>
              <a:ext cx="6695440" cy="446362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 rot="16200000">
              <a:off x="1148080" y="4226560"/>
              <a:ext cx="3050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/>
                <a:t>damping coefficient B (N/m.s)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876800" y="6376908"/>
              <a:ext cx="2252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/>
                <a:t>3He concentration X3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09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354965" y="228600"/>
            <a:ext cx="8667115" cy="107188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>
                <a:solidFill>
                  <a:schemeClr val="tx1"/>
                </a:solidFill>
                <a:latin typeface="Times"/>
                <a:cs typeface="Times"/>
              </a:rPr>
              <a:t>the damping of dressed dislocations is proportional to their </a:t>
            </a:r>
            <a:r>
              <a:rPr lang="fr-FR" sz="2400" b="1" baseline="30000">
                <a:solidFill>
                  <a:schemeClr val="tx1"/>
                </a:solidFill>
                <a:latin typeface="Times"/>
                <a:cs typeface="Times"/>
              </a:rPr>
              <a:t>3</a:t>
            </a:r>
            <a:r>
              <a:rPr lang="fr-FR" sz="2000" b="1">
                <a:latin typeface="Times"/>
                <a:cs typeface="Times"/>
              </a:rPr>
              <a:t>He concentration </a:t>
            </a:r>
            <a:br>
              <a:rPr lang="fr-FR" sz="2000" b="1">
                <a:latin typeface="Times"/>
                <a:cs typeface="Times"/>
              </a:rPr>
            </a:br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 tentative model 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1508760"/>
            <a:ext cx="8667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the motion of the dislocation at very low T and under very small forces is made possible by the quantum tunneling of 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atoms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4965" y="2424222"/>
            <a:ext cx="422719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atoms do not tunnel  easily from site to site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they  lag behind and distort the line </a:t>
            </a:r>
          </a:p>
          <a:p>
            <a:r>
              <a:rPr lang="fr-FR" b="1" i="1" dirty="0">
                <a:latin typeface="Times"/>
                <a:cs typeface="Times"/>
              </a:rPr>
              <a:t>successive  jumps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emission of transverse waves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54965" y="4170680"/>
            <a:ext cx="797623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 preliminary calculation by H.J. Maris (Brown U.):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B ~ (4 </a:t>
            </a:r>
            <a:r>
              <a:rPr lang="fr-FR" b="1" i="1" dirty="0">
                <a:latin typeface="Symbol" charset="2"/>
                <a:cs typeface="Symbol" charset="2"/>
              </a:rPr>
              <a:t>p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/b) (</a:t>
            </a:r>
            <a:r>
              <a:rPr lang="fr-FR" b="1" i="1" dirty="0">
                <a:latin typeface="Symbol" charset="2"/>
                <a:cs typeface="Symbol" charset="2"/>
              </a:rPr>
              <a:t>r</a:t>
            </a:r>
            <a:r>
              <a:rPr lang="fr-FR" b="1" i="1" dirty="0">
                <a:latin typeface="Times"/>
                <a:cs typeface="Times"/>
              </a:rPr>
              <a:t>C)</a:t>
            </a:r>
            <a:r>
              <a:rPr lang="fr-FR" sz="2400" b="1" i="1" baseline="30000" dirty="0">
                <a:latin typeface="Times"/>
                <a:cs typeface="Times"/>
              </a:rPr>
              <a:t>1/2 </a:t>
            </a:r>
            <a:r>
              <a:rPr lang="fr-FR" b="1" i="1" dirty="0">
                <a:latin typeface="Times"/>
                <a:cs typeface="Times"/>
              </a:rPr>
              <a:t>~10</a:t>
            </a:r>
            <a:r>
              <a:rPr lang="fr-FR" sz="2400" b="1" i="1" baseline="30000" dirty="0">
                <a:latin typeface="Times"/>
                <a:cs typeface="Times"/>
              </a:rPr>
              <a:t>-3  </a:t>
            </a:r>
            <a:r>
              <a:rPr lang="fr-FR" b="1" i="1" dirty="0">
                <a:latin typeface="Times"/>
                <a:cs typeface="Times"/>
              </a:rPr>
              <a:t>Pa.s</a:t>
            </a:r>
          </a:p>
          <a:p>
            <a:pPr algn="l"/>
            <a:endParaRPr lang="fr-FR" sz="1400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our experimental value: B = 0.15 Pa.s (hundred times more...)</a:t>
            </a:r>
          </a:p>
        </p:txBody>
      </p:sp>
      <p:sp>
        <p:nvSpPr>
          <p:cNvPr id="3" name="Forme libre 2"/>
          <p:cNvSpPr/>
          <p:nvPr/>
        </p:nvSpPr>
        <p:spPr>
          <a:xfrm rot="171772">
            <a:off x="6329507" y="2291080"/>
            <a:ext cx="283900" cy="2118360"/>
          </a:xfrm>
          <a:custGeom>
            <a:avLst/>
            <a:gdLst>
              <a:gd name="connsiteX0" fmla="*/ 223693 w 283900"/>
              <a:gd name="connsiteY0" fmla="*/ 0 h 2255520"/>
              <a:gd name="connsiteX1" fmla="*/ 223693 w 283900"/>
              <a:gd name="connsiteY1" fmla="*/ 741680 h 2255520"/>
              <a:gd name="connsiteX2" fmla="*/ 173 w 283900"/>
              <a:gd name="connsiteY2" fmla="*/ 1310640 h 2255520"/>
              <a:gd name="connsiteX3" fmla="*/ 264333 w 283900"/>
              <a:gd name="connsiteY3" fmla="*/ 1930400 h 2255520"/>
              <a:gd name="connsiteX4" fmla="*/ 264333 w 283900"/>
              <a:gd name="connsiteY4" fmla="*/ 2255520 h 22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00" h="2255520">
                <a:moveTo>
                  <a:pt x="223693" y="0"/>
                </a:moveTo>
                <a:cubicBezTo>
                  <a:pt x="242319" y="261620"/>
                  <a:pt x="260946" y="523240"/>
                  <a:pt x="223693" y="741680"/>
                </a:cubicBezTo>
                <a:cubicBezTo>
                  <a:pt x="186440" y="960120"/>
                  <a:pt x="-6600" y="1112520"/>
                  <a:pt x="173" y="1310640"/>
                </a:cubicBezTo>
                <a:cubicBezTo>
                  <a:pt x="6946" y="1508760"/>
                  <a:pt x="220306" y="1772920"/>
                  <a:pt x="264333" y="1930400"/>
                </a:cubicBezTo>
                <a:cubicBezTo>
                  <a:pt x="308360" y="2087880"/>
                  <a:pt x="264333" y="2255520"/>
                  <a:pt x="264333" y="225552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7040880" y="2291080"/>
            <a:ext cx="10160" cy="21241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 flipV="1">
            <a:off x="6248400" y="3474719"/>
            <a:ext cx="129982" cy="1182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flipV="1">
            <a:off x="6979920" y="3484879"/>
            <a:ext cx="129982" cy="1182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6979920" y="3654956"/>
            <a:ext cx="142240" cy="683364"/>
          </a:xfrm>
          <a:custGeom>
            <a:avLst/>
            <a:gdLst>
              <a:gd name="connsiteX0" fmla="*/ 122910 w 133070"/>
              <a:gd name="connsiteY0" fmla="*/ 724004 h 724004"/>
              <a:gd name="connsiteX1" fmla="*/ 990 w 133070"/>
              <a:gd name="connsiteY1" fmla="*/ 571604 h 724004"/>
              <a:gd name="connsiteX2" fmla="*/ 133070 w 133070"/>
              <a:gd name="connsiteY2" fmla="*/ 388724 h 724004"/>
              <a:gd name="connsiteX3" fmla="*/ 990 w 133070"/>
              <a:gd name="connsiteY3" fmla="*/ 226164 h 724004"/>
              <a:gd name="connsiteX4" fmla="*/ 72110 w 133070"/>
              <a:gd name="connsiteY4" fmla="*/ 12804 h 724004"/>
              <a:gd name="connsiteX5" fmla="*/ 61950 w 133070"/>
              <a:gd name="connsiteY5" fmla="*/ 22964 h 72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70" h="724004">
                <a:moveTo>
                  <a:pt x="122910" y="724004"/>
                </a:moveTo>
                <a:cubicBezTo>
                  <a:pt x="61103" y="675744"/>
                  <a:pt x="-703" y="627484"/>
                  <a:pt x="990" y="571604"/>
                </a:cubicBezTo>
                <a:cubicBezTo>
                  <a:pt x="2683" y="515724"/>
                  <a:pt x="133070" y="446297"/>
                  <a:pt x="133070" y="388724"/>
                </a:cubicBezTo>
                <a:cubicBezTo>
                  <a:pt x="133070" y="331151"/>
                  <a:pt x="11150" y="288817"/>
                  <a:pt x="990" y="226164"/>
                </a:cubicBezTo>
                <a:cubicBezTo>
                  <a:pt x="-9170" y="163511"/>
                  <a:pt x="61950" y="46671"/>
                  <a:pt x="72110" y="12804"/>
                </a:cubicBezTo>
                <a:cubicBezTo>
                  <a:pt x="82270" y="-21063"/>
                  <a:pt x="61950" y="22964"/>
                  <a:pt x="61950" y="22964"/>
                </a:cubicBezTo>
              </a:path>
            </a:pathLst>
          </a:custGeom>
          <a:ln>
            <a:solidFill>
              <a:srgbClr val="FF66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 flipV="1">
            <a:off x="6989090" y="2722880"/>
            <a:ext cx="133070" cy="721360"/>
          </a:xfrm>
          <a:custGeom>
            <a:avLst/>
            <a:gdLst>
              <a:gd name="connsiteX0" fmla="*/ 122910 w 133070"/>
              <a:gd name="connsiteY0" fmla="*/ 724004 h 724004"/>
              <a:gd name="connsiteX1" fmla="*/ 990 w 133070"/>
              <a:gd name="connsiteY1" fmla="*/ 571604 h 724004"/>
              <a:gd name="connsiteX2" fmla="*/ 133070 w 133070"/>
              <a:gd name="connsiteY2" fmla="*/ 388724 h 724004"/>
              <a:gd name="connsiteX3" fmla="*/ 990 w 133070"/>
              <a:gd name="connsiteY3" fmla="*/ 226164 h 724004"/>
              <a:gd name="connsiteX4" fmla="*/ 72110 w 133070"/>
              <a:gd name="connsiteY4" fmla="*/ 12804 h 724004"/>
              <a:gd name="connsiteX5" fmla="*/ 61950 w 133070"/>
              <a:gd name="connsiteY5" fmla="*/ 22964 h 72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70" h="724004">
                <a:moveTo>
                  <a:pt x="122910" y="724004"/>
                </a:moveTo>
                <a:cubicBezTo>
                  <a:pt x="61103" y="675744"/>
                  <a:pt x="-703" y="627484"/>
                  <a:pt x="990" y="571604"/>
                </a:cubicBezTo>
                <a:cubicBezTo>
                  <a:pt x="2683" y="515724"/>
                  <a:pt x="133070" y="446297"/>
                  <a:pt x="133070" y="388724"/>
                </a:cubicBezTo>
                <a:cubicBezTo>
                  <a:pt x="133070" y="331151"/>
                  <a:pt x="11150" y="288817"/>
                  <a:pt x="990" y="226164"/>
                </a:cubicBezTo>
                <a:cubicBezTo>
                  <a:pt x="-9170" y="163511"/>
                  <a:pt x="61950" y="46671"/>
                  <a:pt x="72110" y="12804"/>
                </a:cubicBezTo>
                <a:cubicBezTo>
                  <a:pt x="82270" y="-21063"/>
                  <a:pt x="61950" y="22964"/>
                  <a:pt x="61950" y="22964"/>
                </a:cubicBezTo>
              </a:path>
            </a:pathLst>
          </a:custGeom>
          <a:ln>
            <a:solidFill>
              <a:srgbClr val="FF66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5811520" y="3484879"/>
            <a:ext cx="54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>
                <a:solidFill>
                  <a:srgbClr val="FF0000"/>
                </a:solidFill>
              </a:rPr>
              <a:t>3</a:t>
            </a:r>
            <a:r>
              <a:rPr lang="fr-FR">
                <a:solidFill>
                  <a:srgbClr val="FF0000"/>
                </a:solidFill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76149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other problems to be studied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1508760"/>
            <a:ext cx="8667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mass flow experiments: Amherst (Hallock et al.) vs Edmonton (Beamish et al.)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4965" y="2509520"/>
            <a:ext cx="6480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could one prepare hcp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crystals with no dislocations at all? </a:t>
            </a:r>
          </a:p>
          <a:p>
            <a:r>
              <a:rPr lang="fr-FR" b="1" i="1" dirty="0">
                <a:latin typeface="Times"/>
                <a:cs typeface="Times"/>
              </a:rPr>
              <a:t>an attempt by F. Souris et al. (to be submitted in September 2014)</a:t>
            </a:r>
          </a:p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54965" y="3688080"/>
            <a:ext cx="6629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b="1" i="1" dirty="0">
              <a:latin typeface="Times"/>
              <a:cs typeface="Times"/>
            </a:endParaRPr>
          </a:p>
          <a:p>
            <a:r>
              <a:rPr lang="fr-FR" b="1" i="1" dirty="0">
                <a:latin typeface="Times"/>
                <a:cs typeface="Times"/>
              </a:rPr>
              <a:t>the properties of hcp </a:t>
            </a:r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crystals: compare Fermi to Bose crystals 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0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_005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r="13474" b="7936"/>
          <a:stretch/>
        </p:blipFill>
        <p:spPr>
          <a:xfrm>
            <a:off x="5213349" y="221310"/>
            <a:ext cx="3721101" cy="326598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3715" y="183210"/>
            <a:ext cx="47429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the shear modulus  of oriented </a:t>
            </a:r>
            <a:r>
              <a:rPr lang="fr-FR" sz="2000" b="1" baseline="30000" dirty="0" smtClean="0">
                <a:latin typeface="Times" pitchFamily="-112" charset="0"/>
              </a:rPr>
              <a:t>4</a:t>
            </a:r>
            <a:r>
              <a:rPr lang="fr-FR" sz="2000" b="1" dirty="0" smtClean="0">
                <a:latin typeface="Times" pitchFamily="-112" charset="0"/>
              </a:rPr>
              <a:t>He 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single </a:t>
            </a:r>
            <a:r>
              <a:rPr lang="fr-FR" sz="2000" b="1" dirty="0" err="1" smtClean="0">
                <a:latin typeface="Times" pitchFamily="-112" charset="0"/>
              </a:rPr>
              <a:t>crystals</a:t>
            </a:r>
            <a:r>
              <a:rPr lang="fr-FR" sz="2000" b="1" dirty="0" smtClean="0">
                <a:latin typeface="Times" pitchFamily="-112" charset="0"/>
              </a:rPr>
              <a:t> </a:t>
            </a:r>
            <a:r>
              <a:rPr lang="fr-FR" sz="2000" b="1" dirty="0" err="1" smtClean="0">
                <a:latin typeface="Times" pitchFamily="-112" charset="0"/>
              </a:rPr>
              <a:t>from</a:t>
            </a:r>
            <a:r>
              <a:rPr lang="fr-FR" sz="2000" b="1" dirty="0" smtClean="0">
                <a:latin typeface="Times" pitchFamily="-112" charset="0"/>
              </a:rPr>
              <a:t> 15 mK to 1K</a:t>
            </a:r>
          </a:p>
          <a:p>
            <a:pPr algn="ctr">
              <a:defRPr/>
            </a:pPr>
            <a:r>
              <a:rPr lang="fr-FR" b="1" i="1" dirty="0">
                <a:latin typeface="Times" pitchFamily="-112" charset="0"/>
              </a:rPr>
              <a:t>Haziot et al. (PRL 110, 035301, 2013) </a:t>
            </a:r>
            <a:endParaRPr lang="fr-FR" b="1" i="1" dirty="0" smtClean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7514" y="1318416"/>
            <a:ext cx="488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orientation </a:t>
            </a:r>
            <a:r>
              <a:rPr lang="fr-FR" sz="1600" b="1" dirty="0" err="1" smtClean="0">
                <a:latin typeface="Times"/>
                <a:cs typeface="Times"/>
              </a:rPr>
              <a:t>from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growth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shape</a:t>
            </a:r>
            <a:r>
              <a:rPr lang="fr-FR" sz="1600" b="1" dirty="0" smtClean="0">
                <a:latin typeface="Times"/>
                <a:cs typeface="Times"/>
              </a:rPr>
              <a:t> of a </a:t>
            </a:r>
            <a:r>
              <a:rPr lang="fr-FR" sz="1600" b="1" dirty="0" err="1" smtClean="0">
                <a:latin typeface="Times"/>
                <a:cs typeface="Times"/>
              </a:rPr>
              <a:t>seed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growth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inside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the 0.7 mm gap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between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2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transducers</a:t>
            </a:r>
            <a:endParaRPr lang="fr-FR" sz="16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very small AC-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vertical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displacement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: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"/>
                <a:cs typeface="Times"/>
              </a:rPr>
              <a:t>calibration: 0.95 AA/V at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1Hz to 20 kHz </a:t>
            </a: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0.001 </a:t>
            </a:r>
            <a:r>
              <a:rPr lang="fr-FR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Angström ( 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-10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fr-FR" sz="1600" b="1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vertical stress 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 = me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-9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bar </a:t>
            </a:r>
          </a:p>
          <a:p>
            <a:r>
              <a:rPr lang="fr-FR" sz="1600" b="1" dirty="0">
                <a:solidFill>
                  <a:srgbClr val="008000"/>
                </a:solidFill>
                <a:latin typeface="Times"/>
                <a:cs typeface="Times"/>
              </a:rPr>
              <a:t>temperature: 15 mK to 1.5K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direct measurement of the shear modulus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</a:p>
        </p:txBody>
      </p:sp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906625" y="1752600"/>
            <a:ext cx="2091075" cy="876300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9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random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nucleation</a:t>
            </a:r>
            <a:r>
              <a:rPr lang="fr-FR" sz="2400" b="1" dirty="0" smtClean="0">
                <a:latin typeface="Times" pitchFamily="-112" charset="0"/>
              </a:rPr>
              <a:t> on </a:t>
            </a:r>
            <a:r>
              <a:rPr lang="fr-FR" sz="2400" b="1" dirty="0" err="1" smtClean="0">
                <a:latin typeface="Times" pitchFamily="-112" charset="0"/>
              </a:rPr>
              <a:t>various</a:t>
            </a:r>
            <a:r>
              <a:rPr lang="fr-FR" sz="2400" b="1" dirty="0" smtClean="0">
                <a:latin typeface="Times" pitchFamily="-112" charset="0"/>
              </a:rPr>
              <a:t>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many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different</a:t>
            </a:r>
            <a:r>
              <a:rPr lang="fr-FR" sz="2400" b="1" dirty="0" smtClean="0">
                <a:latin typeface="Times" pitchFamily="-112" charset="0"/>
              </a:rPr>
              <a:t> orientations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024514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dislocations are </a:t>
            </a:r>
            <a:r>
              <a:rPr lang="fr-FR" sz="1800" b="1" dirty="0" err="1" smtClean="0">
                <a:latin typeface="Times New Roman"/>
                <a:cs typeface="Times New Roman"/>
              </a:rPr>
              <a:t>highly</a:t>
            </a:r>
            <a:r>
              <a:rPr lang="fr-FR" sz="1800" b="1" dirty="0" smtClean="0">
                <a:latin typeface="Times New Roman"/>
                <a:cs typeface="Times New Roman"/>
              </a:rPr>
              <a:t> mobile in a </a:t>
            </a:r>
            <a:r>
              <a:rPr lang="fr-FR" sz="1800" b="1" dirty="0" err="1" smtClean="0">
                <a:latin typeface="Times New Roman"/>
                <a:cs typeface="Times New Roman"/>
              </a:rPr>
              <a:t>T-domain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between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lang="fr-FR" sz="18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He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impurity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binding at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damping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collisions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higher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latin typeface="Times New Roman"/>
                <a:cs typeface="Times New Roman"/>
              </a:rPr>
              <a:t>ultrapure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 4</a:t>
            </a:r>
            <a:r>
              <a:rPr lang="fr-FR" sz="2800" b="1" dirty="0" smtClean="0">
                <a:latin typeface="Times New Roman"/>
                <a:cs typeface="Times New Roman"/>
              </a:rPr>
              <a:t>He single </a:t>
            </a:r>
            <a:r>
              <a:rPr lang="fr-FR" sz="2800" b="1" dirty="0" err="1" smtClean="0">
                <a:latin typeface="Times New Roman"/>
                <a:cs typeface="Times New Roman"/>
              </a:rPr>
              <a:t>crystals with only 4x10</a:t>
            </a:r>
            <a:r>
              <a:rPr lang="fr-FR" sz="2800" b="1" baseline="30000" dirty="0" err="1" smtClean="0">
                <a:latin typeface="Times New Roman"/>
                <a:cs typeface="Times New Roman"/>
              </a:rPr>
              <a:t>-10   3</a:t>
            </a:r>
            <a:r>
              <a:rPr lang="fr-FR" sz="2800" b="1" dirty="0" err="1" smtClean="0">
                <a:latin typeface="Times New Roman"/>
                <a:cs typeface="Times New Roman"/>
              </a:rPr>
              <a:t>He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br>
              <a:rPr lang="fr-FR" sz="2800" b="1" dirty="0" smtClean="0">
                <a:latin typeface="Times New Roman"/>
                <a:cs typeface="Times New Roman"/>
              </a:rPr>
            </a:br>
            <a:r>
              <a:rPr lang="fr-FR" sz="2800" b="1" dirty="0" smtClean="0">
                <a:latin typeface="Times New Roman"/>
                <a:cs typeface="Times New Roman"/>
              </a:rPr>
              <a:t>do not </a:t>
            </a:r>
            <a:r>
              <a:rPr lang="fr-FR" sz="2800" b="1" dirty="0" err="1" smtClean="0">
                <a:latin typeface="Times New Roman"/>
                <a:cs typeface="Times New Roman"/>
              </a:rPr>
              <a:t>resist</a:t>
            </a:r>
            <a:r>
              <a:rPr lang="fr-FR" sz="2800" b="1" dirty="0" smtClean="0">
                <a:latin typeface="Times New Roman"/>
                <a:cs typeface="Times New Roman"/>
              </a:rPr>
              <a:t> to </a:t>
            </a:r>
            <a:r>
              <a:rPr lang="fr-FR" sz="2800" b="1" dirty="0" err="1" smtClean="0">
                <a:latin typeface="Times New Roman"/>
                <a:cs typeface="Times New Roman"/>
              </a:rPr>
              <a:t>shear</a:t>
            </a:r>
            <a:r>
              <a:rPr lang="fr-FR" sz="2800" b="1" dirty="0" smtClean="0">
                <a:latin typeface="Times New Roman"/>
                <a:cs typeface="Times New Roman"/>
              </a:rPr>
              <a:t> in a T-domain </a:t>
            </a:r>
            <a:r>
              <a:rPr lang="fr-FR" sz="2800" b="1" dirty="0" err="1" smtClean="0">
                <a:latin typeface="Times New Roman"/>
                <a:cs typeface="Times New Roman"/>
              </a:rPr>
              <a:t>around</a:t>
            </a:r>
            <a:r>
              <a:rPr lang="fr-FR" sz="2800" b="1" dirty="0" smtClean="0">
                <a:latin typeface="Times New Roman"/>
                <a:cs typeface="Times New Roman"/>
              </a:rPr>
              <a:t> 0.2K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16400" y="1129000"/>
            <a:ext cx="436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submitted</a:t>
            </a:r>
            <a:r>
              <a:rPr lang="fr-FR" sz="1600" b="1" i="1" dirty="0" smtClean="0">
                <a:latin typeface="Times New Roman"/>
                <a:cs typeface="Times New Roman"/>
              </a:rPr>
              <a:t> to 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4934063"/>
            <a:ext cx="36077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=&gt; measurements of dislocation properties: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gliding direction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density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length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binding energy to </a:t>
            </a:r>
            <a:r>
              <a:rPr lang="fr-FR" sz="24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He impurities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189978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giant plasticity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around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 descr="mu-typiq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225550"/>
            <a:ext cx="5499100" cy="5422900"/>
          </a:xfrm>
          <a:prstGeom prst="rect">
            <a:avLst/>
          </a:prstGeom>
        </p:spPr>
      </p:pic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24592" r="26212" b="62317"/>
          <a:stretch/>
        </p:blipFill>
        <p:spPr>
          <a:xfrm>
            <a:off x="6650797" y="1897449"/>
            <a:ext cx="1930400" cy="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0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the elastic anomaly is  large and  anisotropic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06954" y="770610"/>
            <a:ext cx="2923435" cy="1174297"/>
            <a:chOff x="30153" y="2155186"/>
            <a:chExt cx="2923435" cy="1174297"/>
          </a:xfrm>
        </p:grpSpPr>
        <p:sp>
          <p:nvSpPr>
            <p:cNvPr id="6" name="ZoneTexte 5"/>
            <p:cNvSpPr txBox="1"/>
            <p:nvPr/>
          </p:nvSpPr>
          <p:spPr>
            <a:xfrm>
              <a:off x="30153" y="2155186"/>
              <a:ext cx="2923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crystal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at 45° : 		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>
                  <a:solidFill>
                    <a:srgbClr val="808000"/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depend mostly on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depends more on 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than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257300"/>
            <a:ext cx="1480141" cy="217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0494" y="4963062"/>
            <a:ext cx="6307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low T value of the stiffness is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intrinsic value due to the lattice elasticity,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as measured by Greywall (1.2K, 10MHz)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contrary to Anderson's model of supersolidity</a:t>
            </a:r>
          </a:p>
          <a:p>
            <a:endParaRPr lang="fr-FR" sz="1600" b="1" dirty="0">
              <a:latin typeface="Times New Roman"/>
              <a:cs typeface="Times New Roman"/>
            </a:endParaRPr>
          </a:p>
          <a:p>
            <a:r>
              <a:rPr lang="fr-FR" sz="1600" b="1" dirty="0" smtClean="0">
                <a:latin typeface="Times New Roman"/>
                <a:cs typeface="Times New Roman"/>
              </a:rPr>
              <a:t>dislocations glide along high density planes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basal planes?  reduction of c</a:t>
            </a:r>
            <a:r>
              <a:rPr lang="fr-FR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;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prismatic planes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?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2495470"/>
            <a:ext cx="4155087" cy="853212"/>
            <a:chOff x="119054" y="2495470"/>
            <a:chExt cx="4155087" cy="853212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2495470"/>
              <a:ext cx="4155087" cy="853212"/>
              <a:chOff x="119054" y="2495470"/>
              <a:chExt cx="4155087" cy="853212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polycrystal</a:t>
                  </a:r>
                  <a:r>
                    <a:rPr lang="fr-FR" sz="1600" b="1" dirty="0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 BC2: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>
                <a:off x="2946400" y="2705101"/>
                <a:ext cx="1327741" cy="9541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BC2</a:t>
              </a:r>
              <a:endParaRPr lang="fr-FR" sz="16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747326" y="2923884"/>
            <a:ext cx="1371963" cy="516703"/>
            <a:chOff x="7673523" y="1989613"/>
            <a:chExt cx="1371963" cy="516703"/>
          </a:xfrm>
        </p:grpSpPr>
        <p:pic>
          <p:nvPicPr>
            <p:cNvPr id="30" name="Picture 38" descr="Y:\Beamish (2)\Photo-Video\X21\x20_melting_11 37 59 .67_T=_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3523" y="1989613"/>
              <a:ext cx="1270001" cy="469172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8507458" y="2167762"/>
              <a:ext cx="538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996633"/>
                  </a:solidFill>
                  <a:latin typeface="Times New Roman"/>
                  <a:cs typeface="Times New Roman"/>
                </a:rPr>
                <a:t>X21</a:t>
              </a:r>
              <a:endParaRPr lang="fr-FR" sz="1600" b="1" dirty="0">
                <a:solidFill>
                  <a:srgbClr val="996633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 flipV="1">
            <a:off x="3093527" y="2922077"/>
            <a:ext cx="1059373" cy="255009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8" cstate="print"/>
          <a:srcRect l="40803" t="70147" r="21791"/>
          <a:stretch>
            <a:fillRect/>
          </a:stretch>
        </p:blipFill>
        <p:spPr bwMode="auto">
          <a:xfrm>
            <a:off x="1456712" y="1611402"/>
            <a:ext cx="1331776" cy="797142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2314561" y="2098733"/>
            <a:ext cx="53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X20</a:t>
            </a:r>
            <a:endParaRPr lang="fr-FR" sz="1600" b="1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852227" y="1739900"/>
            <a:ext cx="1421914" cy="497387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72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86974" y="194901"/>
            <a:ext cx="49050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dislocations glide along basal planes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similar growth at 1.4K,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same purity (0.3 ppm of </a:t>
            </a:r>
            <a:r>
              <a:rPr lang="fr-FR" b="1" baseline="30000" dirty="0" err="1" smtClean="0">
                <a:latin typeface="Times New Roman"/>
                <a:cs typeface="Times New Roman"/>
              </a:rPr>
              <a:t>3</a:t>
            </a:r>
            <a:r>
              <a:rPr lang="fr-FR" b="1" dirty="0" err="1" smtClean="0">
                <a:latin typeface="Times New Roman"/>
                <a:cs typeface="Times New Roman"/>
              </a:rPr>
              <a:t>He)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=&gt; same elastic constants?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370709"/>
            <a:ext cx="406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only  c44 varies: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same reduction by 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for all crystals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1438" y="5327826"/>
            <a:ext cx="8708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hexagonal metals: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gliding along basal planes in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Zn, </a:t>
            </a:r>
          </a:p>
          <a:p>
            <a:r>
              <a:rPr lang="fr-FR" b="1" dirty="0">
                <a:latin typeface="Times New Roman"/>
                <a:cs typeface="Times New Roman"/>
              </a:rPr>
              <a:t>along prismatic planes in  </a:t>
            </a:r>
            <a:r>
              <a:rPr lang="fr-FR" b="1" dirty="0" smtClean="0">
                <a:latin typeface="Times New Roman"/>
                <a:cs typeface="Times New Roman"/>
              </a:rPr>
              <a:t>Zr, Ti</a:t>
            </a:r>
          </a:p>
          <a:p>
            <a:r>
              <a:rPr lang="fr-FR" b="1" dirty="0">
                <a:latin typeface="Times New Roman"/>
                <a:cs typeface="Times New Roman"/>
              </a:rPr>
              <a:t>Agreement with the criterion by B. Legrand (1984) : </a:t>
            </a:r>
            <a:r>
              <a:rPr lang="fr-FR" b="1" dirty="0">
                <a:solidFill>
                  <a:srgbClr val="FF8000"/>
                </a:solidFill>
                <a:latin typeface="Times New Roman"/>
                <a:cs typeface="Times New Roman"/>
              </a:rPr>
              <a:t>dislocation splitting </a:t>
            </a:r>
            <a:r>
              <a:rPr lang="fr-FR" b="1" dirty="0">
                <a:latin typeface="Times New Roman"/>
                <a:cs typeface="Times New Roman"/>
              </a:rPr>
              <a:t>due to the low energy of stacking faults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7" y="3467100"/>
            <a:ext cx="40660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the opposite hypothesis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(c44 constant,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variable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would lead to absurd results: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for X6,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should vary by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300% 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more than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for X21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699160" y="10514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with 0.3ppm 3He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 dirty="0" err="1" smtClean="0">
                <a:latin typeface="Times New Roman"/>
                <a:cs typeface="Times New Roman"/>
              </a:rPr>
              <a:t>with</a:t>
            </a:r>
            <a:r>
              <a:rPr lang="fr-FR" sz="2000" b="1" dirty="0" smtClean="0">
                <a:latin typeface="Times New Roman"/>
                <a:cs typeface="Times New Roman"/>
              </a:rPr>
              <a:t> zero </a:t>
            </a:r>
            <a:r>
              <a:rPr lang="fr-FR" sz="2000" b="1" dirty="0" err="1" smtClean="0">
                <a:latin typeface="Times New Roman"/>
                <a:cs typeface="Times New Roman"/>
              </a:rPr>
              <a:t>impurity </a:t>
            </a:r>
            <a:r>
              <a:rPr lang="fr-FR" sz="2000" b="1" dirty="0" smtClean="0">
                <a:latin typeface="Times New Roman"/>
                <a:cs typeface="Times New Roman"/>
              </a:rPr>
              <a:t>and at T = 20mK , dislocations move </a:t>
            </a:r>
            <a:r>
              <a:rPr lang="fr-FR" sz="2000" b="1" dirty="0" err="1" smtClean="0">
                <a:latin typeface="Times New Roman"/>
                <a:cs typeface="Times New Roman"/>
              </a:rPr>
              <a:t>freely:</a:t>
            </a:r>
            <a:br>
              <a:rPr lang="fr-FR" sz="2000" b="1" dirty="0" err="1" smtClean="0">
                <a:latin typeface="Times New Roman"/>
                <a:cs typeface="Times New Roman"/>
              </a:rPr>
            </a:br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linear response with 80% reduction in the shear modulus c44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1337359"/>
            <a:ext cx="394123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with impurities: 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hysteretic pinning/unpinning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without impurities: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latin typeface="Times New Roman"/>
                <a:cs typeface="Times New Roman"/>
              </a:rPr>
              <a:t>cooled</a:t>
            </a:r>
            <a:r>
              <a:rPr lang="fr-FR" b="1" dirty="0">
                <a:latin typeface="Times New Roman"/>
                <a:cs typeface="Times New Roman"/>
              </a:rPr>
              <a:t> down to 20 mK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under</a:t>
            </a:r>
            <a:r>
              <a:rPr lang="fr-FR" b="1" dirty="0" smtClean="0">
                <a:latin typeface="Times New Roman"/>
                <a:cs typeface="Times New Roman"/>
              </a:rPr>
              <a:t> larger </a:t>
            </a:r>
            <a:r>
              <a:rPr lang="fr-FR" b="1" dirty="0" err="1" smtClean="0">
                <a:latin typeface="Times New Roman"/>
                <a:cs typeface="Times New Roman"/>
              </a:rPr>
              <a:t>strain (10</a:t>
            </a:r>
            <a:r>
              <a:rPr lang="fr-FR" b="1" baseline="30000" dirty="0" err="1" smtClean="0">
                <a:latin typeface="Times New Roman"/>
                <a:cs typeface="Times New Roman"/>
              </a:rPr>
              <a:t>-6</a:t>
            </a:r>
            <a:r>
              <a:rPr lang="fr-FR" b="1" dirty="0" err="1" smtClean="0">
                <a:latin typeface="Times New Roman"/>
                <a:cs typeface="Times New Roman"/>
              </a:rPr>
              <a:t>)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in the </a:t>
            </a:r>
            <a:r>
              <a:rPr lang="fr-FR" b="1" dirty="0" err="1" smtClean="0">
                <a:latin typeface="Times New Roman"/>
                <a:cs typeface="Times New Roman"/>
              </a:rPr>
              <a:t>presence</a:t>
            </a:r>
            <a:r>
              <a:rPr lang="fr-FR" b="1" dirty="0" smtClean="0">
                <a:latin typeface="Times New Roman"/>
                <a:cs typeface="Times New Roman"/>
              </a:rPr>
              <a:t> of </a:t>
            </a:r>
            <a:r>
              <a:rPr lang="fr-FR" b="1" dirty="0" err="1" smtClean="0">
                <a:latin typeface="Times New Roman"/>
                <a:cs typeface="Times New Roman"/>
              </a:rPr>
              <a:t>liquid</a:t>
            </a:r>
            <a:r>
              <a:rPr lang="fr-FR" b="1" dirty="0" smtClean="0">
                <a:latin typeface="Times New Roman"/>
                <a:cs typeface="Times New Roman"/>
              </a:rPr>
              <a:t> He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stable 80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a giant reversible plasticity</a:t>
            </a:r>
          </a:p>
          <a:p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down to 10</a:t>
            </a:r>
            <a:r>
              <a:rPr lang="fr-FR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-10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strain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no equivalent in classical crystals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linear soft elastic behavior  at 20 mK down to extremely small stresses 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1 nbar = 10</a:t>
            </a:r>
            <a:r>
              <a:rPr lang="fr-FR" b="1" baseline="30000" dirty="0" err="1">
                <a:solidFill>
                  <a:srgbClr val="000000"/>
                </a:solidFill>
                <a:latin typeface="Times New Roman"/>
                <a:cs typeface="Times New Roman"/>
              </a:rPr>
              <a:t>-11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sz="2000" b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44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 !</a:t>
            </a:r>
          </a:p>
          <a:p>
            <a:endParaRPr lang="fr-FR" b="1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no Peierls barrier due to large quantum fluctuations ? </a:t>
            </a:r>
          </a:p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is the kink energy E</a:t>
            </a:r>
            <a:r>
              <a:rPr lang="fr-FR" sz="24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 = 0 ?</a:t>
            </a:r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86300" y="6488668"/>
            <a:ext cx="438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4813724" y="1417434"/>
            <a:ext cx="4087981" cy="4002374"/>
            <a:chOff x="4813724" y="1417434"/>
            <a:chExt cx="4087981" cy="4002374"/>
          </a:xfrm>
        </p:grpSpPr>
        <p:sp>
          <p:nvSpPr>
            <p:cNvPr id="17" name="ZoneTexte 16"/>
            <p:cNvSpPr txBox="1"/>
            <p:nvPr/>
          </p:nvSpPr>
          <p:spPr>
            <a:xfrm>
              <a:off x="4813724" y="5081254"/>
              <a:ext cx="1873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X4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(zero impurity)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6362700" y="4775200"/>
              <a:ext cx="8802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6337300" y="5029200"/>
              <a:ext cx="8802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6947324" y="1417434"/>
              <a:ext cx="1954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unpinning from 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217561" y="3898111"/>
              <a:ext cx="8577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pinning </a:t>
              </a:r>
            </a:p>
            <a:p>
              <a:pPr algn="r"/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by 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11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577663"/>
            <a:ext cx="4512752" cy="40653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measure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real and imaginary parts of the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response to the driving strain</a:t>
            </a:r>
            <a:endParaRPr lang="fr-FR" sz="1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binding</a:t>
            </a:r>
            <a:r>
              <a:rPr lang="fr-FR" sz="1800" b="1" dirty="0" smtClean="0">
                <a:latin typeface="Times New Roman"/>
                <a:cs typeface="Times New Roman"/>
              </a:rPr>
              <a:t> and the </a:t>
            </a:r>
            <a:r>
              <a:rPr lang="fr-FR" sz="1800" b="1" dirty="0" err="1" smtClean="0">
                <a:latin typeface="Times New Roman"/>
                <a:cs typeface="Times New Roman"/>
              </a:rPr>
              <a:t>reduction</a:t>
            </a:r>
            <a:r>
              <a:rPr lang="fr-FR" sz="1800" b="1" dirty="0" smtClean="0">
                <a:latin typeface="Times New Roman"/>
                <a:cs typeface="Times New Roman"/>
              </a:rPr>
              <a:t> in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depend</a:t>
            </a:r>
            <a:r>
              <a:rPr lang="fr-FR" sz="1800" b="1" dirty="0" smtClean="0">
                <a:latin typeface="Times New Roman"/>
                <a:cs typeface="Times New Roman"/>
              </a:rPr>
              <a:t> on amplitude and </a:t>
            </a:r>
            <a:r>
              <a:rPr lang="fr-FR" sz="1800" b="1" dirty="0" err="1" smtClean="0">
                <a:latin typeface="Times New Roman"/>
                <a:cs typeface="Times New Roman"/>
              </a:rPr>
              <a:t>purity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 err="1" smtClean="0">
                <a:latin typeface="Times New Roman"/>
                <a:cs typeface="Times New Roman"/>
              </a:rPr>
              <a:t>predict</a:t>
            </a:r>
            <a:r>
              <a:rPr lang="fr-FR" sz="1800" b="1" dirty="0">
                <a:latin typeface="Times New Roman"/>
                <a:cs typeface="Times New Roman"/>
              </a:rPr>
              <a:t> a </a:t>
            </a: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modulus</a:t>
            </a:r>
            <a:r>
              <a:rPr lang="fr-FR" sz="1800" b="1" dirty="0">
                <a:latin typeface="Times New Roman"/>
                <a:cs typeface="Times New Roman"/>
              </a:rPr>
              <a:t> variation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with </a:t>
            </a:r>
            <a:r>
              <a:rPr lang="fr-FR" sz="1800" b="1" dirty="0" smtClean="0">
                <a:latin typeface="Symbol" charset="2"/>
                <a:cs typeface="Symbol" charset="2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= 0.019 and </a:t>
            </a:r>
            <a:r>
              <a:rPr lang="fr-FR" sz="1800" b="1" dirty="0">
                <a:latin typeface="Times New Roman"/>
                <a:cs typeface="Times New Roman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dissipation for phonon </a:t>
            </a:r>
            <a:r>
              <a:rPr lang="fr-FR" sz="1800" b="1" dirty="0" err="1" smtClean="0">
                <a:latin typeface="Times New Roman"/>
                <a:cs typeface="Times New Roman"/>
              </a:rPr>
              <a:t>damping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If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true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the </a:t>
            </a: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dislocation </a:t>
            </a:r>
            <a:r>
              <a:rPr lang="fr-FR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length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network nodes</a:t>
            </a:r>
            <a:endParaRPr lang="fr-FR" sz="18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determined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independently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191177" y="397357"/>
            <a:ext cx="487497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latin typeface="Symbol" charset="2"/>
                <a:cs typeface="Symbol" charset="2"/>
              </a:rPr>
              <a:t>w</a:t>
            </a:r>
            <a:r>
              <a:rPr lang="fr-FR" sz="2800" b="1" dirty="0" smtClean="0">
                <a:latin typeface="Times New Roman"/>
                <a:cs typeface="Times New Roman"/>
              </a:rPr>
              <a:t>T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3 </a:t>
            </a:r>
            <a:r>
              <a:rPr lang="fr-FR" sz="2800" b="1" dirty="0" smtClean="0">
                <a:latin typeface="Times New Roman"/>
                <a:cs typeface="Times New Roman"/>
              </a:rPr>
              <a:t>dissipation from collisions </a:t>
            </a:r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thermal phonons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187910"/>
              </p:ext>
            </p:extLst>
          </p:nvPr>
        </p:nvGraphicFramePr>
        <p:xfrm>
          <a:off x="1492259" y="3418894"/>
          <a:ext cx="1814227" cy="81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3" name="…quation" r:id="rId6" imgW="990600" imgH="444500" progId="Equation.3">
                  <p:embed/>
                </p:oleObj>
              </mc:Choice>
              <mc:Fallback>
                <p:oleObj name="…quation" r:id="rId6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2259" y="3418894"/>
                        <a:ext cx="1814227" cy="814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016434"/>
              </p:ext>
            </p:extLst>
          </p:nvPr>
        </p:nvGraphicFramePr>
        <p:xfrm>
          <a:off x="1492259" y="4842348"/>
          <a:ext cx="2425574" cy="8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4" name="…quation" r:id="rId8" imgW="1308100" imgH="431800" progId="Equation.3">
                  <p:embed/>
                </p:oleObj>
              </mc:Choice>
              <mc:Fallback>
                <p:oleObj name="…quation" r:id="rId8" imgW="1308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92259" y="4842348"/>
                        <a:ext cx="2425574" cy="8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20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15825</TotalTime>
  <Words>2222</Words>
  <Application>Microsoft Macintosh PowerPoint</Application>
  <PresentationFormat>Présentation à l'écran (4:3)</PresentationFormat>
  <Paragraphs>308</Paragraphs>
  <Slides>22</Slides>
  <Notes>10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…quation</vt:lpstr>
      <vt:lpstr>Dislocations in 4He crystals</vt:lpstr>
      <vt:lpstr>Outline</vt:lpstr>
      <vt:lpstr>Présentation PowerPoint</vt:lpstr>
      <vt:lpstr>Présentation PowerPoint</vt:lpstr>
      <vt:lpstr>ultrapure 4He single crystals with only 4x10-10   3He  do not resist to shear in a T-domain around 0.2K</vt:lpstr>
      <vt:lpstr>Présentation PowerPoint</vt:lpstr>
      <vt:lpstr>Présentation PowerPoint</vt:lpstr>
      <vt:lpstr>with zero impurity and at T = 20mK , dislocations move freely: linear response with 80% reduction in the shear modulus c44</vt:lpstr>
      <vt:lpstr>wT3 dissipation from collisions with thermal phonons</vt:lpstr>
      <vt:lpstr>a measurement of dislocation density and pinning length  for various crystals (Haziot et al. Phys. Rev. B87, 060509(R) 2013)</vt:lpstr>
      <vt:lpstr>Présentation PowerPoint</vt:lpstr>
      <vt:lpstr>Présentation PowerPoint</vt:lpstr>
      <vt:lpstr>Présentation PowerPoint</vt:lpstr>
      <vt:lpstr>the length distribution of dislocations (A. Fefferman et al. Phys. Rev. B89, 014105, 2014)</vt:lpstr>
      <vt:lpstr>the network length distribution is wide:  from 30 to 300 mm </vt:lpstr>
      <vt:lpstr>A good fit of the dissipation due to  thermal phonons up to 1K,  far above the asymptotic regime in wT3</vt:lpstr>
      <vt:lpstr>Présentation PowerPoint</vt:lpstr>
      <vt:lpstr>more details on the motion of dressed dislocations</vt:lpstr>
      <vt:lpstr>the relaxation time of dressed dislocations F. Souris, A. Fefferman et al. April-July 2014 to be submitted</vt:lpstr>
      <vt:lpstr>the damping coefficient B is indeed  prop. to the concentration X3 , not to X32</vt:lpstr>
      <vt:lpstr>the damping of dressed dislocations is proportional to their 3He concentration  a tentative model </vt:lpstr>
      <vt:lpstr>other problems to be studied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756</cp:revision>
  <dcterms:created xsi:type="dcterms:W3CDTF">2010-11-16T10:42:53Z</dcterms:created>
  <dcterms:modified xsi:type="dcterms:W3CDTF">2014-12-08T20:38:21Z</dcterms:modified>
</cp:coreProperties>
</file>