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411" r:id="rId3"/>
    <p:sldId id="428" r:id="rId4"/>
    <p:sldId id="380" r:id="rId5"/>
    <p:sldId id="381" r:id="rId6"/>
    <p:sldId id="413" r:id="rId7"/>
    <p:sldId id="392" r:id="rId8"/>
    <p:sldId id="316" r:id="rId9"/>
    <p:sldId id="429" r:id="rId10"/>
    <p:sldId id="430" r:id="rId11"/>
    <p:sldId id="431" r:id="rId12"/>
    <p:sldId id="432" r:id="rId13"/>
    <p:sldId id="426" r:id="rId14"/>
    <p:sldId id="415" r:id="rId15"/>
    <p:sldId id="433" r:id="rId1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C00"/>
    <a:srgbClr val="000000"/>
    <a:srgbClr val="CCFFFF"/>
    <a:srgbClr val="66FFFF"/>
    <a:srgbClr val="FF00FF"/>
    <a:srgbClr val="CC00FF"/>
    <a:srgbClr val="CCFFCC"/>
    <a:srgbClr val="FF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19"/>
    <p:restoredTop sz="86341" autoAdjust="0"/>
  </p:normalViewPr>
  <p:slideViewPr>
    <p:cSldViewPr>
      <p:cViewPr varScale="1">
        <p:scale>
          <a:sx n="71" d="100"/>
          <a:sy n="71" d="100"/>
        </p:scale>
        <p:origin x="7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62DF1BB7-3924-B64D-A77D-D95371B553B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585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DFE82B8-0A08-9340-B6F7-4BB8DEE2AC76}" type="slidenum">
              <a:rPr lang="fr-FR" sz="1200">
                <a:latin typeface="Times New Roman" charset="0"/>
              </a:rPr>
              <a:pPr/>
              <a:t>1</a:t>
            </a:fld>
            <a:endParaRPr lang="fr-FR" sz="1200">
              <a:latin typeface="Times New Roman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fr-FR" sz="1200" b="1" dirty="0" smtClean="0">
                <a:effectLst/>
                <a:latin typeface="Times New Roman"/>
                <a:cs typeface="Times New Roman"/>
              </a:rPr>
              <a:t>Je remercie Alain </a:t>
            </a:r>
            <a:r>
              <a:rPr lang="fr-FR" sz="1200" b="1" dirty="0" err="1" smtClean="0">
                <a:effectLst/>
                <a:latin typeface="Times New Roman"/>
                <a:cs typeface="Times New Roman"/>
              </a:rPr>
              <a:t>Prochiantz</a:t>
            </a:r>
            <a:r>
              <a:rPr lang="fr-FR" sz="1200" b="1" dirty="0" smtClean="0">
                <a:effectLst/>
                <a:latin typeface="Times New Roman"/>
                <a:cs typeface="Times New Roman"/>
              </a:rPr>
              <a:t> et Patrick Boucheron de m’avoir donné l’occasion de vous raconter une histoire, celle de deux savants réfugiés à Paris en 1938 dont la rencontre a permis une découverte majeure. </a:t>
            </a:r>
            <a:endParaRPr lang="fr-FR" sz="1200" b="1" dirty="0" smtClean="0">
              <a:solidFill>
                <a:srgbClr val="FF0000"/>
              </a:solidFill>
              <a:effectLst/>
              <a:latin typeface="Times New Roman"/>
              <a:cs typeface="Times New Roman"/>
            </a:endParaRPr>
          </a:p>
          <a:p>
            <a:pPr marL="0" indent="0">
              <a:buFontTx/>
              <a:buNone/>
            </a:pPr>
            <a:r>
              <a:rPr lang="fr-FR" sz="12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Je crois que cette histoire, bien que particulière, illustre le triple problème abordé aujourd’hui, celui des migrations, des réfugiés et de l’exil.</a:t>
            </a:r>
            <a:endParaRPr lang="fr-FR" sz="1200" b="1" dirty="0" smtClean="0"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>
                <a:effectLst/>
                <a:latin typeface="Times New Roman"/>
                <a:cs typeface="Times New Roman"/>
              </a:rPr>
              <a:t>Je suis physicien, pas historien, et je tiens donc à remercier aussi Madame Diane Dosso, historienne des sciences ici présente, qui m’a permis de comprendre comment la France a accueilli</a:t>
            </a:r>
            <a:r>
              <a:rPr lang="fr-FR" sz="1200" b="1" baseline="0" dirty="0" smtClean="0">
                <a:effectLst/>
                <a:latin typeface="Times New Roman"/>
                <a:cs typeface="Times New Roman"/>
              </a:rPr>
              <a:t> ces deux savants, </a:t>
            </a:r>
            <a:r>
              <a:rPr lang="fr-FR" sz="1200" b="1" dirty="0" smtClean="0">
                <a:effectLst/>
                <a:latin typeface="Times New Roman"/>
                <a:cs typeface="Times New Roman"/>
              </a:rPr>
              <a:t>ici même</a:t>
            </a:r>
            <a:r>
              <a:rPr lang="fr-FR" sz="1200" b="1" baseline="0" dirty="0" smtClean="0">
                <a:effectLst/>
                <a:latin typeface="Times New Roman"/>
                <a:cs typeface="Times New Roman"/>
              </a:rPr>
              <a:t> </a:t>
            </a:r>
            <a:r>
              <a:rPr lang="fr-FR" sz="1200" b="1" dirty="0" smtClean="0">
                <a:effectLst/>
                <a:latin typeface="Times New Roman"/>
                <a:cs typeface="Times New Roman"/>
              </a:rPr>
              <a:t>au Collège de France et à l’Institut Henri Poincaré de l’autre côté de la Montagne Ste Geneviève.</a:t>
            </a:r>
          </a:p>
          <a:p>
            <a:pPr marL="0" indent="0">
              <a:buFontTx/>
              <a:buNone/>
            </a:pPr>
            <a:endParaRPr lang="fr-FR" sz="1200" b="1" dirty="0" smtClean="0"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0119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DF1BB7-3924-B64D-A77D-D95371B553BE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62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DF1BB7-3924-B64D-A77D-D95371B553BE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5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DF1BB7-3924-B64D-A77D-D95371B553BE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43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A1A1C5-BD6F-9140-8F04-96F5B80726FB}" type="slidenum">
              <a:rPr lang="fr-FR" sz="1200">
                <a:latin typeface="Times New Roman" charset="0"/>
              </a:rPr>
              <a:pPr/>
              <a:t>3</a:t>
            </a:fld>
            <a:endParaRPr lang="fr-FR" sz="1200">
              <a:latin typeface="Times New Roman" charset="0"/>
            </a:endParaRPr>
          </a:p>
        </p:txBody>
      </p:sp>
      <p:sp>
        <p:nvSpPr>
          <p:cNvPr id="296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2239917-5EB4-EB48-ABD5-0C84DA4BE7EE}" type="slidenum">
              <a:rPr lang="fr-FR" sz="1200">
                <a:latin typeface="Times New Roman" charset="0"/>
              </a:rPr>
              <a:pPr/>
              <a:t>4</a:t>
            </a:fld>
            <a:endParaRPr lang="fr-FR" sz="1200">
              <a:latin typeface="Times New Roman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2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12B79E6-0918-9348-8052-E462221696D3}" type="slidenum">
              <a:rPr lang="fr-FR" sz="1200">
                <a:latin typeface="Times New Roman" charset="0"/>
              </a:rPr>
              <a:pPr/>
              <a:t>5</a:t>
            </a:fld>
            <a:endParaRPr lang="fr-FR" sz="1200">
              <a:latin typeface="Times New Roman" charset="0"/>
            </a:endParaRPr>
          </a:p>
        </p:txBody>
      </p:sp>
      <p:sp>
        <p:nvSpPr>
          <p:cNvPr id="337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4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95198F0-F80A-6D48-A543-932E02865E3F}" type="slidenum">
              <a:rPr lang="fr-FR" sz="1200">
                <a:latin typeface="Times New Roman" charset="0"/>
              </a:rPr>
              <a:pPr/>
              <a:t>7</a:t>
            </a:fld>
            <a:endParaRPr lang="fr-FR" sz="1200"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09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C71AAA5-9645-EB40-8116-1B9904341533}" type="slidenum">
              <a:rPr lang="fr-FR" sz="1200">
                <a:latin typeface="Times New Roman" charset="0"/>
              </a:rPr>
              <a:pPr/>
              <a:t>8</a:t>
            </a:fld>
            <a:endParaRPr lang="fr-FR" sz="12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4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C71AAA5-9645-EB40-8116-1B9904341533}" type="slidenum">
              <a:rPr lang="fr-FR" sz="1200">
                <a:latin typeface="Times New Roman" charset="0"/>
              </a:rPr>
              <a:pPr/>
              <a:t>9</a:t>
            </a:fld>
            <a:endParaRPr lang="fr-FR" sz="12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0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343E78-9665-0A49-8ABB-06603286DBF3}" type="slidenum">
              <a:rPr lang="fr-FR" sz="1200">
                <a:latin typeface="Times New Roman" charset="0"/>
              </a:rPr>
              <a:pPr/>
              <a:t>10</a:t>
            </a:fld>
            <a:endParaRPr lang="fr-FR" sz="12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93DD-2D80-0A4E-A2F6-54EBDD16022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02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C31AF4-9DFA-CC40-9493-A4B547002A5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78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F029C-D579-E945-ADFB-A596A8D3E6E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69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D6365-416E-2845-99AA-BCB643DE13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48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98851-646E-DB4D-8702-7EF54FD67D1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0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2721F-5469-4B44-9E39-89D9265E7E5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08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BDF82-223F-E945-9E01-C96E198D71B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067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B7BBB-CBE1-0C4F-8FFC-E127C14783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2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D96BA-74D5-EE47-9049-AB509967415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240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2FF0B-30E3-934F-A905-DD3ED1A78F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48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8AB45-A7A4-D044-8939-BE280A4131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06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8051EE-45B0-AF45-B9E3-A45C567F82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3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155" y="476672"/>
            <a:ext cx="8686800" cy="23762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 u="sng" dirty="0">
                <a:solidFill>
                  <a:srgbClr val="FF0000"/>
                </a:solidFill>
                <a:latin typeface="Cambria"/>
                <a:cs typeface="Cambria"/>
              </a:rPr>
              <a:t>S</a:t>
            </a:r>
            <a:r>
              <a:rPr lang="fr-FR" sz="3600" b="1" u="sng" dirty="0" smtClean="0">
                <a:solidFill>
                  <a:srgbClr val="FF0000"/>
                </a:solidFill>
                <a:latin typeface="Cambria"/>
                <a:cs typeface="Cambria"/>
              </a:rPr>
              <a:t>avants réfugiés :</a:t>
            </a:r>
            <a:br>
              <a:rPr lang="fr-FR" sz="3600" b="1" u="sng" dirty="0" smtClean="0">
                <a:solidFill>
                  <a:srgbClr val="FF0000"/>
                </a:solidFill>
                <a:latin typeface="Cambria"/>
                <a:cs typeface="Cambria"/>
              </a:rPr>
            </a:br>
            <a:r>
              <a:rPr lang="fr-FR" sz="3600" b="1" u="sng" dirty="0" smtClean="0">
                <a:solidFill>
                  <a:srgbClr val="FF0000"/>
                </a:solidFill>
                <a:latin typeface="Cambria"/>
                <a:cs typeface="Cambria"/>
              </a:rPr>
              <a:t>comment</a:t>
            </a:r>
            <a:r>
              <a:rPr lang="fr-FR" sz="3600" b="1" u="sng" dirty="0">
                <a:solidFill>
                  <a:srgbClr val="FF0000"/>
                </a:solidFill>
                <a:latin typeface="Cambria"/>
                <a:cs typeface="Cambria"/>
              </a:rPr>
              <a:t>, à Paris en </a:t>
            </a:r>
            <a:r>
              <a:rPr lang="fr-FR" sz="3600" b="1" u="sng" dirty="0" smtClean="0">
                <a:solidFill>
                  <a:srgbClr val="FF0000"/>
                </a:solidFill>
                <a:latin typeface="Cambria"/>
                <a:cs typeface="Cambria"/>
              </a:rPr>
              <a:t>1938, la physique quantique devint visible à l’œil nu</a:t>
            </a:r>
            <a:endParaRPr lang="fr-FR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Cambria"/>
              <a:ea typeface="ＭＳ Ｐゴシック" charset="0"/>
              <a:cs typeface="Cambria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49" y="4023836"/>
            <a:ext cx="8610600" cy="194310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fr-FR" b="1" i="1" dirty="0">
                <a:solidFill>
                  <a:srgbClr val="0000FF"/>
                </a:solidFill>
                <a:latin typeface="Cambria"/>
                <a:ea typeface="ＭＳ Ｐゴシック" charset="0"/>
                <a:cs typeface="Cambria"/>
              </a:rPr>
              <a:t>Sébastien </a:t>
            </a:r>
            <a:r>
              <a:rPr lang="fr-FR" b="1" i="1" dirty="0" err="1" smtClean="0">
                <a:solidFill>
                  <a:srgbClr val="0000FF"/>
                </a:solidFill>
                <a:latin typeface="Cambria"/>
                <a:ea typeface="ＭＳ Ｐゴシック" charset="0"/>
                <a:cs typeface="Cambria"/>
              </a:rPr>
              <a:t>Balibar</a:t>
            </a:r>
            <a:r>
              <a:rPr lang="fr-FR" b="1" i="1" dirty="0" smtClean="0">
                <a:solidFill>
                  <a:srgbClr val="0000FF"/>
                </a:solidFill>
                <a:latin typeface="Cambria"/>
                <a:ea typeface="ＭＳ Ｐゴシック" charset="0"/>
                <a:cs typeface="Cambria"/>
              </a:rPr>
              <a:t> et Diane Dosso</a:t>
            </a:r>
          </a:p>
          <a:p>
            <a:endParaRPr lang="fr-FR" b="1" i="1" u="sng" dirty="0">
              <a:solidFill>
                <a:srgbClr val="0000FF"/>
              </a:solidFill>
              <a:latin typeface="Cambria"/>
              <a:ea typeface="ＭＳ Ｐゴシック" charset="0"/>
              <a:cs typeface="Cambria"/>
            </a:endParaRPr>
          </a:p>
          <a:p>
            <a:r>
              <a:rPr lang="fr-FR" sz="2800" b="1" i="1" dirty="0">
                <a:solidFill>
                  <a:srgbClr val="0000FF"/>
                </a:solidFill>
                <a:latin typeface="Cambria"/>
                <a:ea typeface="ＭＳ Ｐゴシック" charset="0"/>
                <a:cs typeface="Cambria"/>
              </a:rPr>
              <a:t>Laboratoire Pierre </a:t>
            </a:r>
            <a:r>
              <a:rPr lang="fr-FR" sz="2800" b="1" i="1" dirty="0" err="1">
                <a:solidFill>
                  <a:srgbClr val="0000FF"/>
                </a:solidFill>
                <a:latin typeface="Cambria"/>
                <a:ea typeface="ＭＳ Ｐゴシック" charset="0"/>
                <a:cs typeface="Cambria"/>
              </a:rPr>
              <a:t>Aigrain</a:t>
            </a:r>
            <a:endParaRPr lang="fr-FR" sz="2800" b="1" i="1" dirty="0">
              <a:solidFill>
                <a:srgbClr val="0000FF"/>
              </a:solidFill>
              <a:latin typeface="Cambria"/>
              <a:ea typeface="ＭＳ Ｐゴシック" charset="0"/>
              <a:cs typeface="Cambria"/>
            </a:endParaRPr>
          </a:p>
          <a:p>
            <a:r>
              <a:rPr lang="fr-FR" sz="2800" b="1" i="1" dirty="0">
                <a:solidFill>
                  <a:srgbClr val="0000FF"/>
                </a:solidFill>
                <a:latin typeface="Cambria"/>
                <a:ea typeface="ＭＳ Ｐゴシック" charset="0"/>
                <a:cs typeface="Cambria"/>
              </a:rPr>
              <a:t>Ecole Normale </a:t>
            </a:r>
            <a:r>
              <a:rPr lang="fr-FR" sz="2800" b="1" i="1" dirty="0" smtClean="0">
                <a:solidFill>
                  <a:srgbClr val="0000FF"/>
                </a:solidFill>
                <a:latin typeface="Cambria"/>
                <a:ea typeface="ＭＳ Ｐゴシック" charset="0"/>
                <a:cs typeface="Cambria"/>
              </a:rPr>
              <a:t>Supérieure </a:t>
            </a:r>
            <a:r>
              <a:rPr lang="fr-FR" sz="2800" b="1" i="1" dirty="0">
                <a:solidFill>
                  <a:srgbClr val="0000FF"/>
                </a:solidFill>
                <a:latin typeface="Cambria"/>
                <a:ea typeface="ＭＳ Ｐゴシック" charset="0"/>
                <a:cs typeface="Cambria"/>
              </a:rPr>
              <a:t>&amp; CNRS (Paris)</a:t>
            </a:r>
            <a:endParaRPr lang="fr-FR" sz="2800" dirty="0">
              <a:solidFill>
                <a:srgbClr val="0000FF"/>
              </a:solidFill>
              <a:latin typeface="Cambria"/>
              <a:ea typeface="ＭＳ Ｐゴシック" charset="0"/>
              <a:cs typeface="Cambria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066800" y="3810000"/>
            <a:ext cx="6858000" cy="24384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-105" charset="0"/>
              <a:ea typeface="+mn-ea"/>
              <a:cs typeface="+mn-cs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303588" y="6309320"/>
            <a:ext cx="3821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800" b="1" i="1" dirty="0">
                <a:effectLst/>
                <a:latin typeface="Cambria"/>
                <a:cs typeface="Cambria"/>
              </a:rPr>
              <a:t>Collège de France</a:t>
            </a:r>
            <a:r>
              <a:rPr lang="fr-FR" sz="1800" b="1" i="1" dirty="0" smtClean="0">
                <a:effectLst/>
                <a:latin typeface="Cambria"/>
                <a:cs typeface="Cambria"/>
              </a:rPr>
              <a:t>,  13 octobre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isza-Nature.tif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53" t="48714" r="3912" b="37660"/>
          <a:stretch/>
        </p:blipFill>
        <p:spPr>
          <a:xfrm>
            <a:off x="5580112" y="2405277"/>
            <a:ext cx="3528392" cy="1455771"/>
          </a:xfrm>
          <a:prstGeom prst="rect">
            <a:avLst/>
          </a:prstGeom>
        </p:spPr>
      </p:pic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79539"/>
            <a:ext cx="4333204" cy="1164481"/>
          </a:xfrm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Autre réfugié à Paris :</a:t>
            </a:r>
            <a:b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Laszlo </a:t>
            </a:r>
            <a:r>
              <a:rPr lang="fr-FR" sz="2800" b="1" u="sng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Tisza invente le « modèle à 2 fluides 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»</a:t>
            </a:r>
            <a:endParaRPr lang="fr-FR" sz="2800" b="1" u="sng" dirty="0">
              <a:solidFill>
                <a:srgbClr val="FF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48034" y="4923170"/>
            <a:ext cx="894359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fr-FR" altLang="ja-JP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1938 : </a:t>
            </a:r>
            <a:r>
              <a:rPr lang="fr-FR" altLang="ja-JP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développe l’hypothèse de London et invente le</a:t>
            </a:r>
            <a:r>
              <a:rPr lang="fr-FR" altLang="ja-JP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« modèle à 2 fluides » </a:t>
            </a:r>
            <a:r>
              <a:rPr lang="fr-FR" altLang="ja-JP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l’hélium superfluide serait un mélange de 2 fluides qui peuvent se déplacer l’un à </a:t>
            </a: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travers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l’autre indépendamment, ce qui peut expliquer l’ « effet fontaine ».</a:t>
            </a:r>
          </a:p>
          <a:p>
            <a:pPr algn="l">
              <a:defRPr/>
            </a:pPr>
            <a:endParaRPr lang="fr-FR" sz="2000" b="1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algn="l">
              <a:defRPr/>
            </a:pP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L’avenir leur donnera raison, la physique quantique saute du microscopique au macroscopique.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35495" y="2060848"/>
            <a:ext cx="895613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1907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né à Budapest (</a:t>
            </a: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ongrie)</a:t>
            </a:r>
          </a:p>
          <a:p>
            <a:pPr algn="l"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1928-30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études à Göttingen (avec Max Born), </a:t>
            </a:r>
          </a:p>
          <a:p>
            <a:pPr algn="l">
              <a:defRPr/>
            </a:pP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uis à Leipzig (avec Heisenberg).</a:t>
            </a:r>
          </a:p>
          <a:p>
            <a:pPr algn="l"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1934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1 an de prison pour délit d’opinion</a:t>
            </a:r>
          </a:p>
          <a:p>
            <a:pPr algn="l"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1935-36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post-doc à Kharkov (URSS) chez </a:t>
            </a:r>
          </a:p>
          <a:p>
            <a:pPr algn="l">
              <a:defRPr/>
            </a:pP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Lev Landau grâce à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Edward Teller</a:t>
            </a:r>
          </a:p>
          <a:p>
            <a:pPr algn="l"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1937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sous Staline, arrestation de Landau par le NKVD. Tisza se réfugie au Collège de France (bourse de « la » CNRS), où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Teller et Szilard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l’ont recommandé à Fritz London et Edmond Bauer. Il y rencontre Michel Magat.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5440802" y="-27384"/>
            <a:ext cx="3739710" cy="2455689"/>
            <a:chOff x="5183225" y="204304"/>
            <a:chExt cx="3739710" cy="2455689"/>
          </a:xfrm>
        </p:grpSpPr>
        <p:pic>
          <p:nvPicPr>
            <p:cNvPr id="19" name="Image 18" descr="Tisza-CdeF1938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3225" y="204304"/>
              <a:ext cx="3739710" cy="2455689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364088" y="2159355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Magat</a:t>
              </a:r>
              <a:endParaRPr lang="fr-FR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266089" y="2159355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Bauer</a:t>
              </a:r>
              <a:endParaRPr lang="fr-FR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95608" y="2159355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Ochs</a:t>
              </a:r>
              <a:endParaRPr lang="fr-FR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233604" y="2159355"/>
              <a:ext cx="623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Tisza</a:t>
              </a:r>
              <a:endParaRPr lang="fr-FR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6816016" y="-27384"/>
            <a:ext cx="2220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Collège de France 1938</a:t>
            </a:r>
            <a:endParaRPr lang="fr-FR" sz="16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64792" y="3243111"/>
            <a:ext cx="720080" cy="194212"/>
          </a:xfrm>
          <a:prstGeom prst="rect">
            <a:avLst/>
          </a:prstGeom>
          <a:solidFill>
            <a:srgbClr val="0432FF">
              <a:alpha val="14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stA="49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6257961" y="3555493"/>
            <a:ext cx="1354195" cy="288032"/>
          </a:xfrm>
          <a:prstGeom prst="rect">
            <a:avLst/>
          </a:prstGeom>
          <a:solidFill>
            <a:srgbClr val="0432FF">
              <a:alpha val="1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stA="49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46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44624"/>
            <a:ext cx="8458200" cy="500100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Laszlo Tisza (suite)</a:t>
            </a:r>
            <a:endParaRPr lang="fr-FR" sz="2800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1" y="1124744"/>
            <a:ext cx="9130644" cy="540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9pPr>
          </a:lstStyle>
          <a:p>
            <a:pPr marL="0" indent="0" defTabSz="36000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1939 :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engagé volontaire pour défendre la France en </a:t>
            </a: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octobre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, il est réformé en </a:t>
            </a: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décembre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, et affecté au Laboratoire des Poudres où il travaille avec Magat à l’optimisation des carburants.</a:t>
            </a:r>
          </a:p>
          <a:p>
            <a:pPr marL="0" indent="0" defTabSz="36000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Début juin 1940 :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en pleine débâcle,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Jacques Hadamard</a:t>
            </a:r>
            <a:r>
              <a:rPr lang="fr-FR" sz="20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et sa fille Jacqueline</a:t>
            </a:r>
            <a:r>
              <a:rPr lang="fr-FR" sz="2000" b="1" dirty="0">
                <a:effectLst/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emmènent Tisza et sa femme à Toulouse</a:t>
            </a:r>
            <a:r>
              <a:rPr lang="fr-FR" sz="2000" b="1" dirty="0">
                <a:effectLst/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où le laboratoire Langevin s’est replié.</a:t>
            </a:r>
          </a:p>
          <a:p>
            <a:pPr marL="0" indent="0" defTabSz="36000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Régime de Vichy-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emplois publics interdits aux non-Français et aux Français nés de père étranger, livraison </a:t>
            </a:r>
            <a:r>
              <a:rPr lang="fr-FR" sz="2000" b="1" dirty="0">
                <a:effectLst/>
                <a:latin typeface="Times New Roman"/>
                <a:cs typeface="Times New Roman"/>
              </a:rPr>
              <a:t>à l’occupant nazi des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réfugiés autrichiens et allemands internés dans des camps (article 19 de l’armistice), lois antijuives.</a:t>
            </a:r>
          </a:p>
          <a:p>
            <a:pPr marL="0" indent="0" defTabSz="36000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Bourse CNRS suspendue.</a:t>
            </a:r>
          </a:p>
          <a:p>
            <a:pPr marL="0" indent="0" defTabSz="36000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Mars 1941 :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visas d’émigration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aux Etats-Unis, de nouveau grâce à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Edward Teller,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Traverse l’Espagne et le Portugal, embarque à </a:t>
            </a:r>
            <a:r>
              <a:rPr lang="fr-FR" sz="2000" b="1" dirty="0">
                <a:effectLst/>
                <a:latin typeface="Times New Roman"/>
                <a:cs typeface="Times New Roman"/>
              </a:rPr>
              <a:t>Lisbonne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pour New York.</a:t>
            </a:r>
          </a:p>
          <a:p>
            <a:pPr marL="0" indent="0" defTabSz="36000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Septembre 1941 :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« </a:t>
            </a:r>
            <a:r>
              <a:rPr lang="fr-FR" sz="2000" b="1" dirty="0" err="1" smtClean="0">
                <a:effectLst/>
                <a:latin typeface="Times New Roman"/>
                <a:cs typeface="Times New Roman"/>
              </a:rPr>
              <a:t>instructor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 » au MIT pour remplacer des enseignants américains mobilisés dans l’effort de guerre.</a:t>
            </a:r>
          </a:p>
          <a:p>
            <a:pPr marL="0" indent="0" defTabSz="36000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1960 :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«</a:t>
            </a: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 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full </a:t>
            </a:r>
            <a:r>
              <a:rPr lang="fr-FR" sz="2000" b="1" dirty="0" err="1" smtClean="0">
                <a:effectLst/>
                <a:latin typeface="Times New Roman"/>
                <a:cs typeface="Times New Roman"/>
              </a:rPr>
              <a:t>professor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 » @MIT</a:t>
            </a:r>
          </a:p>
          <a:p>
            <a:pPr marL="0" indent="0" defTabSz="36000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2009 :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décès à 101 ans à Cambridge (Etats-Unis).</a:t>
            </a:r>
            <a:endParaRPr lang="fr-FR" sz="2000" b="1" dirty="0"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105526"/>
            <a:ext cx="7130701" cy="803193"/>
          </a:xfrm>
        </p:spPr>
        <p:txBody>
          <a:bodyPr>
            <a:no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Le comité de Louis </a:t>
            </a:r>
            <a:r>
              <a:rPr lang="fr-FR" sz="2800" b="1" u="sng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Rapkine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(1904 - 1948)</a:t>
            </a:r>
            <a:b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immigré d’origine russe</a:t>
            </a:r>
            <a:endParaRPr lang="fr-FR" sz="2800" b="1" u="sng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5" y="2132856"/>
            <a:ext cx="8976890" cy="4653136"/>
          </a:xfrm>
        </p:spPr>
        <p:txBody>
          <a:bodyPr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1904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né à </a:t>
            </a: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Tchichenitch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(Biélorussie), émigre à Paris en </a:t>
            </a: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1911</a:t>
            </a:r>
            <a:endParaRPr lang="fr-FR" sz="20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1913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fr-FR" sz="2000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émigration avec sa famille, à Montréal (Canada).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1921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études à l’Université Mac Gill.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1924-1930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revient à la Sorbonne (Roscoff en été) puis au Collège de France.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1925-1927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bourse de la 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Fondation Rockefeller.</a:t>
            </a:r>
            <a:endParaRPr lang="fr-FR" sz="20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 defTabSz="9144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1927 :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adjoint de René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Wurmser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à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l’Institut de Biologie physico-chimique. </a:t>
            </a:r>
          </a:p>
          <a:p>
            <a:pPr marL="0" lvl="0" indent="0" defTabSz="9144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Juillet 1936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Le gouvernement de Front Populaire (Jean Zay, Irène Joliot-Curie) déclare « d’utilité publique » le comité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créé par </a:t>
            </a: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Rapkine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sur le modèle de </a:t>
            </a:r>
            <a:r>
              <a:rPr lang="fr-FR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l’</a:t>
            </a:r>
            <a:r>
              <a:rPr lang="fr-FR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Academic</a:t>
            </a:r>
            <a:r>
              <a:rPr lang="fr-FR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 Assistance Council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de 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Rutherford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, qui deviendra l’actuel </a:t>
            </a:r>
          </a:p>
          <a:p>
            <a:pPr marL="0" lvl="0" indent="0" defTabSz="9144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Council </a:t>
            </a:r>
            <a:r>
              <a:rPr lang="fr-FR" sz="2000" b="1" i="1" dirty="0">
                <a:latin typeface="Times New Roman" charset="0"/>
                <a:ea typeface="Times New Roman" charset="0"/>
                <a:cs typeface="Times New Roman" charset="0"/>
              </a:rPr>
              <a:t>for At-</a:t>
            </a:r>
            <a:r>
              <a:rPr lang="fr-FR" sz="2000" b="1" i="1" dirty="0" err="1">
                <a:latin typeface="Times New Roman" charset="0"/>
                <a:ea typeface="Times New Roman" charset="0"/>
                <a:cs typeface="Times New Roman" charset="0"/>
              </a:rPr>
              <a:t>Risk</a:t>
            </a:r>
            <a:r>
              <a:rPr lang="fr-FR" sz="2000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Academics</a:t>
            </a:r>
            <a:r>
              <a:rPr lang="fr-FR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fr-FR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CARA,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1999).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fr-FR" sz="2000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Rapkine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agit dans l’ombre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il n’est naturalisé français que le </a:t>
            </a: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28 sept. 1939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Ce comité d’accueil est hébergé à l’IBPC, présidé par 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Jean Perrin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et Georges Urbain, avec des soutiens financiers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ublics et privés.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217933" y="980728"/>
            <a:ext cx="6912768" cy="1152128"/>
            <a:chOff x="217933" y="836712"/>
            <a:chExt cx="6912768" cy="115212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083" y="838349"/>
              <a:ext cx="6898468" cy="1148854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217933" y="836712"/>
              <a:ext cx="6912768" cy="1152128"/>
            </a:xfrm>
            <a:prstGeom prst="rect">
              <a:avLst/>
            </a:prstGeom>
            <a:solidFill>
              <a:srgbClr val="CCFFFF">
                <a:alpha val="43922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 descr="../../../Library/Containers/com.apple.mail/Data/Library/Mail%20Downloads/1DAFAB08-5CF5-4E39-AA56-985FA73B6D2E/LouisRAPKIN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21" y="188640"/>
            <a:ext cx="1788073" cy="2636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3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>
            <a:normAutofit fontScale="90000"/>
          </a:bodyPr>
          <a:lstStyle/>
          <a:p>
            <a:pPr lvl="0"/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 septembre 1939 </a:t>
            </a:r>
            <a:b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les </a:t>
            </a:r>
            <a:r>
              <a:rPr lang="fr-FR" sz="2800" b="1" u="sng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savants veulent participer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à l’effort de guerre allié</a:t>
            </a:r>
            <a:r>
              <a:rPr lang="fr-FR" sz="2800" b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fr-FR" sz="2800" b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fr-FR" sz="2800" b="1" u="sng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5328592"/>
          </a:xfrm>
        </p:spPr>
        <p:txBody>
          <a:bodyPr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Départs vers l’Angleterre :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fr-FR" sz="20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Le </a:t>
            </a:r>
            <a:r>
              <a:rPr lang="fr-FR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18 juin </a:t>
            </a: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1940,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sur le charbonnier </a:t>
            </a:r>
            <a:r>
              <a:rPr lang="fr-FR" sz="2000" b="1" i="1" dirty="0" err="1">
                <a:latin typeface="Times New Roman" charset="0"/>
                <a:ea typeface="Times New Roman" charset="0"/>
                <a:cs typeface="Times New Roman" charset="0"/>
              </a:rPr>
              <a:t>Broompark</a:t>
            </a:r>
            <a:r>
              <a:rPr lang="fr-FR" sz="2000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grâce à Lord Suffolk,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50 scientifiques dont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Halban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et Kowarski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avec les 185 kg d’eau lourde de Frédéric </a:t>
            </a: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Joliot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endParaRPr lang="fr-FR" sz="2000" b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Départs vers les Etats-Unis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: London puis Tisza. </a:t>
            </a: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fr-FR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26 août 1940 </a:t>
            </a: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Louis </a:t>
            </a: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Rapkine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et Henri Laugier (directeur du CNRS) quittent  Londres pour  New York sur invitation de la 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Fondation Rockefeller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Rapkine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et Laugier aident à l’exil, avec leur famille,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des physiciens Pierre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Auger,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Jean et Francis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Perrin, Léon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Brillouin,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du chimiste Bertrand Goldschmidt, des mathématiciens </a:t>
            </a: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Szolem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Mandelbrojt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, André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Weil … </a:t>
            </a:r>
            <a:endParaRPr lang="fr-FR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endParaRPr lang="fr-FR" sz="2000" b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Résister en France : </a:t>
            </a: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Joliot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et Bauer au Collège de France occupé ; </a:t>
            </a: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Langevin, révoqué puis incarcéré le </a:t>
            </a: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30 octobre 1940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puis placé en résidence surveillée à Troyes ; </a:t>
            </a: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D’autres savants seront déportés, torturés ou exécutés.</a:t>
            </a:r>
          </a:p>
        </p:txBody>
      </p:sp>
    </p:spTree>
    <p:extLst>
      <p:ext uri="{BB962C8B-B14F-4D97-AF65-F5344CB8AC3E}">
        <p14:creationId xmlns:p14="http://schemas.microsoft.com/office/powerpoint/2010/main" val="10370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504056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Les savants réfugiés et la bombe</a:t>
            </a:r>
            <a:endParaRPr lang="fr-FR" sz="2400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251520" y="836712"/>
            <a:ext cx="8784976" cy="58772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18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2 août 1939 :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lettre de 2 réfugiés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(Einstein 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et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Szilard) à 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Roosevelt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: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une bombe atomique nazie ?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18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mars 1940 :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2 autres réfugiés 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à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Birmingham (</a:t>
            </a:r>
            <a:r>
              <a:rPr lang="fr-FR" sz="18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Otto Frisch 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et </a:t>
            </a:r>
            <a:r>
              <a:rPr lang="fr-FR" sz="18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Rudolf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Peierls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)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, 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estiment la masse critique d’U235 nécessaire pour construire une telle bombe : une livre.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1800" b="1" dirty="0" smtClean="0">
                <a:effectLst/>
                <a:latin typeface="Times New Roman"/>
                <a:cs typeface="Times New Roman"/>
              </a:rPr>
              <a:t>Création de la « commission MAUD » qui alerte les Américains fin </a:t>
            </a:r>
            <a:r>
              <a:rPr lang="fr-FR" sz="18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août 1941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. </a:t>
            </a:r>
            <a:br>
              <a:rPr lang="fr-FR" sz="1800" b="1" dirty="0" smtClean="0">
                <a:effectLst/>
                <a:latin typeface="Times New Roman"/>
                <a:cs typeface="Times New Roman"/>
              </a:rPr>
            </a:br>
            <a:r>
              <a:rPr lang="fr-FR" sz="18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1942 :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après 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consultation de Teller, Wigner et Szilard (3 H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ongrois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), création du </a:t>
            </a:r>
            <a:r>
              <a:rPr lang="fr-FR" sz="18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Projet Manhattan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 (général </a:t>
            </a:r>
            <a:r>
              <a:rPr lang="fr-FR" sz="1800" b="1" dirty="0" err="1">
                <a:effectLst/>
                <a:latin typeface="Times New Roman"/>
                <a:cs typeface="Times New Roman"/>
              </a:rPr>
              <a:t>Groves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 + Robert Oppenheimer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).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1800" b="1" dirty="0" smtClean="0">
                <a:effectLst/>
                <a:latin typeface="Times New Roman"/>
                <a:cs typeface="Times New Roman"/>
              </a:rPr>
              <a:t>Vont y participer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de nombreux autres réfugiés : 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le Hongrois </a:t>
            </a:r>
            <a:r>
              <a:rPr lang="fr-FR" sz="1800" b="1" dirty="0" err="1" smtClean="0">
                <a:effectLst/>
                <a:latin typeface="Times New Roman"/>
                <a:cs typeface="Times New Roman"/>
              </a:rPr>
              <a:t>von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 Neumann, les Allemands Hans Bethe et plus tard Peierls, les Français </a:t>
            </a:r>
            <a:r>
              <a:rPr lang="fr-FR" sz="1800" b="1" dirty="0" err="1" smtClean="0">
                <a:effectLst/>
                <a:latin typeface="Times New Roman"/>
                <a:cs typeface="Times New Roman"/>
              </a:rPr>
              <a:t>Halban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, Kowarski, </a:t>
            </a:r>
            <a:r>
              <a:rPr lang="fr-FR" sz="1800" b="1" dirty="0" err="1" smtClean="0">
                <a:effectLst/>
                <a:latin typeface="Times New Roman"/>
                <a:cs typeface="Times New Roman"/>
              </a:rPr>
              <a:t>Guéron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, Goldschmidt,  les Italiens Fermi et Segrè, etc.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1800" b="1" dirty="0" smtClean="0">
                <a:effectLst/>
                <a:latin typeface="Times New Roman"/>
                <a:cs typeface="Times New Roman"/>
              </a:rPr>
              <a:t>En Angleterre, </a:t>
            </a:r>
            <a:r>
              <a:rPr lang="fr-FR" sz="1800" b="1" dirty="0" err="1" smtClean="0">
                <a:effectLst/>
                <a:latin typeface="Times New Roman"/>
                <a:cs typeface="Times New Roman"/>
              </a:rPr>
              <a:t>Kurti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 et Simon mettront au point une méthode de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purification isotopique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de l’U 235 par diffusion gazeuse.</a:t>
            </a:r>
            <a:endParaRPr lang="fr-FR" sz="1800" b="1" dirty="0" smtClean="0">
              <a:solidFill>
                <a:srgbClr val="FF0000"/>
              </a:solidFill>
              <a:effectLst/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fr-FR" sz="1800" b="1" dirty="0" smtClean="0">
                <a:effectLst/>
                <a:latin typeface="Times New Roman"/>
                <a:cs typeface="Times New Roman"/>
              </a:rPr>
              <a:t>London et Tisza ne participeront pas à l’effort de guerre car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réfugiés tard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8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16 </a:t>
            </a:r>
            <a:r>
              <a:rPr lang="fr-FR" sz="1800" b="1" dirty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juillet </a:t>
            </a:r>
            <a:r>
              <a:rPr lang="fr-FR" sz="18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1945 </a:t>
            </a:r>
            <a:r>
              <a:rPr lang="fr-FR" sz="1800" b="1" dirty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: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test 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d’une bombe au Plutonium à </a:t>
            </a:r>
            <a:r>
              <a:rPr lang="fr-FR" sz="1800" b="1" dirty="0" err="1">
                <a:effectLst/>
                <a:latin typeface="Times New Roman"/>
                <a:cs typeface="Times New Roman"/>
              </a:rPr>
              <a:t>Almogordo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 (Nouveau Mexique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).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800" b="1" dirty="0" smtClean="0">
                <a:effectLst/>
                <a:latin typeface="Times New Roman"/>
                <a:cs typeface="Times New Roman"/>
              </a:rPr>
              <a:t>Le lendemain, «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 pétition Szilard »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: 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70 participants du Projet Manhattan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 réclament en </a:t>
            </a:r>
            <a:r>
              <a:rPr lang="fr-FR" sz="1800" b="1" dirty="0">
                <a:effectLst/>
                <a:latin typeface="Times New Roman"/>
                <a:cs typeface="Times New Roman"/>
              </a:rPr>
              <a:t>vain de s’en tenir à la dissuasion.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800" b="1" dirty="0" smtClean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 6-9 août 1945 </a:t>
            </a:r>
            <a:r>
              <a:rPr lang="fr-FR" sz="1800" b="1" dirty="0">
                <a:solidFill>
                  <a:srgbClr val="0432FF"/>
                </a:solidFill>
                <a:effectLst/>
                <a:latin typeface="Times New Roman"/>
                <a:cs typeface="Times New Roman"/>
              </a:rPr>
              <a:t>: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Hiroshima puis Nagasaki</a:t>
            </a:r>
            <a:endParaRPr lang="fr-FR" sz="1800" b="1" dirty="0">
              <a:solidFill>
                <a:srgbClr val="FF0000"/>
              </a:solidFill>
              <a:effectLst/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Quelle </a:t>
            </a:r>
            <a:r>
              <a:rPr lang="fr-FR" sz="18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est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la responsabilité </a:t>
            </a:r>
            <a:r>
              <a:rPr lang="fr-FR" sz="18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des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scientifiques ? </a:t>
            </a:r>
            <a:endParaRPr lang="fr-FR" sz="1800" b="1" dirty="0">
              <a:solidFill>
                <a:srgbClr val="FF0000"/>
              </a:solidFill>
              <a:effectLst/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fr-FR" sz="1800" b="1" dirty="0" smtClean="0"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27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Aujourd’hui</a:t>
            </a:r>
            <a:endParaRPr lang="fr-FR" sz="2800" b="1" u="sng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Espace réservé du contenu 2"/>
          <p:cNvSpPr txBox="1">
            <a:spLocks noGrp="1"/>
          </p:cNvSpPr>
          <p:nvPr>
            <p:ph idx="1"/>
          </p:nvPr>
        </p:nvSpPr>
        <p:spPr bwMode="auto">
          <a:xfrm>
            <a:off x="335871" y="1841699"/>
            <a:ext cx="8229600" cy="6456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2pPr>
            <a:lvl3pPr marL="1143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3pPr>
            <a:lvl4pPr marL="1600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4pPr>
            <a:lvl5pPr marL="20574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Les universités et le CNRS  recrutent de nombreux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étrangers</a:t>
            </a:r>
            <a:r>
              <a:rPr lang="fr-FR" sz="2000" b="1" dirty="0" smtClean="0">
                <a:latin typeface="Times New Roman"/>
                <a:cs typeface="Times New Roman"/>
              </a:rPr>
              <a:t>, surtout en sciences exactes.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fr-FR" sz="2000" b="1" dirty="0">
              <a:effectLst/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871" y="4521314"/>
            <a:ext cx="8472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FontTx/>
              <a:buNone/>
            </a:pPr>
            <a:r>
              <a:rPr lang="fr-FR" sz="2000" b="1" dirty="0">
                <a:effectLst/>
                <a:latin typeface="Times New Roman"/>
                <a:cs typeface="Times New Roman"/>
              </a:rPr>
              <a:t>L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’accueil </a:t>
            </a:r>
            <a:r>
              <a:rPr lang="fr-FR" sz="2000" b="1" dirty="0">
                <a:effectLst/>
                <a:latin typeface="Times New Roman"/>
                <a:cs typeface="Times New Roman"/>
              </a:rPr>
              <a:t>des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réfugiés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: un </a:t>
            </a:r>
            <a:r>
              <a:rPr lang="fr-FR" sz="2000" b="1" dirty="0">
                <a:effectLst/>
                <a:latin typeface="Times New Roman"/>
                <a:cs typeface="Times New Roman"/>
              </a:rPr>
              <a:t>devoir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moral et humanitaire d’une actualité criante (Moyen-Orient</a:t>
            </a:r>
            <a:r>
              <a:rPr lang="fr-FR" sz="2000" b="1" dirty="0">
                <a:effectLst/>
                <a:latin typeface="Times New Roman"/>
                <a:cs typeface="Times New Roman"/>
              </a:rPr>
              <a:t>,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changement climatique…).</a:t>
            </a:r>
            <a:endParaRPr lang="fr-FR" sz="2000" b="1" dirty="0">
              <a:effectLst/>
              <a:latin typeface="Times New Roman"/>
              <a:cs typeface="Times New Roman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335871" y="3004535"/>
            <a:ext cx="8229600" cy="9995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2pPr>
            <a:lvl3pPr marL="1143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3pPr>
            <a:lvl4pPr marL="1600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4pPr>
            <a:lvl5pPr marL="20574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fr-FR" sz="2000" b="1" dirty="0">
                <a:effectLst/>
                <a:latin typeface="Times New Roman"/>
                <a:cs typeface="Times New Roman"/>
              </a:rPr>
              <a:t>L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a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superfluidité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et sa cousine la supraconductivité servent principalement à construire de gros électro-aimants pour la recherche fondamentale (LHC</a:t>
            </a:r>
            <a:r>
              <a:rPr lang="fr-FR" sz="2000" b="1" dirty="0">
                <a:effectLst/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effectLst/>
                <a:latin typeface="Times New Roman"/>
                <a:cs typeface="Times New Roman"/>
              </a:rPr>
              <a:t>au CERN) et pour l’imagerie médicale (scanners IRM).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fr-FR" sz="2000" b="1" dirty="0"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022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507497" y="3313862"/>
            <a:ext cx="7963142" cy="3427506"/>
            <a:chOff x="507497" y="3313862"/>
            <a:chExt cx="7963142" cy="3427506"/>
          </a:xfrm>
        </p:grpSpPr>
        <p:grpSp>
          <p:nvGrpSpPr>
            <p:cNvPr id="13" name="Grouper 12"/>
            <p:cNvGrpSpPr/>
            <p:nvPr/>
          </p:nvGrpSpPr>
          <p:grpSpPr>
            <a:xfrm>
              <a:off x="507497" y="3313862"/>
              <a:ext cx="7963142" cy="3427506"/>
              <a:chOff x="507497" y="3147205"/>
              <a:chExt cx="7963142" cy="3427506"/>
            </a:xfrm>
          </p:grpSpPr>
          <p:grpSp>
            <p:nvGrpSpPr>
              <p:cNvPr id="12" name="Grouper 11"/>
              <p:cNvGrpSpPr/>
              <p:nvPr/>
            </p:nvGrpSpPr>
            <p:grpSpPr>
              <a:xfrm>
                <a:off x="755576" y="3147205"/>
                <a:ext cx="7697060" cy="3053139"/>
                <a:chOff x="755576" y="3147205"/>
                <a:chExt cx="7697060" cy="3053139"/>
              </a:xfrm>
            </p:grpSpPr>
            <p:pic>
              <p:nvPicPr>
                <p:cNvPr id="3" name="Image 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576" y="3147205"/>
                  <a:ext cx="3816424" cy="3053139"/>
                </a:xfrm>
                <a:prstGeom prst="rect">
                  <a:avLst/>
                </a:prstGeom>
              </p:spPr>
            </p:pic>
            <p:sp>
              <p:nvSpPr>
                <p:cNvPr id="7" name="ZoneTexte 6"/>
                <p:cNvSpPr txBox="1"/>
                <p:nvPr/>
              </p:nvSpPr>
              <p:spPr>
                <a:xfrm>
                  <a:off x="899592" y="5197267"/>
                  <a:ext cx="11070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800" b="1" dirty="0" err="1" smtClean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T</a:t>
                  </a:r>
                  <a:r>
                    <a:rPr lang="fr-FR" sz="1800" b="1" dirty="0" smtClean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= 2,3 K</a:t>
                  </a:r>
                  <a:endParaRPr lang="fr-FR" sz="18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pic>
              <p:nvPicPr>
                <p:cNvPr id="4" name="Image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36212" y="3147205"/>
                  <a:ext cx="3816424" cy="3053139"/>
                </a:xfrm>
                <a:prstGeom prst="rect">
                  <a:avLst/>
                </a:prstGeom>
              </p:spPr>
            </p:pic>
            <p:sp>
              <p:nvSpPr>
                <p:cNvPr id="9" name="ZoneTexte 8"/>
                <p:cNvSpPr txBox="1"/>
                <p:nvPr/>
              </p:nvSpPr>
              <p:spPr>
                <a:xfrm>
                  <a:off x="4761110" y="5197267"/>
                  <a:ext cx="11070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800" b="1" dirty="0" err="1" smtClean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T</a:t>
                  </a:r>
                  <a:r>
                    <a:rPr lang="fr-FR" sz="1800" b="1" dirty="0" smtClean="0">
                      <a:solidFill>
                        <a:schemeClr val="bg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= 2,1 K</a:t>
                  </a:r>
                  <a:endParaRPr lang="fr-FR" sz="1800" b="1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10" name="ZoneTexte 9"/>
              <p:cNvSpPr txBox="1"/>
              <p:nvPr/>
            </p:nvSpPr>
            <p:spPr>
              <a:xfrm>
                <a:off x="507497" y="6205379"/>
                <a:ext cx="7963142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fr-FR" sz="18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Images extraites du film de J.F. Allen et J.M.G. </a:t>
                </a:r>
                <a:r>
                  <a:rPr lang="fr-FR" sz="1800" i="1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Armitage</a:t>
                </a:r>
                <a:r>
                  <a:rPr lang="fr-FR" sz="18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(St Andrews, Ecosse, 1982)</a:t>
                </a: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6635835" y="3501008"/>
              <a:ext cx="10118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</a:t>
              </a:r>
              <a:r>
                <a:rPr lang="fr-FR" sz="1800" b="1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iquide </a:t>
              </a:r>
              <a:endParaRPr lang="fr-FR" sz="18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r>
                <a:rPr lang="fr-FR" sz="18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ordonné</a:t>
              </a:r>
              <a:endParaRPr lang="fr-FR" sz="1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614706" y="3501008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</a:t>
              </a:r>
              <a:r>
                <a:rPr lang="fr-FR" sz="18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iquide </a:t>
              </a:r>
            </a:p>
            <a:p>
              <a:r>
                <a:rPr lang="fr-FR" sz="18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désordonné</a:t>
              </a:r>
              <a:endParaRPr lang="fr-FR" sz="1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44624"/>
            <a:ext cx="8427202" cy="979234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Préhistoire :</a:t>
            </a:r>
            <a:br>
              <a:rPr lang="fr-FR" sz="2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fr-FR" sz="2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 étrange liquide à très basse température</a:t>
            </a:r>
            <a:endParaRPr lang="fr-FR" sz="2800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381000" y="1196752"/>
            <a:ext cx="8427202" cy="18722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9pPr>
          </a:lstStyle>
          <a:p>
            <a:pPr marL="0" indent="0" fontAlgn="auto">
              <a:buFontTx/>
              <a:buNone/>
            </a:pPr>
            <a:r>
              <a:rPr lang="fr-FR" sz="1800" b="1" dirty="0" smtClean="0">
                <a:effectLst/>
                <a:latin typeface="Times New Roman"/>
                <a:cs typeface="Times New Roman"/>
              </a:rPr>
              <a:t>En dessous de 2,2 degrés Kelvin = - 271 degrés Celsius, l’hélium liquide </a:t>
            </a:r>
          </a:p>
          <a:p>
            <a:pPr marL="0" indent="0" fontAlgn="auto">
              <a:buFontTx/>
              <a:buNone/>
            </a:pPr>
            <a:r>
              <a:rPr lang="fr-FR" sz="1800" b="1" dirty="0" smtClean="0">
                <a:effectLst/>
                <a:latin typeface="Times New Roman"/>
                <a:cs typeface="Times New Roman"/>
              </a:rPr>
              <a:t>- cesse de bouillir (J.C. </a:t>
            </a:r>
            <a:r>
              <a:rPr lang="fr-FR" sz="1800" b="1" dirty="0" err="1" smtClean="0">
                <a:effectLst/>
                <a:latin typeface="Times New Roman"/>
                <a:cs typeface="Times New Roman"/>
              </a:rPr>
              <a:t>McLennan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, Toronto 1932), </a:t>
            </a:r>
          </a:p>
          <a:p>
            <a:pPr marL="0" indent="0" fontAlgn="auto">
              <a:buFontTx/>
              <a:buNone/>
            </a:pPr>
            <a:r>
              <a:rPr lang="fr-FR" sz="1800" b="1" dirty="0" smtClean="0">
                <a:effectLst/>
                <a:latin typeface="Times New Roman"/>
                <a:cs typeface="Times New Roman"/>
              </a:rPr>
              <a:t>- conduit la chaleur mieux que le cuivre (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J.F. Allen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,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R. </a:t>
            </a:r>
            <a:r>
              <a:rPr lang="fr-FR" sz="1800" b="1" dirty="0" err="1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Peierls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et M.Z. </a:t>
            </a:r>
            <a:r>
              <a:rPr lang="fr-FR" sz="1800" b="1" dirty="0" err="1" smtClean="0">
                <a:effectLst/>
                <a:latin typeface="Times New Roman"/>
                <a:cs typeface="Times New Roman"/>
              </a:rPr>
              <a:t>Uddin</a:t>
            </a:r>
            <a:r>
              <a:rPr lang="fr-FR" sz="1800" b="1" dirty="0" smtClean="0">
                <a:effectLst/>
                <a:latin typeface="Times New Roman"/>
                <a:cs typeface="Times New Roman"/>
              </a:rPr>
              <a:t>, Cambridge 1937)</a:t>
            </a:r>
          </a:p>
          <a:p>
            <a:pPr marL="0" indent="0" fontAlgn="auto">
              <a:buFontTx/>
              <a:buNone/>
            </a:pPr>
            <a:r>
              <a:rPr lang="fr-FR" sz="1800" b="1" dirty="0" smtClean="0">
                <a:effectLst/>
                <a:latin typeface="Times New Roman"/>
                <a:cs typeface="Times New Roman"/>
              </a:rPr>
              <a:t>- passe d’un état désordonné à un état ordonné ? Mais quel est cet ordre ?</a:t>
            </a:r>
          </a:p>
          <a:p>
            <a:pPr marL="0" indent="0" fontAlgn="auto">
              <a:buFontTx/>
              <a:buNone/>
            </a:pPr>
            <a:endParaRPr lang="fr-FR" sz="1800" b="1" dirty="0"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06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712968" cy="685800"/>
          </a:xfrm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fr-FR" sz="2800" b="1" u="sng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Janvier 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1938 : </a:t>
            </a:r>
            <a:r>
              <a:rPr lang="fr-FR" sz="2800" b="1" i="1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Nature</a:t>
            </a:r>
            <a:r>
              <a:rPr lang="fr-FR" sz="2800" b="1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publie 2 articles </a:t>
            </a:r>
            <a:r>
              <a:rPr lang="fr-FR" sz="2800" b="1" u="sng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c</a:t>
            </a:r>
            <a:r>
              <a:rPr lang="fr-FR" altLang="ja-JP" sz="2800" b="1" u="sng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ôte à </a:t>
            </a:r>
            <a:r>
              <a:rPr lang="fr-FR" altLang="ja-JP" sz="2800" b="1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côte</a:t>
            </a:r>
            <a:br>
              <a:rPr lang="fr-FR" altLang="ja-JP" sz="2800" b="1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fr-FR" altLang="ja-JP" sz="2400" b="1" u="sng" dirty="0" smtClean="0">
                <a:latin typeface="Times New Roman" charset="0"/>
                <a:ea typeface="ＭＳ Ｐゴシック" charset="0"/>
                <a:cs typeface="Times New Roman" charset="0"/>
              </a:rPr>
              <a:t>à </a:t>
            </a:r>
            <a:r>
              <a:rPr lang="fr-FR" altLang="ja-JP" sz="2400" b="1" u="sng" dirty="0" err="1" smtClean="0">
                <a:latin typeface="Times New Roman" charset="0"/>
                <a:ea typeface="ＭＳ Ｐゴシック" charset="0"/>
                <a:cs typeface="Times New Roman" charset="0"/>
              </a:rPr>
              <a:t>T</a:t>
            </a:r>
            <a:r>
              <a:rPr lang="fr-FR" altLang="ja-JP" sz="2400" b="1" u="sng" dirty="0" smtClean="0">
                <a:latin typeface="Times New Roman" charset="0"/>
                <a:ea typeface="ＭＳ Ｐゴシック" charset="0"/>
                <a:cs typeface="Times New Roman" charset="0"/>
              </a:rPr>
              <a:t> &lt; 2,2 K, l’hélium semble devenir infiniment fluide</a:t>
            </a:r>
            <a:endParaRPr lang="fr-FR" sz="2400" b="1" u="sng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2" name="Image 1" descr="Allen-193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4218174" cy="5877271"/>
          </a:xfrm>
          <a:prstGeom prst="rect">
            <a:avLst/>
          </a:prstGeom>
        </p:spPr>
      </p:pic>
      <p:pic>
        <p:nvPicPr>
          <p:cNvPr id="3" name="Image 2" descr="Kapitza-193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6" y="980728"/>
            <a:ext cx="4221095" cy="588134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9552" y="3580217"/>
            <a:ext cx="3888432" cy="121693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fr-FR" sz="1400" b="1" i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Nature n°141, </a:t>
            </a:r>
            <a:r>
              <a:rPr lang="fr-FR" sz="1400" b="1" i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p.74</a:t>
            </a: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fr-FR" sz="1400" b="1" i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fr-FR" sz="1400" b="1" i="1" dirty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fr-FR" sz="1400" b="1" i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Kapitza </a:t>
            </a:r>
            <a:r>
              <a:rPr lang="fr-FR" sz="14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(Moscou) :</a:t>
            </a: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fr-FR" sz="14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en </a:t>
            </a:r>
            <a:r>
              <a:rPr lang="fr-FR" sz="14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dessous de </a:t>
            </a:r>
            <a:r>
              <a:rPr lang="fr-FR" sz="14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2,2 K</a:t>
            </a:r>
            <a:r>
              <a:rPr lang="fr-FR" sz="14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, écoulement très rapide dans une fente de 0,5 </a:t>
            </a:r>
            <a:r>
              <a:rPr lang="fr-FR" sz="14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microns entre </a:t>
            </a:r>
            <a:r>
              <a:rPr lang="fr-FR" sz="14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2 disques polis</a:t>
            </a:r>
            <a:r>
              <a:rPr lang="fr-FR" sz="14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fr-FR" sz="1400" b="1" i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L’hélium deviendrait « superfluide ».</a:t>
            </a:r>
            <a:endParaRPr lang="fr-FR" sz="1400" b="1" i="1" dirty="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00352" y="3501008"/>
            <a:ext cx="4092128" cy="144016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fr-FR" sz="1400" b="1" i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Nature n°141, </a:t>
            </a:r>
            <a:r>
              <a:rPr lang="fr-FR" sz="1400" b="1" i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p.75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fr-FR" sz="1400" b="1" i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J.F. Allen </a:t>
            </a:r>
            <a:r>
              <a:rPr lang="fr-FR" sz="14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et A.D. </a:t>
            </a:r>
            <a:r>
              <a:rPr lang="fr-FR" sz="1400" b="1" i="1" dirty="0" err="1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Misener</a:t>
            </a:r>
            <a:r>
              <a:rPr lang="fr-FR" sz="14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(Cambridge) :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fr-FR" sz="14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le long de fins capillaires, à 1 K, écoulement indépendant de la pression et </a:t>
            </a:r>
            <a:r>
              <a:rPr lang="fr-FR" altLang="ja-JP" sz="14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du diamètre du capillaire. </a:t>
            </a:r>
            <a:r>
              <a:rPr lang="fr-FR" altLang="ja-JP" sz="1400" b="1" i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Aucune formule connue ne peut donner de valeur de la viscosité.</a:t>
            </a:r>
            <a:endParaRPr lang="fr-FR" sz="1400" b="1" i="1" dirty="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kapitz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50" y="57253"/>
            <a:ext cx="2736754" cy="178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49" y="1916832"/>
            <a:ext cx="2721763" cy="2039821"/>
          </a:xfrm>
          <a:prstGeom prst="rect">
            <a:avLst/>
          </a:prstGeom>
        </p:spPr>
      </p:pic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7192"/>
            <a:ext cx="4896544" cy="555872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fr-FR" sz="2800" b="1" u="sng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Piotr Kapitza (1894 </a:t>
            </a:r>
            <a:r>
              <a:rPr lang="fr-FR" sz="2800" b="1" u="sng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- </a:t>
            </a:r>
            <a:r>
              <a:rPr lang="fr-FR" sz="2800" b="1" u="sng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1984</a:t>
            </a:r>
            <a:r>
              <a:rPr lang="fr-FR" sz="2800" b="1" u="sng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)</a:t>
            </a:r>
            <a:endParaRPr lang="fr-FR" sz="2800" b="1" u="sng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10072" y="1726069"/>
            <a:ext cx="8922062" cy="4223211"/>
          </a:xfrm>
          <a:effectLst/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sz="1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1894 :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naissance à Kronstadt (Russie)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1921 :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é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migre à Cambridge (G-B), laboratoire d’</a:t>
            </a:r>
            <a:r>
              <a:rPr lang="fr-FR" sz="18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Ernest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18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fr-FR" sz="18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Rutherford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père de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la physique nucléaire et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Nobel 1908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fr-FR" altLang="ja-JP" sz="1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sz="1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1933 :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Rutherford fait construire pour Kapitza le </a:t>
            </a:r>
            <a:r>
              <a:rPr lang="fr-FR" sz="18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Mond</a:t>
            </a:r>
            <a:r>
              <a:rPr lang="fr-FR" sz="1800" b="1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sz="1800" b="1" i="1" dirty="0" smtClean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fr-FR" sz="18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laboratory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 grâce à un don des </a:t>
            </a:r>
            <a:r>
              <a:rPr lang="fr-FR" sz="1800" b="1" i="1" dirty="0" smtClean="0">
                <a:latin typeface="Times New Roman" charset="0"/>
                <a:ea typeface="Times New Roman" charset="0"/>
                <a:cs typeface="Times New Roman" charset="0"/>
              </a:rPr>
              <a:t>Imperial Chemical Industries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Kapitza y construit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un liquéfacteur d’hélium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qui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	produit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ses premières gouttes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le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19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avril 1934.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sz="1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1934 :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séquestré (</a:t>
            </a:r>
            <a:r>
              <a:rPr lang="fr-FR" sz="18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interdit d’émigration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) en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URSS par Staline le </a:t>
            </a:r>
            <a:endParaRPr lang="fr-FR" sz="18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24 septembre (centenaire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de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Mendeleïev).</a:t>
            </a:r>
            <a:endParaRPr lang="fr-FR" sz="1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sz="1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1934-37 :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obtient de Staline la construction d’un Institut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où il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doit  construire un </a:t>
            </a:r>
            <a:r>
              <a:rPr lang="fr-FR" sz="1800" b="1" dirty="0">
                <a:latin typeface="Times New Roman" charset="0"/>
                <a:ea typeface="Times New Roman" charset="0"/>
                <a:cs typeface="Times New Roman" charset="0"/>
              </a:rPr>
              <a:t>nouveau </a:t>
            </a:r>
            <a:r>
              <a:rPr lang="fr-FR" sz="1800" b="1" dirty="0" smtClean="0">
                <a:latin typeface="Times New Roman" charset="0"/>
                <a:ea typeface="Times New Roman" charset="0"/>
                <a:cs typeface="Times New Roman" charset="0"/>
              </a:rPr>
              <a:t>liquéfacteur </a:t>
            </a:r>
            <a:r>
              <a:rPr lang="fr-FR" altLang="ja-JP" sz="1800" b="1" dirty="0" smtClean="0">
                <a:latin typeface="Times New Roman" charset="0"/>
                <a:ea typeface="Times New Roman" charset="0"/>
                <a:cs typeface="Times New Roman" charset="0"/>
              </a:rPr>
              <a:t>qui entre fonctionne </a:t>
            </a:r>
            <a:r>
              <a:rPr lang="fr-FR" altLang="ja-JP" sz="1800" b="1" dirty="0">
                <a:latin typeface="Times New Roman" charset="0"/>
                <a:ea typeface="Times New Roman" charset="0"/>
                <a:cs typeface="Times New Roman" charset="0"/>
              </a:rPr>
              <a:t>le </a:t>
            </a:r>
            <a:r>
              <a:rPr lang="fr-FR" altLang="ja-JP" sz="1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22 février 1937</a:t>
            </a:r>
            <a:r>
              <a:rPr lang="fr-FR" altLang="ja-JP" sz="1800" b="1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r-FR" altLang="ja-JP" sz="18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1978 : </a:t>
            </a:r>
            <a:r>
              <a:rPr lang="fr-FR" altLang="ja-JP" sz="1800" b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fr-FR" altLang="ja-JP" sz="1800" b="1" dirty="0" smtClean="0">
                <a:latin typeface="Times New Roman" charset="0"/>
                <a:ea typeface="Times New Roman" charset="0"/>
                <a:cs typeface="Times New Roman" charset="0"/>
              </a:rPr>
              <a:t>rix Nobel</a:t>
            </a:r>
            <a:endParaRPr lang="fr-FR" altLang="ja-JP" sz="2000" b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183378" y="1556792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Kapitza</a:t>
            </a:r>
            <a:endParaRPr lang="fr-FR" sz="16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28640" y="3639585"/>
            <a:ext cx="2779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Mond</a:t>
            </a:r>
            <a:r>
              <a:rPr lang="fr-FR" sz="16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laboratory</a:t>
            </a:r>
            <a:r>
              <a:rPr lang="fr-FR" sz="16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, Cambridge</a:t>
            </a:r>
            <a:endParaRPr lang="fr-FR" sz="16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9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14092" r="49718" b="1172"/>
          <a:stretch/>
        </p:blipFill>
        <p:spPr bwMode="auto">
          <a:xfrm>
            <a:off x="6156176" y="116633"/>
            <a:ext cx="2924800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223623" y="116632"/>
            <a:ext cx="5068457" cy="765240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Jack Allen (1908 - 2001) </a:t>
            </a:r>
            <a:endParaRPr lang="fr-FR" sz="2800" b="1" u="sng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212725" y="1703507"/>
            <a:ext cx="8534400" cy="1944216"/>
          </a:xfrm>
          <a:effectLst/>
        </p:spPr>
        <p:txBody>
          <a:bodyPr>
            <a:noAutofit/>
          </a:bodyPr>
          <a:lstStyle/>
          <a:p>
            <a:pPr>
              <a:buFontTx/>
              <a:buNone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1908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naissance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à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Winnipeg (Canada)</a:t>
            </a:r>
          </a:p>
          <a:p>
            <a:pPr>
              <a:buFontTx/>
              <a:buNone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1933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doctorat à Toronto </a:t>
            </a:r>
            <a:endParaRPr lang="fr-FR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Tx/>
              <a:buNone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1935 :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recruté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avec </a:t>
            </a:r>
            <a:r>
              <a:rPr lang="fr-FR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R. Peierls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par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Rutherford</a:t>
            </a:r>
          </a:p>
          <a:p>
            <a:pPr>
              <a:buFontTx/>
              <a:buNone/>
              <a:defRPr/>
            </a:pP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	pour remplacer Kapitza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 à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Cambridge (G-B),</a:t>
            </a:r>
          </a:p>
          <a:p>
            <a:pPr>
              <a:buFontTx/>
              <a:buNone/>
              <a:defRPr/>
            </a:pP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1937 </a:t>
            </a:r>
            <a:r>
              <a:rPr lang="fr-FR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fr-FR" altLang="ja-JP" sz="2000" b="1" dirty="0" smtClean="0">
                <a:latin typeface="Times New Roman" charset="0"/>
                <a:ea typeface="Times New Roman" charset="0"/>
                <a:cs typeface="Times New Roman" charset="0"/>
              </a:rPr>
              <a:t>fait venir un jeune </a:t>
            </a:r>
            <a:r>
              <a:rPr lang="fr-FR" altLang="ja-JP" sz="2000" b="1" dirty="0">
                <a:latin typeface="Times New Roman" charset="0"/>
                <a:ea typeface="Times New Roman" charset="0"/>
                <a:cs typeface="Times New Roman" charset="0"/>
              </a:rPr>
              <a:t>étudiant canadien, Don </a:t>
            </a:r>
            <a:r>
              <a:rPr lang="fr-FR" altLang="ja-JP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Misener</a:t>
            </a:r>
            <a:endParaRPr lang="fr-FR" altLang="ja-JP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211386" y="4358647"/>
            <a:ext cx="85357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altLang="ja-JP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1938 :  </a:t>
            </a:r>
            <a:r>
              <a:rPr lang="fr-FR" altLang="ja-JP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les travaux d’Allen et de </a:t>
            </a:r>
            <a:r>
              <a:rPr lang="fr-FR" altLang="ja-JP" sz="2000" b="1" dirty="0" err="1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Kapitza</a:t>
            </a:r>
            <a:r>
              <a:rPr lang="fr-FR" altLang="ja-JP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étaient indépendants, mais seul </a:t>
            </a:r>
            <a:r>
              <a:rPr lang="fr-FR" altLang="ja-JP" sz="2000" b="1" dirty="0" err="1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Kapitza</a:t>
            </a:r>
            <a:r>
              <a:rPr lang="fr-FR" altLang="ja-JP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recevra le Prix Nobel 40 ans plus tard.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2725" y="5493343"/>
            <a:ext cx="8534400" cy="117601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1972-82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filme l’hélium superfluide à St Andrews (Ecosse)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fr-FR" altLang="ja-JP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2001 : </a:t>
            </a:r>
            <a:r>
              <a:rPr lang="fr-FR" altLang="ja-JP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meurt à St Andrews</a:t>
            </a:r>
            <a:endParaRPr lang="fr-FR" altLang="ja-JP" sz="2000" b="1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fr-FR" altLang="ja-JP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Une immigration réussie</a:t>
            </a:r>
            <a:endParaRPr lang="fr-FR" altLang="ja-JP" sz="2000" b="1" dirty="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570748" y="2195572"/>
            <a:ext cx="2300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Jack Allen </a:t>
            </a:r>
            <a:r>
              <a:rPr lang="fr-FR" sz="16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à Cambridge</a:t>
            </a:r>
            <a:endParaRPr lang="fr-FR" sz="1600" b="1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1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7178"/>
            <a:ext cx="8352489" cy="5571500"/>
          </a:xfrm>
          <a:prstGeom prst="rect">
            <a:avLst/>
          </a:prstGeom>
          <a:solidFill>
            <a:srgbClr val="FFFC00">
              <a:alpha val="50196"/>
            </a:srgbClr>
          </a:solidFill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44624"/>
            <a:ext cx="5127104" cy="1296144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 mois après (février 1938) : </a:t>
            </a:r>
            <a:br>
              <a:rPr lang="fr-FR" sz="2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fr-FR" sz="2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Jack Allen </a:t>
            </a:r>
            <a:r>
              <a:rPr lang="fr-FR" sz="2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et </a:t>
            </a:r>
            <a:r>
              <a:rPr lang="fr-FR" sz="2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Harry Jones </a:t>
            </a:r>
            <a:r>
              <a:rPr lang="fr-FR" sz="2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découvrent </a:t>
            </a:r>
            <a:r>
              <a:rPr lang="fr-FR" sz="2400" b="1" u="sng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fr-FR" sz="2400" b="1" u="sng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fr-FR" sz="2400" b="1" u="sng" smtClean="0">
                <a:solidFill>
                  <a:srgbClr val="FF0000"/>
                </a:solidFill>
                <a:latin typeface="Times New Roman"/>
                <a:cs typeface="Times New Roman"/>
              </a:rPr>
              <a:t>l’ </a:t>
            </a:r>
            <a:r>
              <a:rPr lang="fr-FR" sz="24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« effet fontaine </a:t>
            </a:r>
            <a:r>
              <a:rPr lang="fr-FR" sz="24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»</a:t>
            </a:r>
            <a:endParaRPr lang="fr-FR" sz="2400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64088" y="6228601"/>
            <a:ext cx="2638799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fr-FR" sz="1600" i="1" dirty="0" smtClean="0">
                <a:latin typeface="Times New Roman" charset="0"/>
                <a:ea typeface="Times New Roman" charset="0"/>
                <a:cs typeface="Times New Roman" charset="0"/>
              </a:rPr>
              <a:t>J.F. Allen et J.M.G. </a:t>
            </a:r>
            <a:r>
              <a:rPr lang="fr-FR" sz="1600" i="1" dirty="0" err="1" smtClean="0">
                <a:latin typeface="Times New Roman" charset="0"/>
                <a:ea typeface="Times New Roman" charset="0"/>
                <a:cs typeface="Times New Roman" charset="0"/>
              </a:rPr>
              <a:t>Armitage</a:t>
            </a:r>
            <a:r>
              <a:rPr lang="fr-FR" sz="16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fr-FR" sz="1600" i="1" dirty="0" smtClean="0">
                <a:latin typeface="Times New Roman" charset="0"/>
                <a:ea typeface="Times New Roman" charset="0"/>
                <a:cs typeface="Times New Roman" charset="0"/>
              </a:rPr>
              <a:t>(St </a:t>
            </a:r>
            <a:r>
              <a:rPr lang="fr-FR" sz="1600" i="1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fr-FR" sz="1600" i="1" dirty="0" smtClean="0">
                <a:latin typeface="Times New Roman" charset="0"/>
                <a:ea typeface="Times New Roman" charset="0"/>
                <a:cs typeface="Times New Roman" charset="0"/>
              </a:rPr>
              <a:t>ndrews 1982)</a:t>
            </a:r>
            <a:endParaRPr lang="fr-FR" sz="16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1374" y="2988540"/>
            <a:ext cx="4926356" cy="1631216"/>
          </a:xfrm>
          <a:prstGeom prst="rect">
            <a:avLst/>
          </a:prstGeom>
          <a:solidFill>
            <a:srgbClr val="CCFFFF"/>
          </a:solidFill>
          <a:effectLst/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L’hélium « superfluide » jaillit en fontaine quand </a:t>
            </a: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on le chauffe un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peu </a:t>
            </a: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d’un côté d’un bouchon poreux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un liquide décidément </a:t>
            </a:r>
            <a:r>
              <a:rPr lang="fr-FR" sz="2000" b="1" dirty="0" err="1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non-classique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l"/>
            <a:endParaRPr lang="fr-FR" sz="2000" b="1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00" y="1906092"/>
            <a:ext cx="2544174" cy="43540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1374" y="5661248"/>
            <a:ext cx="3658578" cy="504056"/>
          </a:xfrm>
          <a:prstGeom prst="rect">
            <a:avLst/>
          </a:prstGeom>
          <a:solidFill>
            <a:srgbClr val="FFFC00">
              <a:alpha val="5098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2809" y="3356992"/>
            <a:ext cx="8638443" cy="302433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fr-FR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5 mars </a:t>
            </a: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1938 : 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Fritz London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(Institut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Henri Poincaré,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Paris) envoie une autre lettre à 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Nature</a:t>
            </a:r>
            <a:r>
              <a:rPr lang="fr-FR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(interdite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en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Allemagne nazie) :</a:t>
            </a:r>
            <a:b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la 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« condensation </a:t>
            </a:r>
            <a:r>
              <a:rPr lang="fr-FR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 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Bose-Einstein »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explique 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>probablement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la superfluidité.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L’hélium superfluide serait donc </a:t>
            </a: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une sorte d’onde macroscopique de matière quantique ?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0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En </a:t>
            </a:r>
            <a:r>
              <a:rPr lang="fr-FR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1924 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Einstein à </a:t>
            </a: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Ehrenfest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:  « y </a:t>
            </a:r>
            <a:r>
              <a:rPr lang="fr-FR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a-t-il</a:t>
            </a:r>
            <a:r>
              <a:rPr lang="fr-FR" sz="2000" b="1" dirty="0" smtClean="0">
                <a:latin typeface="Times New Roman" charset="0"/>
                <a:ea typeface="Times New Roman" charset="0"/>
                <a:cs typeface="Times New Roman" charset="0"/>
              </a:rPr>
              <a:t> quelque chose de vrai là-dedans? »</a:t>
            </a:r>
            <a: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fr-FR" sz="2000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La physique quantique explique la structure des atomes mais serait aussi responsable de propriétés de la matière macroscopique, visibles à l’œil nu ?</a:t>
            </a:r>
            <a:endParaRPr lang="fr-FR" sz="20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505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0"/>
            <a:ext cx="2301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73025"/>
            <a:ext cx="6011862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159240" y="2450068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Fritz London</a:t>
            </a:r>
            <a:endParaRPr lang="fr-FR"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248188" y="167701"/>
            <a:ext cx="4752528" cy="669011"/>
          </a:xfrm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FR" sz="3600" b="1" u="sng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Fritz London </a:t>
            </a:r>
            <a:r>
              <a:rPr lang="fr-FR" sz="3600" b="1" u="sng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(1900-1954)</a:t>
            </a:r>
            <a:endParaRPr lang="fr-FR" sz="3600" b="1" u="sng" dirty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233245" y="1988840"/>
            <a:ext cx="8572500" cy="458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1900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naissance à  Breslau (Wroclaw en Pologne)</a:t>
            </a:r>
          </a:p>
          <a:p>
            <a:pPr algn="l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1927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rejoint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Schrödinger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à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Berlin et fonde la </a:t>
            </a:r>
          </a:p>
          <a:p>
            <a:pPr algn="l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chimie </a:t>
            </a: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quantique avec </a:t>
            </a:r>
            <a:r>
              <a:rPr lang="fr-FR" sz="2000" b="1" dirty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Walter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Heitler</a:t>
            </a:r>
            <a:r>
              <a:rPr lang="fr-FR" sz="2000" b="1" dirty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(théorie de la molécule H</a:t>
            </a:r>
            <a:r>
              <a:rPr lang="fr-FR" b="1" baseline="-250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fr-FR" sz="2000" b="1" baseline="-250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algn="l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1933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Hitler prend le pouvoir en janvier, lois antijuives en avril.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Fritz London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se réfugie à Oxford (G-B).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Frederick Lindemann,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futur Lord </a:t>
            </a:r>
            <a:r>
              <a:rPr lang="fr-FR" sz="2000" b="1" dirty="0" err="1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Cherwell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et conseiller </a:t>
            </a: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de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Churchill, construisait un laboratoire de physique des basses températures à Oxford en allant chercher des scientifiques de talent à Berlin et à Breslau.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  <a:defRPr/>
            </a:pP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Il recrute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fr-FR" sz="2000" b="1" dirty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Simon, K. Mendelssohn, N. </a:t>
            </a:r>
            <a:r>
              <a:rPr lang="fr-FR" sz="2000" b="1" dirty="0" err="1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Kürti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, Heinz </a:t>
            </a:r>
            <a:r>
              <a:rPr lang="fr-FR" sz="2000" b="1" dirty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London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puis son frère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Fritz London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grâce à une bourse de 3 ans financée par les </a:t>
            </a:r>
            <a:r>
              <a:rPr lang="fr-FR" sz="2000" b="1" i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Imperial Chemical Industries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de Ludwig et Robert </a:t>
            </a:r>
            <a:r>
              <a:rPr lang="fr-FR" sz="2000" b="1" dirty="0" err="1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Mond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fr-FR" sz="2000" b="1" dirty="0" smtClean="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Image 1" descr="schrodinger-london-900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19" y="116630"/>
            <a:ext cx="3289741" cy="23762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68144" y="642174"/>
            <a:ext cx="2856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2"/>
                </a:solidFill>
                <a:effectLst/>
                <a:latin typeface="Times New Roman"/>
                <a:cs typeface="Times New Roman"/>
              </a:rPr>
              <a:t>E. Schrödinger         F. London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02861" y="243758"/>
            <a:ext cx="1201587" cy="304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>
                <a:solidFill>
                  <a:schemeClr val="bg1"/>
                </a:solidFill>
              </a:rPr>
              <a:t>Berlin 1928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0"/>
            <a:ext cx="4752528" cy="620688"/>
          </a:xfrm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fr-FR" sz="3600" b="1" u="sng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Fritz London </a:t>
            </a:r>
            <a:r>
              <a:rPr lang="fr-FR" sz="3600" b="1" u="sng" dirty="0" smtClea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(suite) </a:t>
            </a:r>
            <a:endParaRPr lang="fr-FR" sz="3600" b="1" u="sng" dirty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107504" y="908720"/>
            <a:ext cx="903649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defTabSz="360000">
              <a:lnSpc>
                <a:spcPct val="120000"/>
              </a:lnSpc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1935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conférences à l’Institut Henri Poincaré à l’invitation d’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E. Borel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(IHP),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P. Langevin et E. Bauer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(Collège de </a:t>
            </a: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France)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l" defTabSz="360000">
              <a:lnSpc>
                <a:spcPct val="120000"/>
              </a:lnSpc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Septembre 1936 :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la bourse des </a:t>
            </a:r>
            <a:r>
              <a:rPr lang="fr-FR" sz="2000" b="1" i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ICI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prend fin, mais Bauer offre à 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Fritz London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une bourse du « Comité français pour l’accueil et l’organisation du travail des savants étrangers ».</a:t>
            </a:r>
          </a:p>
          <a:p>
            <a:pPr algn="l" defTabSz="360000">
              <a:lnSpc>
                <a:spcPct val="120000"/>
              </a:lnSpc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fr-FR" sz="2000" b="1" baseline="30000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er</a:t>
            </a: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janvier 1937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puis une bourse de Maître de recherches à « la CNRS ».</a:t>
            </a:r>
            <a:endParaRPr lang="fr-FR" sz="2000" b="1" dirty="0" smtClean="0">
              <a:solidFill>
                <a:srgbClr val="0432FF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algn="l" defTabSz="360000">
              <a:lnSpc>
                <a:spcPct val="120000"/>
              </a:lnSpc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13 mars 1937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Doctorat ès Sciences Physiques (E. Bloch, L. de Broglie, F. Perrin).</a:t>
            </a:r>
          </a:p>
          <a:p>
            <a:pPr algn="l" defTabSz="360000">
              <a:lnSpc>
                <a:spcPct val="120000"/>
              </a:lnSpc>
              <a:defRPr/>
            </a:pPr>
            <a:endParaRPr lang="fr-FR" sz="2000" b="1" dirty="0" smtClean="0"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algn="l" defTabSz="360000">
              <a:lnSpc>
                <a:spcPct val="120000"/>
              </a:lnSpc>
              <a:defRPr/>
            </a:pPr>
            <a:r>
              <a:rPr lang="fr-FR" sz="2000" b="1" u="sng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Les savants réfugiés ne sont pas des réfugiés ordinaires.</a:t>
            </a:r>
          </a:p>
          <a:p>
            <a:pPr algn="l" defTabSz="360000">
              <a:lnSpc>
                <a:spcPct val="120000"/>
              </a:lnSpc>
              <a:defRPr/>
            </a:pPr>
            <a:endParaRPr lang="fr-FR" sz="2000" b="1" u="sng" dirty="0" smtClean="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algn="l" defTabSz="360000">
              <a:lnSpc>
                <a:spcPct val="120000"/>
              </a:lnSpc>
              <a:defRPr/>
            </a:pPr>
            <a:r>
              <a:rPr lang="fr-FR" sz="2000" b="1" dirty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Fritz London </a:t>
            </a:r>
            <a:r>
              <a:rPr lang="fr-FR" sz="20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entame sa collaboration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avec un autre réfugié : </a:t>
            </a:r>
            <a:r>
              <a:rPr lang="fr-FR" sz="2000" b="1" dirty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Laszlo Tisza</a:t>
            </a:r>
            <a:r>
              <a:rPr lang="fr-FR" sz="20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fr-FR" sz="2000" b="1" u="sng" dirty="0" smtClean="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algn="l" defTabSz="360000">
              <a:lnSpc>
                <a:spcPct val="120000"/>
              </a:lnSpc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Septembre 1939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London et sa femme se réfugient aux Etats-Unis où Paul M. Gross l’invite comme Professeur de chimie théorique à Duke (Caroline du Nord).</a:t>
            </a:r>
          </a:p>
          <a:p>
            <a:pPr algn="l" defTabSz="360000">
              <a:lnSpc>
                <a:spcPct val="120000"/>
              </a:lnSpc>
              <a:defRPr/>
            </a:pPr>
            <a:r>
              <a:rPr lang="fr-FR" sz="2000" b="1" dirty="0" smtClean="0">
                <a:solidFill>
                  <a:srgbClr val="0432FF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30 mars 1954 : </a:t>
            </a:r>
            <a:r>
              <a:rPr lang="fr-FR" sz="2000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meurt prématurément d’une maladie de cœur (pas de prix Nobel).</a:t>
            </a:r>
          </a:p>
        </p:txBody>
      </p:sp>
    </p:spTree>
    <p:extLst>
      <p:ext uri="{BB962C8B-B14F-4D97-AF65-F5344CB8AC3E}">
        <p14:creationId xmlns:p14="http://schemas.microsoft.com/office/powerpoint/2010/main" val="19374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16260</TotalTime>
  <Words>1281</Words>
  <Application>Microsoft Macintosh PowerPoint</Application>
  <PresentationFormat>Présentation à l'écran (4:3)</PresentationFormat>
  <Paragraphs>156</Paragraphs>
  <Slides>15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ＭＳ Ｐゴシック</vt:lpstr>
      <vt:lpstr>Times</vt:lpstr>
      <vt:lpstr>Times New Roman</vt:lpstr>
      <vt:lpstr>Thème Office</vt:lpstr>
      <vt:lpstr>Savants réfugiés : comment, à Paris en 1938, la physique quantique devint visible à l’œil nu</vt:lpstr>
      <vt:lpstr>Préhistoire : Un étrange liquide à très basse température</vt:lpstr>
      <vt:lpstr>Janvier 1938 : Nature publie 2 articles côte à côte à T &lt; 2,2 K, l’hélium semble devenir infiniment fluide</vt:lpstr>
      <vt:lpstr>Piotr Kapitza (1894 - 1984)</vt:lpstr>
      <vt:lpstr>Jack Allen (1908 - 2001) </vt:lpstr>
      <vt:lpstr>Un mois après (février 1938) :  Jack Allen et Harry Jones découvrent  l’ « effet fontaine »</vt:lpstr>
      <vt:lpstr>5 mars 1938 : Fritz London (Institut Henri Poincaré, Paris) envoie une autre lettre à Nature (interdite en Allemagne nazie) :   la « condensation de Bose-Einstein » explique probablement la superfluidité. L’hélium superfluide serait donc une sorte d’onde macroscopique de matière quantique ?  En 1924 Einstein à Ehrenfest :  « y a-t-il quelque chose de vrai là-dedans? »  La physique quantique explique la structure des atomes mais serait aussi responsable de propriétés de la matière macroscopique, visibles à l’œil nu ?</vt:lpstr>
      <vt:lpstr>Fritz London (1900-1954)</vt:lpstr>
      <vt:lpstr>Fritz London (suite) </vt:lpstr>
      <vt:lpstr>Autre réfugié à Paris : Laszlo Tisza invente le « modèle à 2 fluides »</vt:lpstr>
      <vt:lpstr>Laszlo Tisza (suite)</vt:lpstr>
      <vt:lpstr>Le comité de Louis Rapkine (1904 - 1948) immigré d’origine russe</vt:lpstr>
      <vt:lpstr>3 septembre 1939  les savants veulent participer à l’effort de guerre allié </vt:lpstr>
      <vt:lpstr>Les savants réfugiés et la bombe</vt:lpstr>
      <vt:lpstr>Aujourd’hui</vt:lpstr>
    </vt:vector>
  </TitlesOfParts>
  <Company>LPS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Casimir effect and wetting by helium mixtures</dc:title>
  <dc:creator>Balibar</dc:creator>
  <cp:lastModifiedBy>Utilisateur de Microsoft Office</cp:lastModifiedBy>
  <cp:revision>1073</cp:revision>
  <cp:lastPrinted>2002-09-12T17:27:16Z</cp:lastPrinted>
  <dcterms:created xsi:type="dcterms:W3CDTF">2010-10-23T10:40:12Z</dcterms:created>
  <dcterms:modified xsi:type="dcterms:W3CDTF">2016-10-19T09:46:07Z</dcterms:modified>
</cp:coreProperties>
</file>