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Lst>
  <p:notesMasterIdLst>
    <p:notesMasterId r:id="rId37"/>
  </p:notesMasterIdLst>
  <p:sldIdLst>
    <p:sldId id="256" r:id="rId2"/>
    <p:sldId id="332" r:id="rId3"/>
    <p:sldId id="334" r:id="rId4"/>
    <p:sldId id="352" r:id="rId5"/>
    <p:sldId id="333" r:id="rId6"/>
    <p:sldId id="286" r:id="rId7"/>
    <p:sldId id="272" r:id="rId8"/>
    <p:sldId id="308" r:id="rId9"/>
    <p:sldId id="309" r:id="rId10"/>
    <p:sldId id="310" r:id="rId11"/>
    <p:sldId id="324" r:id="rId12"/>
    <p:sldId id="311" r:id="rId13"/>
    <p:sldId id="313" r:id="rId14"/>
    <p:sldId id="314" r:id="rId15"/>
    <p:sldId id="290" r:id="rId16"/>
    <p:sldId id="316" r:id="rId17"/>
    <p:sldId id="284" r:id="rId18"/>
    <p:sldId id="315" r:id="rId19"/>
    <p:sldId id="317" r:id="rId20"/>
    <p:sldId id="335" r:id="rId21"/>
    <p:sldId id="336" r:id="rId22"/>
    <p:sldId id="318" r:id="rId23"/>
    <p:sldId id="349" r:id="rId24"/>
    <p:sldId id="337" r:id="rId25"/>
    <p:sldId id="338" r:id="rId26"/>
    <p:sldId id="339" r:id="rId27"/>
    <p:sldId id="354" r:id="rId28"/>
    <p:sldId id="340" r:id="rId29"/>
    <p:sldId id="319" r:id="rId30"/>
    <p:sldId id="341" r:id="rId31"/>
    <p:sldId id="342" r:id="rId32"/>
    <p:sldId id="289" r:id="rId33"/>
    <p:sldId id="346" r:id="rId34"/>
    <p:sldId id="355" r:id="rId35"/>
    <p:sldId id="347" r:id="rId36"/>
  </p:sldIdLst>
  <p:sldSz cx="9144000" cy="6858000" type="screen4x3"/>
  <p:notesSz cx="6858000" cy="9144000"/>
  <p:defaultTextStyle>
    <a:defPPr>
      <a:defRPr lang="en-US"/>
    </a:defPPr>
    <a:lvl1pPr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1pPr>
    <a:lvl2pPr marL="4572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2pPr>
    <a:lvl3pPr marL="9144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CC00FF"/>
    <a:srgbClr val="CCFFCC"/>
    <a:srgbClr val="CCFFFF"/>
    <a:srgbClr val="FF0066"/>
    <a:srgbClr val="CC3300"/>
    <a:srgbClr val="66FFFF"/>
    <a:srgbClr val="00C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8856" autoAdjust="0"/>
  </p:normalViewPr>
  <p:slideViewPr>
    <p:cSldViewPr>
      <p:cViewPr varScale="1">
        <p:scale>
          <a:sx n="103" d="100"/>
          <a:sy n="103" d="100"/>
        </p:scale>
        <p:origin x="-288"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28" d="100"/>
          <a:sy n="28" d="100"/>
        </p:scale>
        <p:origin x="-126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effectLst/>
                <a:latin typeface="Times New Roman" pitchFamily="-105" charset="0"/>
                <a:ea typeface="+mn-ea"/>
                <a:cs typeface="+mn-cs"/>
              </a:defRPr>
            </a:lvl1pPr>
          </a:lstStyle>
          <a:p>
            <a:pPr>
              <a:defRPr/>
            </a:pPr>
            <a:endParaRPr lang="fr-FR"/>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ffectLst/>
                <a:latin typeface="Times New Roman" pitchFamily="-105" charset="0"/>
                <a:ea typeface="+mn-ea"/>
                <a:cs typeface="+mn-cs"/>
              </a:defRPr>
            </a:lvl1pPr>
          </a:lstStyle>
          <a:p>
            <a:pPr>
              <a:defRPr/>
            </a:pPr>
            <a:endParaRPr lang="fr-FR"/>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latin typeface="Times New Roman" pitchFamily="-105" charset="0"/>
                <a:ea typeface="+mn-ea"/>
                <a:cs typeface="+mn-cs"/>
              </a:defRPr>
            </a:lvl1pPr>
          </a:lstStyle>
          <a:p>
            <a:pPr>
              <a:defRPr/>
            </a:pPr>
            <a:endParaRPr lang="fr-FR"/>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latin typeface="Times New Roman" charset="0"/>
              </a:defRPr>
            </a:lvl1pPr>
          </a:lstStyle>
          <a:p>
            <a:pPr>
              <a:defRPr/>
            </a:pPr>
            <a:fld id="{62DF1BB7-3924-B64D-A77D-D95371B553BE}" type="slidenum">
              <a:rPr lang="fr-FR"/>
              <a:pPr>
                <a:defRPr/>
              </a:pPr>
              <a:t>‹#›</a:t>
            </a:fld>
            <a:endParaRPr lang="fr-FR"/>
          </a:p>
        </p:txBody>
      </p:sp>
    </p:spTree>
    <p:extLst>
      <p:ext uri="{BB962C8B-B14F-4D97-AF65-F5344CB8AC3E}">
        <p14:creationId xmlns:p14="http://schemas.microsoft.com/office/powerpoint/2010/main" val="40075850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pitchFamily="-106" charset="-128"/>
        <a:cs typeface="ＭＳ Ｐゴシック" pitchFamily="-106"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DFE82B8-0A08-9340-B6F7-4BB8DEE2AC76}" type="slidenum">
              <a:rPr lang="fr-FR" sz="1200">
                <a:latin typeface="Times New Roman" charset="0"/>
              </a:rPr>
              <a:pPr/>
              <a:t>1</a:t>
            </a:fld>
            <a:endParaRPr lang="fr-FR" sz="1200">
              <a:latin typeface="Times New Roman" charset="0"/>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65CE8575-0AA0-5D47-B430-AAAB7882A12C}" type="slidenum">
              <a:rPr lang="fr-FR" sz="1200">
                <a:latin typeface="Times New Roman" charset="0"/>
              </a:rPr>
              <a:pPr/>
              <a:t>11</a:t>
            </a:fld>
            <a:endParaRPr lang="fr-FR" sz="1200">
              <a:latin typeface="Times New Roman" charset="0"/>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EE8D46A5-88EC-9440-B514-589DFACF8A3D}" type="slidenum">
              <a:rPr lang="fr-FR" sz="1200">
                <a:latin typeface="Times New Roman" charset="0"/>
              </a:rPr>
              <a:pPr/>
              <a:t>12</a:t>
            </a:fld>
            <a:endParaRPr lang="fr-FR" sz="1200">
              <a:latin typeface="Times New Roman" charset="0"/>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D8F64CC6-7C1B-8349-AB47-42D12CEAFF01}" type="slidenum">
              <a:rPr lang="fr-FR" sz="1200">
                <a:latin typeface="Times New Roman" charset="0"/>
              </a:rPr>
              <a:pPr/>
              <a:t>13</a:t>
            </a:fld>
            <a:endParaRPr lang="fr-FR" sz="1200">
              <a:latin typeface="Times New Roman" charset="0"/>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71940F2-2290-1944-B958-E69D4905B8DA}" type="slidenum">
              <a:rPr lang="fr-FR" sz="1200">
                <a:latin typeface="Times New Roman" charset="0"/>
              </a:rPr>
              <a:pPr/>
              <a:t>14</a:t>
            </a:fld>
            <a:endParaRPr lang="fr-FR" sz="1200">
              <a:latin typeface="Times New Roman"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1E47901E-D5CF-1547-A9C3-943F55F88DFD}" type="slidenum">
              <a:rPr lang="fr-FR" sz="1200">
                <a:latin typeface="Times New Roman" charset="0"/>
              </a:rPr>
              <a:pPr/>
              <a:t>15</a:t>
            </a:fld>
            <a:endParaRPr lang="fr-FR" sz="1200">
              <a:latin typeface="Times New Roman" charset="0"/>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7C71AAA5-9645-EB40-8116-1B9904341533}" type="slidenum">
              <a:rPr lang="fr-FR" sz="1200">
                <a:latin typeface="Times New Roman" charset="0"/>
              </a:rPr>
              <a:pPr/>
              <a:t>16</a:t>
            </a:fld>
            <a:endParaRPr lang="fr-FR" sz="1200">
              <a:latin typeface="Times New Roman"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95198F0-F80A-6D48-A543-932E02865E3F}" type="slidenum">
              <a:rPr lang="fr-FR" sz="1200">
                <a:latin typeface="Times New Roman" charset="0"/>
              </a:rPr>
              <a:pPr/>
              <a:t>17</a:t>
            </a:fld>
            <a:endParaRPr lang="fr-FR" sz="1200">
              <a:latin typeface="Times New Roman" charset="0"/>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E106FC2D-8763-E348-981B-65E903736FDD}" type="slidenum">
              <a:rPr lang="fr-FR" sz="1200">
                <a:latin typeface="Times New Roman" charset="0"/>
              </a:rPr>
              <a:pPr/>
              <a:t>18</a:t>
            </a:fld>
            <a:endParaRPr lang="fr-FR" sz="1200">
              <a:latin typeface="Times New Roman"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6D343E78-9665-0A49-8ABB-06603286DBF3}" type="slidenum">
              <a:rPr lang="fr-FR" sz="1200">
                <a:latin typeface="Times New Roman" charset="0"/>
              </a:rPr>
              <a:pPr/>
              <a:t>19</a:t>
            </a:fld>
            <a:endParaRPr lang="fr-FR" sz="1200">
              <a:latin typeface="Times New Roman"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C5007C-F885-8D41-838D-FAEE9DF6B18D}" type="slidenum">
              <a:rPr lang="fr-FR"/>
              <a:pPr/>
              <a:t>20</a:t>
            </a:fld>
            <a:endParaRPr lang="fr-FR"/>
          </a:p>
        </p:txBody>
      </p:sp>
      <p:sp>
        <p:nvSpPr>
          <p:cNvPr id="185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534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0A1A1C5-BD6F-9140-8F04-96F5B80726FB}" type="slidenum">
              <a:rPr lang="fr-FR" sz="1200">
                <a:latin typeface="Times New Roman" charset="0"/>
              </a:rPr>
              <a:pPr/>
              <a:t>3</a:t>
            </a:fld>
            <a:endParaRPr lang="fr-FR" sz="1200">
              <a:latin typeface="Times New Roman" charset="0"/>
            </a:endParaRPr>
          </a:p>
        </p:txBody>
      </p:sp>
      <p:sp>
        <p:nvSpPr>
          <p:cNvPr id="29698" name="Rectangle 1026"/>
          <p:cNvSpPr>
            <a:spLocks noGrp="1" noRot="1" noChangeAspect="1" noChangeArrowheads="1" noTextEdit="1"/>
          </p:cNvSpPr>
          <p:nvPr>
            <p:ph type="sldImg"/>
          </p:nvPr>
        </p:nvSpPr>
        <p:spPr>
          <a:ln/>
        </p:spPr>
      </p:sp>
      <p:sp>
        <p:nvSpPr>
          <p:cNvPr id="296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0374A-3862-4745-A3CD-10A0677882C0}" type="slidenum">
              <a:rPr lang="fr-FR"/>
              <a:pPr/>
              <a:t>21</a:t>
            </a:fld>
            <a:endParaRPr lang="fr-FR"/>
          </a:p>
        </p:txBody>
      </p:sp>
      <p:sp>
        <p:nvSpPr>
          <p:cNvPr id="1873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73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3A4D5061-54CF-1B42-BAB8-2AC5DB703709}" type="slidenum">
              <a:rPr lang="fr-FR" sz="1200">
                <a:latin typeface="Times New Roman" charset="0"/>
              </a:rPr>
              <a:pPr/>
              <a:t>22</a:t>
            </a:fld>
            <a:endParaRPr lang="fr-FR" sz="1200">
              <a:latin typeface="Times New Roman"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7E9506-93AB-5A44-8FC2-AC7C94290FA1}" type="slidenum">
              <a:rPr lang="fr-FR"/>
              <a:pPr/>
              <a:t>23</a:t>
            </a:fld>
            <a:endParaRPr lang="fr-FR"/>
          </a:p>
        </p:txBody>
      </p:sp>
      <p:sp>
        <p:nvSpPr>
          <p:cNvPr id="172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20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41A94-FF4F-4F4B-82F2-C3DB7A7AA9DE}" type="slidenum">
              <a:rPr lang="fr-FR"/>
              <a:pPr/>
              <a:t>24</a:t>
            </a:fld>
            <a:endParaRPr lang="fr-FR"/>
          </a:p>
        </p:txBody>
      </p:sp>
      <p:sp>
        <p:nvSpPr>
          <p:cNvPr id="193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35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1368BD-FD46-5C47-86E7-29CA74974F03}" type="slidenum">
              <a:rPr lang="fr-FR"/>
              <a:pPr/>
              <a:t>25</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AF0E353-FFBF-E647-B1A8-5CEF4D0B57E4}" type="slidenum">
              <a:rPr lang="fr-FR"/>
              <a:pPr/>
              <a:t>26</a:t>
            </a:fld>
            <a:endParaRPr lang="fr-FR"/>
          </a:p>
        </p:txBody>
      </p:sp>
      <p:sp>
        <p:nvSpPr>
          <p:cNvPr id="205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C29BB6-938A-1C4E-B5BC-51E1069C4E3F}" type="slidenum">
              <a:rPr lang="fr-FR"/>
              <a:pPr/>
              <a:t>28</a:t>
            </a:fld>
            <a:endParaRPr lang="fr-FR"/>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1B474F30-6AA9-ED40-9F7C-A62CD86B8352}" type="slidenum">
              <a:rPr lang="fr-FR" sz="1200">
                <a:latin typeface="Times New Roman" charset="0"/>
              </a:rPr>
              <a:pPr/>
              <a:t>29</a:t>
            </a:fld>
            <a:endParaRPr lang="fr-FR" sz="1200">
              <a:latin typeface="Times New Roman"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546A33-6AA7-6D40-A527-B730EC9ABEBB}" type="slidenum">
              <a:rPr lang="fr-FR"/>
              <a:pPr/>
              <a:t>30</a:t>
            </a:fld>
            <a:endParaRPr lang="fr-FR"/>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0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E0293D66-7B2E-9043-80B6-CB37641DD83E}" type="slidenum">
              <a:rPr lang="fr-FR" sz="1200">
                <a:latin typeface="Times New Roman" charset="0"/>
              </a:rPr>
              <a:pPr/>
              <a:t>31</a:t>
            </a:fld>
            <a:endParaRPr lang="fr-FR" sz="1200">
              <a:latin typeface="Times New Roman"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0A1A1C5-BD6F-9140-8F04-96F5B80726FB}" type="slidenum">
              <a:rPr lang="fr-FR" sz="1200">
                <a:latin typeface="Times New Roman" charset="0"/>
              </a:rPr>
              <a:pPr/>
              <a:t>4</a:t>
            </a:fld>
            <a:endParaRPr lang="fr-FR" sz="1200">
              <a:latin typeface="Times New Roman" charset="0"/>
            </a:endParaRPr>
          </a:p>
        </p:txBody>
      </p:sp>
      <p:sp>
        <p:nvSpPr>
          <p:cNvPr id="29698" name="Rectangle 1026"/>
          <p:cNvSpPr>
            <a:spLocks noGrp="1" noRot="1" noChangeAspect="1" noChangeArrowheads="1" noTextEdit="1"/>
          </p:cNvSpPr>
          <p:nvPr>
            <p:ph type="sldImg"/>
          </p:nvPr>
        </p:nvSpPr>
        <p:spPr>
          <a:ln/>
        </p:spPr>
      </p:sp>
      <p:sp>
        <p:nvSpPr>
          <p:cNvPr id="296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17D5C923-E3AE-5E42-8BDF-13C61CA1C5BF}" type="slidenum">
              <a:rPr lang="fr-FR" sz="1200">
                <a:latin typeface="Times New Roman" charset="0"/>
              </a:rPr>
              <a:pPr/>
              <a:t>32</a:t>
            </a:fld>
            <a:endParaRPr lang="fr-FR" sz="1200">
              <a:latin typeface="Times New Roman" charset="0"/>
            </a:endParaRPr>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934B98-F787-CA4E-A377-FDBAEDBCA8B1}" type="slidenum">
              <a:rPr lang="fr-FR"/>
              <a:pPr/>
              <a:t>33</a:t>
            </a:fld>
            <a:endParaRPr lang="fr-FR"/>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563AA30D-2100-E64B-A7BC-FDAD32D91301}" type="slidenum">
              <a:rPr lang="fr-FR" sz="1200">
                <a:latin typeface="Times New Roman" charset="0"/>
              </a:rPr>
              <a:pPr/>
              <a:t>34</a:t>
            </a:fld>
            <a:endParaRPr lang="fr-FR" sz="1200">
              <a:latin typeface="Times New Roman" charset="0"/>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0A998D-4DD0-8847-8139-83C309DBA0C1}" type="slidenum">
              <a:rPr lang="fr-FR"/>
              <a:pPr/>
              <a:t>35</a:t>
            </a:fld>
            <a:endParaRPr lang="fr-FR"/>
          </a:p>
        </p:txBody>
      </p:sp>
      <p:sp>
        <p:nvSpPr>
          <p:cNvPr id="161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179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8D07153-1594-0B49-849A-EC6E7C1B0CFD}" type="slidenum">
              <a:rPr lang="fr-FR"/>
              <a:pPr>
                <a:defRPr/>
              </a:pPr>
              <a:t>5</a:t>
            </a:fld>
            <a:endParaRPr lang="fr-FR"/>
          </a:p>
        </p:txBody>
      </p:sp>
      <p:sp>
        <p:nvSpPr>
          <p:cNvPr id="17920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9203" name="Rectangle 1027"/>
          <p:cNvSpPr>
            <a:spLocks noGrp="1" noChangeArrowheads="1"/>
          </p:cNvSpPr>
          <p:nvPr>
            <p:ph type="body" idx="1"/>
          </p:nvPr>
        </p:nvSpPr>
        <p:spPr/>
        <p:txBody>
          <a:bodyPr/>
          <a:lstStyle/>
          <a:p>
            <a:pPr>
              <a:defRPr/>
            </a:pPr>
            <a:endParaRPr lang="fr-FR"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BE8295A9-6B7B-BE42-AAF1-5F7B839B07C4}" type="slidenum">
              <a:rPr lang="fr-FR" sz="1200">
                <a:latin typeface="Times New Roman" charset="0"/>
              </a:rPr>
              <a:pPr/>
              <a:t>6</a:t>
            </a:fld>
            <a:endParaRPr lang="fr-FR" sz="1200">
              <a:latin typeface="Times New Roman" charset="0"/>
            </a:endParaRPr>
          </a:p>
        </p:txBody>
      </p:sp>
      <p:sp>
        <p:nvSpPr>
          <p:cNvPr id="23554" name="Rectangle 1026"/>
          <p:cNvSpPr>
            <a:spLocks noGrp="1" noRot="1" noChangeAspect="1" noChangeArrowheads="1" noTextEdit="1"/>
          </p:cNvSpPr>
          <p:nvPr>
            <p:ph type="sldImg"/>
          </p:nvPr>
        </p:nvSpPr>
        <p:spPr>
          <a:ln/>
        </p:spPr>
      </p:sp>
      <p:sp>
        <p:nvSpPr>
          <p:cNvPr id="235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276E6265-2513-6F4B-A1E7-6E0D9E3D90BB}" type="slidenum">
              <a:rPr lang="fr-FR" sz="1200">
                <a:latin typeface="Times New Roman" charset="0"/>
              </a:rPr>
              <a:pPr/>
              <a:t>7</a:t>
            </a:fld>
            <a:endParaRPr lang="fr-FR" sz="1200">
              <a:latin typeface="Times New Roman"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0A1A1C5-BD6F-9140-8F04-96F5B80726FB}" type="slidenum">
              <a:rPr lang="fr-FR" sz="1200">
                <a:latin typeface="Times New Roman" charset="0"/>
              </a:rPr>
              <a:pPr/>
              <a:t>8</a:t>
            </a:fld>
            <a:endParaRPr lang="fr-FR" sz="1200">
              <a:latin typeface="Times New Roman" charset="0"/>
            </a:endParaRPr>
          </a:p>
        </p:txBody>
      </p:sp>
      <p:sp>
        <p:nvSpPr>
          <p:cNvPr id="29698" name="Rectangle 1026"/>
          <p:cNvSpPr>
            <a:spLocks noGrp="1" noRot="1" noChangeAspect="1" noChangeArrowheads="1" noTextEdit="1"/>
          </p:cNvSpPr>
          <p:nvPr>
            <p:ph type="sldImg"/>
          </p:nvPr>
        </p:nvSpPr>
        <p:spPr>
          <a:ln/>
        </p:spPr>
      </p:sp>
      <p:sp>
        <p:nvSpPr>
          <p:cNvPr id="2969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D2239917-5EB4-EB48-ABD5-0C84DA4BE7EE}" type="slidenum">
              <a:rPr lang="fr-FR" sz="1200">
                <a:latin typeface="Times New Roman" charset="0"/>
              </a:rPr>
              <a:pPr/>
              <a:t>9</a:t>
            </a:fld>
            <a:endParaRPr lang="fr-FR" sz="1200">
              <a:latin typeface="Times New Roman" charset="0"/>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fld id="{A12B79E6-0918-9348-8052-E462221696D3}" type="slidenum">
              <a:rPr lang="fr-FR" sz="1200">
                <a:latin typeface="Times New Roman" charset="0"/>
              </a:rPr>
              <a:pPr/>
              <a:t>10</a:t>
            </a:fld>
            <a:endParaRPr lang="fr-FR" sz="1200">
              <a:latin typeface="Times New Roman" charset="0"/>
            </a:endParaRPr>
          </a:p>
        </p:txBody>
      </p:sp>
      <p:sp>
        <p:nvSpPr>
          <p:cNvPr id="33794" name="Rectangle 1026"/>
          <p:cNvSpPr>
            <a:spLocks noGrp="1" noRot="1" noChangeAspect="1" noChangeArrowheads="1" noTextEdit="1"/>
          </p:cNvSpPr>
          <p:nvPr>
            <p:ph type="sldImg"/>
          </p:nvPr>
        </p:nvSpPr>
        <p:spPr>
          <a:ln/>
        </p:spPr>
      </p:sp>
      <p:sp>
        <p:nvSpPr>
          <p:cNvPr id="337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fr-FR">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2AB893DD-2D80-0A4E-A2F6-54EBDD16022C}" type="slidenum">
              <a:rPr lang="fr-FR"/>
              <a:pPr>
                <a:defRPr/>
              </a:pPr>
              <a:t>‹#›</a:t>
            </a:fld>
            <a:endParaRPr lang="fr-FR"/>
          </a:p>
        </p:txBody>
      </p:sp>
    </p:spTree>
    <p:extLst>
      <p:ext uri="{BB962C8B-B14F-4D97-AF65-F5344CB8AC3E}">
        <p14:creationId xmlns:p14="http://schemas.microsoft.com/office/powerpoint/2010/main" val="17930209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25C31AF4-9DFA-CC40-9493-A4B547002A5B}" type="slidenum">
              <a:rPr lang="fr-FR"/>
              <a:pPr>
                <a:defRPr/>
              </a:pPr>
              <a:t>‹#›</a:t>
            </a:fld>
            <a:endParaRPr lang="fr-FR"/>
          </a:p>
        </p:txBody>
      </p:sp>
    </p:spTree>
    <p:extLst>
      <p:ext uri="{BB962C8B-B14F-4D97-AF65-F5344CB8AC3E}">
        <p14:creationId xmlns:p14="http://schemas.microsoft.com/office/powerpoint/2010/main" val="2994788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BA6F029C-D579-E945-ADFB-A596A8D3E6E3}" type="slidenum">
              <a:rPr lang="fr-FR"/>
              <a:pPr>
                <a:defRPr/>
              </a:pPr>
              <a:t>‹#›</a:t>
            </a:fld>
            <a:endParaRPr lang="fr-FR"/>
          </a:p>
        </p:txBody>
      </p:sp>
    </p:spTree>
    <p:extLst>
      <p:ext uri="{BB962C8B-B14F-4D97-AF65-F5344CB8AC3E}">
        <p14:creationId xmlns:p14="http://schemas.microsoft.com/office/powerpoint/2010/main" val="4016698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18CD6365-416E-2845-99AA-BCB643DE13EE}" type="slidenum">
              <a:rPr lang="fr-FR"/>
              <a:pPr>
                <a:defRPr/>
              </a:pPr>
              <a:t>‹#›</a:t>
            </a:fld>
            <a:endParaRPr lang="fr-FR"/>
          </a:p>
        </p:txBody>
      </p:sp>
    </p:spTree>
    <p:extLst>
      <p:ext uri="{BB962C8B-B14F-4D97-AF65-F5344CB8AC3E}">
        <p14:creationId xmlns:p14="http://schemas.microsoft.com/office/powerpoint/2010/main" val="1117481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pPr>
              <a:defRPr/>
            </a:pPr>
            <a:endParaRPr lang="fr-FR"/>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p:txBody>
          <a:bodyPr/>
          <a:lstStyle/>
          <a:p>
            <a:pPr>
              <a:defRPr/>
            </a:pPr>
            <a:fld id="{BC098851-646E-DB4D-8702-7EF54FD67D18}" type="slidenum">
              <a:rPr lang="fr-FR"/>
              <a:pPr>
                <a:defRPr/>
              </a:pPr>
              <a:t>‹#›</a:t>
            </a:fld>
            <a:endParaRPr lang="fr-FR"/>
          </a:p>
        </p:txBody>
      </p:sp>
    </p:spTree>
    <p:extLst>
      <p:ext uri="{BB962C8B-B14F-4D97-AF65-F5344CB8AC3E}">
        <p14:creationId xmlns:p14="http://schemas.microsoft.com/office/powerpoint/2010/main" val="389009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00E2721F-5469-4B44-9E39-89D9265E7E54}" type="slidenum">
              <a:rPr lang="fr-FR"/>
              <a:pPr>
                <a:defRPr/>
              </a:pPr>
              <a:t>‹#›</a:t>
            </a:fld>
            <a:endParaRPr lang="fr-FR"/>
          </a:p>
        </p:txBody>
      </p:sp>
    </p:spTree>
    <p:extLst>
      <p:ext uri="{BB962C8B-B14F-4D97-AF65-F5344CB8AC3E}">
        <p14:creationId xmlns:p14="http://schemas.microsoft.com/office/powerpoint/2010/main" val="853089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pPr>
              <a:defRPr/>
            </a:pPr>
            <a:endParaRPr lang="fr-FR"/>
          </a:p>
        </p:txBody>
      </p:sp>
      <p:sp>
        <p:nvSpPr>
          <p:cNvPr id="8" name="Espace réservé du pied de page 7"/>
          <p:cNvSpPr>
            <a:spLocks noGrp="1"/>
          </p:cNvSpPr>
          <p:nvPr>
            <p:ph type="ftr" sz="quarter" idx="11"/>
          </p:nvPr>
        </p:nvSpPr>
        <p:spPr/>
        <p:txBody>
          <a:bodyPr/>
          <a:lstStyle/>
          <a:p>
            <a:pPr>
              <a:defRPr/>
            </a:pPr>
            <a:endParaRPr lang="fr-FR"/>
          </a:p>
        </p:txBody>
      </p:sp>
      <p:sp>
        <p:nvSpPr>
          <p:cNvPr id="9" name="Espace réservé du numéro de diapositive 8"/>
          <p:cNvSpPr>
            <a:spLocks noGrp="1"/>
          </p:cNvSpPr>
          <p:nvPr>
            <p:ph type="sldNum" sz="quarter" idx="12"/>
          </p:nvPr>
        </p:nvSpPr>
        <p:spPr/>
        <p:txBody>
          <a:bodyPr/>
          <a:lstStyle/>
          <a:p>
            <a:pPr>
              <a:defRPr/>
            </a:pPr>
            <a:fld id="{864BDF82-223F-E945-9E01-C96E198D71B4}" type="slidenum">
              <a:rPr lang="fr-FR"/>
              <a:pPr>
                <a:defRPr/>
              </a:pPr>
              <a:t>‹#›</a:t>
            </a:fld>
            <a:endParaRPr lang="fr-FR"/>
          </a:p>
        </p:txBody>
      </p:sp>
    </p:spTree>
    <p:extLst>
      <p:ext uri="{BB962C8B-B14F-4D97-AF65-F5344CB8AC3E}">
        <p14:creationId xmlns:p14="http://schemas.microsoft.com/office/powerpoint/2010/main" val="3152067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pPr>
              <a:defRPr/>
            </a:pPr>
            <a:endParaRPr lang="fr-FR"/>
          </a:p>
        </p:txBody>
      </p:sp>
      <p:sp>
        <p:nvSpPr>
          <p:cNvPr id="4" name="Espace réservé du pied de page 3"/>
          <p:cNvSpPr>
            <a:spLocks noGrp="1"/>
          </p:cNvSpPr>
          <p:nvPr>
            <p:ph type="ftr" sz="quarter" idx="11"/>
          </p:nvPr>
        </p:nvSpPr>
        <p:spPr/>
        <p:txBody>
          <a:bodyPr/>
          <a:lstStyle/>
          <a:p>
            <a:pPr>
              <a:defRPr/>
            </a:pPr>
            <a:endParaRPr lang="fr-FR"/>
          </a:p>
        </p:txBody>
      </p:sp>
      <p:sp>
        <p:nvSpPr>
          <p:cNvPr id="5" name="Espace réservé du numéro de diapositive 4"/>
          <p:cNvSpPr>
            <a:spLocks noGrp="1"/>
          </p:cNvSpPr>
          <p:nvPr>
            <p:ph type="sldNum" sz="quarter" idx="12"/>
          </p:nvPr>
        </p:nvSpPr>
        <p:spPr/>
        <p:txBody>
          <a:bodyPr/>
          <a:lstStyle/>
          <a:p>
            <a:pPr>
              <a:defRPr/>
            </a:pPr>
            <a:fld id="{08FB7BBB-CBE1-0C4F-8FFC-E127C14783B8}" type="slidenum">
              <a:rPr lang="fr-FR"/>
              <a:pPr>
                <a:defRPr/>
              </a:pPr>
              <a:t>‹#›</a:t>
            </a:fld>
            <a:endParaRPr lang="fr-FR"/>
          </a:p>
        </p:txBody>
      </p:sp>
    </p:spTree>
    <p:extLst>
      <p:ext uri="{BB962C8B-B14F-4D97-AF65-F5344CB8AC3E}">
        <p14:creationId xmlns:p14="http://schemas.microsoft.com/office/powerpoint/2010/main" val="253926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pPr>
              <a:defRPr/>
            </a:pPr>
            <a:endParaRPr lang="fr-FR"/>
          </a:p>
        </p:txBody>
      </p:sp>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p:txBody>
          <a:bodyPr/>
          <a:lstStyle/>
          <a:p>
            <a:pPr>
              <a:defRPr/>
            </a:pPr>
            <a:fld id="{567D96BA-74D5-EE47-9049-AB5099674153}" type="slidenum">
              <a:rPr lang="fr-FR"/>
              <a:pPr>
                <a:defRPr/>
              </a:pPr>
              <a:t>‹#›</a:t>
            </a:fld>
            <a:endParaRPr lang="fr-FR"/>
          </a:p>
        </p:txBody>
      </p:sp>
    </p:spTree>
    <p:extLst>
      <p:ext uri="{BB962C8B-B14F-4D97-AF65-F5344CB8AC3E}">
        <p14:creationId xmlns:p14="http://schemas.microsoft.com/office/powerpoint/2010/main" val="3187240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0042FF0B-30E3-934F-A905-DD3ED1A78F46}" type="slidenum">
              <a:rPr lang="fr-FR"/>
              <a:pPr>
                <a:defRPr/>
              </a:pPr>
              <a:t>‹#›</a:t>
            </a:fld>
            <a:endParaRPr lang="fr-FR"/>
          </a:p>
        </p:txBody>
      </p:sp>
    </p:spTree>
    <p:extLst>
      <p:ext uri="{BB962C8B-B14F-4D97-AF65-F5344CB8AC3E}">
        <p14:creationId xmlns:p14="http://schemas.microsoft.com/office/powerpoint/2010/main" val="4219486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pPr>
              <a:defRPr/>
            </a:pPr>
            <a:endParaRPr lang="fr-F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p:txBody>
          <a:bodyPr/>
          <a:lstStyle/>
          <a:p>
            <a:pPr>
              <a:defRPr/>
            </a:pPr>
            <a:fld id="{45F8AB45-A7A4-D044-8939-BE280A4131EE}" type="slidenum">
              <a:rPr lang="fr-FR"/>
              <a:pPr>
                <a:defRPr/>
              </a:pPr>
              <a:t>‹#›</a:t>
            </a:fld>
            <a:endParaRPr lang="fr-FR"/>
          </a:p>
        </p:txBody>
      </p:sp>
    </p:spTree>
    <p:extLst>
      <p:ext uri="{BB962C8B-B14F-4D97-AF65-F5344CB8AC3E}">
        <p14:creationId xmlns:p14="http://schemas.microsoft.com/office/powerpoint/2010/main" val="31010648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28051EE-45B0-AF45-B9E3-A45C567F8274}" type="slidenum">
              <a:rPr lang="fr-FR"/>
              <a:pPr>
                <a:defRPr/>
              </a:pPr>
              <a:t>‹#›</a:t>
            </a:fld>
            <a:endParaRPr lang="fr-FR"/>
          </a:p>
        </p:txBody>
      </p:sp>
    </p:spTree>
    <p:extLst>
      <p:ext uri="{BB962C8B-B14F-4D97-AF65-F5344CB8AC3E}">
        <p14:creationId xmlns:p14="http://schemas.microsoft.com/office/powerpoint/2010/main" val="105931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8.w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14.xml"/><Relationship Id="rId5" Type="http://schemas.openxmlformats.org/officeDocument/2006/relationships/image" Target="../media/image9.jpeg"/><Relationship Id="rId1" Type="http://schemas.microsoft.com/office/2007/relationships/media" Target="file://localhost/Users/balibar/Desktop/Sebastien/films/Allen-fountain" TargetMode="External"/><Relationship Id="rId2" Type="http://schemas.openxmlformats.org/officeDocument/2006/relationships/video" Target="file://localhost/Users/balibar/Desktop/Sebastien/films/Allen-fountai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4" Type="http://schemas.microsoft.com/office/2007/relationships/hdphoto" Target="../media/hdphoto1.wdp"/><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jpeg"/><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6.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2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5.xml"/><Relationship Id="rId5" Type="http://schemas.openxmlformats.org/officeDocument/2006/relationships/image" Target="../media/image6.jpeg"/><Relationship Id="rId1" Type="http://schemas.microsoft.com/office/2007/relationships/media" Target="file://localhost/Users/balibar/Desktop/Sebastien/films/Allen-boiling" TargetMode="External"/><Relationship Id="rId2" Type="http://schemas.openxmlformats.org/officeDocument/2006/relationships/video" Target="file://localhost/Users/balibar/Desktop/Sebastien/films/Allen-boiling"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notesSlide" Target="../notesSlides/notesSlide6.xml"/><Relationship Id="rId5" Type="http://schemas.openxmlformats.org/officeDocument/2006/relationships/image" Target="../media/image7.jpeg"/><Relationship Id="rId1" Type="http://schemas.microsoft.com/office/2007/relationships/media" Target="file://localhost/Users/balibar/Desktop/Sebastien/films/Allen-superflow" TargetMode="External"/><Relationship Id="rId2" Type="http://schemas.openxmlformats.org/officeDocument/2006/relationships/video" Target="file://localhost/Users/balibar/Desktop/Sebastien/films/Allen-superflow"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nvPr>
        </p:nvSpPr>
        <p:spPr>
          <a:xfrm>
            <a:off x="228600" y="304800"/>
            <a:ext cx="8686800" cy="2260104"/>
          </a:xfrm>
        </p:spPr>
        <p:txBody>
          <a:bodyPr>
            <a:normAutofit fontScale="90000"/>
          </a:bodyPr>
          <a:lstStyle/>
          <a:p>
            <a:pPr>
              <a:defRPr/>
            </a:pPr>
            <a:r>
              <a:rPr lang="fr-FR" b="1" u="sng">
                <a:solidFill>
                  <a:srgbClr val="FF0000"/>
                </a:solidFill>
                <a:latin typeface="Cambria"/>
                <a:cs typeface="Cambria"/>
              </a:rPr>
              <a:t>Une découverte </a:t>
            </a:r>
            <a:br>
              <a:rPr lang="fr-FR" b="1" u="sng">
                <a:solidFill>
                  <a:srgbClr val="FF0000"/>
                </a:solidFill>
                <a:latin typeface="Cambria"/>
                <a:cs typeface="Cambria"/>
              </a:rPr>
            </a:br>
            <a:r>
              <a:rPr lang="fr-FR" b="1" u="sng">
                <a:solidFill>
                  <a:srgbClr val="FF0000"/>
                </a:solidFill>
                <a:latin typeface="Cambria"/>
                <a:cs typeface="Cambria"/>
              </a:rPr>
              <a:t>dans la tourmente: </a:t>
            </a:r>
            <a:br>
              <a:rPr lang="fr-FR" b="1" u="sng">
                <a:solidFill>
                  <a:srgbClr val="FF0000"/>
                </a:solidFill>
                <a:latin typeface="Cambria"/>
                <a:cs typeface="Cambria"/>
              </a:rPr>
            </a:br>
            <a:r>
              <a:rPr lang="fr-FR" b="1" u="sng">
                <a:solidFill>
                  <a:srgbClr val="FF0000"/>
                </a:solidFill>
                <a:latin typeface="Cambria"/>
                <a:cs typeface="Cambria"/>
              </a:rPr>
              <a:t>la superfluidité</a:t>
            </a:r>
            <a:br>
              <a:rPr lang="fr-FR" b="1" u="sng">
                <a:solidFill>
                  <a:srgbClr val="FF0000"/>
                </a:solidFill>
                <a:latin typeface="Cambria"/>
                <a:cs typeface="Cambria"/>
              </a:rPr>
            </a:br>
            <a:endParaRPr lang="fr-FR" b="1" u="sng">
              <a:solidFill>
                <a:srgbClr val="FF0000"/>
              </a:solidFill>
              <a:effectLst>
                <a:outerShdw blurRad="38100" dist="38100" dir="2700000" algn="tl">
                  <a:srgbClr val="000000"/>
                </a:outerShdw>
              </a:effectLst>
              <a:latin typeface="Cambria"/>
              <a:ea typeface="ＭＳ Ｐゴシック" charset="0"/>
              <a:cs typeface="Cambria"/>
            </a:endParaRPr>
          </a:p>
        </p:txBody>
      </p:sp>
      <p:sp>
        <p:nvSpPr>
          <p:cNvPr id="10243" name="Rectangle 3"/>
          <p:cNvSpPr>
            <a:spLocks noGrp="1" noChangeArrowheads="1"/>
          </p:cNvSpPr>
          <p:nvPr>
            <p:ph type="subTitle" idx="1"/>
          </p:nvPr>
        </p:nvSpPr>
        <p:spPr>
          <a:xfrm>
            <a:off x="228600" y="4222750"/>
            <a:ext cx="8610600" cy="1943100"/>
          </a:xfrm>
          <a:noFill/>
        </p:spPr>
        <p:txBody>
          <a:bodyPr/>
          <a:lstStyle/>
          <a:p>
            <a:r>
              <a:rPr lang="fr-FR" b="1" i="1">
                <a:solidFill>
                  <a:srgbClr val="0000FF"/>
                </a:solidFill>
                <a:latin typeface="Cambria"/>
                <a:ea typeface="ＭＳ Ｐゴシック" charset="0"/>
                <a:cs typeface="Cambria"/>
              </a:rPr>
              <a:t>Sébastien Balibar</a:t>
            </a:r>
            <a:endParaRPr lang="fr-FR" b="1" i="1" u="sng">
              <a:solidFill>
                <a:srgbClr val="0000FF"/>
              </a:solidFill>
              <a:latin typeface="Cambria"/>
              <a:ea typeface="ＭＳ Ｐゴシック" charset="0"/>
              <a:cs typeface="Cambria"/>
            </a:endParaRPr>
          </a:p>
          <a:p>
            <a:r>
              <a:rPr lang="fr-FR" sz="2800" b="1" i="1">
                <a:solidFill>
                  <a:srgbClr val="0000FF"/>
                </a:solidFill>
                <a:latin typeface="Cambria"/>
                <a:ea typeface="ＭＳ Ｐゴシック" charset="0"/>
                <a:cs typeface="Cambria"/>
              </a:rPr>
              <a:t>Laboratoire Pierre Aigrain</a:t>
            </a:r>
          </a:p>
          <a:p>
            <a:r>
              <a:rPr lang="fr-FR" sz="2800" b="1" i="1">
                <a:solidFill>
                  <a:srgbClr val="0000FF"/>
                </a:solidFill>
                <a:latin typeface="Cambria"/>
                <a:ea typeface="ＭＳ Ｐゴシック" charset="0"/>
                <a:cs typeface="Cambria"/>
              </a:rPr>
              <a:t>Ecole Normale Supérieure  &amp; CNRS (Paris)</a:t>
            </a:r>
            <a:endParaRPr lang="fr-FR" sz="2800">
              <a:solidFill>
                <a:srgbClr val="0000FF"/>
              </a:solidFill>
              <a:latin typeface="Cambria"/>
              <a:ea typeface="ＭＳ Ｐゴシック" charset="0"/>
              <a:cs typeface="Cambria"/>
            </a:endParaRPr>
          </a:p>
        </p:txBody>
      </p:sp>
      <p:sp>
        <p:nvSpPr>
          <p:cNvPr id="10244" name="AutoShape 4"/>
          <p:cNvSpPr>
            <a:spLocks noChangeArrowheads="1"/>
          </p:cNvSpPr>
          <p:nvPr/>
        </p:nvSpPr>
        <p:spPr bwMode="auto">
          <a:xfrm>
            <a:off x="1066800" y="3810000"/>
            <a:ext cx="6858000" cy="2438400"/>
          </a:xfrm>
          <a:prstGeom prst="roundRect">
            <a:avLst>
              <a:gd name="adj" fmla="val 16667"/>
            </a:avLst>
          </a:prstGeom>
          <a:noFill/>
          <a:ln w="9525">
            <a:noFill/>
            <a:round/>
            <a:headEnd/>
            <a:tailEnd/>
          </a:ln>
          <a:effectLst/>
        </p:spPr>
        <p:txBody>
          <a:bodyPr wrap="none" anchor="ctr"/>
          <a:lstStyle/>
          <a:p>
            <a:pPr>
              <a:defRPr/>
            </a:pPr>
            <a:endParaRPr lang="fr-FR">
              <a:solidFill>
                <a:schemeClr val="bg2"/>
              </a:solidFill>
              <a:effectLst>
                <a:outerShdw blurRad="38100" dist="38100" dir="2700000" algn="tl">
                  <a:srgbClr val="FFFFFF"/>
                </a:outerShdw>
              </a:effectLst>
              <a:latin typeface="Times" pitchFamily="-105" charset="0"/>
              <a:ea typeface="+mn-ea"/>
              <a:cs typeface="+mn-cs"/>
            </a:endParaRPr>
          </a:p>
        </p:txBody>
      </p:sp>
      <p:sp>
        <p:nvSpPr>
          <p:cNvPr id="10246" name="Text Box 6"/>
          <p:cNvSpPr txBox="1">
            <a:spLocks noChangeArrowheads="1"/>
          </p:cNvSpPr>
          <p:nvPr/>
        </p:nvSpPr>
        <p:spPr bwMode="auto">
          <a:xfrm>
            <a:off x="5436096" y="6309320"/>
            <a:ext cx="3556413" cy="369332"/>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1800" b="1" i="1">
                <a:effectLst/>
                <a:latin typeface="Cambria"/>
                <a:cs typeface="Cambria"/>
              </a:rPr>
              <a:t>Collège de France</a:t>
            </a:r>
            <a:r>
              <a:rPr lang="fr-FR" sz="1800" b="1" i="1" smtClean="0">
                <a:effectLst/>
                <a:latin typeface="Cambria"/>
                <a:cs typeface="Cambria"/>
              </a:rPr>
              <a:t>,  18  mai 2016</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p:nvPr>
        </p:nvSpPr>
        <p:spPr>
          <a:xfrm>
            <a:off x="381000" y="228600"/>
            <a:ext cx="8458200" cy="990600"/>
          </a:xfrm>
          <a:ln>
            <a:solidFill>
              <a:schemeClr val="tx1"/>
            </a:solidFill>
            <a:miter lim="800000"/>
            <a:headEnd/>
            <a:tailEnd/>
          </a:ln>
        </p:spPr>
        <p:txBody>
          <a:bodyPr/>
          <a:lstStyle/>
          <a:p>
            <a:r>
              <a:rPr lang="fr-FR" sz="3600" b="1">
                <a:solidFill>
                  <a:srgbClr val="FF0000"/>
                </a:solidFill>
                <a:latin typeface="Times New Roman"/>
                <a:ea typeface="ＭＳ Ｐゴシック" charset="0"/>
                <a:cs typeface="Times New Roman"/>
              </a:rPr>
              <a:t>Deux immigrés canadiens à Cambridge</a:t>
            </a:r>
          </a:p>
        </p:txBody>
      </p:sp>
      <p:sp>
        <p:nvSpPr>
          <p:cNvPr id="130051" name="Rectangle 3"/>
          <p:cNvSpPr>
            <a:spLocks noGrp="1" noChangeArrowheads="1"/>
          </p:cNvSpPr>
          <p:nvPr>
            <p:ph idx="1"/>
          </p:nvPr>
        </p:nvSpPr>
        <p:spPr>
          <a:xfrm>
            <a:off x="212725" y="1981200"/>
            <a:ext cx="8534400" cy="1524000"/>
          </a:xfrm>
          <a:effectLst>
            <a:outerShdw blurRad="50800" dist="38100" dir="2700000">
              <a:srgbClr val="000000">
                <a:alpha val="43000"/>
              </a:srgbClr>
            </a:outerShdw>
          </a:effectLst>
        </p:spPr>
        <p:txBody>
          <a:bodyPr>
            <a:normAutofit/>
          </a:bodyPr>
          <a:lstStyle/>
          <a:p>
            <a:pPr>
              <a:buFontTx/>
              <a:buNone/>
              <a:defRPr/>
            </a:pPr>
            <a:r>
              <a:rPr lang="fr-FR" sz="2000" b="1" i="1">
                <a:latin typeface="Times" charset="0"/>
                <a:ea typeface="ＭＳ Ｐゴシック" charset="0"/>
                <a:cs typeface="ＭＳ Ｐゴシック" charset="0"/>
              </a:rPr>
              <a:t>Jack Allen, né en 1908 à Winnipeg, doctorat en 1933 à Toronto, </a:t>
            </a:r>
          </a:p>
          <a:p>
            <a:pPr>
              <a:buFontTx/>
              <a:buNone/>
              <a:defRPr/>
            </a:pPr>
            <a:r>
              <a:rPr lang="fr-FR" sz="2000" b="1" i="1">
                <a:latin typeface="Times" charset="0"/>
                <a:ea typeface="ＭＳ Ｐゴシック" charset="0"/>
                <a:cs typeface="ＭＳ Ｐゴシック" charset="0"/>
              </a:rPr>
              <a:t>- embauché par Cambridge (avec R. Peierls) en 1935 à la place de Kapitza.</a:t>
            </a:r>
          </a:p>
          <a:p>
            <a:pPr>
              <a:buFontTx/>
              <a:buNone/>
              <a:defRPr/>
            </a:pPr>
            <a:r>
              <a:rPr lang="fr-FR" sz="2000" b="1" i="1">
                <a:latin typeface="Times" charset="0"/>
                <a:ea typeface="ＭＳ Ｐゴシック" charset="0"/>
                <a:cs typeface="ＭＳ Ｐゴシック" charset="0"/>
              </a:rPr>
              <a:t>- travaillait gr</a:t>
            </a:r>
            <a:r>
              <a:rPr lang="fr-FR" altLang="ja-JP" sz="2000" b="1" i="1">
                <a:latin typeface="Times" charset="0"/>
                <a:ea typeface="ＭＳ Ｐゴシック" charset="0"/>
                <a:cs typeface="ＭＳ Ｐゴシック" charset="0"/>
              </a:rPr>
              <a:t>âce au liquéfacteur du même Kapitza</a:t>
            </a:r>
          </a:p>
          <a:p>
            <a:pPr>
              <a:buFontTx/>
              <a:buNone/>
              <a:defRPr/>
            </a:pPr>
            <a:r>
              <a:rPr lang="fr-FR" altLang="ja-JP" sz="2000" b="1" i="1">
                <a:latin typeface="Times" charset="0"/>
                <a:ea typeface="ＭＳ Ｐゴシック" charset="0"/>
                <a:cs typeface="ＭＳ Ｐゴシック" charset="0"/>
              </a:rPr>
              <a:t>- avait attiré un jeune étudiant canadien, Don Misener en 1937</a:t>
            </a:r>
          </a:p>
        </p:txBody>
      </p:sp>
      <p:sp>
        <p:nvSpPr>
          <p:cNvPr id="130052" name="Text Box 4"/>
          <p:cNvSpPr txBox="1">
            <a:spLocks noChangeArrowheads="1"/>
          </p:cNvSpPr>
          <p:nvPr/>
        </p:nvSpPr>
        <p:spPr bwMode="auto">
          <a:xfrm>
            <a:off x="212725" y="3596347"/>
            <a:ext cx="8535739" cy="2621231"/>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lnSpc>
                <a:spcPct val="90000"/>
              </a:lnSpc>
              <a:spcBef>
                <a:spcPct val="20000"/>
              </a:spcBef>
              <a:defRPr/>
            </a:pPr>
            <a:r>
              <a:rPr lang="fr-FR" altLang="ja-JP" sz="2000" b="1" i="1" smtClean="0">
                <a:solidFill>
                  <a:srgbClr val="FF0000"/>
                </a:solidFill>
                <a:effectLst/>
              </a:rPr>
              <a:t>le travail de Allen et Misener était indépendant de celui de Kapitza </a:t>
            </a:r>
          </a:p>
          <a:p>
            <a:pPr algn="l">
              <a:lnSpc>
                <a:spcPct val="90000"/>
              </a:lnSpc>
              <a:spcBef>
                <a:spcPct val="20000"/>
              </a:spcBef>
              <a:defRPr/>
            </a:pPr>
            <a:r>
              <a:rPr lang="fr-FR" altLang="ja-JP" sz="2000" b="1" i="1" smtClean="0">
                <a:solidFill>
                  <a:schemeClr val="tx2"/>
                </a:solidFill>
                <a:effectLst/>
              </a:rPr>
              <a:t>(sauf pour la fourniture d’hélium liquide):</a:t>
            </a:r>
            <a:endParaRPr lang="fr-FR" altLang="ja-JP" sz="2000" b="1" i="1" smtClean="0">
              <a:effectLst/>
            </a:endParaRPr>
          </a:p>
          <a:p>
            <a:pPr algn="l">
              <a:lnSpc>
                <a:spcPct val="90000"/>
              </a:lnSpc>
              <a:spcBef>
                <a:spcPct val="20000"/>
              </a:spcBef>
              <a:defRPr/>
            </a:pPr>
            <a:r>
              <a:rPr lang="fr-FR" altLang="ja-JP" sz="2000" b="1" i="1" smtClean="0">
                <a:effectLst/>
              </a:rPr>
              <a:t>- ils travaillaient depuis au moins 6 mois sur l’hélium liquide</a:t>
            </a:r>
          </a:p>
          <a:p>
            <a:pPr algn="l">
              <a:lnSpc>
                <a:spcPct val="90000"/>
              </a:lnSpc>
              <a:spcBef>
                <a:spcPct val="20000"/>
              </a:spcBef>
              <a:defRPr/>
            </a:pPr>
            <a:r>
              <a:rPr lang="fr-FR" altLang="ja-JP" sz="2000" b="1" i="1" smtClean="0">
                <a:effectLst/>
              </a:rPr>
              <a:t>-  nombreuses mesures effectuées sur plusieurs capillaires</a:t>
            </a:r>
          </a:p>
          <a:p>
            <a:pPr algn="l">
              <a:lnSpc>
                <a:spcPct val="90000"/>
              </a:lnSpc>
              <a:spcBef>
                <a:spcPct val="20000"/>
              </a:spcBef>
              <a:defRPr/>
            </a:pPr>
            <a:r>
              <a:rPr lang="fr-FR" altLang="ja-JP" sz="2000" b="1" i="1" smtClean="0">
                <a:effectLst/>
              </a:rPr>
              <a:t>- résultats consignés dès novembre 1937 dans leur cahier d’expériences</a:t>
            </a:r>
          </a:p>
          <a:p>
            <a:pPr algn="l">
              <a:lnSpc>
                <a:spcPct val="90000"/>
              </a:lnSpc>
              <a:spcBef>
                <a:spcPct val="20000"/>
              </a:spcBef>
              <a:defRPr/>
            </a:pPr>
            <a:r>
              <a:rPr lang="fr-FR" altLang="ja-JP" sz="2000" b="1" i="1" smtClean="0">
                <a:solidFill>
                  <a:schemeClr val="tx2"/>
                </a:solidFill>
                <a:effectLst/>
              </a:rPr>
              <a:t>John Cockcroft, directeur du Mond laboratory, Nobel 1951, leur avait demandé de rédiger leurs travaux d'urgence, puis demandé à Nature de publier les 2 lettres côte à côte.</a:t>
            </a:r>
            <a:endParaRPr lang="fr-FR" sz="2000" b="1" i="1" smtClean="0">
              <a:solidFill>
                <a:schemeClr val="tx2"/>
              </a:solidFill>
              <a:effectLst/>
            </a:endParaRPr>
          </a:p>
        </p:txBody>
      </p:sp>
      <p:sp>
        <p:nvSpPr>
          <p:cNvPr id="130053" name="Text Box 5"/>
          <p:cNvSpPr txBox="1">
            <a:spLocks noChangeArrowheads="1"/>
          </p:cNvSpPr>
          <p:nvPr/>
        </p:nvSpPr>
        <p:spPr bwMode="auto">
          <a:xfrm>
            <a:off x="179512" y="6309320"/>
            <a:ext cx="5400600" cy="400110"/>
          </a:xfrm>
          <a:prstGeom prst="rect">
            <a:avLst/>
          </a:prstGeom>
          <a:noFill/>
          <a:ln w="9525">
            <a:noFill/>
            <a:miter lim="800000"/>
            <a:headEnd/>
            <a:tailEnd/>
          </a:ln>
          <a:effectLst>
            <a:outerShdw blurRad="50800" dist="38100" dir="2700000">
              <a:srgbClr val="000000">
                <a:alpha val="43000"/>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2000" b="1" i="1" smtClean="0">
                <a:solidFill>
                  <a:srgbClr val="FF0000"/>
                </a:solidFill>
                <a:effectLst/>
              </a:rPr>
              <a:t>et celui de Kapitza ?</a:t>
            </a:r>
            <a:endParaRPr lang="fr-FR" sz="2000" b="1" i="1" smtClean="0">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0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00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2" grpId="0"/>
      <p:bldP spid="1300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539552" y="116632"/>
            <a:ext cx="8136904" cy="922114"/>
          </a:xfrm>
          <a:ln>
            <a:solidFill>
              <a:srgbClr val="000000"/>
            </a:solidFill>
          </a:ln>
        </p:spPr>
        <p:txBody>
          <a:bodyPr>
            <a:normAutofit fontScale="90000"/>
          </a:bodyPr>
          <a:lstStyle/>
          <a:p>
            <a:r>
              <a:rPr lang="fr-FR" sz="4000" b="1">
                <a:solidFill>
                  <a:srgbClr val="FF0000"/>
                </a:solidFill>
                <a:latin typeface="Times" charset="0"/>
                <a:ea typeface="ＭＳ Ｐゴシック" charset="0"/>
                <a:cs typeface="ＭＳ Ｐゴシック" charset="0"/>
              </a:rPr>
              <a:t>le cahier de J.F. Allen en novembre 1937</a:t>
            </a:r>
          </a:p>
        </p:txBody>
      </p:sp>
      <p:pic>
        <p:nvPicPr>
          <p:cNvPr id="34818" name="Image 2"/>
          <p:cNvPicPr>
            <a:picLocks noChangeAspect="1"/>
          </p:cNvPicPr>
          <p:nvPr/>
        </p:nvPicPr>
        <p:blipFill rotWithShape="1">
          <a:blip r:embed="rId3">
            <a:extLst>
              <a:ext uri="{28A0092B-C50C-407E-A947-70E740481C1C}">
                <a14:useLocalDpi xmlns:a14="http://schemas.microsoft.com/office/drawing/2010/main" val="0"/>
              </a:ext>
            </a:extLst>
          </a:blip>
          <a:srcRect l="50546" t="12381" r="2097"/>
          <a:stretch/>
        </p:blipFill>
        <p:spPr bwMode="auto">
          <a:xfrm>
            <a:off x="1331640" y="1055592"/>
            <a:ext cx="6789798" cy="582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381000" y="228600"/>
            <a:ext cx="8458200" cy="990600"/>
          </a:xfrm>
          <a:ln>
            <a:solidFill>
              <a:srgbClr val="000000"/>
            </a:solidFill>
            <a:miter lim="800000"/>
            <a:headEnd/>
            <a:tailEnd/>
          </a:ln>
        </p:spPr>
        <p:txBody>
          <a:bodyPr/>
          <a:lstStyle/>
          <a:p>
            <a:r>
              <a:rPr lang="fr-FR" sz="3200" b="1">
                <a:solidFill>
                  <a:srgbClr val="FF0000"/>
                </a:solidFill>
                <a:latin typeface="Times" charset="0"/>
                <a:ea typeface="ＭＳ Ｐゴシック" charset="0"/>
                <a:cs typeface="ＭＳ Ｐゴシック" charset="0"/>
              </a:rPr>
              <a:t>Quels contacts entre Kapitza et Cambridge ? </a:t>
            </a:r>
          </a:p>
        </p:txBody>
      </p:sp>
      <p:sp>
        <p:nvSpPr>
          <p:cNvPr id="131076" name="Text Box 4"/>
          <p:cNvSpPr txBox="1">
            <a:spLocks noChangeArrowheads="1"/>
          </p:cNvSpPr>
          <p:nvPr/>
        </p:nvSpPr>
        <p:spPr bwMode="auto">
          <a:xfrm>
            <a:off x="381000" y="1524000"/>
            <a:ext cx="8588375" cy="7016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2000" b="1" i="1" smtClean="0">
                <a:solidFill>
                  <a:srgbClr val="3366FF"/>
                </a:solidFill>
                <a:effectLst/>
              </a:rPr>
              <a:t>David Schoenberg 22 jan 2001: pas de contacts</a:t>
            </a:r>
          </a:p>
          <a:p>
            <a:pPr algn="l">
              <a:defRPr/>
            </a:pPr>
            <a:r>
              <a:rPr lang="fr-FR" sz="2000" b="1" i="1" smtClean="0">
                <a:solidFill>
                  <a:srgbClr val="3366FF"/>
                </a:solidFill>
                <a:effectLst/>
              </a:rPr>
              <a:t>à cette époque il aurait été dangereux de communiquer</a:t>
            </a:r>
          </a:p>
        </p:txBody>
      </p:sp>
      <p:sp>
        <p:nvSpPr>
          <p:cNvPr id="131077" name="Text Box 5"/>
          <p:cNvSpPr txBox="1">
            <a:spLocks noChangeArrowheads="1"/>
          </p:cNvSpPr>
          <p:nvPr/>
        </p:nvSpPr>
        <p:spPr bwMode="auto">
          <a:xfrm>
            <a:off x="381000" y="2346325"/>
            <a:ext cx="8588375" cy="40544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2000" b="1" i="1" smtClean="0">
                <a:solidFill>
                  <a:srgbClr val="FF0000"/>
                </a:solidFill>
                <a:effectLst/>
              </a:rPr>
              <a:t>Correspondance de Kapitza:</a:t>
            </a:r>
          </a:p>
          <a:p>
            <a:pPr algn="l">
              <a:defRPr/>
            </a:pPr>
            <a:r>
              <a:rPr lang="fr-FR" sz="2000" b="1" i="1" smtClean="0">
                <a:solidFill>
                  <a:srgbClr val="FF0000"/>
                </a:solidFill>
                <a:effectLst/>
              </a:rPr>
              <a:t>Contacts réguliers.</a:t>
            </a:r>
          </a:p>
          <a:p>
            <a:pPr algn="l">
              <a:defRPr/>
            </a:pPr>
            <a:endParaRPr lang="fr-FR" sz="2000" b="1" i="1" smtClean="0">
              <a:solidFill>
                <a:schemeClr val="tx2"/>
              </a:solidFill>
              <a:effectLst/>
            </a:endParaRPr>
          </a:p>
          <a:p>
            <a:pPr algn="l">
              <a:defRPr/>
            </a:pPr>
            <a:r>
              <a:rPr lang="fr-FR" sz="2000" b="1" i="1" smtClean="0">
                <a:effectLst/>
              </a:rPr>
              <a:t>Rutherford à Kapitza (9 oct. 37) mentionne les travaux sur l’hélium à Cambridge puis meurt le 21 oct. 37</a:t>
            </a:r>
          </a:p>
          <a:p>
            <a:pPr algn="l">
              <a:defRPr/>
            </a:pPr>
            <a:r>
              <a:rPr lang="fr-FR" sz="2000" b="1" i="1" smtClean="0">
                <a:effectLst/>
              </a:rPr>
              <a:t>Kapitza à Cockcroft le 1 nov. 37: « difficile de croire que Rutherford n’est plus. Le nouveau liquéfacteur a produit 4 litres/heure… Pearson sera libre avant la fin de l’année… »</a:t>
            </a:r>
          </a:p>
          <a:p>
            <a:pPr algn="l">
              <a:defRPr/>
            </a:pPr>
            <a:r>
              <a:rPr lang="fr-FR" sz="2000" b="1" i="1" smtClean="0">
                <a:effectLst/>
              </a:rPr>
              <a:t>Webster était venu en septembre (signalé par David Schoenberg)</a:t>
            </a:r>
          </a:p>
          <a:p>
            <a:pPr algn="l">
              <a:defRPr/>
            </a:pPr>
            <a:r>
              <a:rPr lang="fr-FR" sz="2000" b="1" i="1" smtClean="0">
                <a:effectLst/>
              </a:rPr>
              <a:t>Mais le 10 déc. 37 Kapitza écrit à Niels Bohr: « j’ai reçu votre lettre à propos de la mort de Rutherford…Vous vous souvenez des idées dont  je vous ai  parlé en juin ? Les expériences progressent et les résultats sont très intéressants… je vous envoie une copie de ma lettre à Nature…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1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6" grpId="0"/>
      <p:bldP spid="1310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ChangeArrowheads="1"/>
          </p:cNvSpPr>
          <p:nvPr>
            <p:ph type="title"/>
          </p:nvPr>
        </p:nvSpPr>
        <p:spPr>
          <a:xfrm>
            <a:off x="381000" y="228600"/>
            <a:ext cx="8458200" cy="752128"/>
          </a:xfrm>
          <a:ln>
            <a:solidFill>
              <a:srgbClr val="000000"/>
            </a:solidFill>
            <a:miter lim="800000"/>
            <a:headEnd/>
            <a:tailEnd/>
          </a:ln>
        </p:spPr>
        <p:txBody>
          <a:bodyPr/>
          <a:lstStyle/>
          <a:p>
            <a:r>
              <a:rPr lang="fr-FR" sz="3600" b="1">
                <a:solidFill>
                  <a:srgbClr val="FF0000"/>
                </a:solidFill>
                <a:latin typeface="Times New Roman"/>
                <a:ea typeface="ＭＳ Ｐゴシック" charset="0"/>
                <a:cs typeface="Times New Roman"/>
              </a:rPr>
              <a:t>Indépendants, mais pas équivalents</a:t>
            </a:r>
          </a:p>
        </p:txBody>
      </p:sp>
      <p:sp>
        <p:nvSpPr>
          <p:cNvPr id="133124" name="Text Box 4"/>
          <p:cNvSpPr txBox="1">
            <a:spLocks noChangeArrowheads="1"/>
          </p:cNvSpPr>
          <p:nvPr/>
        </p:nvSpPr>
        <p:spPr bwMode="auto">
          <a:xfrm>
            <a:off x="251520" y="1556792"/>
            <a:ext cx="8610600" cy="292387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spcBef>
                <a:spcPct val="20000"/>
              </a:spcBef>
            </a:pPr>
            <a:r>
              <a:rPr lang="fr-FR" sz="2000" b="1" i="1">
                <a:solidFill>
                  <a:srgbClr val="FF0000"/>
                </a:solidFill>
                <a:effectLst/>
              </a:rPr>
              <a:t>Kapitza conclut en écrivant: </a:t>
            </a:r>
            <a:r>
              <a:rPr lang="fr-FR" sz="2000" b="1" i="1">
                <a:solidFill>
                  <a:schemeClr val="tx2"/>
                </a:solidFill>
                <a:effectLst/>
              </a:rPr>
              <a:t>« the viscosity of helium II  is at least 1500 times less than that of helium I ... which means that the flow must have been turbulent » ... «by </a:t>
            </a:r>
            <a:r>
              <a:rPr lang="fr-FR" sz="2000" b="1" i="1">
                <a:solidFill>
                  <a:srgbClr val="FF0000"/>
                </a:solidFill>
                <a:effectLst/>
              </a:rPr>
              <a:t>analogy with superconductors</a:t>
            </a:r>
            <a:r>
              <a:rPr lang="fr-FR" sz="2000" b="1" i="1">
                <a:solidFill>
                  <a:schemeClr val="tx2"/>
                </a:solidFill>
                <a:effectLst/>
              </a:rPr>
              <a:t>, ... the helium below the </a:t>
            </a:r>
            <a:r>
              <a:rPr lang="fr-FR" sz="2000" b="1" i="1">
                <a:solidFill>
                  <a:schemeClr val="tx2"/>
                </a:solidFill>
                <a:effectLst/>
                <a:latin typeface="Symbol" charset="2"/>
                <a:cs typeface="Symbol" charset="2"/>
              </a:rPr>
              <a:t>l</a:t>
            </a:r>
            <a:r>
              <a:rPr lang="fr-FR" sz="2000" b="1" i="1">
                <a:solidFill>
                  <a:schemeClr val="tx2"/>
                </a:solidFill>
                <a:effectLst/>
              </a:rPr>
              <a:t>-point enters a special state which might be called </a:t>
            </a:r>
            <a:r>
              <a:rPr lang="fr-FR" sz="2000" b="1" i="1">
                <a:solidFill>
                  <a:srgbClr val="FF0000"/>
                </a:solidFill>
                <a:effectLst/>
              </a:rPr>
              <a:t>superfluid</a:t>
            </a:r>
            <a:r>
              <a:rPr lang="fr-FR" sz="2000" b="1" i="1">
                <a:solidFill>
                  <a:schemeClr val="tx2"/>
                </a:solidFill>
                <a:effectLst/>
              </a:rPr>
              <a:t>. »</a:t>
            </a:r>
          </a:p>
          <a:p>
            <a:pPr algn="l"/>
            <a:r>
              <a:rPr lang="fr-FR" sz="2000" b="1" i="1">
                <a:solidFill>
                  <a:srgbClr val="FF0000"/>
                </a:solidFill>
                <a:effectLst/>
              </a:rPr>
              <a:t>Allen-Misener: </a:t>
            </a:r>
          </a:p>
          <a:p>
            <a:pPr algn="l"/>
            <a:r>
              <a:rPr lang="fr-FR" sz="2000" b="1" i="1">
                <a:solidFill>
                  <a:srgbClr val="1F497D"/>
                </a:solidFill>
                <a:effectLst/>
              </a:rPr>
              <a:t>« </a:t>
            </a:r>
            <a:r>
              <a:rPr lang="fr-FR" sz="2000" b="1" i="1">
                <a:solidFill>
                  <a:schemeClr val="tx2"/>
                </a:solidFill>
                <a:effectLst/>
              </a:rPr>
              <a:t>the observed type of flow ... in which the velocity becomes almost independent of pressure, most certainly cannot be treated as laminar or even as ordinary turbulent flow. Consequently</a:t>
            </a:r>
            <a:r>
              <a:rPr lang="fr-FR" sz="2000" b="1" i="1">
                <a:solidFill>
                  <a:srgbClr val="1F497D"/>
                </a:solidFill>
                <a:effectLst/>
              </a:rPr>
              <a:t>,</a:t>
            </a:r>
            <a:r>
              <a:rPr lang="fr-FR" sz="2000" b="1" i="1">
                <a:solidFill>
                  <a:srgbClr val="00C200"/>
                </a:solidFill>
                <a:effectLst/>
              </a:rPr>
              <a:t> </a:t>
            </a:r>
            <a:r>
              <a:rPr lang="fr-FR" sz="2000" b="1" i="1">
                <a:solidFill>
                  <a:srgbClr val="FF0000"/>
                </a:solidFill>
                <a:effectLst/>
              </a:rPr>
              <a:t>any known formula cannot, from our data, give a value of the viscosity which would have much meaning.</a:t>
            </a:r>
            <a:r>
              <a:rPr lang="fr-FR" sz="2000" b="1" i="1">
                <a:solidFill>
                  <a:srgbClr val="00C200"/>
                </a:solidFill>
                <a:effectLst/>
              </a:rPr>
              <a:t> </a:t>
            </a:r>
            <a:r>
              <a:rPr lang="fr-FR" sz="2000" b="1" i="1">
                <a:solidFill>
                  <a:srgbClr val="1F497D"/>
                </a:solidFill>
                <a:effectLst/>
              </a:rPr>
              <a:t>»</a:t>
            </a:r>
          </a:p>
        </p:txBody>
      </p:sp>
      <p:sp>
        <p:nvSpPr>
          <p:cNvPr id="133125" name="Text Box 5"/>
          <p:cNvSpPr txBox="1">
            <a:spLocks noChangeArrowheads="1"/>
          </p:cNvSpPr>
          <p:nvPr/>
        </p:nvSpPr>
        <p:spPr bwMode="auto">
          <a:xfrm>
            <a:off x="179512" y="4653136"/>
            <a:ext cx="8763000" cy="193899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2000" b="1" i="1" smtClean="0">
                <a:effectLst/>
              </a:rPr>
              <a:t>Les travaux de Cambridge sont quantitatifs et Allen a compris que ce liquide ne pouvait pas etre classique</a:t>
            </a:r>
          </a:p>
          <a:p>
            <a:pPr algn="l">
              <a:defRPr/>
            </a:pPr>
            <a:r>
              <a:rPr lang="fr-FR" sz="2000" b="1" i="1" smtClean="0">
                <a:solidFill>
                  <a:srgbClr val="FF0000"/>
                </a:solidFill>
                <a:effectLst/>
              </a:rPr>
              <a:t>Pourquoi Kapitza n’a-t-il obtenu le prix Nobel  que 40 ans plus tard ?</a:t>
            </a:r>
            <a:endParaRPr lang="fr-FR" sz="2000" b="1" i="1" smtClean="0">
              <a:effectLst/>
            </a:endParaRPr>
          </a:p>
          <a:p>
            <a:pPr algn="l">
              <a:defRPr/>
            </a:pPr>
            <a:r>
              <a:rPr lang="fr-FR" sz="2000" b="1" i="1" smtClean="0">
                <a:effectLst/>
              </a:rPr>
              <a:t>Mais comment a-t-il eu l’intuition d’une similitude avec la supraconductivité des métaux  et inventé le mot "superfluide" ?</a:t>
            </a:r>
          </a:p>
          <a:p>
            <a:pPr algn="l">
              <a:defRPr/>
            </a:pPr>
            <a:r>
              <a:rPr lang="fr-FR" sz="2000" b="1" i="1" smtClean="0">
                <a:effectLst/>
              </a:rPr>
              <a:t>discussions avec Lev Landau, génie de la physique soviétique de l'époque?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4" grpId="0"/>
      <p:bldP spid="1331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914400" y="188640"/>
            <a:ext cx="7543800" cy="879376"/>
          </a:xfrm>
          <a:ln>
            <a:solidFill>
              <a:schemeClr val="tx1"/>
            </a:solidFill>
            <a:miter lim="800000"/>
            <a:headEnd/>
            <a:tailEnd/>
          </a:ln>
        </p:spPr>
        <p:txBody>
          <a:bodyPr>
            <a:normAutofit/>
          </a:bodyPr>
          <a:lstStyle/>
          <a:p>
            <a:r>
              <a:rPr lang="fr-FR" sz="3600" b="1">
                <a:solidFill>
                  <a:srgbClr val="FF0000"/>
                </a:solidFill>
                <a:latin typeface="Times" charset="0"/>
                <a:ea typeface="ＭＳ Ｐゴシック" charset="0"/>
                <a:cs typeface="ＭＳ Ｐゴシック" charset="0"/>
              </a:rPr>
              <a:t>5 février 1938: l'effet fontaine</a:t>
            </a:r>
          </a:p>
        </p:txBody>
      </p:sp>
      <p:sp>
        <p:nvSpPr>
          <p:cNvPr id="140291" name="Text Box 3"/>
          <p:cNvSpPr txBox="1">
            <a:spLocks noChangeArrowheads="1"/>
          </p:cNvSpPr>
          <p:nvPr/>
        </p:nvSpPr>
        <p:spPr bwMode="auto">
          <a:xfrm>
            <a:off x="395536" y="1700808"/>
            <a:ext cx="4970512" cy="4524315"/>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b="1" smtClean="0">
                <a:effectLst/>
                <a:latin typeface="Times New Roman"/>
                <a:cs typeface="Times New Roman"/>
              </a:rPr>
              <a:t>J.F. Allen et H. Jones découvrent l’effet fontaine </a:t>
            </a:r>
            <a:r>
              <a:rPr lang="fr-FR" b="1" smtClean="0">
                <a:solidFill>
                  <a:srgbClr val="00C200"/>
                </a:solidFill>
                <a:effectLst/>
                <a:latin typeface="Times New Roman"/>
                <a:cs typeface="Times New Roman"/>
              </a:rPr>
              <a:t>un mois plus tard </a:t>
            </a:r>
            <a:r>
              <a:rPr lang="fr-FR" b="1" smtClean="0">
                <a:effectLst/>
                <a:latin typeface="Times New Roman"/>
                <a:cs typeface="Times New Roman"/>
              </a:rPr>
              <a:t>(Nature, 5 février 1938) : </a:t>
            </a:r>
          </a:p>
          <a:p>
            <a:pPr algn="l">
              <a:defRPr/>
            </a:pPr>
            <a:endParaRPr lang="fr-FR" smtClean="0">
              <a:effectLst/>
            </a:endParaRPr>
          </a:p>
          <a:p>
            <a:pPr algn="l">
              <a:defRPr/>
            </a:pPr>
            <a:r>
              <a:rPr lang="fr-FR" b="1" i="1" smtClean="0">
                <a:solidFill>
                  <a:srgbClr val="0000FF"/>
                </a:solidFill>
                <a:effectLst/>
              </a:rPr>
              <a:t>chauffer l’hélium superfluide fait monter le niveau et provoque une fontaine.</a:t>
            </a:r>
          </a:p>
          <a:p>
            <a:pPr algn="l">
              <a:defRPr/>
            </a:pPr>
            <a:r>
              <a:rPr lang="fr-FR" b="1" i="1" smtClean="0">
                <a:solidFill>
                  <a:srgbClr val="0000FF"/>
                </a:solidFill>
                <a:effectLst/>
              </a:rPr>
              <a:t>un comportement incompréhensible pour un liquide classique</a:t>
            </a:r>
          </a:p>
          <a:p>
            <a:pPr algn="l">
              <a:defRPr/>
            </a:pPr>
            <a:endParaRPr lang="fr-FR" b="1" i="1" smtClean="0">
              <a:solidFill>
                <a:srgbClr val="0000FF"/>
              </a:solidFill>
              <a:effectLst/>
            </a:endParaRPr>
          </a:p>
          <a:p>
            <a:pPr algn="l">
              <a:defRPr/>
            </a:pPr>
            <a:r>
              <a:rPr lang="fr-FR" b="1" i="1">
                <a:solidFill>
                  <a:srgbClr val="00C200"/>
                </a:solidFill>
                <a:effectLst/>
              </a:rPr>
              <a:t>provoque la réflexion de London et Tisza</a:t>
            </a:r>
            <a:endParaRPr lang="fr-FR" b="1" i="1" smtClean="0">
              <a:solidFill>
                <a:srgbClr val="00C200"/>
              </a:solidFill>
              <a:effectLst/>
            </a:endParaRPr>
          </a:p>
        </p:txBody>
      </p:sp>
      <p:pic>
        <p:nvPicPr>
          <p:cNvPr id="5"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1340768"/>
            <a:ext cx="3145275" cy="5382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Allen-fountain" descr="/Users/balibar/Desktop/Sebastien/films/Allen-fountain">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2"/>
          <p:cNvSpPr>
            <a:spLocks noGrp="1" noChangeArrowheads="1"/>
          </p:cNvSpPr>
          <p:nvPr>
            <p:ph type="title"/>
          </p:nvPr>
        </p:nvSpPr>
        <p:spPr>
          <a:xfrm>
            <a:off x="838200" y="304800"/>
            <a:ext cx="7391400" cy="914400"/>
          </a:xfrm>
        </p:spPr>
        <p:txBody>
          <a:bodyPr/>
          <a:lstStyle/>
          <a:p>
            <a:pPr>
              <a:defRPr/>
            </a:pPr>
            <a:r>
              <a:rPr lang="fr-FR" b="1" i="1">
                <a:solidFill>
                  <a:schemeClr val="bg1"/>
                </a:solidFill>
                <a:effectLst>
                  <a:outerShdw blurRad="38100" dist="38100" dir="2700000" algn="tl">
                    <a:srgbClr val="000000"/>
                  </a:outerShdw>
                </a:effectLst>
                <a:latin typeface="Times" charset="0"/>
                <a:ea typeface="ＭＳ Ｐゴシック" charset="0"/>
                <a:cs typeface="ＭＳ Ｐゴシック" charset="0"/>
              </a:rPr>
              <a:t>l’effet fontaine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67586"/>
                                        </p:tgtEl>
                                        <p:attrNameLst>
                                          <p:attrName>style.visibility</p:attrName>
                                        </p:attrNameLst>
                                      </p:cBhvr>
                                      <p:to>
                                        <p:strVal val="hidden"/>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24960" fill="hold"/>
                                        <p:tgtEl>
                                          <p:spTgt spid="430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43010"/>
                </p:tgtEl>
              </p:cMediaNode>
            </p:video>
            <p:seq concurrent="1" nextAc="seek">
              <p:cTn id="11" restart="whenNotActive" fill="hold" evtFilter="cancelBubble" nodeType="interactiveSeq">
                <p:stCondLst>
                  <p:cond evt="onClick" delay="0">
                    <p:tgtEl>
                      <p:spTgt spid="4301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43010"/>
                                        </p:tgtEl>
                                      </p:cBhvr>
                                    </p:cmd>
                                  </p:childTnLst>
                                </p:cTn>
                              </p:par>
                            </p:childTnLst>
                          </p:cTn>
                        </p:par>
                      </p:childTnLst>
                    </p:cTn>
                  </p:par>
                </p:childTnLst>
              </p:cTn>
              <p:nextCondLst>
                <p:cond evt="onClick" delay="0">
                  <p:tgtEl>
                    <p:spTgt spid="43010"/>
                  </p:tgtEl>
                </p:cond>
              </p:nextCondLst>
            </p:seq>
          </p:childTnLst>
        </p:cTn>
      </p:par>
    </p:tnLst>
    <p:bldLst>
      <p:bldP spid="67586"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179512" y="404664"/>
            <a:ext cx="4752528" cy="936104"/>
          </a:xfrm>
          <a:ln>
            <a:solidFill>
              <a:schemeClr val="tx1"/>
            </a:solidFill>
            <a:miter lim="800000"/>
            <a:headEnd/>
            <a:tailEnd/>
          </a:ln>
        </p:spPr>
        <p:txBody>
          <a:bodyPr>
            <a:normAutofit fontScale="90000"/>
          </a:bodyPr>
          <a:lstStyle/>
          <a:p>
            <a:r>
              <a:rPr lang="fr-FR" sz="3600" b="1">
                <a:solidFill>
                  <a:srgbClr val="FF0000"/>
                </a:solidFill>
                <a:latin typeface="Times" charset="0"/>
                <a:ea typeface="ＭＳ Ｐゴシック" charset="0"/>
                <a:cs typeface="ＭＳ Ｐゴシック" charset="0"/>
              </a:rPr>
              <a:t>Fritz London 1900-1954</a:t>
            </a:r>
          </a:p>
        </p:txBody>
      </p:sp>
      <p:sp>
        <p:nvSpPr>
          <p:cNvPr id="142339" name="Text Box 3"/>
          <p:cNvSpPr txBox="1">
            <a:spLocks noChangeArrowheads="1"/>
          </p:cNvSpPr>
          <p:nvPr/>
        </p:nvSpPr>
        <p:spPr bwMode="auto">
          <a:xfrm>
            <a:off x="251520" y="2094444"/>
            <a:ext cx="8572500" cy="4404284"/>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lnSpc>
                <a:spcPct val="120000"/>
              </a:lnSpc>
              <a:defRPr/>
            </a:pPr>
            <a:r>
              <a:rPr lang="fr-FR" sz="1800" b="1" i="1" smtClean="0">
                <a:effectLst/>
              </a:rPr>
              <a:t>naissance à  Breslau (Wroclaw en Pologne)</a:t>
            </a:r>
          </a:p>
          <a:p>
            <a:pPr algn="l">
              <a:lnSpc>
                <a:spcPct val="120000"/>
              </a:lnSpc>
              <a:defRPr/>
            </a:pPr>
            <a:r>
              <a:rPr lang="fr-FR" sz="1800" b="1" i="1" smtClean="0">
                <a:effectLst/>
              </a:rPr>
              <a:t>Doctorat en 1921 à Munich</a:t>
            </a:r>
          </a:p>
          <a:p>
            <a:pPr algn="l">
              <a:lnSpc>
                <a:spcPct val="120000"/>
              </a:lnSpc>
              <a:defRPr/>
            </a:pPr>
            <a:r>
              <a:rPr lang="fr-FR" sz="1800" b="1" i="1" smtClean="0">
                <a:solidFill>
                  <a:schemeClr val="tx2"/>
                </a:solidFill>
                <a:effectLst/>
              </a:rPr>
              <a:t>Molécule d’hydrogène en 1927 avec Walter Heitler</a:t>
            </a:r>
          </a:p>
          <a:p>
            <a:pPr algn="l">
              <a:lnSpc>
                <a:spcPct val="120000"/>
              </a:lnSpc>
              <a:defRPr/>
            </a:pPr>
            <a:r>
              <a:rPr lang="fr-FR" sz="1800" b="1" i="1" smtClean="0">
                <a:solidFill>
                  <a:schemeClr val="tx2"/>
                </a:solidFill>
                <a:effectLst/>
              </a:rPr>
              <a:t>Rejoint Schrödinger en 1933 à Berlin</a:t>
            </a:r>
            <a:endParaRPr lang="fr-FR" sz="1800" b="1" i="1" smtClean="0">
              <a:effectLst/>
            </a:endParaRPr>
          </a:p>
          <a:p>
            <a:pPr algn="l">
              <a:lnSpc>
                <a:spcPct val="120000"/>
              </a:lnSpc>
              <a:defRPr/>
            </a:pPr>
            <a:r>
              <a:rPr lang="fr-FR" sz="1800" b="1" i="1" smtClean="0">
                <a:effectLst/>
              </a:rPr>
              <a:t>Fuit l’Allemagne nazie vers l’Angleterre </a:t>
            </a:r>
          </a:p>
          <a:p>
            <a:pPr algn="l">
              <a:lnSpc>
                <a:spcPct val="120000"/>
              </a:lnSpc>
              <a:defRPr/>
            </a:pPr>
            <a:r>
              <a:rPr lang="fr-FR" sz="1800" b="1" i="1" smtClean="0">
                <a:solidFill>
                  <a:schemeClr val="tx2"/>
                </a:solidFill>
                <a:effectLst/>
              </a:rPr>
              <a:t>Est attiré à Paris en 1936 par Paul Langevin, Jean Perrin, Frédéric et Irène Joliot Curie, Edmond Bauer,  intellectuels du Collège de France liés au front Populaire,</a:t>
            </a:r>
          </a:p>
          <a:p>
            <a:pPr algn="l">
              <a:lnSpc>
                <a:spcPct val="120000"/>
              </a:lnSpc>
              <a:defRPr/>
            </a:pPr>
            <a:r>
              <a:rPr lang="fr-FR" sz="1800" b="1" i="1" smtClean="0">
                <a:solidFill>
                  <a:schemeClr val="tx2"/>
                </a:solidFill>
                <a:effectLst/>
              </a:rPr>
              <a:t>et recommence à travailler à l’Institut Henri Poincaré</a:t>
            </a:r>
            <a:endParaRPr lang="fr-FR" sz="1800" b="1" i="1" smtClean="0">
              <a:effectLst/>
            </a:endParaRPr>
          </a:p>
          <a:p>
            <a:pPr algn="l">
              <a:lnSpc>
                <a:spcPct val="120000"/>
              </a:lnSpc>
              <a:defRPr/>
            </a:pPr>
            <a:r>
              <a:rPr lang="fr-FR" sz="1800" b="1" i="1" smtClean="0">
                <a:effectLst/>
              </a:rPr>
              <a:t>Découvre que la condensation de Bose-Einstein peut expliquer la superfluidité de l’hélium, un liquide où les fluctuations quantiques sont grandes</a:t>
            </a:r>
          </a:p>
          <a:p>
            <a:pPr algn="l">
              <a:lnSpc>
                <a:spcPct val="120000"/>
              </a:lnSpc>
              <a:defRPr/>
            </a:pPr>
            <a:r>
              <a:rPr lang="fr-FR" sz="1800" b="1" i="1" smtClean="0">
                <a:effectLst/>
              </a:rPr>
              <a:t>Fuit la France pour les Etats-Unis (en sept. 1939 !)</a:t>
            </a:r>
          </a:p>
          <a:p>
            <a:pPr algn="l">
              <a:lnSpc>
                <a:spcPct val="120000"/>
              </a:lnSpc>
              <a:defRPr/>
            </a:pPr>
            <a:r>
              <a:rPr lang="fr-FR" sz="1800" b="1" i="1" smtClean="0">
                <a:effectLst/>
              </a:rPr>
              <a:t>Professeur de chimie théorique à Duke Univ. (North  Carolina)</a:t>
            </a:r>
          </a:p>
          <a:p>
            <a:pPr algn="l">
              <a:lnSpc>
                <a:spcPct val="120000"/>
              </a:lnSpc>
              <a:defRPr/>
            </a:pPr>
            <a:r>
              <a:rPr lang="fr-FR" sz="1800" b="1" i="1" smtClean="0">
                <a:effectLst/>
              </a:rPr>
              <a:t>Meurt d’une crise cardiaque en 1954</a:t>
            </a:r>
          </a:p>
        </p:txBody>
      </p:sp>
      <p:grpSp>
        <p:nvGrpSpPr>
          <p:cNvPr id="4" name="Grouper 3"/>
          <p:cNvGrpSpPr/>
          <p:nvPr/>
        </p:nvGrpSpPr>
        <p:grpSpPr>
          <a:xfrm>
            <a:off x="5364088" y="116631"/>
            <a:ext cx="3652972" cy="3280431"/>
            <a:chOff x="5364088" y="116631"/>
            <a:chExt cx="3652972" cy="3280431"/>
          </a:xfrm>
        </p:grpSpPr>
        <p:pic>
          <p:nvPicPr>
            <p:cNvPr id="2" name="Image 1" descr="schrodinger-london-900w.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116631"/>
              <a:ext cx="3652972" cy="2910201"/>
            </a:xfrm>
            <a:prstGeom prst="rect">
              <a:avLst/>
            </a:prstGeom>
          </p:spPr>
        </p:pic>
        <p:sp>
          <p:nvSpPr>
            <p:cNvPr id="3" name="ZoneTexte 2"/>
            <p:cNvSpPr txBox="1"/>
            <p:nvPr/>
          </p:nvSpPr>
          <p:spPr>
            <a:xfrm>
              <a:off x="5398459" y="2996952"/>
              <a:ext cx="3526927" cy="400110"/>
            </a:xfrm>
            <a:prstGeom prst="rect">
              <a:avLst/>
            </a:prstGeom>
            <a:noFill/>
          </p:spPr>
          <p:txBody>
            <a:bodyPr wrap="none" rtlCol="0">
              <a:spAutoFit/>
            </a:bodyPr>
            <a:lstStyle/>
            <a:p>
              <a:r>
                <a:rPr lang="fr-FR" sz="2000" b="1">
                  <a:effectLst/>
                  <a:latin typeface="Times New Roman"/>
                  <a:cs typeface="Times New Roman"/>
                </a:rPr>
                <a:t>E. Schrödinger         F. London</a:t>
              </a:r>
            </a:p>
          </p:txBody>
        </p:sp>
        <p:sp>
          <p:nvSpPr>
            <p:cNvPr id="7" name="ZoneTexte 6"/>
            <p:cNvSpPr txBox="1"/>
            <p:nvPr/>
          </p:nvSpPr>
          <p:spPr>
            <a:xfrm>
              <a:off x="7092280" y="332656"/>
              <a:ext cx="1445653" cy="400110"/>
            </a:xfrm>
            <a:prstGeom prst="rect">
              <a:avLst/>
            </a:prstGeom>
            <a:noFill/>
          </p:spPr>
          <p:txBody>
            <a:bodyPr wrap="none" rtlCol="0">
              <a:spAutoFit/>
            </a:bodyPr>
            <a:lstStyle/>
            <a:p>
              <a:r>
                <a:rPr lang="fr-FR" sz="2000" b="1">
                  <a:solidFill>
                    <a:schemeClr val="bg1"/>
                  </a:solidFill>
                </a:rPr>
                <a:t>Berlin 1928</a:t>
              </a:r>
            </a:p>
          </p:txBody>
        </p:sp>
      </p:gr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3352800" y="3581400"/>
            <a:ext cx="5486400" cy="2362200"/>
          </a:xfrm>
        </p:spPr>
        <p:txBody>
          <a:bodyPr/>
          <a:lstStyle/>
          <a:p>
            <a:pPr>
              <a:defRPr/>
            </a:pPr>
            <a:r>
              <a:rPr lang="fr-FR" sz="2400" b="1" i="1">
                <a:solidFill>
                  <a:srgbClr val="FF0000"/>
                </a:solidFill>
                <a:latin typeface="Times" charset="0"/>
                <a:ea typeface="ＭＳ Ｐゴシック" charset="0"/>
                <a:cs typeface="ＭＳ Ｐゴシック" charset="0"/>
              </a:rPr>
              <a:t>5 mars 1938</a:t>
            </a:r>
            <a:r>
              <a:rPr lang="fr-FR" sz="2400" b="1" i="1">
                <a:solidFill>
                  <a:schemeClr val="tx2"/>
                </a:solidFill>
                <a:latin typeface="Times" charset="0"/>
                <a:ea typeface="ＭＳ Ｐゴシック" charset="0"/>
                <a:cs typeface="ＭＳ Ｐゴシック" charset="0"/>
              </a:rPr>
              <a:t>, Institut Henri Poincaré :</a:t>
            </a:r>
            <a:br>
              <a:rPr lang="fr-FR" sz="2400" b="1" i="1">
                <a:solidFill>
                  <a:schemeClr val="tx2"/>
                </a:solidFill>
                <a:latin typeface="Times" charset="0"/>
                <a:ea typeface="ＭＳ Ｐゴシック" charset="0"/>
                <a:cs typeface="ＭＳ Ｐゴシック" charset="0"/>
              </a:rPr>
            </a:br>
            <a:r>
              <a:rPr lang="fr-FR" sz="2400" b="1" i="1">
                <a:solidFill>
                  <a:schemeClr val="tx2"/>
                </a:solidFill>
                <a:latin typeface="Times" charset="0"/>
                <a:ea typeface="ＭＳ Ｐゴシック" charset="0"/>
                <a:cs typeface="ＭＳ Ｐゴシック" charset="0"/>
              </a:rPr>
              <a:t/>
            </a:r>
            <a:br>
              <a:rPr lang="fr-FR" sz="2400" b="1" i="1">
                <a:solidFill>
                  <a:schemeClr val="tx2"/>
                </a:solidFill>
                <a:latin typeface="Times" charset="0"/>
                <a:ea typeface="ＭＳ Ｐゴシック" charset="0"/>
                <a:cs typeface="ＭＳ Ｐゴシック" charset="0"/>
              </a:rPr>
            </a:br>
            <a:r>
              <a:rPr lang="fr-FR" sz="2400" b="1" i="1">
                <a:solidFill>
                  <a:schemeClr val="tx2"/>
                </a:solidFill>
                <a:latin typeface="Times" charset="0"/>
                <a:ea typeface="ＭＳ Ｐゴシック" charset="0"/>
                <a:cs typeface="ＭＳ Ｐゴシック" charset="0"/>
              </a:rPr>
              <a:t>Fritz London:</a:t>
            </a:r>
            <a:br>
              <a:rPr lang="fr-FR" sz="2400" b="1" i="1">
                <a:solidFill>
                  <a:schemeClr val="tx2"/>
                </a:solidFill>
                <a:latin typeface="Times" charset="0"/>
                <a:ea typeface="ＭＳ Ｐゴシック" charset="0"/>
                <a:cs typeface="ＭＳ Ｐゴシック" charset="0"/>
              </a:rPr>
            </a:br>
            <a:r>
              <a:rPr lang="fr-FR" sz="2400" b="1" i="1">
                <a:solidFill>
                  <a:srgbClr val="FF0000"/>
                </a:solidFill>
                <a:latin typeface="Times" charset="0"/>
                <a:ea typeface="ＭＳ Ｐゴシック" charset="0"/>
                <a:cs typeface="ＭＳ Ｐゴシック" charset="0"/>
              </a:rPr>
              <a:t> la condensation de Bose-Einstein explique probablement la  superfluidité</a:t>
            </a:r>
          </a:p>
        </p:txBody>
      </p:sp>
      <p:pic>
        <p:nvPicPr>
          <p:cNvPr id="4505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5" y="0"/>
            <a:ext cx="230187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38" y="73025"/>
            <a:ext cx="6011862"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0" y="2895600"/>
            <a:ext cx="2908300"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447800" y="228600"/>
            <a:ext cx="6019800" cy="914400"/>
          </a:xfrm>
          <a:ln>
            <a:solidFill>
              <a:schemeClr val="tx1"/>
            </a:solidFill>
            <a:miter lim="800000"/>
            <a:headEnd/>
            <a:tailEnd/>
          </a:ln>
        </p:spPr>
        <p:txBody>
          <a:bodyPr/>
          <a:lstStyle/>
          <a:p>
            <a:r>
              <a:rPr lang="fr-FR">
                <a:solidFill>
                  <a:schemeClr val="tx1"/>
                </a:solidFill>
                <a:latin typeface="Times" charset="0"/>
                <a:ea typeface="ＭＳ Ｐゴシック" charset="0"/>
                <a:cs typeface="ＭＳ Ｐゴシック" charset="0"/>
              </a:rPr>
              <a:t>Une onde de matière</a:t>
            </a:r>
          </a:p>
        </p:txBody>
      </p:sp>
      <p:sp>
        <p:nvSpPr>
          <p:cNvPr id="141315" name="Text Box 3"/>
          <p:cNvSpPr txBox="1">
            <a:spLocks noChangeArrowheads="1"/>
          </p:cNvSpPr>
          <p:nvPr/>
        </p:nvSpPr>
        <p:spPr bwMode="auto">
          <a:xfrm>
            <a:off x="2514600" y="1447800"/>
            <a:ext cx="3962400" cy="4054475"/>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2000" b="1" i="1" smtClean="0">
                <a:effectLst/>
              </a:rPr>
              <a:t>En 1924, Einstein développe les travaux d’un jeune physicien bengali, Satyendra Nath Bose:</a:t>
            </a:r>
          </a:p>
          <a:p>
            <a:pPr algn="l">
              <a:defRPr/>
            </a:pPr>
            <a:r>
              <a:rPr lang="fr-FR" sz="2000" b="1" i="1" smtClean="0">
                <a:effectLst/>
              </a:rPr>
              <a:t>Accumulation d’atomes indiscernables dans un m</a:t>
            </a:r>
            <a:r>
              <a:rPr lang="fr-FR" altLang="ja-JP" sz="2000" b="1" i="1" smtClean="0">
                <a:effectLst/>
              </a:rPr>
              <a:t>ême état formant une onde macroscopique</a:t>
            </a:r>
          </a:p>
          <a:p>
            <a:pPr algn="l">
              <a:defRPr/>
            </a:pPr>
            <a:endParaRPr lang="fr-FR" altLang="ja-JP" sz="2000" b="1" i="1" smtClean="0">
              <a:effectLst/>
            </a:endParaRPr>
          </a:p>
          <a:p>
            <a:pPr algn="l">
              <a:defRPr/>
            </a:pPr>
            <a:r>
              <a:rPr lang="fr-FR" altLang="ja-JP" sz="2000" b="1" i="1" smtClean="0">
                <a:effectLst/>
              </a:rPr>
              <a:t>Evidence expérimentale en 1995 (vapeurs alcalines (sodium, rubidium) grâce aux travaux de Cornell, Wieman (Boulder) et Ketterle (MIT), tous prix Nobel en 2001:</a:t>
            </a:r>
            <a:endParaRPr lang="fr-FR" sz="2000" b="1" i="1" smtClean="0">
              <a:effectLst/>
            </a:endParaRPr>
          </a:p>
        </p:txBody>
      </p:sp>
      <p:pic>
        <p:nvPicPr>
          <p:cNvPr id="47107" name="Picture 4" descr="fig4-B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2144713"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logo_three_peaks_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5229200"/>
            <a:ext cx="25400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20" name="Text Box 8"/>
          <p:cNvSpPr txBox="1">
            <a:spLocks noChangeArrowheads="1"/>
          </p:cNvSpPr>
          <p:nvPr/>
        </p:nvSpPr>
        <p:spPr bwMode="auto">
          <a:xfrm>
            <a:off x="2326780" y="5707063"/>
            <a:ext cx="3585568" cy="646331"/>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1800" b="1" i="1" smtClean="0">
                <a:solidFill>
                  <a:srgbClr val="FF0000"/>
                </a:solidFill>
                <a:effectLst/>
              </a:rPr>
              <a:t>Un condensat de Bose-Einstein</a:t>
            </a:r>
          </a:p>
          <a:p>
            <a:pPr algn="l">
              <a:defRPr/>
            </a:pPr>
            <a:r>
              <a:rPr lang="fr-FR" sz="1800" b="1" i="1" smtClean="0">
                <a:solidFill>
                  <a:srgbClr val="FF0000"/>
                </a:solidFill>
                <a:effectLst/>
              </a:rPr>
              <a:t> est une onde de matière cohérente</a:t>
            </a:r>
          </a:p>
        </p:txBody>
      </p:sp>
      <p:sp>
        <p:nvSpPr>
          <p:cNvPr id="141321" name="Text Box 9"/>
          <p:cNvSpPr txBox="1">
            <a:spLocks noChangeArrowheads="1"/>
          </p:cNvSpPr>
          <p:nvPr/>
        </p:nvSpPr>
        <p:spPr bwMode="auto">
          <a:xfrm>
            <a:off x="392113" y="5424488"/>
            <a:ext cx="1644650" cy="33655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1600" smtClean="0">
                <a:solidFill>
                  <a:srgbClr val="FF0000"/>
                </a:solidFill>
                <a:effectLst/>
              </a:rPr>
              <a:t>basse température</a:t>
            </a:r>
          </a:p>
        </p:txBody>
      </p:sp>
      <p:sp>
        <p:nvSpPr>
          <p:cNvPr id="141322" name="Text Box 10"/>
          <p:cNvSpPr txBox="1">
            <a:spLocks noChangeArrowheads="1"/>
          </p:cNvSpPr>
          <p:nvPr/>
        </p:nvSpPr>
        <p:spPr bwMode="auto">
          <a:xfrm>
            <a:off x="400050" y="1295400"/>
            <a:ext cx="1644650" cy="336550"/>
          </a:xfrm>
          <a:prstGeom prst="rect">
            <a:avLst/>
          </a:prstGeom>
          <a:solidFill>
            <a:srgbClr val="FFFFFF"/>
          </a:solid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sz="1600" smtClean="0">
                <a:solidFill>
                  <a:srgbClr val="FF0000"/>
                </a:solidFill>
                <a:effectLst/>
              </a:rPr>
              <a:t>haute température</a:t>
            </a:r>
          </a:p>
        </p:txBody>
      </p:sp>
      <p:pic>
        <p:nvPicPr>
          <p:cNvPr id="47112" name="Picture 11" descr="fig2-Scien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1450" y="1371600"/>
            <a:ext cx="2546350"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Tisza-Nature.tif"/>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t="42331" b="37660"/>
          <a:stretch/>
        </p:blipFill>
        <p:spPr>
          <a:xfrm>
            <a:off x="381181" y="1340768"/>
            <a:ext cx="5774995" cy="1656184"/>
          </a:xfrm>
          <a:prstGeom prst="rect">
            <a:avLst/>
          </a:prstGeom>
        </p:spPr>
      </p:pic>
      <p:pic>
        <p:nvPicPr>
          <p:cNvPr id="3" name="Image 2" descr="Tisza-CdeF1938.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76949" y="3140968"/>
            <a:ext cx="4167052" cy="2736304"/>
          </a:xfrm>
          <a:prstGeom prst="rect">
            <a:avLst/>
          </a:prstGeom>
        </p:spPr>
      </p:pic>
      <p:sp>
        <p:nvSpPr>
          <p:cNvPr id="51201" name="Rectangle 2"/>
          <p:cNvSpPr>
            <a:spLocks noGrp="1" noChangeArrowheads="1"/>
          </p:cNvSpPr>
          <p:nvPr>
            <p:ph type="title"/>
          </p:nvPr>
        </p:nvSpPr>
        <p:spPr>
          <a:xfrm>
            <a:off x="457200" y="152400"/>
            <a:ext cx="5562600" cy="972344"/>
          </a:xfrm>
          <a:ln>
            <a:solidFill>
              <a:schemeClr val="tx1"/>
            </a:solidFill>
            <a:miter lim="800000"/>
            <a:headEnd/>
            <a:tailEnd/>
          </a:ln>
        </p:spPr>
        <p:txBody>
          <a:bodyPr>
            <a:normAutofit fontScale="90000"/>
          </a:bodyPr>
          <a:lstStyle/>
          <a:p>
            <a:r>
              <a:rPr lang="fr-FR" sz="3200" b="1">
                <a:solidFill>
                  <a:srgbClr val="FF0000"/>
                </a:solidFill>
                <a:latin typeface="Times New Roman" charset="0"/>
                <a:ea typeface="ＭＳ Ｐゴシック" charset="0"/>
                <a:cs typeface="Times New Roman" charset="0"/>
              </a:rPr>
              <a:t>Laszlo Tisza invente le « modèle à 2 fluides » (Nature, Avril 1938)</a:t>
            </a:r>
          </a:p>
        </p:txBody>
      </p:sp>
      <p:sp>
        <p:nvSpPr>
          <p:cNvPr id="143364" name="Text Box 4"/>
          <p:cNvSpPr txBox="1">
            <a:spLocks noChangeArrowheads="1"/>
          </p:cNvSpPr>
          <p:nvPr/>
        </p:nvSpPr>
        <p:spPr bwMode="auto">
          <a:xfrm>
            <a:off x="179512" y="5805264"/>
            <a:ext cx="8640960" cy="584776"/>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1600" b="1" i="1" smtClean="0">
                <a:solidFill>
                  <a:srgbClr val="0000FF"/>
                </a:solidFill>
                <a:effectLst/>
              </a:rPr>
              <a:t>le fluide est un mélange de deux composantes: </a:t>
            </a:r>
          </a:p>
          <a:p>
            <a:pPr algn="l">
              <a:defRPr/>
            </a:pPr>
            <a:r>
              <a:rPr lang="fr-FR" sz="1600" b="1" i="1" smtClean="0">
                <a:solidFill>
                  <a:srgbClr val="0000FF"/>
                </a:solidFill>
                <a:effectLst/>
              </a:rPr>
              <a:t>les atomes condensés et les atomes non-condensés </a:t>
            </a:r>
            <a:r>
              <a:rPr lang="fr-FR" sz="1600" b="1" i="1" smtClean="0">
                <a:effectLst/>
              </a:rPr>
              <a:t>(vision simpliste, les atomes sont indiscernables)</a:t>
            </a:r>
          </a:p>
        </p:txBody>
      </p:sp>
      <p:sp>
        <p:nvSpPr>
          <p:cNvPr id="143365" name="Text Box 5"/>
          <p:cNvSpPr txBox="1">
            <a:spLocks noChangeArrowheads="1"/>
          </p:cNvSpPr>
          <p:nvPr/>
        </p:nvSpPr>
        <p:spPr bwMode="auto">
          <a:xfrm>
            <a:off x="179512" y="6474822"/>
            <a:ext cx="8424936" cy="338554"/>
          </a:xfrm>
          <a:prstGeom prst="rect">
            <a:avLst/>
          </a:prstGeom>
          <a:solidFill>
            <a:srgbClr val="FFFFFF"/>
          </a:solid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1600" b="1" i="1" smtClean="0">
                <a:solidFill>
                  <a:srgbClr val="0000FF"/>
                </a:solidFill>
                <a:effectLst/>
              </a:rPr>
              <a:t>il existe deux champs de vitesse indépendants , </a:t>
            </a:r>
            <a:r>
              <a:rPr lang="fr-FR" sz="1600" b="1" i="1">
                <a:solidFill>
                  <a:srgbClr val="000000"/>
                </a:solidFill>
                <a:effectLst/>
              </a:rPr>
              <a:t>hypothèse amplement vérifiée par la suite</a:t>
            </a:r>
            <a:endParaRPr lang="fr-FR" sz="1600" b="1" i="1" smtClean="0">
              <a:solidFill>
                <a:srgbClr val="000000"/>
              </a:solidFill>
              <a:effectLst/>
            </a:endParaRPr>
          </a:p>
        </p:txBody>
      </p:sp>
      <p:sp>
        <p:nvSpPr>
          <p:cNvPr id="143367" name="Text Box 7"/>
          <p:cNvSpPr txBox="1">
            <a:spLocks noChangeArrowheads="1"/>
          </p:cNvSpPr>
          <p:nvPr/>
        </p:nvSpPr>
        <p:spPr bwMode="auto">
          <a:xfrm>
            <a:off x="323528" y="3356992"/>
            <a:ext cx="4464496" cy="2308324"/>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1600" b="1" i="1" smtClean="0">
                <a:effectLst/>
              </a:rPr>
              <a:t>Né en 1907, étudiant à Budapest puis avec </a:t>
            </a:r>
          </a:p>
          <a:p>
            <a:pPr algn="l">
              <a:defRPr/>
            </a:pPr>
            <a:r>
              <a:rPr lang="fr-FR" sz="1600" b="1" i="1" smtClean="0">
                <a:effectLst/>
              </a:rPr>
              <a:t>Max Born à Gottingen et Heisenberg à  Leipzig.</a:t>
            </a:r>
          </a:p>
          <a:p>
            <a:pPr algn="l">
              <a:defRPr/>
            </a:pPr>
            <a:r>
              <a:rPr lang="fr-FR" sz="1600" b="1" i="1" smtClean="0">
                <a:effectLst/>
              </a:rPr>
              <a:t>1 an de prison en 1934 pour délit d’opinion</a:t>
            </a:r>
          </a:p>
          <a:p>
            <a:pPr algn="l">
              <a:defRPr/>
            </a:pPr>
            <a:r>
              <a:rPr lang="fr-FR" sz="1600" b="1" i="1" smtClean="0">
                <a:effectLst/>
              </a:rPr>
              <a:t>Grâce à Teller, part en post-doc chez Landau à Kharkov (1935-36), puis fuit l'URSS stalinienne et</a:t>
            </a:r>
          </a:p>
          <a:p>
            <a:pPr algn="l">
              <a:defRPr/>
            </a:pPr>
            <a:r>
              <a:rPr lang="fr-FR" sz="1600" b="1" i="1">
                <a:effectLst/>
              </a:rPr>
              <a:t>a</a:t>
            </a:r>
            <a:r>
              <a:rPr lang="fr-FR" sz="1600" b="1" i="1" smtClean="0">
                <a:effectLst/>
              </a:rPr>
              <a:t>rrive à Paris en 1937, à l’invitation de Paul Langevin et Edmond Bauer au Collège de France</a:t>
            </a:r>
          </a:p>
          <a:p>
            <a:pPr algn="l">
              <a:defRPr/>
            </a:pPr>
            <a:r>
              <a:rPr lang="fr-FR" altLang="ja-JP" sz="1600" b="1" i="1" smtClean="0">
                <a:effectLst/>
              </a:rPr>
              <a:t>Rencontre Fritz London</a:t>
            </a:r>
          </a:p>
          <a:p>
            <a:pPr algn="l">
              <a:defRPr/>
            </a:pPr>
            <a:r>
              <a:rPr lang="fr-FR" altLang="ja-JP" sz="1600" b="1" i="1" smtClean="0">
                <a:effectLst/>
              </a:rPr>
              <a:t>Article à Nature le 16 avril 1938</a:t>
            </a:r>
            <a:endParaRPr lang="fr-FR" sz="1600" b="1" i="1" smtClean="0">
              <a:effectLst/>
            </a:endParaRPr>
          </a:p>
        </p:txBody>
      </p:sp>
      <p:sp>
        <p:nvSpPr>
          <p:cNvPr id="12" name="Text Box 10"/>
          <p:cNvSpPr txBox="1">
            <a:spLocks noChangeArrowheads="1"/>
          </p:cNvSpPr>
          <p:nvPr/>
        </p:nvSpPr>
        <p:spPr bwMode="auto">
          <a:xfrm>
            <a:off x="8100392" y="5394701"/>
            <a:ext cx="990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400" b="1">
                <a:solidFill>
                  <a:srgbClr val="FFFFFF"/>
                </a:solidFill>
                <a:effectLst/>
              </a:rPr>
              <a:t>Tisza</a:t>
            </a:r>
          </a:p>
        </p:txBody>
      </p:sp>
      <p:sp>
        <p:nvSpPr>
          <p:cNvPr id="13" name="Text Box 11"/>
          <p:cNvSpPr txBox="1">
            <a:spLocks noChangeArrowheads="1"/>
          </p:cNvSpPr>
          <p:nvPr/>
        </p:nvSpPr>
        <p:spPr bwMode="auto">
          <a:xfrm>
            <a:off x="6012160" y="5394701"/>
            <a:ext cx="1143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400" b="1">
                <a:solidFill>
                  <a:srgbClr val="FFFFFF"/>
                </a:solidFill>
                <a:effectLst/>
              </a:rPr>
              <a:t>Bauer</a:t>
            </a:r>
          </a:p>
        </p:txBody>
      </p:sp>
      <p:sp>
        <p:nvSpPr>
          <p:cNvPr id="14" name="Text Box 11"/>
          <p:cNvSpPr txBox="1">
            <a:spLocks noChangeArrowheads="1"/>
          </p:cNvSpPr>
          <p:nvPr/>
        </p:nvSpPr>
        <p:spPr bwMode="auto">
          <a:xfrm>
            <a:off x="6588224" y="2348880"/>
            <a:ext cx="18002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1600" b="1">
                <a:solidFill>
                  <a:schemeClr val="bg1"/>
                </a:solidFill>
                <a:effectLst/>
                <a:latin typeface="Times New Roman"/>
                <a:cs typeface="Times New Roman"/>
              </a:rPr>
              <a:t>Tisza à Kharkov</a:t>
            </a:r>
          </a:p>
        </p:txBody>
      </p:sp>
      <p:pic>
        <p:nvPicPr>
          <p:cNvPr id="2" name="Image 1" descr="Tisza@Kharkov1937.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4248" y="171165"/>
            <a:ext cx="2343072" cy="2969803"/>
          </a:xfrm>
          <a:prstGeom prst="rect">
            <a:avLst/>
          </a:prstGeom>
        </p:spPr>
      </p:pic>
      <p:sp>
        <p:nvSpPr>
          <p:cNvPr id="15" name="Text Box 11"/>
          <p:cNvSpPr txBox="1">
            <a:spLocks noChangeArrowheads="1"/>
          </p:cNvSpPr>
          <p:nvPr/>
        </p:nvSpPr>
        <p:spPr bwMode="auto">
          <a:xfrm>
            <a:off x="8001000" y="1844824"/>
            <a:ext cx="1143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600" b="1">
                <a:solidFill>
                  <a:srgbClr val="FFFFFF"/>
                </a:solidFill>
                <a:effectLst/>
              </a:rPr>
              <a:t>Kharkov</a:t>
            </a:r>
          </a:p>
          <a:p>
            <a:pPr>
              <a:spcBef>
                <a:spcPct val="50000"/>
              </a:spcBef>
            </a:pPr>
            <a:r>
              <a:rPr lang="fr-FR" sz="1600" b="1">
                <a:solidFill>
                  <a:srgbClr val="FFFFFF"/>
                </a:solidFill>
                <a:effectLst/>
              </a:rPr>
              <a:t>1937</a:t>
            </a:r>
          </a:p>
        </p:txBody>
      </p:sp>
      <p:sp>
        <p:nvSpPr>
          <p:cNvPr id="16" name="Text Box 11"/>
          <p:cNvSpPr txBox="1">
            <a:spLocks noChangeArrowheads="1"/>
          </p:cNvSpPr>
          <p:nvPr/>
        </p:nvSpPr>
        <p:spPr bwMode="auto">
          <a:xfrm>
            <a:off x="6317704" y="3234462"/>
            <a:ext cx="221473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fr-FR" sz="1400" b="1">
                <a:solidFill>
                  <a:srgbClr val="FFFFFF"/>
                </a:solidFill>
                <a:effectLst/>
              </a:rPr>
              <a:t>Collège de France 1938</a:t>
            </a:r>
          </a:p>
        </p:txBody>
      </p:sp>
      <p:sp>
        <p:nvSpPr>
          <p:cNvPr id="17" name="Text Box 11"/>
          <p:cNvSpPr txBox="1">
            <a:spLocks noChangeArrowheads="1"/>
          </p:cNvSpPr>
          <p:nvPr/>
        </p:nvSpPr>
        <p:spPr bwMode="auto">
          <a:xfrm>
            <a:off x="6948264" y="5394701"/>
            <a:ext cx="1143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400" b="1">
                <a:solidFill>
                  <a:srgbClr val="FFFFFF"/>
                </a:solidFill>
                <a:effectLst/>
              </a:rPr>
              <a:t>Mlle Ochs</a:t>
            </a:r>
          </a:p>
        </p:txBody>
      </p:sp>
      <p:sp>
        <p:nvSpPr>
          <p:cNvPr id="18" name="Text Box 11"/>
          <p:cNvSpPr txBox="1">
            <a:spLocks noChangeArrowheads="1"/>
          </p:cNvSpPr>
          <p:nvPr/>
        </p:nvSpPr>
        <p:spPr bwMode="auto">
          <a:xfrm>
            <a:off x="5004048" y="5394701"/>
            <a:ext cx="11430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fr-FR" sz="1400" b="1">
                <a:solidFill>
                  <a:srgbClr val="FFFFFF"/>
                </a:solidFill>
                <a:effectLst/>
              </a:rPr>
              <a:t>Magat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6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p:bldP spid="143365"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0" y="228600"/>
            <a:ext cx="8458200" cy="1328192"/>
          </a:xfrm>
          <a:ln>
            <a:solidFill>
              <a:schemeClr val="tx1"/>
            </a:solidFill>
          </a:ln>
        </p:spPr>
        <p:txBody>
          <a:bodyPr>
            <a:normAutofit/>
          </a:bodyPr>
          <a:lstStyle/>
          <a:p>
            <a:r>
              <a:rPr lang="fr-FR" sz="3200" b="1">
                <a:solidFill>
                  <a:srgbClr val="FF0000"/>
                </a:solidFill>
                <a:latin typeface="Times New Roman"/>
                <a:cs typeface="Times New Roman"/>
              </a:rPr>
              <a:t>1937- 41: la physique quantique </a:t>
            </a:r>
            <a:br>
              <a:rPr lang="fr-FR" sz="3200" b="1">
                <a:solidFill>
                  <a:srgbClr val="FF0000"/>
                </a:solidFill>
                <a:latin typeface="Times New Roman"/>
                <a:cs typeface="Times New Roman"/>
              </a:rPr>
            </a:br>
            <a:r>
              <a:rPr lang="fr-FR" sz="3200" b="1">
                <a:solidFill>
                  <a:srgbClr val="FF0000"/>
                </a:solidFill>
                <a:latin typeface="Times New Roman"/>
                <a:cs typeface="Times New Roman"/>
              </a:rPr>
              <a:t>devient visible à l'oeil nu</a:t>
            </a:r>
          </a:p>
        </p:txBody>
      </p:sp>
      <p:sp>
        <p:nvSpPr>
          <p:cNvPr id="3" name="Espace réservé du contenu 2"/>
          <p:cNvSpPr>
            <a:spLocks noGrp="1"/>
          </p:cNvSpPr>
          <p:nvPr>
            <p:ph idx="1"/>
          </p:nvPr>
        </p:nvSpPr>
        <p:spPr>
          <a:xfrm>
            <a:off x="395536" y="2492896"/>
            <a:ext cx="8496944" cy="720080"/>
          </a:xfrm>
        </p:spPr>
        <p:txBody>
          <a:bodyPr/>
          <a:lstStyle/>
          <a:p>
            <a:pPr marL="0" indent="0">
              <a:buNone/>
            </a:pPr>
            <a:r>
              <a:rPr lang="fr-FR" sz="2400" b="1">
                <a:latin typeface="Times New Roman"/>
                <a:cs typeface="Times New Roman"/>
              </a:rPr>
              <a:t>Qui a découvert la superfluidité?</a:t>
            </a:r>
          </a:p>
        </p:txBody>
      </p:sp>
      <p:sp>
        <p:nvSpPr>
          <p:cNvPr id="5" name="Espace réservé du contenu 2"/>
          <p:cNvSpPr txBox="1">
            <a:spLocks/>
          </p:cNvSpPr>
          <p:nvPr/>
        </p:nvSpPr>
        <p:spPr bwMode="auto">
          <a:xfrm>
            <a:off x="323528" y="3212976"/>
            <a:ext cx="849694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a:lstStyle>
          <a:p>
            <a:pPr marL="0" indent="0">
              <a:buFontTx/>
              <a:buNone/>
            </a:pPr>
            <a:r>
              <a:rPr lang="fr-FR" sz="2400" b="1">
                <a:effectLst/>
                <a:latin typeface="Times New Roman"/>
                <a:cs typeface="Times New Roman"/>
              </a:rPr>
              <a:t>Qui a initié la théorie de la superfluidité?</a:t>
            </a:r>
          </a:p>
        </p:txBody>
      </p:sp>
      <p:sp>
        <p:nvSpPr>
          <p:cNvPr id="6" name="Espace réservé du contenu 2"/>
          <p:cNvSpPr txBox="1">
            <a:spLocks/>
          </p:cNvSpPr>
          <p:nvPr/>
        </p:nvSpPr>
        <p:spPr bwMode="auto">
          <a:xfrm>
            <a:off x="323528" y="4221088"/>
            <a:ext cx="8496944"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a:lstStyle>
          <a:p>
            <a:pPr marL="0" indent="0">
              <a:buFontTx/>
              <a:buNone/>
            </a:pPr>
            <a:r>
              <a:rPr lang="fr-FR" sz="2400" b="1">
                <a:effectLst/>
                <a:latin typeface="Times New Roman"/>
                <a:cs typeface="Times New Roman"/>
              </a:rPr>
              <a:t>Dans quelles conditions les 5 acteurs principaux, dont 2 prix Nobel, ont-ils travaillé, malgré la montée du nazisme et du stalinisme, et la deuxième guerre mondiale?</a:t>
            </a:r>
          </a:p>
        </p:txBody>
      </p:sp>
      <p:sp>
        <p:nvSpPr>
          <p:cNvPr id="7" name="Espace réservé du contenu 2"/>
          <p:cNvSpPr txBox="1">
            <a:spLocks/>
          </p:cNvSpPr>
          <p:nvPr/>
        </p:nvSpPr>
        <p:spPr bwMode="auto">
          <a:xfrm>
            <a:off x="323528" y="5805264"/>
            <a:ext cx="8496944"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a:lstStyle>
          <a:p>
            <a:pPr marL="0" indent="0">
              <a:buFontTx/>
              <a:buNone/>
            </a:pPr>
            <a:r>
              <a:rPr lang="fr-FR" sz="2400" b="1">
                <a:effectLst/>
                <a:latin typeface="Times New Roman"/>
                <a:cs typeface="Times New Roman"/>
              </a:rPr>
              <a:t>et après? supraconductivité, gaz froids quantiques ...</a:t>
            </a:r>
          </a:p>
        </p:txBody>
      </p:sp>
    </p:spTree>
    <p:extLst>
      <p:ext uri="{BB962C8B-B14F-4D97-AF65-F5344CB8AC3E}">
        <p14:creationId xmlns:p14="http://schemas.microsoft.com/office/powerpoint/2010/main" val="2223779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295400" y="228600"/>
            <a:ext cx="6781800" cy="838200"/>
          </a:xfrm>
          <a:ln>
            <a:solidFill>
              <a:schemeClr val="tx1"/>
            </a:solidFill>
            <a:miter lim="800000"/>
            <a:headEnd/>
            <a:tailEnd/>
          </a:ln>
        </p:spPr>
        <p:txBody>
          <a:bodyPr>
            <a:normAutofit/>
          </a:bodyPr>
          <a:lstStyle/>
          <a:p>
            <a:r>
              <a:rPr lang="fr-FR" sz="3200" b="1">
                <a:solidFill>
                  <a:srgbClr val="FF0000"/>
                </a:solidFill>
                <a:latin typeface="Times New Roman"/>
                <a:cs typeface="Times New Roman"/>
              </a:rPr>
              <a:t>un succès remarquable</a:t>
            </a:r>
          </a:p>
        </p:txBody>
      </p:sp>
      <p:sp>
        <p:nvSpPr>
          <p:cNvPr id="184324" name="Rectangle 4"/>
          <p:cNvSpPr>
            <a:spLocks noChangeArrowheads="1"/>
          </p:cNvSpPr>
          <p:nvPr/>
        </p:nvSpPr>
        <p:spPr bwMode="auto">
          <a:xfrm>
            <a:off x="609600" y="22860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endParaRPr lang="fr-FR" b="1" i="1">
              <a:effectLst/>
            </a:endParaRPr>
          </a:p>
        </p:txBody>
      </p:sp>
      <p:sp>
        <p:nvSpPr>
          <p:cNvPr id="184325" name="Text Box 5"/>
          <p:cNvSpPr txBox="1">
            <a:spLocks noChangeArrowheads="1"/>
          </p:cNvSpPr>
          <p:nvPr/>
        </p:nvSpPr>
        <p:spPr bwMode="auto">
          <a:xfrm>
            <a:off x="395536" y="4710043"/>
            <a:ext cx="8512175"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fr-FR" sz="1800" b="1" i="1">
                <a:solidFill>
                  <a:srgbClr val="FF0000"/>
                </a:solidFill>
                <a:effectLst/>
              </a:rPr>
              <a:t>Avec F. London, L. Tisza réussit à expliquer toutes les propriétés de l'hélium superfluide connues en 1938: </a:t>
            </a:r>
            <a:r>
              <a:rPr lang="fr-FR" sz="1800" b="1" i="1">
                <a:effectLst/>
              </a:rPr>
              <a:t>point </a:t>
            </a:r>
            <a:r>
              <a:rPr lang="fr-FR" sz="1800" b="1" i="1">
                <a:effectLst/>
                <a:latin typeface="Symbol" charset="0"/>
                <a:sym typeface="Symbol" charset="0"/>
              </a:rPr>
              <a:t></a:t>
            </a:r>
            <a:r>
              <a:rPr lang="fr-FR" sz="1800" b="1" i="1">
                <a:effectLst/>
              </a:rPr>
              <a:t>,  écoulement, effets thermiques et aussi</a:t>
            </a:r>
          </a:p>
          <a:p>
            <a:pPr algn="l">
              <a:spcBef>
                <a:spcPct val="50000"/>
              </a:spcBef>
            </a:pPr>
            <a:r>
              <a:rPr lang="fr-FR" sz="1800" b="1" i="1">
                <a:effectLst/>
              </a:rPr>
              <a:t> - la contradiction apparente entre les mesures de viscosité effectuées à Toronto et à Cambridge: la dissipation dépend de la géométrie (du confinement).</a:t>
            </a:r>
          </a:p>
          <a:p>
            <a:pPr algn="l">
              <a:spcBef>
                <a:spcPct val="50000"/>
              </a:spcBef>
              <a:buFontTx/>
              <a:buChar char="-"/>
            </a:pPr>
            <a:r>
              <a:rPr lang="fr-FR" sz="1800" b="1" i="1">
                <a:effectLst/>
              </a:rPr>
              <a:t> l'écoulement des films d'hélium liquide le long des parois (Rollin, Kürti and Simon 1936)</a:t>
            </a:r>
          </a:p>
        </p:txBody>
      </p:sp>
      <p:sp>
        <p:nvSpPr>
          <p:cNvPr id="184326" name="Text Box 6"/>
          <p:cNvSpPr txBox="1">
            <a:spLocks noChangeArrowheads="1"/>
          </p:cNvSpPr>
          <p:nvPr/>
        </p:nvSpPr>
        <p:spPr bwMode="auto">
          <a:xfrm>
            <a:off x="381000" y="1268760"/>
            <a:ext cx="8382000" cy="341632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fr-FR" sz="1800" b="1" i="1">
                <a:solidFill>
                  <a:srgbClr val="FF0000"/>
                </a:solidFill>
                <a:effectLst/>
              </a:rPr>
              <a:t>un mélange de 2 composantes:</a:t>
            </a:r>
            <a:r>
              <a:rPr lang="fr-FR" sz="1800" b="1" i="1">
                <a:solidFill>
                  <a:schemeClr val="tx2"/>
                </a:solidFill>
                <a:effectLst/>
                <a:latin typeface="Symbol" charset="2"/>
                <a:cs typeface="Symbol" charset="2"/>
              </a:rPr>
              <a:t> </a:t>
            </a:r>
            <a:r>
              <a:rPr lang="fr-FR" sz="1800" b="1" i="1">
                <a:solidFill>
                  <a:srgbClr val="000000"/>
                </a:solidFill>
                <a:effectLst/>
                <a:latin typeface="Symbol" charset="2"/>
                <a:cs typeface="Symbol" charset="2"/>
              </a:rPr>
              <a:t>r </a:t>
            </a:r>
            <a:r>
              <a:rPr lang="fr-FR" sz="1800" b="1" i="1">
                <a:solidFill>
                  <a:srgbClr val="000000"/>
                </a:solidFill>
                <a:effectLst/>
              </a:rPr>
              <a:t>= </a:t>
            </a:r>
            <a:r>
              <a:rPr lang="fr-FR" sz="1800" b="1" i="1">
                <a:solidFill>
                  <a:srgbClr val="000000"/>
                </a:solidFill>
                <a:effectLst/>
                <a:latin typeface="Symbol" charset="2"/>
                <a:cs typeface="Symbol" charset="2"/>
              </a:rPr>
              <a:t>r</a:t>
            </a:r>
            <a:r>
              <a:rPr lang="fr-FR" sz="2000" b="1" i="1" baseline="-25000">
                <a:solidFill>
                  <a:srgbClr val="000000"/>
                </a:solidFill>
                <a:effectLst/>
              </a:rPr>
              <a:t>s</a:t>
            </a:r>
            <a:r>
              <a:rPr lang="fr-FR" sz="1800" b="1" i="1">
                <a:solidFill>
                  <a:srgbClr val="000000"/>
                </a:solidFill>
                <a:effectLst/>
              </a:rPr>
              <a:t> +</a:t>
            </a:r>
            <a:r>
              <a:rPr lang="fr-FR" sz="1800" b="1" i="1">
                <a:solidFill>
                  <a:srgbClr val="000000"/>
                </a:solidFill>
                <a:effectLst/>
                <a:latin typeface="Symbol" charset="2"/>
                <a:cs typeface="Symbol" charset="2"/>
              </a:rPr>
              <a:t> r</a:t>
            </a:r>
            <a:r>
              <a:rPr lang="fr-FR" sz="2000" b="1" i="1" baseline="-25000">
                <a:solidFill>
                  <a:srgbClr val="000000"/>
                </a:solidFill>
                <a:effectLst/>
              </a:rPr>
              <a:t>n</a:t>
            </a:r>
            <a:r>
              <a:rPr lang="fr-FR" sz="1800" b="1" i="1">
                <a:solidFill>
                  <a:srgbClr val="000000"/>
                </a:solidFill>
                <a:effectLst/>
              </a:rPr>
              <a:t> ; </a:t>
            </a:r>
            <a:r>
              <a:rPr lang="fr-FR" sz="1800" b="1" i="1">
                <a:solidFill>
                  <a:srgbClr val="000000"/>
                </a:solidFill>
                <a:effectLst/>
                <a:latin typeface="Symbol" charset="2"/>
                <a:cs typeface="Symbol" charset="2"/>
              </a:rPr>
              <a:t>r</a:t>
            </a:r>
            <a:r>
              <a:rPr lang="fr-FR" sz="2000" b="1" i="1" baseline="-25000">
                <a:solidFill>
                  <a:srgbClr val="000000"/>
                </a:solidFill>
                <a:effectLst/>
              </a:rPr>
              <a:t>s</a:t>
            </a:r>
            <a:r>
              <a:rPr lang="fr-FR" sz="1800" b="1" i="1">
                <a:solidFill>
                  <a:srgbClr val="000000"/>
                </a:solidFill>
                <a:effectLst/>
              </a:rPr>
              <a:t> = 0 à T = T</a:t>
            </a:r>
            <a:r>
              <a:rPr lang="fr-FR" sz="2000" b="1" i="1" baseline="-25000">
                <a:solidFill>
                  <a:srgbClr val="000000"/>
                </a:solidFill>
                <a:effectLst/>
              </a:rPr>
              <a:t>c</a:t>
            </a:r>
            <a:r>
              <a:rPr lang="fr-FR" sz="1800" b="1" i="1">
                <a:solidFill>
                  <a:srgbClr val="000000"/>
                </a:solidFill>
                <a:effectLst/>
              </a:rPr>
              <a:t> et </a:t>
            </a:r>
            <a:r>
              <a:rPr lang="fr-FR" sz="1800" b="1" i="1">
                <a:solidFill>
                  <a:srgbClr val="000000"/>
                </a:solidFill>
                <a:effectLst/>
                <a:latin typeface="Symbol" charset="2"/>
                <a:cs typeface="Symbol" charset="2"/>
              </a:rPr>
              <a:t>r</a:t>
            </a:r>
            <a:r>
              <a:rPr lang="fr-FR" sz="2000" b="1" i="1" baseline="-25000">
                <a:solidFill>
                  <a:srgbClr val="000000"/>
                </a:solidFill>
                <a:effectLst/>
              </a:rPr>
              <a:t>n</a:t>
            </a:r>
            <a:r>
              <a:rPr lang="fr-FR" sz="1800" b="1" i="1">
                <a:solidFill>
                  <a:srgbClr val="000000"/>
                </a:solidFill>
                <a:effectLst/>
              </a:rPr>
              <a:t> = 0 à T = 0</a:t>
            </a:r>
          </a:p>
          <a:p>
            <a:pPr algn="l"/>
            <a:r>
              <a:rPr lang="fr-FR" sz="1800" b="1" i="1">
                <a:solidFill>
                  <a:srgbClr val="000000"/>
                </a:solidFill>
                <a:effectLst/>
              </a:rPr>
              <a:t>la composante superfluide coule sans dissipation et la composante normale transporte l'entropie (</a:t>
            </a:r>
            <a:r>
              <a:rPr lang="fr-FR" sz="1800" b="1" i="1">
                <a:solidFill>
                  <a:srgbClr val="000000"/>
                </a:solidFill>
                <a:effectLst/>
                <a:latin typeface="Symbol" charset="2"/>
                <a:cs typeface="Symbol" charset="2"/>
              </a:rPr>
              <a:t>r </a:t>
            </a:r>
            <a:r>
              <a:rPr lang="fr-FR" sz="1800" b="1" i="1">
                <a:solidFill>
                  <a:srgbClr val="000000"/>
                </a:solidFill>
                <a:effectLst/>
              </a:rPr>
              <a:t>S = </a:t>
            </a:r>
            <a:r>
              <a:rPr lang="fr-FR" sz="1800" b="1" i="1">
                <a:solidFill>
                  <a:srgbClr val="000000"/>
                </a:solidFill>
                <a:effectLst/>
                <a:latin typeface="Symbol" charset="2"/>
                <a:cs typeface="Symbol" charset="2"/>
              </a:rPr>
              <a:t>r</a:t>
            </a:r>
            <a:r>
              <a:rPr lang="fr-FR" sz="2000" b="1" i="1" baseline="-25000">
                <a:solidFill>
                  <a:srgbClr val="000000"/>
                </a:solidFill>
                <a:effectLst/>
              </a:rPr>
              <a:t>n </a:t>
            </a:r>
            <a:r>
              <a:rPr lang="fr-FR" sz="1800" b="1" i="1">
                <a:solidFill>
                  <a:srgbClr val="000000"/>
                </a:solidFill>
                <a:effectLst/>
              </a:rPr>
              <a:t>S</a:t>
            </a:r>
            <a:r>
              <a:rPr lang="fr-FR" sz="2000" b="1" i="1" baseline="-25000">
                <a:solidFill>
                  <a:srgbClr val="000000"/>
                </a:solidFill>
                <a:effectLst/>
              </a:rPr>
              <a:t>n</a:t>
            </a:r>
            <a:r>
              <a:rPr lang="fr-FR" sz="1800" b="1" i="1">
                <a:solidFill>
                  <a:srgbClr val="000000"/>
                </a:solidFill>
                <a:effectLst/>
              </a:rPr>
              <a:t>)</a:t>
            </a:r>
          </a:p>
          <a:p>
            <a:pPr algn="l"/>
            <a:r>
              <a:rPr lang="fr-FR" sz="1800" b="1" i="1">
                <a:solidFill>
                  <a:srgbClr val="FF0000"/>
                </a:solidFill>
                <a:effectLst/>
              </a:rPr>
              <a:t>2 champs de vitesse indépendants: </a:t>
            </a:r>
            <a:r>
              <a:rPr lang="fr-FR" sz="1800" b="1" i="1">
                <a:effectLst/>
              </a:rPr>
              <a:t>J = </a:t>
            </a:r>
            <a:r>
              <a:rPr lang="fr-FR" sz="1800" b="1" i="1">
                <a:effectLst/>
                <a:latin typeface="Symbol" charset="2"/>
                <a:cs typeface="Symbol" charset="2"/>
              </a:rPr>
              <a:t>r</a:t>
            </a:r>
            <a:r>
              <a:rPr lang="fr-FR" sz="2000" b="1" i="1" baseline="-25000">
                <a:effectLst/>
              </a:rPr>
              <a:t>s</a:t>
            </a:r>
            <a:r>
              <a:rPr lang="fr-FR" sz="1800" b="1" i="1">
                <a:effectLst/>
              </a:rPr>
              <a:t>v</a:t>
            </a:r>
            <a:r>
              <a:rPr lang="fr-FR" sz="2000" b="1" i="1" baseline="-25000">
                <a:effectLst/>
              </a:rPr>
              <a:t>s</a:t>
            </a:r>
            <a:r>
              <a:rPr lang="fr-FR" sz="1800" b="1" i="1">
                <a:effectLst/>
              </a:rPr>
              <a:t> + </a:t>
            </a:r>
            <a:r>
              <a:rPr lang="fr-FR" sz="1800" b="1" i="1">
                <a:effectLst/>
                <a:latin typeface="Symbol" charset="2"/>
                <a:cs typeface="Symbol" charset="2"/>
              </a:rPr>
              <a:t>r</a:t>
            </a:r>
            <a:r>
              <a:rPr lang="fr-FR" sz="2000" b="1" i="1" baseline="-25000">
                <a:effectLst/>
              </a:rPr>
              <a:t>n</a:t>
            </a:r>
            <a:r>
              <a:rPr lang="fr-FR" sz="1800" b="1" i="1">
                <a:effectLst/>
              </a:rPr>
              <a:t>v</a:t>
            </a:r>
            <a:r>
              <a:rPr lang="fr-FR" sz="2000" b="1" i="1" baseline="-25000">
                <a:effectLst/>
              </a:rPr>
              <a:t>n</a:t>
            </a:r>
            <a:endParaRPr lang="fr-FR" sz="1800" b="1" i="1" baseline="-25000">
              <a:effectLst/>
            </a:endParaRPr>
          </a:p>
          <a:p>
            <a:pPr algn="l"/>
            <a:r>
              <a:rPr lang="fr-FR" sz="1800" b="1" i="1">
                <a:solidFill>
                  <a:srgbClr val="0000FF"/>
                </a:solidFill>
                <a:effectLst/>
              </a:rPr>
              <a:t>l'effet fontaine est un effet thermomécanique : </a:t>
            </a:r>
          </a:p>
          <a:p>
            <a:pPr algn="l"/>
            <a:r>
              <a:rPr lang="fr-FR" sz="1800" b="1" i="1">
                <a:effectLst/>
              </a:rPr>
              <a:t>équilibre thermodynamique : d</a:t>
            </a:r>
            <a:r>
              <a:rPr lang="fr-FR" sz="1800" b="1" i="1">
                <a:effectLst/>
                <a:latin typeface="Symbol" charset="2"/>
                <a:cs typeface="Symbol" charset="2"/>
              </a:rPr>
              <a:t>m</a:t>
            </a:r>
            <a:r>
              <a:rPr lang="fr-FR" sz="1800" b="1" i="1">
                <a:effectLst/>
              </a:rPr>
              <a:t> = 0 =&gt; </a:t>
            </a:r>
            <a:r>
              <a:rPr lang="fr-FR" sz="1800" b="1" i="1">
                <a:effectLst/>
                <a:latin typeface="Symbol" charset="2"/>
                <a:cs typeface="Symbol" charset="2"/>
              </a:rPr>
              <a:t>r </a:t>
            </a:r>
            <a:r>
              <a:rPr lang="fr-FR" sz="1800" b="1" i="1">
                <a:effectLst/>
              </a:rPr>
              <a:t>dP = SdT donc P augmente avec T.</a:t>
            </a:r>
          </a:p>
          <a:p>
            <a:pPr algn="l"/>
            <a:r>
              <a:rPr lang="fr-FR" sz="1800" b="1" i="1">
                <a:solidFill>
                  <a:srgbClr val="0000FF"/>
                </a:solidFill>
                <a:effectLst/>
              </a:rPr>
              <a:t>Un effet inverse: </a:t>
            </a:r>
            <a:r>
              <a:rPr lang="fr-FR" sz="1800" b="1" i="1">
                <a:effectLst/>
              </a:rPr>
              <a:t>un refroidissement doit être associé à un écoulement à travers des microcanaux . Le poreux est un </a:t>
            </a:r>
            <a:r>
              <a:rPr lang="fr-FR" sz="1800" b="1" i="1">
                <a:solidFill>
                  <a:srgbClr val="0000FF"/>
                </a:solidFill>
                <a:effectLst/>
              </a:rPr>
              <a:t>filtre à entropie</a:t>
            </a:r>
            <a:r>
              <a:rPr lang="fr-FR" sz="1800" b="1" i="1">
                <a:effectLst/>
              </a:rPr>
              <a:t>. Découvert en 1939 à Oxford par Daunt et Mendelssohn Nature 143,  719 (1939)</a:t>
            </a:r>
          </a:p>
          <a:p>
            <a:pPr algn="l"/>
            <a:r>
              <a:rPr lang="fr-FR" sz="1800" b="1" i="1">
                <a:effectLst/>
              </a:rPr>
              <a:t>Dans ses 2 articles suivants (Comptes Rendus Ac. Sciences Paris, 207, 1035 and 1186 (1938) ) Tisza prédit l'existence d'</a:t>
            </a:r>
            <a:r>
              <a:rPr lang="fr-FR" sz="1800" b="1" i="1">
                <a:solidFill>
                  <a:srgbClr val="0000FF"/>
                </a:solidFill>
                <a:effectLst/>
              </a:rPr>
              <a:t>ondes de chaleur </a:t>
            </a:r>
            <a:r>
              <a:rPr lang="fr-FR" sz="1800" b="1" i="1">
                <a:effectLst/>
              </a:rPr>
              <a:t>appelées plus tard « second sound » par Landau.</a:t>
            </a:r>
          </a:p>
        </p:txBody>
      </p:sp>
    </p:spTree>
    <p:extLst>
      <p:ext uri="{BB962C8B-B14F-4D97-AF65-F5344CB8AC3E}">
        <p14:creationId xmlns:p14="http://schemas.microsoft.com/office/powerpoint/2010/main" val="19725663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43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4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5" grpId="0"/>
      <p:bldP spid="1843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a:xfrm>
            <a:off x="1295400" y="228600"/>
            <a:ext cx="6781800" cy="838200"/>
          </a:xfrm>
          <a:ln>
            <a:solidFill>
              <a:schemeClr val="tx1"/>
            </a:solidFill>
            <a:miter lim="800000"/>
            <a:headEnd/>
            <a:tailEnd/>
          </a:ln>
        </p:spPr>
        <p:txBody>
          <a:bodyPr/>
          <a:lstStyle/>
          <a:p>
            <a:r>
              <a:rPr lang="fr-FR" b="1">
                <a:solidFill>
                  <a:srgbClr val="FF0000"/>
                </a:solidFill>
                <a:latin typeface="Times New Roman"/>
                <a:cs typeface="Times New Roman"/>
              </a:rPr>
              <a:t>2  tests cruciaux</a:t>
            </a:r>
          </a:p>
        </p:txBody>
      </p:sp>
      <p:sp>
        <p:nvSpPr>
          <p:cNvPr id="186371" name="Rectangle 3"/>
          <p:cNvSpPr>
            <a:spLocks noChangeArrowheads="1"/>
          </p:cNvSpPr>
          <p:nvPr/>
        </p:nvSpPr>
        <p:spPr bwMode="auto">
          <a:xfrm>
            <a:off x="395536" y="1700807"/>
            <a:ext cx="8534400" cy="86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2000" b="1" i="1">
                <a:solidFill>
                  <a:srgbClr val="FF0000"/>
                </a:solidFill>
                <a:effectLst/>
              </a:rPr>
              <a:t>Londres, juillet 1938:  </a:t>
            </a:r>
            <a:r>
              <a:rPr lang="fr-FR" sz="2000" b="1" i="1">
                <a:effectLst/>
              </a:rPr>
              <a:t>Tisza présente comme un test décisif de sa théorie l'étude expérimentale des " ondes de temperature"  dont il a prédit l'existence</a:t>
            </a:r>
          </a:p>
        </p:txBody>
      </p:sp>
      <p:sp>
        <p:nvSpPr>
          <p:cNvPr id="186372" name="Rectangle 4"/>
          <p:cNvSpPr>
            <a:spLocks noChangeArrowheads="1"/>
          </p:cNvSpPr>
          <p:nvPr/>
        </p:nvSpPr>
        <p:spPr bwMode="auto">
          <a:xfrm>
            <a:off x="609600" y="22860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endParaRPr lang="fr-FR" b="1" i="1">
              <a:effectLst/>
            </a:endParaRPr>
          </a:p>
        </p:txBody>
      </p:sp>
      <p:sp>
        <p:nvSpPr>
          <p:cNvPr id="186373" name="Rectangle 5"/>
          <p:cNvSpPr>
            <a:spLocks noChangeArrowheads="1"/>
          </p:cNvSpPr>
          <p:nvPr/>
        </p:nvSpPr>
        <p:spPr bwMode="auto">
          <a:xfrm>
            <a:off x="323528" y="2708920"/>
            <a:ext cx="8519864"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2000" b="1" i="1">
                <a:effectLst/>
              </a:rPr>
              <a:t>Elles devaient être découvertes peu après mais pas tout à fait conformes au modèle de Tisza.</a:t>
            </a:r>
          </a:p>
          <a:p>
            <a:pPr marL="342900" indent="-342900" algn="l">
              <a:spcBef>
                <a:spcPct val="20000"/>
              </a:spcBef>
            </a:pPr>
            <a:r>
              <a:rPr lang="fr-FR" sz="2000" b="1" i="1">
                <a:effectLst/>
              </a:rPr>
              <a:t>Fritz London restait opposé à l'idée de 2 champs de vitesse indépendants.</a:t>
            </a:r>
          </a:p>
          <a:p>
            <a:pPr marL="342900" indent="-342900" algn="l">
              <a:spcBef>
                <a:spcPct val="20000"/>
              </a:spcBef>
            </a:pPr>
            <a:r>
              <a:rPr lang="fr-FR" sz="2000" b="1" i="1">
                <a:effectLst/>
              </a:rPr>
              <a:t>Il proposait de comparer l'hélium 4 (Bosons) à l'hélium 3 (Fermions)</a:t>
            </a:r>
          </a:p>
        </p:txBody>
      </p:sp>
      <p:sp>
        <p:nvSpPr>
          <p:cNvPr id="6" name="Rectangle 3"/>
          <p:cNvSpPr>
            <a:spLocks noChangeArrowheads="1"/>
          </p:cNvSpPr>
          <p:nvPr/>
        </p:nvSpPr>
        <p:spPr bwMode="auto">
          <a:xfrm>
            <a:off x="395536" y="4509120"/>
            <a:ext cx="8534400" cy="864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2000" b="1" i="1">
                <a:solidFill>
                  <a:srgbClr val="FF0000"/>
                </a:solidFill>
                <a:effectLst/>
              </a:rPr>
              <a:t>1938 </a:t>
            </a:r>
            <a:r>
              <a:rPr lang="fr-FR" sz="2000" b="1" i="1">
                <a:effectLst/>
              </a:rPr>
              <a:t>le NKVD stalinien jette Landau en prison</a:t>
            </a:r>
            <a:endParaRPr lang="fr-FR" sz="2000" b="1" i="1">
              <a:solidFill>
                <a:srgbClr val="FF0000"/>
              </a:solidFill>
              <a:effectLst/>
            </a:endParaRPr>
          </a:p>
          <a:p>
            <a:pPr marL="342900" indent="-342900" algn="l">
              <a:spcBef>
                <a:spcPct val="20000"/>
              </a:spcBef>
            </a:pPr>
            <a:endParaRPr lang="fr-FR" sz="2000" b="1" i="1">
              <a:solidFill>
                <a:srgbClr val="FF0000"/>
              </a:solidFill>
              <a:effectLst/>
            </a:endParaRPr>
          </a:p>
          <a:p>
            <a:pPr marL="342900" indent="-342900" algn="l">
              <a:spcBef>
                <a:spcPct val="20000"/>
              </a:spcBef>
            </a:pPr>
            <a:r>
              <a:rPr lang="fr-FR" sz="2000" b="1" i="1">
                <a:solidFill>
                  <a:srgbClr val="FF0000"/>
                </a:solidFill>
                <a:effectLst/>
              </a:rPr>
              <a:t>1939</a:t>
            </a:r>
            <a:r>
              <a:rPr lang="fr-FR" sz="2000" b="1" i="1">
                <a:effectLst/>
              </a:rPr>
              <a:t> la guerre arrête toute recherche sur l'hélium en occident...</a:t>
            </a:r>
          </a:p>
        </p:txBody>
      </p:sp>
    </p:spTree>
    <p:extLst>
      <p:ext uri="{BB962C8B-B14F-4D97-AF65-F5344CB8AC3E}">
        <p14:creationId xmlns:p14="http://schemas.microsoft.com/office/powerpoint/2010/main" val="19238075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p:nvPr>
        </p:nvSpPr>
        <p:spPr>
          <a:xfrm>
            <a:off x="683568" y="260648"/>
            <a:ext cx="2962672" cy="1368152"/>
          </a:xfrm>
          <a:ln>
            <a:solidFill>
              <a:srgbClr val="000000"/>
            </a:solidFill>
            <a:miter lim="800000"/>
            <a:headEnd/>
            <a:tailEnd/>
          </a:ln>
        </p:spPr>
        <p:txBody>
          <a:bodyPr>
            <a:normAutofit/>
          </a:bodyPr>
          <a:lstStyle/>
          <a:p>
            <a:r>
              <a:rPr lang="fr-FR" sz="3200" b="1">
                <a:solidFill>
                  <a:srgbClr val="FF0000"/>
                </a:solidFill>
                <a:latin typeface="Times" charset="0"/>
                <a:ea typeface="ＭＳ Ｐゴシック" charset="0"/>
                <a:cs typeface="ＭＳ Ｐゴシック" charset="0"/>
              </a:rPr>
              <a:t>Lev D. Landau 1908 - 1968</a:t>
            </a:r>
          </a:p>
        </p:txBody>
      </p:sp>
      <p:sp>
        <p:nvSpPr>
          <p:cNvPr id="144387" name="Text Box 3"/>
          <p:cNvSpPr txBox="1">
            <a:spLocks noChangeArrowheads="1"/>
          </p:cNvSpPr>
          <p:nvPr/>
        </p:nvSpPr>
        <p:spPr bwMode="auto">
          <a:xfrm>
            <a:off x="179512" y="2276872"/>
            <a:ext cx="8856984" cy="4524316"/>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l">
              <a:defRPr/>
            </a:pPr>
            <a:r>
              <a:rPr lang="fr-FR" sz="1800" b="1" i="1" smtClean="0">
                <a:effectLst/>
              </a:rPr>
              <a:t>1908: naissance à Baku</a:t>
            </a:r>
          </a:p>
          <a:p>
            <a:pPr algn="l">
              <a:defRPr/>
            </a:pPr>
            <a:r>
              <a:rPr lang="fr-FR" sz="1800" b="1" i="1" smtClean="0">
                <a:effectLst/>
              </a:rPr>
              <a:t>1927: Doctorat à Leningrad ( à 19 ans !)</a:t>
            </a:r>
          </a:p>
          <a:p>
            <a:pPr algn="l">
              <a:defRPr/>
            </a:pPr>
            <a:r>
              <a:rPr lang="fr-FR" sz="1800" b="1" i="1" smtClean="0">
                <a:effectLst/>
              </a:rPr>
              <a:t>1929: Bourses Rockefeller et </a:t>
            </a:r>
          </a:p>
          <a:p>
            <a:pPr algn="l">
              <a:defRPr/>
            </a:pPr>
            <a:r>
              <a:rPr lang="fr-FR" sz="1800" b="1" i="1" smtClean="0">
                <a:effectLst/>
              </a:rPr>
              <a:t>"Commissariat du Peuple pour l'éducation", visite Rutherford, Dirac et Kapitza (Cambridge), Pauli (Zurich), Born (Gottiingen), Heisenberg (Leipzig) et surtout Niels Bohr (Copenhague + 1932 et 1933)</a:t>
            </a:r>
            <a:r>
              <a:rPr lang="fr-FR" sz="1800" b="1" i="1" smtClean="0">
                <a:solidFill>
                  <a:srgbClr val="0000FF"/>
                </a:solidFill>
                <a:effectLst/>
              </a:rPr>
              <a:t> </a:t>
            </a:r>
          </a:p>
          <a:p>
            <a:pPr algn="l">
              <a:defRPr/>
            </a:pPr>
            <a:r>
              <a:rPr lang="fr-FR" sz="1800" b="1" i="1" smtClean="0">
                <a:solidFill>
                  <a:srgbClr val="0000FF"/>
                </a:solidFill>
                <a:effectLst/>
              </a:rPr>
              <a:t>1932-37: Fonde son école de physique  théorique à Kharkov et commence l'écriture des "Landau &amp; Lifshitz"</a:t>
            </a:r>
          </a:p>
          <a:p>
            <a:pPr algn="l">
              <a:defRPr/>
            </a:pPr>
            <a:r>
              <a:rPr lang="fr-FR" sz="1800" b="1" i="1" smtClean="0">
                <a:effectLst/>
              </a:rPr>
              <a:t>Mars 1938: tract anti-stalinien, arrestation par le NKVD ancêtre du KGB, condamnation à 10 ans de prison</a:t>
            </a:r>
          </a:p>
          <a:p>
            <a:pPr algn="l">
              <a:defRPr/>
            </a:pPr>
            <a:r>
              <a:rPr lang="fr-FR" sz="1800" b="1" i="1" smtClean="0">
                <a:effectLst/>
              </a:rPr>
              <a:t>Avril 1939: Kapitza réussit à faire libérer Landau en se portant garant auprès de </a:t>
            </a:r>
            <a:r>
              <a:rPr lang="fr-FR" sz="1800" b="1" i="1" smtClean="0">
                <a:solidFill>
                  <a:srgbClr val="0000FF"/>
                </a:solidFill>
                <a:effectLst/>
              </a:rPr>
              <a:t>Béria</a:t>
            </a:r>
            <a:r>
              <a:rPr lang="fr-FR" sz="1800" b="1" i="1" smtClean="0">
                <a:effectLst/>
              </a:rPr>
              <a:t>. Landau recommence à travailler auprès de </a:t>
            </a:r>
            <a:r>
              <a:rPr lang="fr-FR" sz="1800" b="1" i="1" smtClean="0">
                <a:solidFill>
                  <a:srgbClr val="0000FF"/>
                </a:solidFill>
                <a:effectLst/>
              </a:rPr>
              <a:t>Kapitza</a:t>
            </a:r>
            <a:r>
              <a:rPr lang="fr-FR" sz="1800" b="1" i="1" smtClean="0">
                <a:effectLst/>
              </a:rPr>
              <a:t> à Moscou.</a:t>
            </a:r>
          </a:p>
          <a:p>
            <a:pPr algn="l">
              <a:defRPr/>
            </a:pPr>
            <a:r>
              <a:rPr lang="fr-FR" sz="1800" b="1" i="1" smtClean="0">
                <a:solidFill>
                  <a:srgbClr val="FF0000"/>
                </a:solidFill>
                <a:effectLst/>
              </a:rPr>
              <a:t>Juin 1941: Landau publie simultanément aux Etats Unis et en URSS une théorie de la superfluidité</a:t>
            </a:r>
          </a:p>
          <a:p>
            <a:pPr algn="l">
              <a:defRPr/>
            </a:pPr>
            <a:r>
              <a:rPr lang="fr-FR" sz="1800" b="1" i="1">
                <a:solidFill>
                  <a:srgbClr val="FF0000"/>
                </a:solidFill>
                <a:effectLst/>
              </a:rPr>
              <a:t>1962: Prix Nobel  et grave accident de voiture</a:t>
            </a:r>
          </a:p>
          <a:p>
            <a:pPr algn="l">
              <a:defRPr/>
            </a:pPr>
            <a:r>
              <a:rPr lang="fr-FR" sz="1800" b="1" i="1">
                <a:effectLst/>
              </a:rPr>
              <a:t>1968: décès après 6 ans de souffrances</a:t>
            </a:r>
            <a:endParaRPr lang="fr-FR" sz="1800" b="1" i="1" smtClean="0">
              <a:effectLst/>
            </a:endParaRPr>
          </a:p>
        </p:txBody>
      </p:sp>
      <p:grpSp>
        <p:nvGrpSpPr>
          <p:cNvPr id="4" name="Grouper 3"/>
          <p:cNvGrpSpPr/>
          <p:nvPr/>
        </p:nvGrpSpPr>
        <p:grpSpPr>
          <a:xfrm>
            <a:off x="4355976" y="108248"/>
            <a:ext cx="4752528" cy="3032720"/>
            <a:chOff x="4355976" y="332656"/>
            <a:chExt cx="4752528" cy="3032720"/>
          </a:xfrm>
        </p:grpSpPr>
        <p:pic>
          <p:nvPicPr>
            <p:cNvPr id="2" name="Image 1" descr="Dau_38-58.jpg"/>
            <p:cNvPicPr>
              <a:picLocks noChangeAspect="1"/>
            </p:cNvPicPr>
            <p:nvPr/>
          </p:nvPicPr>
          <p:blipFill rotWithShape="1">
            <a:blip r:embed="rId3">
              <a:extLst>
                <a:ext uri="{28A0092B-C50C-407E-A947-70E740481C1C}">
                  <a14:useLocalDpi xmlns:a14="http://schemas.microsoft.com/office/drawing/2010/main" val="0"/>
                </a:ext>
              </a:extLst>
            </a:blip>
            <a:srcRect r="63916"/>
            <a:stretch/>
          </p:blipFill>
          <p:spPr>
            <a:xfrm>
              <a:off x="4355976" y="332656"/>
              <a:ext cx="2439025" cy="3024336"/>
            </a:xfrm>
            <a:prstGeom prst="rect">
              <a:avLst/>
            </a:prstGeom>
          </p:spPr>
        </p:pic>
        <p:pic>
          <p:nvPicPr>
            <p:cNvPr id="5" name="Image 4" descr="Dau_38-58.jpg"/>
            <p:cNvPicPr>
              <a:picLocks noChangeAspect="1"/>
            </p:cNvPicPr>
            <p:nvPr/>
          </p:nvPicPr>
          <p:blipFill rotWithShape="1">
            <a:blip r:embed="rId3">
              <a:extLst>
                <a:ext uri="{28A0092B-C50C-407E-A947-70E740481C1C}">
                  <a14:useLocalDpi xmlns:a14="http://schemas.microsoft.com/office/drawing/2010/main" val="0"/>
                </a:ext>
              </a:extLst>
            </a:blip>
            <a:srcRect l="68246"/>
            <a:stretch/>
          </p:blipFill>
          <p:spPr>
            <a:xfrm>
              <a:off x="6922973" y="341040"/>
              <a:ext cx="2146376" cy="3024336"/>
            </a:xfrm>
            <a:prstGeom prst="rect">
              <a:avLst/>
            </a:prstGeom>
          </p:spPr>
        </p:pic>
        <p:sp>
          <p:nvSpPr>
            <p:cNvPr id="3" name="ZoneTexte 2"/>
            <p:cNvSpPr txBox="1"/>
            <p:nvPr/>
          </p:nvSpPr>
          <p:spPr>
            <a:xfrm>
              <a:off x="6084168" y="2780928"/>
              <a:ext cx="697627" cy="400110"/>
            </a:xfrm>
            <a:prstGeom prst="rect">
              <a:avLst/>
            </a:prstGeom>
            <a:noFill/>
          </p:spPr>
          <p:txBody>
            <a:bodyPr wrap="none" rtlCol="0">
              <a:spAutoFit/>
            </a:bodyPr>
            <a:lstStyle/>
            <a:p>
              <a:r>
                <a:rPr lang="fr-FR" sz="2000" b="1">
                  <a:solidFill>
                    <a:schemeClr val="bg1"/>
                  </a:solidFill>
                </a:rPr>
                <a:t>1938</a:t>
              </a:r>
            </a:p>
          </p:txBody>
        </p:sp>
        <p:sp>
          <p:nvSpPr>
            <p:cNvPr id="7" name="ZoneTexte 6"/>
            <p:cNvSpPr txBox="1"/>
            <p:nvPr/>
          </p:nvSpPr>
          <p:spPr>
            <a:xfrm>
              <a:off x="8410877" y="2780928"/>
              <a:ext cx="697627" cy="400110"/>
            </a:xfrm>
            <a:prstGeom prst="rect">
              <a:avLst/>
            </a:prstGeom>
            <a:noFill/>
          </p:spPr>
          <p:txBody>
            <a:bodyPr wrap="none" rtlCol="0">
              <a:spAutoFit/>
            </a:bodyPr>
            <a:lstStyle/>
            <a:p>
              <a:r>
                <a:rPr lang="fr-FR" sz="2000" b="1">
                  <a:solidFill>
                    <a:schemeClr val="bg1"/>
                  </a:solidFill>
                </a:rPr>
                <a:t>1958</a:t>
              </a:r>
            </a:p>
          </p:txBody>
        </p:sp>
      </p:gr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152400" y="228600"/>
            <a:ext cx="3733800" cy="838200"/>
          </a:xfrm>
          <a:ln>
            <a:solidFill>
              <a:schemeClr val="tx1"/>
            </a:solidFill>
            <a:miter lim="800000"/>
            <a:headEnd/>
            <a:tailEnd/>
          </a:ln>
        </p:spPr>
        <p:txBody>
          <a:bodyPr>
            <a:normAutofit/>
          </a:bodyPr>
          <a:lstStyle/>
          <a:p>
            <a:r>
              <a:rPr lang="fr-FR" sz="3200" b="1">
                <a:solidFill>
                  <a:srgbClr val="FF0000"/>
                </a:solidFill>
                <a:latin typeface="Times New Roman"/>
                <a:cs typeface="Times New Roman"/>
              </a:rPr>
              <a:t>L'école de Landau</a:t>
            </a:r>
          </a:p>
        </p:txBody>
      </p:sp>
      <p:sp>
        <p:nvSpPr>
          <p:cNvPr id="163848" name="Rectangle 8"/>
          <p:cNvSpPr>
            <a:spLocks noChangeArrowheads="1"/>
          </p:cNvSpPr>
          <p:nvPr/>
        </p:nvSpPr>
        <p:spPr bwMode="auto">
          <a:xfrm>
            <a:off x="228600" y="1371600"/>
            <a:ext cx="3429000" cy="5225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1800" b="1" i="1">
                <a:effectLst/>
              </a:rPr>
              <a:t>fondation à Kharkov avec 5 élèves ou postdocs  qui ont réussi le  «Teorminimum exam »</a:t>
            </a:r>
          </a:p>
          <a:p>
            <a:pPr marL="342900" indent="-342900" algn="l">
              <a:spcBef>
                <a:spcPct val="20000"/>
              </a:spcBef>
            </a:pPr>
            <a:r>
              <a:rPr lang="fr-FR" sz="1800" b="1" i="1">
                <a:effectLst/>
              </a:rPr>
              <a:t>1: Kompaneez</a:t>
            </a:r>
          </a:p>
          <a:p>
            <a:pPr marL="342900" indent="-342900" algn="l">
              <a:spcBef>
                <a:spcPct val="20000"/>
              </a:spcBef>
            </a:pPr>
            <a:r>
              <a:rPr lang="fr-FR" sz="1800" b="1" i="1">
                <a:solidFill>
                  <a:srgbClr val="0000FF"/>
                </a:solidFill>
                <a:effectLst/>
              </a:rPr>
              <a:t>2 : E. Lifshitz</a:t>
            </a:r>
          </a:p>
          <a:p>
            <a:pPr marL="342900" indent="-342900" algn="l">
              <a:spcBef>
                <a:spcPct val="20000"/>
              </a:spcBef>
            </a:pPr>
            <a:r>
              <a:rPr lang="fr-FR" sz="1800" b="1" i="1">
                <a:effectLst/>
              </a:rPr>
              <a:t>3: Akhiezer</a:t>
            </a:r>
          </a:p>
          <a:p>
            <a:pPr marL="342900" indent="-342900" algn="l">
              <a:spcBef>
                <a:spcPct val="20000"/>
              </a:spcBef>
            </a:pPr>
            <a:r>
              <a:rPr lang="fr-FR" sz="1800" b="1" i="1">
                <a:effectLst/>
              </a:rPr>
              <a:t>4: Pomeranchuk</a:t>
            </a:r>
          </a:p>
          <a:p>
            <a:pPr marL="342900" indent="-342900" algn="l">
              <a:spcBef>
                <a:spcPct val="20000"/>
              </a:spcBef>
            </a:pPr>
            <a:r>
              <a:rPr lang="fr-FR" sz="1800" b="1" i="1">
                <a:solidFill>
                  <a:srgbClr val="0000FF"/>
                </a:solidFill>
                <a:effectLst/>
              </a:rPr>
              <a:t> 5: L. Tisza</a:t>
            </a:r>
          </a:p>
          <a:p>
            <a:pPr marL="342900" indent="-342900" algn="l">
              <a:spcBef>
                <a:spcPct val="20000"/>
              </a:spcBef>
            </a:pPr>
            <a:endParaRPr lang="fr-FR" sz="1800" b="1" i="1">
              <a:solidFill>
                <a:srgbClr val="0000FF"/>
              </a:solidFill>
              <a:effectLst/>
            </a:endParaRPr>
          </a:p>
          <a:p>
            <a:pPr marL="342900" indent="-342900" algn="l">
              <a:spcBef>
                <a:spcPct val="20000"/>
              </a:spcBef>
            </a:pPr>
            <a:r>
              <a:rPr lang="fr-FR" sz="1800" b="1" i="1">
                <a:solidFill>
                  <a:srgbClr val="0000FF"/>
                </a:solidFill>
                <a:effectLst/>
              </a:rPr>
              <a:t>commence l'écriture de sa série de livres avec E.M. Lifshitz</a:t>
            </a:r>
          </a:p>
          <a:p>
            <a:pPr marL="342900" indent="-342900" algn="l">
              <a:spcBef>
                <a:spcPct val="20000"/>
              </a:spcBef>
            </a:pPr>
            <a:endParaRPr lang="fr-FR" sz="1800" b="1" i="1">
              <a:solidFill>
                <a:srgbClr val="0000FF"/>
              </a:solidFill>
              <a:effectLst/>
            </a:endParaRPr>
          </a:p>
          <a:p>
            <a:pPr marL="342900" indent="-342900" algn="l">
              <a:spcBef>
                <a:spcPct val="20000"/>
              </a:spcBef>
            </a:pPr>
            <a:r>
              <a:rPr lang="fr-FR" sz="1800" b="1" i="1">
                <a:effectLst/>
              </a:rPr>
              <a:t>1937: persécuté, Landau se réfugie auprès de Kapitza à Moscou...</a:t>
            </a:r>
          </a:p>
          <a:p>
            <a:pPr marL="342900" indent="-342900" algn="l">
              <a:spcBef>
                <a:spcPct val="20000"/>
              </a:spcBef>
            </a:pPr>
            <a:r>
              <a:rPr lang="fr-FR" sz="1800" b="1" i="1">
                <a:effectLst/>
              </a:rPr>
              <a:t>et Tisza au Collège de France  à Paris</a:t>
            </a:r>
          </a:p>
        </p:txBody>
      </p:sp>
      <p:sp>
        <p:nvSpPr>
          <p:cNvPr id="163849" name="Rectangle 9"/>
          <p:cNvSpPr>
            <a:spLocks noChangeArrowheads="1"/>
          </p:cNvSpPr>
          <p:nvPr/>
        </p:nvSpPr>
        <p:spPr bwMode="auto">
          <a:xfrm>
            <a:off x="609600" y="22860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endParaRPr lang="fr-FR" b="1" i="1">
              <a:effectLst/>
            </a:endParaRPr>
          </a:p>
        </p:txBody>
      </p:sp>
      <p:pic>
        <p:nvPicPr>
          <p:cNvPr id="163851" name="Picture 11" descr="Landau-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04800"/>
            <a:ext cx="4852988" cy="60563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139952" y="1484784"/>
            <a:ext cx="792088"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7" name="Rectangle 6"/>
          <p:cNvSpPr/>
          <p:nvPr/>
        </p:nvSpPr>
        <p:spPr>
          <a:xfrm>
            <a:off x="4178052" y="557188"/>
            <a:ext cx="792088"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Rectangle 7"/>
          <p:cNvSpPr/>
          <p:nvPr/>
        </p:nvSpPr>
        <p:spPr>
          <a:xfrm>
            <a:off x="4067944" y="3738240"/>
            <a:ext cx="1080120"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9" name="Rectangle 8"/>
          <p:cNvSpPr/>
          <p:nvPr/>
        </p:nvSpPr>
        <p:spPr>
          <a:xfrm>
            <a:off x="4067944" y="5229200"/>
            <a:ext cx="792088"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p:cNvSpPr/>
          <p:nvPr/>
        </p:nvSpPr>
        <p:spPr>
          <a:xfrm>
            <a:off x="4080644" y="5826472"/>
            <a:ext cx="792088"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1" name="Rectangle 10"/>
          <p:cNvSpPr/>
          <p:nvPr/>
        </p:nvSpPr>
        <p:spPr>
          <a:xfrm>
            <a:off x="6516216" y="3547616"/>
            <a:ext cx="936104" cy="288032"/>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36960078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title"/>
          </p:nvPr>
        </p:nvSpPr>
        <p:spPr>
          <a:xfrm>
            <a:off x="1295400" y="228600"/>
            <a:ext cx="6781800" cy="838200"/>
          </a:xfrm>
          <a:ln>
            <a:solidFill>
              <a:schemeClr val="tx1"/>
            </a:solidFill>
            <a:miter lim="800000"/>
            <a:headEnd/>
            <a:tailEnd/>
          </a:ln>
        </p:spPr>
        <p:txBody>
          <a:bodyPr>
            <a:normAutofit/>
          </a:bodyPr>
          <a:lstStyle/>
          <a:p>
            <a:r>
              <a:rPr lang="fr-FR" sz="4000" b="1">
                <a:solidFill>
                  <a:srgbClr val="FF0000"/>
                </a:solidFill>
                <a:latin typeface="Times New Roman"/>
                <a:cs typeface="Times New Roman"/>
              </a:rPr>
              <a:t>la théorie de Landau</a:t>
            </a:r>
          </a:p>
        </p:txBody>
      </p:sp>
      <p:sp>
        <p:nvSpPr>
          <p:cNvPr id="192515" name="Rectangle 3"/>
          <p:cNvSpPr>
            <a:spLocks noChangeArrowheads="1"/>
          </p:cNvSpPr>
          <p:nvPr/>
        </p:nvSpPr>
        <p:spPr bwMode="auto">
          <a:xfrm>
            <a:off x="457200" y="1371600"/>
            <a:ext cx="84582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2000" b="1" i="1">
                <a:effectLst/>
              </a:rPr>
              <a:t>Même affirmation au début des deux articles:</a:t>
            </a:r>
          </a:p>
          <a:p>
            <a:pPr marL="342900" indent="-342900" algn="l">
              <a:spcBef>
                <a:spcPct val="20000"/>
              </a:spcBef>
            </a:pPr>
            <a:r>
              <a:rPr lang="fr-FR" sz="2000" b="1" i="1">
                <a:solidFill>
                  <a:schemeClr val="tx2"/>
                </a:solidFill>
                <a:effectLst/>
              </a:rPr>
              <a:t>« It is well known that liquid Helium at temperatures below the </a:t>
            </a:r>
            <a:r>
              <a:rPr lang="fr-FR" sz="2000" b="1" i="1">
                <a:solidFill>
                  <a:schemeClr val="tx2"/>
                </a:solidFill>
                <a:effectLst/>
                <a:latin typeface="Symbol" charset="0"/>
                <a:sym typeface="Symbol" charset="0"/>
              </a:rPr>
              <a:t></a:t>
            </a:r>
            <a:r>
              <a:rPr lang="fr-FR" sz="2000" b="1" i="1">
                <a:solidFill>
                  <a:schemeClr val="tx2"/>
                </a:solidFill>
                <a:effectLst/>
              </a:rPr>
              <a:t>-point </a:t>
            </a:r>
            <a:r>
              <a:rPr lang="fr-FR" altLang="ja-JP" sz="2000" b="1" i="1">
                <a:solidFill>
                  <a:schemeClr val="tx2"/>
                </a:solidFill>
                <a:effectLst/>
                <a:cs typeface="ＭＳ Ｐゴシック" charset="0"/>
              </a:rPr>
              <a:t>possesses a number of peculiar properties, the most important of which is superfluidity discovered by P.L. Kapitza.</a:t>
            </a:r>
            <a:r>
              <a:rPr lang="fr-FR" altLang="ja-JP" sz="2000" b="1" i="1">
                <a:solidFill>
                  <a:schemeClr val="tx2"/>
                </a:solidFill>
                <a:effectLst/>
                <a:latin typeface="Arial"/>
                <a:cs typeface="ＭＳ Ｐゴシック" charset="0"/>
              </a:rPr>
              <a:t> »</a:t>
            </a:r>
            <a:endParaRPr lang="fr-FR" altLang="ja-JP" sz="2000" b="1" i="1">
              <a:effectLst/>
              <a:cs typeface="ＭＳ Ｐゴシック" charset="0"/>
            </a:endParaRPr>
          </a:p>
          <a:p>
            <a:pPr marL="342900" indent="-342900" algn="l">
              <a:spcBef>
                <a:spcPct val="20000"/>
              </a:spcBef>
            </a:pPr>
            <a:r>
              <a:rPr lang="fr-FR" altLang="ja-JP" sz="2000" b="1" i="1">
                <a:effectLst/>
                <a:cs typeface="ＭＳ Ｐゴシック" charset="0"/>
              </a:rPr>
              <a:t>D'après Landau, la découverte avait donc été faite à Moscou par l'homme qui lui avait sauvé la vie...</a:t>
            </a:r>
            <a:endParaRPr lang="fr-FR" sz="2000" b="1" i="1">
              <a:effectLst/>
            </a:endParaRPr>
          </a:p>
        </p:txBody>
      </p:sp>
      <p:sp>
        <p:nvSpPr>
          <p:cNvPr id="192517" name="Text Box 5"/>
          <p:cNvSpPr txBox="1">
            <a:spLocks noChangeArrowheads="1"/>
          </p:cNvSpPr>
          <p:nvPr/>
        </p:nvSpPr>
        <p:spPr bwMode="auto">
          <a:xfrm>
            <a:off x="457200" y="3489325"/>
            <a:ext cx="81534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fr-FR" sz="2000" b="1" i="1">
                <a:effectLst/>
              </a:rPr>
              <a:t>Landau continue ainsi:</a:t>
            </a:r>
          </a:p>
          <a:p>
            <a:pPr algn="l"/>
            <a:r>
              <a:rPr lang="fr-FR" sz="2000" b="1" i="1">
                <a:solidFill>
                  <a:schemeClr val="tx2"/>
                </a:solidFill>
                <a:effectLst/>
              </a:rPr>
              <a:t>« L. Tisza suggested that Helium II should be considered as a degenerate ideal Bose gas... This point of view, however, cannot be considered as satisfactory... nothing would prevent atoms in a normal state from colliding with excited atoms, ie when moving through the liquid they would experience a friction and there would be no superfluidity at all. In this way the explanation advanced by Tisza not only has no foundations in his suggestions but is in direct contradiction with them. »</a:t>
            </a:r>
            <a:r>
              <a:rPr lang="fr-FR" sz="2000" b="1" i="1">
                <a:effectLst/>
              </a:rPr>
              <a:t> </a:t>
            </a:r>
          </a:p>
        </p:txBody>
      </p:sp>
      <p:sp>
        <p:nvSpPr>
          <p:cNvPr id="192518" name="Text Box 6"/>
          <p:cNvSpPr txBox="1">
            <a:spLocks noChangeArrowheads="1"/>
          </p:cNvSpPr>
          <p:nvPr/>
        </p:nvSpPr>
        <p:spPr bwMode="auto">
          <a:xfrm>
            <a:off x="533400" y="6172200"/>
            <a:ext cx="792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spcBef>
                <a:spcPct val="50000"/>
              </a:spcBef>
            </a:pPr>
            <a:r>
              <a:rPr lang="fr-FR" sz="2000" b="1" i="1">
                <a:effectLst/>
              </a:rPr>
              <a:t>une agressivité étonnante...</a:t>
            </a:r>
          </a:p>
        </p:txBody>
      </p:sp>
    </p:spTree>
    <p:extLst>
      <p:ext uri="{BB962C8B-B14F-4D97-AF65-F5344CB8AC3E}">
        <p14:creationId xmlns:p14="http://schemas.microsoft.com/office/powerpoint/2010/main" val="41295394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25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25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25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p:bldP spid="192517" grpId="0"/>
      <p:bldP spid="1925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609600" y="228600"/>
            <a:ext cx="7924800" cy="990600"/>
          </a:xfrm>
          <a:ln>
            <a:solidFill>
              <a:schemeClr val="tx1"/>
            </a:solidFill>
            <a:miter lim="800000"/>
            <a:headEnd/>
            <a:tailEnd/>
          </a:ln>
        </p:spPr>
        <p:txBody>
          <a:bodyPr>
            <a:normAutofit fontScale="90000"/>
          </a:bodyPr>
          <a:lstStyle/>
          <a:p>
            <a:r>
              <a:rPr lang="fr-FR" sz="3200" b="1">
                <a:solidFill>
                  <a:srgbClr val="FF0000"/>
                </a:solidFill>
                <a:latin typeface="Times New Roman"/>
                <a:cs typeface="Times New Roman"/>
              </a:rPr>
              <a:t>Landau quantifie l'hydrodynamique </a:t>
            </a:r>
            <a:br>
              <a:rPr lang="fr-FR" sz="3200" b="1">
                <a:solidFill>
                  <a:srgbClr val="FF0000"/>
                </a:solidFill>
                <a:latin typeface="Times New Roman"/>
                <a:cs typeface="Times New Roman"/>
              </a:rPr>
            </a:br>
            <a:r>
              <a:rPr lang="fr-FR" sz="3200" b="1">
                <a:solidFill>
                  <a:srgbClr val="FF0000"/>
                </a:solidFill>
                <a:latin typeface="Times New Roman"/>
                <a:cs typeface="Times New Roman"/>
              </a:rPr>
              <a:t>et réintroduit le modèle à 2 fluides de Tisza</a:t>
            </a:r>
          </a:p>
        </p:txBody>
      </p:sp>
      <p:sp>
        <p:nvSpPr>
          <p:cNvPr id="194563" name="Rectangle 3"/>
          <p:cNvSpPr>
            <a:spLocks noChangeArrowheads="1"/>
          </p:cNvSpPr>
          <p:nvPr/>
        </p:nvSpPr>
        <p:spPr bwMode="auto">
          <a:xfrm>
            <a:off x="304800" y="1587624"/>
            <a:ext cx="4843264" cy="270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indent="-342900" algn="l">
              <a:spcBef>
                <a:spcPts val="0"/>
              </a:spcBef>
            </a:pPr>
            <a:r>
              <a:rPr lang="fr-FR" sz="1800" b="1" i="1">
                <a:solidFill>
                  <a:srgbClr val="FF0000"/>
                </a:solidFill>
                <a:effectLst/>
              </a:rPr>
              <a:t>En 1941</a:t>
            </a:r>
            <a:r>
              <a:rPr lang="fr-FR" sz="1800" b="1" i="1">
                <a:effectLst/>
              </a:rPr>
              <a:t>: « every weakly excited state can be considered as an aggregate of  single elementary excitations » : </a:t>
            </a:r>
          </a:p>
          <a:p>
            <a:pPr indent="-342900" algn="l">
              <a:spcBef>
                <a:spcPts val="0"/>
              </a:spcBef>
            </a:pPr>
            <a:r>
              <a:rPr lang="fr-FR" sz="1800" b="1" i="1">
                <a:effectLst/>
              </a:rPr>
              <a:t>ondes sonores quantifiées (phonons) </a:t>
            </a:r>
            <a:r>
              <a:rPr lang="fr-FR" sz="1800" b="1" i="1">
                <a:effectLst/>
                <a:latin typeface="Symbol" charset="0"/>
                <a:sym typeface="Symbol" charset="0"/>
              </a:rPr>
              <a:t></a:t>
            </a:r>
            <a:r>
              <a:rPr lang="fr-FR" sz="1800" b="1" i="1">
                <a:effectLst/>
              </a:rPr>
              <a:t> = cp</a:t>
            </a:r>
          </a:p>
          <a:p>
            <a:pPr indent="-342900" algn="l">
              <a:spcBef>
                <a:spcPts val="0"/>
              </a:spcBef>
            </a:pPr>
            <a:r>
              <a:rPr lang="fr-FR" sz="1800" b="1" i="1">
                <a:effectLst/>
              </a:rPr>
              <a:t> tourbillons élémentaires ? </a:t>
            </a:r>
            <a:r>
              <a:rPr lang="fr-FR" sz="1800" b="1" i="1">
                <a:solidFill>
                  <a:srgbClr val="FF0000"/>
                </a:solidFill>
                <a:effectLst/>
                <a:latin typeface="Symbol" charset="0"/>
                <a:sym typeface="Symbol" charset="0"/>
              </a:rPr>
              <a:t></a:t>
            </a:r>
            <a:r>
              <a:rPr lang="fr-FR" sz="1800" b="1" i="1">
                <a:solidFill>
                  <a:srgbClr val="FF0000"/>
                </a:solidFill>
                <a:effectLst/>
                <a:latin typeface="Times New Roman" charset="0"/>
              </a:rPr>
              <a:t>p</a:t>
            </a:r>
            <a:r>
              <a:rPr lang="fr-FR" sz="1800" b="1" i="1" baseline="30000">
                <a:solidFill>
                  <a:srgbClr val="FF0000"/>
                </a:solidFill>
                <a:effectLst/>
                <a:latin typeface="Symbol" charset="0"/>
                <a:sym typeface="Symbol" charset="0"/>
              </a:rPr>
              <a:t></a:t>
            </a:r>
            <a:r>
              <a:rPr lang="fr-FR" sz="1800" b="1" i="1">
                <a:solidFill>
                  <a:srgbClr val="FF0000"/>
                </a:solidFill>
                <a:effectLst/>
                <a:latin typeface="Symbol" charset="0"/>
                <a:sym typeface="Symbol" charset="0"/>
              </a:rPr>
              <a:t></a:t>
            </a:r>
            <a:endParaRPr lang="fr-FR" sz="1800" b="1" i="1">
              <a:solidFill>
                <a:srgbClr val="FF0000"/>
              </a:solidFill>
              <a:effectLst/>
            </a:endParaRPr>
          </a:p>
          <a:p>
            <a:pPr indent="-342900" algn="l">
              <a:spcBef>
                <a:spcPts val="0"/>
              </a:spcBef>
            </a:pPr>
            <a:r>
              <a:rPr lang="fr-FR" sz="1800" b="1" i="1">
                <a:solidFill>
                  <a:srgbClr val="FF0000"/>
                </a:solidFill>
                <a:effectLst/>
              </a:rPr>
              <a:t>En 1947</a:t>
            </a:r>
            <a:r>
              <a:rPr lang="fr-FR" sz="1800" b="1" i="1">
                <a:effectLst/>
              </a:rPr>
              <a:t>, les rotons deviennent une branche du spectre des phonons </a:t>
            </a:r>
            <a:r>
              <a:rPr lang="fr-FR" sz="1800" b="1" i="1">
                <a:solidFill>
                  <a:srgbClr val="FF0000"/>
                </a:solidFill>
                <a:effectLst/>
                <a:latin typeface="Symbol" charset="0"/>
                <a:sym typeface="Symbol" charset="0"/>
              </a:rPr>
              <a:t></a:t>
            </a:r>
            <a:r>
              <a:rPr lang="fr-FR" sz="1800" b="1" i="1">
                <a:solidFill>
                  <a:srgbClr val="FF0000"/>
                </a:solidFill>
                <a:effectLst/>
                <a:latin typeface="Times New Roman" charset="0"/>
              </a:rPr>
              <a:t>p-p</a:t>
            </a:r>
            <a:r>
              <a:rPr lang="fr-FR" sz="1800" b="1" i="1" baseline="-25000">
                <a:solidFill>
                  <a:srgbClr val="FF0000"/>
                </a:solidFill>
                <a:effectLst/>
                <a:latin typeface="Times New Roman" charset="0"/>
              </a:rPr>
              <a:t>0</a:t>
            </a:r>
            <a:r>
              <a:rPr lang="fr-FR" sz="1800" b="1" i="1">
                <a:solidFill>
                  <a:srgbClr val="FF0000"/>
                </a:solidFill>
                <a:effectLst/>
                <a:latin typeface="Times New Roman" charset="0"/>
              </a:rPr>
              <a:t>)</a:t>
            </a:r>
            <a:r>
              <a:rPr lang="fr-FR" sz="1800" b="1" i="1" baseline="30000">
                <a:solidFill>
                  <a:srgbClr val="FF0000"/>
                </a:solidFill>
                <a:effectLst/>
                <a:latin typeface="Symbol" charset="0"/>
                <a:sym typeface="Symbol" charset="0"/>
              </a:rPr>
              <a:t></a:t>
            </a:r>
            <a:r>
              <a:rPr lang="fr-FR" sz="1800" b="1" i="1">
                <a:solidFill>
                  <a:srgbClr val="FF0000"/>
                </a:solidFill>
                <a:effectLst/>
                <a:latin typeface="Symbol" charset="0"/>
                <a:sym typeface="Symbol" charset="0"/>
              </a:rPr>
              <a:t> </a:t>
            </a:r>
            <a:endParaRPr lang="fr-FR" sz="1800" b="1" i="1">
              <a:effectLst/>
            </a:endParaRPr>
          </a:p>
          <a:p>
            <a:pPr indent="-342900" algn="l">
              <a:spcBef>
                <a:spcPts val="0"/>
              </a:spcBef>
            </a:pPr>
            <a:r>
              <a:rPr lang="fr-FR" sz="1800" b="1" i="1">
                <a:effectLst/>
              </a:rPr>
              <a:t>bon accord avec les mesures de chaleur spécifique de Keesom and Keesom (Leiden, 1935)</a:t>
            </a:r>
          </a:p>
        </p:txBody>
      </p:sp>
      <p:sp>
        <p:nvSpPr>
          <p:cNvPr id="194565" name="Rectangle 5"/>
          <p:cNvSpPr>
            <a:spLocks noChangeArrowheads="1"/>
          </p:cNvSpPr>
          <p:nvPr/>
        </p:nvSpPr>
        <p:spPr bwMode="auto">
          <a:xfrm>
            <a:off x="179512" y="4581128"/>
            <a:ext cx="8659688"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indent="-342900" algn="l">
              <a:spcBef>
                <a:spcPts val="0"/>
              </a:spcBef>
            </a:pPr>
            <a:r>
              <a:rPr lang="fr-FR" sz="1800" b="1" i="1">
                <a:solidFill>
                  <a:srgbClr val="00C200"/>
                </a:solidFill>
                <a:effectLst/>
              </a:rPr>
              <a:t>introduit le concept de "vitesse critique"</a:t>
            </a:r>
          </a:p>
          <a:p>
            <a:pPr indent="-342900" algn="l">
              <a:spcBef>
                <a:spcPts val="0"/>
              </a:spcBef>
            </a:pPr>
            <a:r>
              <a:rPr lang="fr-FR" sz="1800" b="1" i="1">
                <a:solidFill>
                  <a:srgbClr val="00C200"/>
                </a:solidFill>
                <a:effectLst/>
              </a:rPr>
              <a:t>Dissipation par émission de phonons mais Landau « leaves apart the question as to whether superfluidity disappears at a smaller velocity for another reason ».</a:t>
            </a:r>
          </a:p>
        </p:txBody>
      </p:sp>
      <p:sp>
        <p:nvSpPr>
          <p:cNvPr id="194566" name="Rectangle 6"/>
          <p:cNvSpPr>
            <a:spLocks noChangeArrowheads="1"/>
          </p:cNvSpPr>
          <p:nvPr/>
        </p:nvSpPr>
        <p:spPr bwMode="auto">
          <a:xfrm>
            <a:off x="107504" y="5522168"/>
            <a:ext cx="8534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1800" b="1" i="1">
                <a:solidFill>
                  <a:schemeClr val="tx2"/>
                </a:solidFill>
                <a:effectLst/>
              </a:rPr>
              <a:t>Ensuite, Landau réintroduit le modèle à 2 fluides de Tisza’s et retrouve l'existence d'ondes de températures qu'il baptise "second son". </a:t>
            </a:r>
          </a:p>
          <a:p>
            <a:pPr marL="342900" indent="-342900" algn="l">
              <a:spcBef>
                <a:spcPct val="20000"/>
              </a:spcBef>
            </a:pPr>
            <a:r>
              <a:rPr lang="fr-FR" sz="1800" b="1" i="1">
                <a:solidFill>
                  <a:schemeClr val="tx2"/>
                </a:solidFill>
                <a:effectLst/>
              </a:rPr>
              <a:t>Seule différence importante: la composante normale est constituée des phonons + rotons, donc la vitesse du second son est différente.</a:t>
            </a:r>
          </a:p>
        </p:txBody>
      </p:sp>
      <p:pic>
        <p:nvPicPr>
          <p:cNvPr id="3" name="Image 2" descr="phonons-rotons-ga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470738"/>
            <a:ext cx="4051176" cy="3038382"/>
          </a:xfrm>
          <a:prstGeom prst="rect">
            <a:avLst/>
          </a:prstGeom>
        </p:spPr>
      </p:pic>
    </p:spTree>
    <p:extLst>
      <p:ext uri="{BB962C8B-B14F-4D97-AF65-F5344CB8AC3E}">
        <p14:creationId xmlns:p14="http://schemas.microsoft.com/office/powerpoint/2010/main" val="24584402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6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6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p:bldP spid="194565" grpId="0"/>
      <p:bldP spid="19456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1295400" y="228600"/>
            <a:ext cx="6781800" cy="608112"/>
          </a:xfrm>
          <a:ln>
            <a:solidFill>
              <a:schemeClr val="tx1"/>
            </a:solidFill>
            <a:miter lim="800000"/>
            <a:headEnd/>
            <a:tailEnd/>
          </a:ln>
        </p:spPr>
        <p:txBody>
          <a:bodyPr>
            <a:normAutofit fontScale="90000"/>
          </a:bodyPr>
          <a:lstStyle/>
          <a:p>
            <a:r>
              <a:rPr lang="fr-FR" sz="4000" b="1">
                <a:solidFill>
                  <a:srgbClr val="FF0000"/>
                </a:solidFill>
                <a:latin typeface="Times New Roman"/>
                <a:cs typeface="Times New Roman"/>
              </a:rPr>
              <a:t>Landau et Tisza</a:t>
            </a:r>
          </a:p>
        </p:txBody>
      </p:sp>
      <p:sp>
        <p:nvSpPr>
          <p:cNvPr id="204803" name="Rectangle 3"/>
          <p:cNvSpPr>
            <a:spLocks noChangeArrowheads="1"/>
          </p:cNvSpPr>
          <p:nvPr/>
        </p:nvSpPr>
        <p:spPr bwMode="auto">
          <a:xfrm>
            <a:off x="304800" y="1124744"/>
            <a:ext cx="8610600"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2000" b="1" i="1">
                <a:effectLst/>
              </a:rPr>
              <a:t>l'introduction du modèle à 2 fluides par Landau est-elle "indépendante" de celle de Tisza?</a:t>
            </a:r>
          </a:p>
        </p:txBody>
      </p:sp>
      <p:sp>
        <p:nvSpPr>
          <p:cNvPr id="204805" name="Rectangle 5"/>
          <p:cNvSpPr>
            <a:spLocks noChangeArrowheads="1"/>
          </p:cNvSpPr>
          <p:nvPr/>
        </p:nvSpPr>
        <p:spPr bwMode="auto">
          <a:xfrm>
            <a:off x="304800" y="1844824"/>
            <a:ext cx="8610600" cy="138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2000" b="1" i="1">
                <a:effectLst/>
              </a:rPr>
              <a:t>D'après Tisza, Landau ignorait systématiquement le travail des autres et avait effectivement corrigé une erreur de sa part sur la nature du fluide normal dans son article de  1938 (confirmé par Peshkov en 1948; </a:t>
            </a:r>
            <a:r>
              <a:rPr lang="fr-FR" sz="2000" b="1" i="1">
                <a:solidFill>
                  <a:srgbClr val="FF0000"/>
                </a:solidFill>
                <a:effectLst/>
              </a:rPr>
              <a:t>atomes individuels/comportement collectif d'atomes indiscernables</a:t>
            </a:r>
            <a:r>
              <a:rPr lang="fr-FR" sz="2000" b="1" i="1">
                <a:effectLst/>
              </a:rPr>
              <a:t>).</a:t>
            </a:r>
          </a:p>
        </p:txBody>
      </p:sp>
      <p:sp>
        <p:nvSpPr>
          <p:cNvPr id="204806" name="Rectangle 6"/>
          <p:cNvSpPr>
            <a:spLocks noChangeArrowheads="1"/>
          </p:cNvSpPr>
          <p:nvPr/>
        </p:nvSpPr>
        <p:spPr bwMode="auto">
          <a:xfrm>
            <a:off x="304800" y="3212976"/>
            <a:ext cx="86868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2000" b="1" i="1">
                <a:solidFill>
                  <a:schemeClr val="tx2"/>
                </a:solidFill>
                <a:effectLst/>
              </a:rPr>
              <a:t>Dans son article de 1949  (Phys Rev 75, 884) Landau écrivit à propos des articles de Tisza: "...I regret having missed seeing his previous short letters (Comptes-Rendus 207, 1035 and 1186 (1938)]..."</a:t>
            </a:r>
          </a:p>
          <a:p>
            <a:pPr marL="342900" indent="-342900" algn="l">
              <a:spcBef>
                <a:spcPct val="20000"/>
              </a:spcBef>
            </a:pPr>
            <a:r>
              <a:rPr lang="fr-FR" sz="2000" b="1" i="1">
                <a:solidFill>
                  <a:schemeClr val="tx2"/>
                </a:solidFill>
                <a:effectLst/>
              </a:rPr>
              <a:t>alors qu'il avait mentionné le nom de Tisza à propos de 2 équations de son article de 1941et qu'il travaillait en étroite collaboration avec Kapitza qui, lui, citait Tisza  ...</a:t>
            </a:r>
          </a:p>
          <a:p>
            <a:pPr marL="342900" indent="-342900" algn="l">
              <a:spcBef>
                <a:spcPct val="20000"/>
              </a:spcBef>
            </a:pPr>
            <a:r>
              <a:rPr lang="fr-FR" sz="2000" b="1" i="1">
                <a:solidFill>
                  <a:schemeClr val="tx2"/>
                </a:solidFill>
                <a:effectLst/>
              </a:rPr>
              <a:t>Landau parlait parfaitement anglais, français ("l'âne Dau"), allemand et danois</a:t>
            </a:r>
          </a:p>
        </p:txBody>
      </p:sp>
    </p:spTree>
    <p:extLst>
      <p:ext uri="{BB962C8B-B14F-4D97-AF65-F5344CB8AC3E}">
        <p14:creationId xmlns:p14="http://schemas.microsoft.com/office/powerpoint/2010/main" val="3788876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0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p:bldP spid="204805" grpId="0"/>
      <p:bldP spid="20480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778098"/>
          </a:xfrm>
          <a:ln>
            <a:solidFill>
              <a:schemeClr val="tx1"/>
            </a:solidFill>
          </a:ln>
        </p:spPr>
        <p:txBody>
          <a:bodyPr>
            <a:normAutofit/>
          </a:bodyPr>
          <a:lstStyle/>
          <a:p>
            <a:r>
              <a:rPr lang="fr-FR" sz="3600" b="1">
                <a:solidFill>
                  <a:srgbClr val="FF0000"/>
                </a:solidFill>
                <a:latin typeface="Times New Roman"/>
                <a:cs typeface="Times New Roman"/>
              </a:rPr>
              <a:t>Landau : Intuition et preuve rigoureuse</a:t>
            </a:r>
          </a:p>
        </p:txBody>
      </p:sp>
      <p:sp>
        <p:nvSpPr>
          <p:cNvPr id="3" name="Espace réservé du contenu 2"/>
          <p:cNvSpPr>
            <a:spLocks noGrp="1"/>
          </p:cNvSpPr>
          <p:nvPr>
            <p:ph idx="1"/>
          </p:nvPr>
        </p:nvSpPr>
        <p:spPr/>
        <p:txBody>
          <a:bodyPr>
            <a:normAutofit lnSpcReduction="10000"/>
          </a:bodyPr>
          <a:lstStyle/>
          <a:p>
            <a:pPr marL="0" indent="0">
              <a:buNone/>
            </a:pPr>
            <a:r>
              <a:rPr lang="fr-FR" sz="2000" b="1">
                <a:solidFill>
                  <a:srgbClr val="0000FF"/>
                </a:solidFill>
                <a:latin typeface="Times New Roman"/>
                <a:cs typeface="Times New Roman"/>
              </a:rPr>
              <a:t>Peierls à propos de  Landau  :</a:t>
            </a:r>
          </a:p>
          <a:p>
            <a:pPr marL="0" indent="0">
              <a:buNone/>
            </a:pPr>
            <a:r>
              <a:rPr lang="fr-FR" sz="2000" b="1" i="1">
                <a:solidFill>
                  <a:srgbClr val="FF0000"/>
                </a:solidFill>
                <a:latin typeface="Times New Roman"/>
                <a:cs typeface="Times New Roman"/>
              </a:rPr>
              <a:t>Intuition</a:t>
            </a:r>
            <a:r>
              <a:rPr lang="fr-FR" sz="2000" b="1" i="1">
                <a:latin typeface="Times New Roman"/>
                <a:cs typeface="Times New Roman"/>
              </a:rPr>
              <a:t> was for him an important tool, in spite of his great skill in solving problems mathematically. He regarded it as pedantic and unnecessary to look for a </a:t>
            </a:r>
            <a:r>
              <a:rPr lang="fr-FR" sz="2000" b="1" i="1">
                <a:solidFill>
                  <a:srgbClr val="FF0000"/>
                </a:solidFill>
                <a:latin typeface="Times New Roman"/>
                <a:cs typeface="Times New Roman"/>
              </a:rPr>
              <a:t>rigorous proof </a:t>
            </a:r>
            <a:r>
              <a:rPr lang="fr-FR" sz="2000" b="1" i="1">
                <a:latin typeface="Times New Roman"/>
                <a:cs typeface="Times New Roman"/>
              </a:rPr>
              <a:t>of a statement that was intuitively obvious.</a:t>
            </a:r>
          </a:p>
          <a:p>
            <a:pPr marL="0" indent="0">
              <a:buNone/>
            </a:pPr>
            <a:r>
              <a:rPr lang="fr-FR" sz="2000" b="1" i="1">
                <a:latin typeface="Times New Roman"/>
                <a:cs typeface="Times New Roman"/>
              </a:rPr>
              <a:t>He would say: "Well, if this is not obvious to you, you should not be a physicist". </a:t>
            </a:r>
          </a:p>
          <a:p>
            <a:pPr marL="0" indent="0">
              <a:buNone/>
            </a:pPr>
            <a:endParaRPr lang="fr-FR" sz="2000" b="1">
              <a:latin typeface="Times New Roman"/>
              <a:cs typeface="Times New Roman"/>
            </a:endParaRPr>
          </a:p>
          <a:p>
            <a:pPr marL="0" indent="0">
              <a:buNone/>
            </a:pPr>
            <a:r>
              <a:rPr lang="fr-FR" sz="2000" b="1">
                <a:solidFill>
                  <a:srgbClr val="0000FF"/>
                </a:solidFill>
                <a:latin typeface="Times New Roman"/>
                <a:cs typeface="Times New Roman"/>
              </a:rPr>
              <a:t>En réalité, c'est bien Tisza qui a eu l'intuition </a:t>
            </a:r>
          </a:p>
          <a:p>
            <a:pPr marL="0" indent="0">
              <a:buNone/>
            </a:pPr>
            <a:r>
              <a:rPr lang="fr-FR" sz="2000" b="1">
                <a:solidFill>
                  <a:srgbClr val="0000FF"/>
                </a:solidFill>
                <a:latin typeface="Times New Roman"/>
                <a:cs typeface="Times New Roman"/>
              </a:rPr>
              <a:t>- du modèle à 2 fluides</a:t>
            </a:r>
          </a:p>
          <a:p>
            <a:pPr marL="0" indent="0">
              <a:buNone/>
            </a:pPr>
            <a:r>
              <a:rPr lang="fr-FR" sz="2000" b="1">
                <a:solidFill>
                  <a:srgbClr val="0000FF"/>
                </a:solidFill>
                <a:latin typeface="Times New Roman"/>
                <a:cs typeface="Times New Roman"/>
              </a:rPr>
              <a:t>- donc de l'existence de 2 composantes dont la concentration dépend de T</a:t>
            </a:r>
          </a:p>
          <a:p>
            <a:pPr marL="0" indent="0">
              <a:buNone/>
            </a:pPr>
            <a:r>
              <a:rPr lang="fr-FR" sz="2000" b="1">
                <a:solidFill>
                  <a:srgbClr val="0000FF"/>
                </a:solidFill>
                <a:latin typeface="Times New Roman"/>
                <a:cs typeface="Times New Roman"/>
              </a:rPr>
              <a:t>-  donc expliqué l'effet fontaine</a:t>
            </a:r>
          </a:p>
          <a:p>
            <a:pPr marL="0" indent="0">
              <a:buNone/>
            </a:pPr>
            <a:r>
              <a:rPr lang="fr-FR" sz="2000" b="1">
                <a:solidFill>
                  <a:srgbClr val="0000FF"/>
                </a:solidFill>
                <a:latin typeface="Times New Roman"/>
                <a:cs typeface="Times New Roman"/>
              </a:rPr>
              <a:t>- et prédit l'existence d'ondes de chaleur (le 2</a:t>
            </a:r>
            <a:r>
              <a:rPr lang="fr-FR" sz="2000" b="1" baseline="30000">
                <a:solidFill>
                  <a:srgbClr val="0000FF"/>
                </a:solidFill>
                <a:latin typeface="Times New Roman"/>
                <a:cs typeface="Times New Roman"/>
              </a:rPr>
              <a:t>nd</a:t>
            </a:r>
            <a:r>
              <a:rPr lang="fr-FR" sz="2000" b="1">
                <a:solidFill>
                  <a:srgbClr val="0000FF"/>
                </a:solidFill>
                <a:latin typeface="Times New Roman"/>
                <a:cs typeface="Times New Roman"/>
              </a:rPr>
              <a:t> son)</a:t>
            </a:r>
          </a:p>
          <a:p>
            <a:pPr marL="0" indent="0">
              <a:buNone/>
            </a:pPr>
            <a:r>
              <a:rPr lang="fr-FR" sz="2000" b="1">
                <a:solidFill>
                  <a:srgbClr val="0000FF"/>
                </a:solidFill>
                <a:latin typeface="Times New Roman"/>
                <a:cs typeface="Times New Roman"/>
              </a:rPr>
              <a:t>même si c'est Landau qui en a fait le calcul correct.</a:t>
            </a:r>
          </a:p>
          <a:p>
            <a:pPr marL="0" indent="0">
              <a:buNone/>
            </a:pPr>
            <a:endParaRPr lang="fr-FR" sz="2000" b="1">
              <a:latin typeface="Times New Roman"/>
              <a:cs typeface="Times New Roman"/>
            </a:endParaRPr>
          </a:p>
        </p:txBody>
      </p:sp>
    </p:spTree>
    <p:extLst>
      <p:ext uri="{BB962C8B-B14F-4D97-AF65-F5344CB8AC3E}">
        <p14:creationId xmlns:p14="http://schemas.microsoft.com/office/powerpoint/2010/main" val="65614075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762000" y="228600"/>
            <a:ext cx="7924800" cy="838200"/>
          </a:xfrm>
          <a:ln>
            <a:solidFill>
              <a:schemeClr val="tx1"/>
            </a:solidFill>
            <a:miter lim="800000"/>
            <a:headEnd/>
            <a:tailEnd/>
          </a:ln>
        </p:spPr>
        <p:txBody>
          <a:bodyPr>
            <a:normAutofit/>
          </a:bodyPr>
          <a:lstStyle/>
          <a:p>
            <a:r>
              <a:rPr lang="fr-FR" sz="3200" b="1">
                <a:solidFill>
                  <a:srgbClr val="FF0000"/>
                </a:solidFill>
                <a:latin typeface="Times New Roman"/>
                <a:cs typeface="Times New Roman"/>
              </a:rPr>
              <a:t>Landau, BEC, statistique quantique</a:t>
            </a:r>
          </a:p>
        </p:txBody>
      </p:sp>
      <p:sp>
        <p:nvSpPr>
          <p:cNvPr id="196611" name="Rectangle 3"/>
          <p:cNvSpPr>
            <a:spLocks noChangeArrowheads="1"/>
          </p:cNvSpPr>
          <p:nvPr/>
        </p:nvSpPr>
        <p:spPr bwMode="auto">
          <a:xfrm>
            <a:off x="179512" y="1196752"/>
            <a:ext cx="8735888" cy="648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1800" b="1" i="1">
                <a:effectLst/>
              </a:rPr>
              <a:t>La théorie de Landau des excitations élémentaires est toujours la base de la compréhension actuelle des fluides quantiques</a:t>
            </a:r>
          </a:p>
        </p:txBody>
      </p:sp>
      <p:sp>
        <p:nvSpPr>
          <p:cNvPr id="196613" name="Rectangle 5"/>
          <p:cNvSpPr>
            <a:spLocks noChangeArrowheads="1"/>
          </p:cNvSpPr>
          <p:nvPr/>
        </p:nvSpPr>
        <p:spPr bwMode="auto">
          <a:xfrm>
            <a:off x="107504" y="1916832"/>
            <a:ext cx="875042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pPr>
            <a:r>
              <a:rPr lang="fr-FR" sz="1800" b="1" i="1">
                <a:solidFill>
                  <a:srgbClr val="FF0000"/>
                </a:solidFill>
                <a:effectLst/>
              </a:rPr>
              <a:t>Mais,</a:t>
            </a:r>
            <a:r>
              <a:rPr lang="fr-FR" sz="1800" b="1" i="1">
                <a:effectLst/>
              </a:rPr>
              <a:t> </a:t>
            </a:r>
            <a:r>
              <a:rPr lang="fr-FR" sz="1800" b="1" i="1">
                <a:solidFill>
                  <a:srgbClr val="000090"/>
                </a:solidFill>
                <a:effectLst/>
              </a:rPr>
              <a:t>Landau ignore totalement la condensation Bose Einstein, ET toute influence de la statistique quantique.</a:t>
            </a:r>
          </a:p>
          <a:p>
            <a:pPr marL="342900" indent="-342900" algn="l">
              <a:spcBef>
                <a:spcPct val="20000"/>
              </a:spcBef>
            </a:pPr>
            <a:r>
              <a:rPr lang="fr-FR" sz="1800" b="1" i="1">
                <a:solidFill>
                  <a:srgbClr val="000090"/>
                </a:solidFill>
                <a:effectLst/>
              </a:rPr>
              <a:t>Il affirme sans preuve qu'il y a (dans tout liquide quantique?) un gap d'énergie entre les états irrotationnels et les états où la circulation de la vitesse est non-nulle (les "rotons"?), et cela quelle que soit la statistique. En fait, les rotons et les phonons sont des etats irrotationnels.</a:t>
            </a:r>
          </a:p>
          <a:p>
            <a:pPr marL="342900" indent="-342900" algn="l">
              <a:spcBef>
                <a:spcPct val="20000"/>
              </a:spcBef>
            </a:pPr>
            <a:r>
              <a:rPr lang="fr-FR" sz="1800" b="1" i="1">
                <a:solidFill>
                  <a:srgbClr val="000090"/>
                </a:solidFill>
                <a:effectLst/>
              </a:rPr>
              <a:t>L'absence d'excitations individuelles dans un gaz de Bose, seulement des excitations collectives dont la vitesse de phase est non-nulle, a été apportée en 1947 par Bogoliubov qu'il ignorait aussi. </a:t>
            </a:r>
          </a:p>
          <a:p>
            <a:pPr marL="342900" indent="-342900" algn="l">
              <a:spcBef>
                <a:spcPct val="20000"/>
              </a:spcBef>
            </a:pPr>
            <a:r>
              <a:rPr lang="fr-FR" sz="1800" b="1" i="1">
                <a:effectLst/>
              </a:rPr>
              <a:t>Hélium 3 :  D. Osborne et al. en 1949 démontrent que la superfluidité est bien une propriété des liquides de Bose.</a:t>
            </a:r>
          </a:p>
        </p:txBody>
      </p:sp>
      <p:sp>
        <p:nvSpPr>
          <p:cNvPr id="2" name="ZoneTexte 1"/>
          <p:cNvSpPr txBox="1"/>
          <p:nvPr/>
        </p:nvSpPr>
        <p:spPr>
          <a:xfrm>
            <a:off x="179512" y="5229200"/>
            <a:ext cx="8856984" cy="1532727"/>
          </a:xfrm>
          <a:prstGeom prst="rect">
            <a:avLst/>
          </a:prstGeom>
          <a:noFill/>
        </p:spPr>
        <p:txBody>
          <a:bodyPr wrap="square" rtlCol="0">
            <a:spAutoFit/>
          </a:bodyPr>
          <a:lstStyle/>
          <a:p>
            <a:pPr marL="342900" indent="-342900" algn="l">
              <a:spcBef>
                <a:spcPct val="20000"/>
              </a:spcBef>
            </a:pPr>
            <a:r>
              <a:rPr lang="fr-FR" sz="1800" b="1" i="1">
                <a:solidFill>
                  <a:srgbClr val="FF0000"/>
                </a:solidFill>
                <a:effectLst/>
              </a:rPr>
              <a:t>D'après Tisza, </a:t>
            </a:r>
            <a:r>
              <a:rPr lang="fr-FR" sz="1800" b="1" i="1">
                <a:solidFill>
                  <a:srgbClr val="0000FF"/>
                </a:solidFill>
                <a:effectLst/>
              </a:rPr>
              <a:t>Landau n'acceptait pas qu'un théorie des gaz parfaits puisse s'appliquer à des liquides (il n'y a pas de continuité du gaz parfait au liquide)</a:t>
            </a:r>
          </a:p>
          <a:p>
            <a:pPr marL="342900" indent="-342900" algn="l">
              <a:spcBef>
                <a:spcPct val="20000"/>
              </a:spcBef>
            </a:pPr>
            <a:r>
              <a:rPr lang="fr-FR" sz="1800" b="1" i="1">
                <a:solidFill>
                  <a:srgbClr val="FF0000"/>
                </a:solidFill>
                <a:effectLst/>
              </a:rPr>
              <a:t>D'après Pitaevskii</a:t>
            </a:r>
            <a:r>
              <a:rPr lang="fr-FR" sz="1800" b="1" i="1">
                <a:solidFill>
                  <a:srgbClr val="0000FF"/>
                </a:solidFill>
                <a:effectLst/>
              </a:rPr>
              <a:t>: la superfluidité est une propriété des liquides de Bose alors que la supraconductivité est une propriété des électrons qu'on ne savait pas appariés avant la théorie de Bardeen, Cooper et Schrieffer (BCS), a fortiori avant 3He, les gaz de Fermi...</a:t>
            </a:r>
            <a:endParaRPr lang="fr-FR" sz="1800">
              <a:solidFill>
                <a:srgbClr val="0000FF"/>
              </a:solidFill>
              <a:effectLst/>
            </a:endParaRPr>
          </a:p>
        </p:txBody>
      </p:sp>
    </p:spTree>
    <p:extLst>
      <p:ext uri="{BB962C8B-B14F-4D97-AF65-F5344CB8AC3E}">
        <p14:creationId xmlns:p14="http://schemas.microsoft.com/office/powerpoint/2010/main" val="3448094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66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66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p:bldP spid="196613"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p:nvPr>
        </p:nvSpPr>
        <p:spPr>
          <a:xfrm>
            <a:off x="381000" y="228600"/>
            <a:ext cx="8458200" cy="990600"/>
          </a:xfrm>
          <a:ln>
            <a:solidFill>
              <a:schemeClr val="tx1"/>
            </a:solidFill>
            <a:miter lim="800000"/>
            <a:headEnd/>
            <a:tailEnd/>
          </a:ln>
        </p:spPr>
        <p:txBody>
          <a:bodyPr>
            <a:normAutofit/>
          </a:bodyPr>
          <a:lstStyle/>
          <a:p>
            <a:r>
              <a:rPr lang="fr-FR" sz="3200" b="1">
                <a:solidFill>
                  <a:srgbClr val="FF0000"/>
                </a:solidFill>
                <a:latin typeface="Times New Roman"/>
                <a:ea typeface="ＭＳ Ｐゴシック" charset="0"/>
                <a:cs typeface="Times New Roman"/>
              </a:rPr>
              <a:t>Deux approches théoriques  différentes</a:t>
            </a:r>
          </a:p>
        </p:txBody>
      </p:sp>
      <p:sp>
        <p:nvSpPr>
          <p:cNvPr id="145411" name="Text Box 3"/>
          <p:cNvSpPr txBox="1">
            <a:spLocks noChangeArrowheads="1"/>
          </p:cNvSpPr>
          <p:nvPr/>
        </p:nvSpPr>
        <p:spPr bwMode="auto">
          <a:xfrm>
            <a:off x="381000" y="1447800"/>
            <a:ext cx="8229600" cy="501675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r>
              <a:rPr lang="fr-FR" sz="2000" b="1" i="1">
                <a:effectLst/>
              </a:rPr>
              <a:t>Landau n’a jamais cité Fritz London qu’il considérait comme un mauvais physicien... </a:t>
            </a:r>
          </a:p>
          <a:p>
            <a:pPr algn="l"/>
            <a:r>
              <a:rPr lang="fr-FR" sz="2000" b="1" i="1">
                <a:effectLst/>
              </a:rPr>
              <a:t>et toujours méprisé son ancien collaborateur Tisza</a:t>
            </a:r>
          </a:p>
          <a:p>
            <a:pPr algn="l"/>
            <a:endParaRPr lang="fr-FR" sz="2000" b="1" i="1">
              <a:effectLst/>
            </a:endParaRPr>
          </a:p>
          <a:p>
            <a:pPr algn="l"/>
            <a:r>
              <a:rPr lang="fr-FR" sz="2000" b="1" i="1">
                <a:solidFill>
                  <a:srgbClr val="0000FF"/>
                </a:solidFill>
                <a:effectLst/>
              </a:rPr>
              <a:t>Fritz London avait considéré l’état fondamental de l’hélium superfluide au repos</a:t>
            </a:r>
          </a:p>
          <a:p>
            <a:pPr algn="l"/>
            <a:r>
              <a:rPr lang="fr-FR" sz="2000" b="1" i="1">
                <a:solidFill>
                  <a:srgbClr val="0000FF"/>
                </a:solidFill>
                <a:effectLst/>
              </a:rPr>
              <a:t>Landau avait, lui, considéré ses propriétés hydrodynamiques </a:t>
            </a:r>
            <a:r>
              <a:rPr lang="fr-FR" sz="2000" b="1" i="1">
                <a:effectLst/>
              </a:rPr>
              <a:t>dont il a inventé une théorie quantique, mais toujours nié un rapport quelconque avec Bose-Einstein.</a:t>
            </a:r>
          </a:p>
          <a:p>
            <a:pPr algn="l"/>
            <a:endParaRPr lang="fr-FR" sz="2000" b="1" i="1">
              <a:effectLst/>
            </a:endParaRPr>
          </a:p>
          <a:p>
            <a:pPr algn="l"/>
            <a:r>
              <a:rPr lang="fr-FR" sz="2000" b="1" i="1">
                <a:effectLst/>
              </a:rPr>
              <a:t>Ils avaient en partie raison l’un et l’autre mais mourront avant de s’en rendre compte.</a:t>
            </a:r>
            <a:endParaRPr lang="fr-FR" sz="2000" b="1" i="1">
              <a:solidFill>
                <a:schemeClr val="tx2"/>
              </a:solidFill>
              <a:effectLst/>
            </a:endParaRPr>
          </a:p>
          <a:p>
            <a:pPr algn="l"/>
            <a:endParaRPr lang="fr-FR" sz="2000" b="1" i="1">
              <a:effectLst/>
            </a:endParaRPr>
          </a:p>
          <a:p>
            <a:pPr algn="l"/>
            <a:r>
              <a:rPr lang="fr-FR" sz="2000" b="1" i="1">
                <a:solidFill>
                  <a:schemeClr val="hlink"/>
                </a:solidFill>
                <a:effectLst/>
              </a:rPr>
              <a:t>le véritable inventeur du modèle à deux fluides est bien Tisza, mais Landau ne voulait apparemment pas partager la gloire avec son ancien élève.</a:t>
            </a:r>
          </a:p>
          <a:p>
            <a:pPr algn="l"/>
            <a:r>
              <a:rPr lang="fr-FR" sz="2000" b="1" i="1">
                <a:solidFill>
                  <a:schemeClr val="hlink"/>
                </a:solidFill>
                <a:effectLst/>
              </a:rPr>
              <a:t> Il a aussi reçu le prix London en 1960 ! Proposé par Tisza !!</a:t>
            </a:r>
            <a:endParaRPr lang="fr-FR" sz="2000" b="1" i="1">
              <a:effectLst/>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381000" y="116632"/>
            <a:ext cx="8458200" cy="685800"/>
          </a:xfrm>
          <a:ln>
            <a:solidFill>
              <a:schemeClr val="tx1"/>
            </a:solidFill>
            <a:miter lim="800000"/>
            <a:headEnd/>
            <a:tailEnd/>
          </a:ln>
        </p:spPr>
        <p:txBody>
          <a:bodyPr>
            <a:normAutofit fontScale="90000"/>
          </a:bodyPr>
          <a:lstStyle/>
          <a:p>
            <a:r>
              <a:rPr lang="fr-FR" sz="4000" b="1">
                <a:solidFill>
                  <a:srgbClr val="FF0000"/>
                </a:solidFill>
                <a:latin typeface="Times New Roman" charset="0"/>
                <a:ea typeface="ＭＳ Ｐゴシック" charset="0"/>
                <a:cs typeface="Times New Roman" charset="0"/>
              </a:rPr>
              <a:t>Janvier 1938: deux articles c</a:t>
            </a:r>
            <a:r>
              <a:rPr lang="fr-FR" altLang="ja-JP" sz="4000" b="1">
                <a:solidFill>
                  <a:srgbClr val="FF0000"/>
                </a:solidFill>
                <a:latin typeface="Times New Roman" charset="0"/>
                <a:ea typeface="ＭＳ Ｐゴシック" charset="0"/>
                <a:cs typeface="Times New Roman" charset="0"/>
              </a:rPr>
              <a:t>ôte à côte</a:t>
            </a:r>
            <a:endParaRPr lang="fr-FR" sz="4000" b="1">
              <a:solidFill>
                <a:srgbClr val="FF0000"/>
              </a:solidFill>
              <a:latin typeface="Times New Roman" charset="0"/>
              <a:ea typeface="ＭＳ Ｐゴシック" charset="0"/>
              <a:cs typeface="Times New Roman" charset="0"/>
            </a:endParaRPr>
          </a:p>
        </p:txBody>
      </p:sp>
      <p:pic>
        <p:nvPicPr>
          <p:cNvPr id="2" name="Image 1" descr="Allen-193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980728"/>
            <a:ext cx="4218174" cy="5877271"/>
          </a:xfrm>
          <a:prstGeom prst="rect">
            <a:avLst/>
          </a:prstGeom>
        </p:spPr>
      </p:pic>
      <p:pic>
        <p:nvPicPr>
          <p:cNvPr id="3" name="Image 2" descr="Kapitza-1938.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926" y="980728"/>
            <a:ext cx="4221095" cy="5881340"/>
          </a:xfrm>
          <a:prstGeom prst="rect">
            <a:avLst/>
          </a:prstGeom>
        </p:spPr>
      </p:pic>
    </p:spTree>
    <p:extLst>
      <p:ext uri="{BB962C8B-B14F-4D97-AF65-F5344CB8AC3E}">
        <p14:creationId xmlns:p14="http://schemas.microsoft.com/office/powerpoint/2010/main" val="228118800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381000" y="228600"/>
            <a:ext cx="8458200" cy="1066800"/>
          </a:xfrm>
          <a:ln>
            <a:solidFill>
              <a:schemeClr val="tx1"/>
            </a:solidFill>
            <a:miter lim="800000"/>
            <a:headEnd/>
            <a:tailEnd/>
          </a:ln>
        </p:spPr>
        <p:txBody>
          <a:bodyPr>
            <a:normAutofit/>
          </a:bodyPr>
          <a:lstStyle/>
          <a:p>
            <a:r>
              <a:rPr lang="fr-FR" sz="3600" b="1">
                <a:solidFill>
                  <a:srgbClr val="FF0000"/>
                </a:solidFill>
                <a:latin typeface="Times New Roman"/>
                <a:cs typeface="Times New Roman"/>
              </a:rPr>
              <a:t>70 ans plus tard...</a:t>
            </a:r>
          </a:p>
        </p:txBody>
      </p:sp>
      <p:sp>
        <p:nvSpPr>
          <p:cNvPr id="146435" name="Text Box 3"/>
          <p:cNvSpPr txBox="1">
            <a:spLocks noChangeArrowheads="1"/>
          </p:cNvSpPr>
          <p:nvPr/>
        </p:nvSpPr>
        <p:spPr bwMode="auto">
          <a:xfrm>
            <a:off x="238125" y="1600200"/>
            <a:ext cx="8524875"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fr-FR" sz="2000" b="1" i="1">
                <a:solidFill>
                  <a:srgbClr val="FF0000"/>
                </a:solidFill>
                <a:effectLst/>
              </a:rPr>
              <a:t>Superfluidité de bosons: </a:t>
            </a:r>
            <a:r>
              <a:rPr lang="fr-FR" sz="2000" b="1" i="1">
                <a:effectLst/>
              </a:rPr>
              <a:t>Quantification des lignes de tourbillons (Onsager 1949, Hall et Vinen ), interférences, sauts de phase, courants permanents, évaporation quantique...</a:t>
            </a:r>
            <a:endParaRPr lang="fr-FR" sz="2000" b="1" i="1">
              <a:solidFill>
                <a:srgbClr val="FF0000"/>
              </a:solidFill>
              <a:effectLst/>
            </a:endParaRPr>
          </a:p>
          <a:p>
            <a:pPr algn="l"/>
            <a:r>
              <a:rPr lang="fr-FR" sz="2000" b="1" i="1">
                <a:solidFill>
                  <a:srgbClr val="FF0000"/>
                </a:solidFill>
                <a:effectLst/>
              </a:rPr>
              <a:t>Supraconductivité </a:t>
            </a:r>
            <a:r>
              <a:rPr lang="fr-FR" sz="2000" b="1" i="1">
                <a:effectLst/>
              </a:rPr>
              <a:t>: théorie BCS en 1957, une superfluidité de paires d'électrons. Superfluidité de l'hélium 3 (appariement à T &lt; 2 mK).</a:t>
            </a:r>
          </a:p>
          <a:p>
            <a:pPr algn="l"/>
            <a:r>
              <a:rPr lang="fr-FR" sz="2000" b="1" i="1">
                <a:effectLst/>
              </a:rPr>
              <a:t>Supraconducteurs à haute température (150K)</a:t>
            </a:r>
          </a:p>
          <a:p>
            <a:pPr algn="l"/>
            <a:r>
              <a:rPr lang="fr-FR" sz="2000" b="1" i="1">
                <a:solidFill>
                  <a:srgbClr val="FF0000"/>
                </a:solidFill>
                <a:effectLst/>
              </a:rPr>
              <a:t>Applications: </a:t>
            </a:r>
            <a:r>
              <a:rPr lang="fr-FR" sz="2000" b="1" i="1">
                <a:effectLst/>
              </a:rPr>
              <a:t>électroaimants, imagerie médicale, accélérateurs de particules</a:t>
            </a:r>
          </a:p>
        </p:txBody>
      </p:sp>
      <p:sp>
        <p:nvSpPr>
          <p:cNvPr id="146437" name="Text Box 5"/>
          <p:cNvSpPr txBox="1">
            <a:spLocks noChangeArrowheads="1"/>
          </p:cNvSpPr>
          <p:nvPr/>
        </p:nvSpPr>
        <p:spPr bwMode="auto">
          <a:xfrm>
            <a:off x="323528" y="4005064"/>
            <a:ext cx="5495873"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l"/>
            <a:r>
              <a:rPr lang="fr-FR" sz="2000" b="1" i="1">
                <a:solidFill>
                  <a:srgbClr val="FF0000"/>
                </a:solidFill>
                <a:effectLst/>
              </a:rPr>
              <a:t>gaz quantiques ultrafroids</a:t>
            </a:r>
          </a:p>
          <a:p>
            <a:pPr algn="l"/>
            <a:r>
              <a:rPr lang="fr-FR" altLang="ja-JP" sz="2000" b="1" i="1">
                <a:effectLst/>
                <a:cs typeface="ＭＳ Ｐゴシック" charset="0"/>
              </a:rPr>
              <a:t>propriétés des condensats</a:t>
            </a:r>
          </a:p>
          <a:p>
            <a:pPr algn="l"/>
            <a:r>
              <a:rPr lang="fr-FR" altLang="ja-JP" sz="2000" b="1" i="1">
                <a:effectLst/>
              </a:rPr>
              <a:t>rôle des interactions</a:t>
            </a:r>
            <a:endParaRPr lang="fr-FR" altLang="ja-JP" sz="2000" b="1" i="1">
              <a:effectLst/>
              <a:cs typeface="ＭＳ Ｐゴシック" charset="0"/>
            </a:endParaRPr>
          </a:p>
          <a:p>
            <a:pPr algn="l"/>
            <a:r>
              <a:rPr lang="fr-FR" altLang="ja-JP" sz="2000" b="1" i="1">
                <a:effectLst/>
                <a:cs typeface="ＭＳ Ｐゴシック" charset="0"/>
              </a:rPr>
              <a:t>fermions: transition BEC-BCS</a:t>
            </a:r>
          </a:p>
          <a:p>
            <a:pPr algn="l"/>
            <a:r>
              <a:rPr lang="fr-FR" altLang="ja-JP" sz="2000" b="1" i="1">
                <a:effectLst/>
                <a:cs typeface="ＭＳ Ｐゴシック" charset="0"/>
              </a:rPr>
              <a:t>superfluidité et localisation de Mott</a:t>
            </a:r>
          </a:p>
          <a:p>
            <a:pPr algn="l"/>
            <a:endParaRPr lang="fr-FR" altLang="ja-JP" sz="2000" b="1" i="1">
              <a:effectLst/>
              <a:cs typeface="ＭＳ Ｐゴシック" charset="0"/>
            </a:endParaRPr>
          </a:p>
          <a:p>
            <a:pPr algn="l"/>
            <a:r>
              <a:rPr lang="fr-FR" altLang="ja-JP" sz="2000" b="1" i="1">
                <a:effectLst/>
                <a:cs typeface="ＭＳ Ｐゴシック" charset="0"/>
              </a:rPr>
              <a:t>Supersolidité??</a:t>
            </a:r>
          </a:p>
          <a:p>
            <a:pPr algn="l"/>
            <a:r>
              <a:rPr lang="fr-FR" altLang="ja-JP" sz="2000" b="1" i="1">
                <a:effectLst/>
              </a:rPr>
              <a:t>Projets de détection d'ondes gravitationnelles???</a:t>
            </a:r>
            <a:endParaRPr lang="fr-FR" sz="2000" b="1" i="1">
              <a:effectLst/>
            </a:endParaRPr>
          </a:p>
        </p:txBody>
      </p:sp>
    </p:spTree>
    <p:extLst>
      <p:ext uri="{BB962C8B-B14F-4D97-AF65-F5344CB8AC3E}">
        <p14:creationId xmlns:p14="http://schemas.microsoft.com/office/powerpoint/2010/main" val="3915702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p:bldP spid="1464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411413" y="116632"/>
            <a:ext cx="4176712" cy="1872208"/>
          </a:xfrm>
          <a:ln>
            <a:solidFill>
              <a:schemeClr val="tx1"/>
            </a:solidFill>
          </a:ln>
        </p:spPr>
        <p:txBody>
          <a:bodyPr>
            <a:noAutofit/>
          </a:bodyPr>
          <a:lstStyle/>
          <a:p>
            <a:pPr>
              <a:defRPr/>
            </a:pPr>
            <a:r>
              <a:rPr lang="fr-FR" sz="2400" b="1" dirty="0">
                <a:solidFill>
                  <a:srgbClr val="FF0000"/>
                </a:solidFill>
                <a:latin typeface="Times New Roman"/>
                <a:ea typeface="ＭＳ Ｐゴシック" charset="0"/>
                <a:cs typeface="Times New Roman"/>
              </a:rPr>
              <a:t>superfluides en </a:t>
            </a:r>
            <a:r>
              <a:rPr lang="fr-FR" sz="2400" b="1" dirty="0" smtClean="0">
                <a:solidFill>
                  <a:srgbClr val="FF0000"/>
                </a:solidFill>
                <a:latin typeface="Times New Roman"/>
                <a:ea typeface="ＭＳ Ｐゴシック" charset="0"/>
                <a:cs typeface="Times New Roman"/>
              </a:rPr>
              <a:t>rotation</a:t>
            </a:r>
            <a:br>
              <a:rPr lang="fr-FR" sz="2400" b="1" dirty="0" smtClean="0">
                <a:solidFill>
                  <a:srgbClr val="FF0000"/>
                </a:solidFill>
                <a:latin typeface="Times New Roman"/>
                <a:ea typeface="ＭＳ Ｐゴシック" charset="0"/>
                <a:cs typeface="Times New Roman"/>
              </a:rPr>
            </a:br>
            <a:r>
              <a:rPr lang="fr-FR" sz="2400" b="1" dirty="0" smtClean="0">
                <a:solidFill>
                  <a:srgbClr val="FF0000"/>
                </a:solidFill>
                <a:latin typeface="Times New Roman"/>
                <a:ea typeface="ＭＳ Ｐゴシック" charset="0"/>
                <a:cs typeface="Times New Roman"/>
              </a:rPr>
              <a:t>et supraconducteurs sous champ magnétique:</a:t>
            </a:r>
            <a:r>
              <a:rPr lang="fr-FR" sz="2400" b="1" dirty="0">
                <a:solidFill>
                  <a:srgbClr val="FF0000"/>
                </a:solidFill>
                <a:latin typeface="Times New Roman"/>
                <a:ea typeface="ＭＳ Ｐゴシック" charset="0"/>
                <a:cs typeface="Times New Roman"/>
              </a:rPr>
              <a:t/>
            </a:r>
            <a:br>
              <a:rPr lang="fr-FR" sz="2400" b="1" dirty="0">
                <a:solidFill>
                  <a:srgbClr val="FF0000"/>
                </a:solidFill>
                <a:latin typeface="Times New Roman"/>
                <a:ea typeface="ＭＳ Ｐゴシック" charset="0"/>
                <a:cs typeface="Times New Roman"/>
              </a:rPr>
            </a:br>
            <a:r>
              <a:rPr lang="fr-FR" sz="2400" b="1" dirty="0" smtClean="0">
                <a:solidFill>
                  <a:srgbClr val="FF0000"/>
                </a:solidFill>
                <a:latin typeface="Times New Roman"/>
                <a:ea typeface="ＭＳ Ｐゴシック" charset="0"/>
                <a:cs typeface="Times New Roman"/>
              </a:rPr>
              <a:t>tourbillons quantifiés, </a:t>
            </a:r>
            <a:br>
              <a:rPr lang="fr-FR" sz="2400" b="1" dirty="0" smtClean="0">
                <a:solidFill>
                  <a:srgbClr val="FF0000"/>
                </a:solidFill>
                <a:latin typeface="Times New Roman"/>
                <a:ea typeface="ＭＳ Ｐゴシック" charset="0"/>
                <a:cs typeface="Times New Roman"/>
              </a:rPr>
            </a:br>
            <a:r>
              <a:rPr lang="fr-FR" sz="2400" b="1" dirty="0" smtClean="0">
                <a:solidFill>
                  <a:srgbClr val="FF0000"/>
                </a:solidFill>
                <a:latin typeface="Times New Roman"/>
                <a:ea typeface="ＭＳ Ｐゴシック" charset="0"/>
                <a:cs typeface="Times New Roman"/>
              </a:rPr>
              <a:t>réseaux d'Abrikosov</a:t>
            </a:r>
            <a:endParaRPr lang="fr-FR" sz="2400" b="1" dirty="0">
              <a:solidFill>
                <a:srgbClr val="FF0000"/>
              </a:solidFill>
              <a:latin typeface="Times New Roman"/>
              <a:ea typeface="ＭＳ Ｐゴシック" charset="0"/>
              <a:cs typeface="Times New Roman"/>
            </a:endParaRPr>
          </a:p>
        </p:txBody>
      </p:sp>
      <p:pic>
        <p:nvPicPr>
          <p:cNvPr id="6758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28600"/>
            <a:ext cx="2119313" cy="586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5009356" y="2015332"/>
            <a:ext cx="5864225" cy="229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8" name="Text Box 6"/>
          <p:cNvSpPr txBox="1">
            <a:spLocks noChangeArrowheads="1"/>
          </p:cNvSpPr>
          <p:nvPr/>
        </p:nvSpPr>
        <p:spPr bwMode="auto">
          <a:xfrm>
            <a:off x="4572000" y="2132856"/>
            <a:ext cx="2087563" cy="132343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r">
              <a:spcBef>
                <a:spcPct val="50000"/>
              </a:spcBef>
            </a:pPr>
            <a:r>
              <a:rPr lang="fr-FR" sz="2000" b="1" i="1">
                <a:solidFill>
                  <a:srgbClr val="FF0000"/>
                </a:solidFill>
                <a:effectLst/>
              </a:rPr>
              <a:t>le  rubidium gazeux (Madison,  Chevy, Dalibard et al. 2000)</a:t>
            </a:r>
          </a:p>
        </p:txBody>
      </p:sp>
      <p:sp>
        <p:nvSpPr>
          <p:cNvPr id="67589" name="Text Box 3"/>
          <p:cNvSpPr txBox="1">
            <a:spLocks noChangeArrowheads="1"/>
          </p:cNvSpPr>
          <p:nvPr/>
        </p:nvSpPr>
        <p:spPr bwMode="auto">
          <a:xfrm>
            <a:off x="2268538" y="2420938"/>
            <a:ext cx="2133600" cy="1015663"/>
          </a:xfrm>
          <a:prstGeom prst="rect">
            <a:avLst/>
          </a:prstGeom>
          <a:noFill/>
          <a:ln>
            <a:noFill/>
          </a:ln>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lgn="l">
              <a:spcBef>
                <a:spcPct val="50000"/>
              </a:spcBef>
            </a:pPr>
            <a:r>
              <a:rPr lang="fr-FR" sz="2000" b="1" i="1">
                <a:solidFill>
                  <a:srgbClr val="0000FF"/>
                </a:solidFill>
                <a:effectLst/>
              </a:rPr>
              <a:t> l’hélium liquide (Yarmchuk et al. 1979)</a:t>
            </a:r>
          </a:p>
        </p:txBody>
      </p:sp>
      <p:pic>
        <p:nvPicPr>
          <p:cNvPr id="67590" name="Image 1" descr="vortex-supra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3573463"/>
            <a:ext cx="251777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1" name="Text Box 3"/>
          <p:cNvSpPr txBox="1">
            <a:spLocks noChangeArrowheads="1"/>
          </p:cNvSpPr>
          <p:nvPr/>
        </p:nvSpPr>
        <p:spPr bwMode="auto">
          <a:xfrm>
            <a:off x="1476375" y="6178550"/>
            <a:ext cx="6335713" cy="7080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charset="0"/>
                <a:ea typeface="ＭＳ Ｐゴシック" charset="0"/>
              </a:defRPr>
            </a:lvl9pPr>
          </a:lstStyle>
          <a:p>
            <a:pPr>
              <a:spcBef>
                <a:spcPct val="50000"/>
              </a:spcBef>
            </a:pPr>
            <a:r>
              <a:rPr lang="fr-FR" sz="2000" b="1" i="1">
                <a:solidFill>
                  <a:srgbClr val="008000"/>
                </a:solidFill>
                <a:effectLst/>
              </a:rPr>
              <a:t> supraconducteur NbSe2 sous faible champ magnétique (P.E. Goa et al. Oslo 2001)</a:t>
            </a:r>
          </a:p>
        </p:txBody>
      </p:sp>
      <p:cxnSp>
        <p:nvCxnSpPr>
          <p:cNvPr id="67592" name="Connecteur droit avec flèche 3"/>
          <p:cNvCxnSpPr>
            <a:cxnSpLocks noChangeShapeType="1"/>
          </p:cNvCxnSpPr>
          <p:nvPr/>
        </p:nvCxnSpPr>
        <p:spPr bwMode="auto">
          <a:xfrm flipH="1">
            <a:off x="2339975" y="2205038"/>
            <a:ext cx="936625" cy="0"/>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cxnSp>
      <p:cxnSp>
        <p:nvCxnSpPr>
          <p:cNvPr id="67593" name="Connecteur droit avec flèche 10"/>
          <p:cNvCxnSpPr>
            <a:cxnSpLocks noChangeShapeType="1"/>
          </p:cNvCxnSpPr>
          <p:nvPr/>
        </p:nvCxnSpPr>
        <p:spPr bwMode="auto">
          <a:xfrm flipV="1">
            <a:off x="5651500" y="2205038"/>
            <a:ext cx="855663" cy="7937"/>
          </a:xfrm>
          <a:prstGeom prst="straightConnector1">
            <a:avLst/>
          </a:prstGeom>
          <a:noFill/>
          <a:ln w="28575">
            <a:solidFill>
              <a:srgbClr val="FFFFFF"/>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376686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Rectangle 5"/>
          <p:cNvSpPr>
            <a:spLocks noChangeArrowheads="1"/>
          </p:cNvSpPr>
          <p:nvPr/>
        </p:nvSpPr>
        <p:spPr bwMode="auto">
          <a:xfrm>
            <a:off x="6781800" y="1371600"/>
            <a:ext cx="2362200" cy="1481336"/>
          </a:xfrm>
          <a:prstGeom prst="rect">
            <a:avLst/>
          </a:prstGeom>
          <a:noFill/>
          <a:ln w="9525">
            <a:noFill/>
            <a:miter lim="800000"/>
            <a:headEnd/>
            <a:tailEnd/>
          </a:ln>
          <a:effectLst/>
        </p:spPr>
        <p:txBody>
          <a:bodyPr anchor="ctr"/>
          <a:lstStyle/>
          <a:p>
            <a:pPr>
              <a:defRPr/>
            </a:pPr>
            <a:r>
              <a:rPr lang="fr-FR" sz="2800" b="1" i="1">
                <a:solidFill>
                  <a:srgbClr val="FFFFFF"/>
                </a:solidFill>
                <a:effectLst>
                  <a:outerShdw blurRad="38100" dist="38100" dir="2700000" algn="tl">
                    <a:srgbClr val="000000"/>
                  </a:outerShdw>
                </a:effectLst>
              </a:rPr>
              <a:t>Laszlo Tisza</a:t>
            </a:r>
            <a:br>
              <a:rPr lang="fr-FR" sz="2800" b="1" i="1">
                <a:solidFill>
                  <a:srgbClr val="FFFFFF"/>
                </a:solidFill>
                <a:effectLst>
                  <a:outerShdw blurRad="38100" dist="38100" dir="2700000" algn="tl">
                    <a:srgbClr val="000000"/>
                  </a:outerShdw>
                </a:effectLst>
              </a:rPr>
            </a:br>
            <a:r>
              <a:rPr lang="fr-FR" b="1" i="1">
                <a:solidFill>
                  <a:srgbClr val="FFFFFF"/>
                </a:solidFill>
                <a:effectLst>
                  <a:outerShdw blurRad="38100" dist="38100" dir="2700000" algn="tl">
                    <a:srgbClr val="000000"/>
                  </a:outerShdw>
                </a:effectLst>
              </a:rPr>
              <a:t>né le 7/7/7</a:t>
            </a:r>
            <a:r>
              <a:rPr lang="fr-FR" sz="2800" b="1" i="1">
                <a:solidFill>
                  <a:srgbClr val="FFFFFF"/>
                </a:solidFill>
                <a:effectLst>
                  <a:outerShdw blurRad="38100" dist="38100" dir="2700000" algn="tl">
                    <a:srgbClr val="000000"/>
                  </a:outerShdw>
                </a:effectLst>
              </a:rPr>
              <a:t> </a:t>
            </a:r>
          </a:p>
        </p:txBody>
      </p:sp>
      <p:sp>
        <p:nvSpPr>
          <p:cNvPr id="59395" name="Rectangle 6"/>
          <p:cNvSpPr>
            <a:spLocks noChangeArrowheads="1"/>
          </p:cNvSpPr>
          <p:nvPr/>
        </p:nvSpPr>
        <p:spPr bwMode="auto">
          <a:xfrm>
            <a:off x="3962400" y="48006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FR" sz="1800" b="1" i="1">
                <a:solidFill>
                  <a:schemeClr val="bg2"/>
                </a:solidFill>
                <a:effectLst/>
              </a:rPr>
              <a:t>Jean Dalibard </a:t>
            </a:r>
          </a:p>
        </p:txBody>
      </p:sp>
      <p:sp>
        <p:nvSpPr>
          <p:cNvPr id="59396" name="Rectangle 7"/>
          <p:cNvSpPr>
            <a:spLocks noChangeArrowheads="1"/>
          </p:cNvSpPr>
          <p:nvPr/>
        </p:nvSpPr>
        <p:spPr bwMode="auto">
          <a:xfrm>
            <a:off x="7239000" y="5105400"/>
            <a:ext cx="1600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FR" sz="1800" b="1" i="1">
                <a:solidFill>
                  <a:schemeClr val="bg2"/>
                </a:solidFill>
                <a:effectLst/>
              </a:rPr>
              <a:t>Bertrand Duplantier </a:t>
            </a:r>
          </a:p>
        </p:txBody>
      </p:sp>
      <p:sp>
        <p:nvSpPr>
          <p:cNvPr id="65544" name="Rectangle 8"/>
          <p:cNvSpPr>
            <a:spLocks noChangeArrowheads="1"/>
          </p:cNvSpPr>
          <p:nvPr/>
        </p:nvSpPr>
        <p:spPr bwMode="auto">
          <a:xfrm>
            <a:off x="914400" y="3276600"/>
            <a:ext cx="1600200" cy="609600"/>
          </a:xfrm>
          <a:prstGeom prst="rect">
            <a:avLst/>
          </a:prstGeom>
          <a:noFill/>
          <a:ln w="9525">
            <a:noFill/>
            <a:miter lim="800000"/>
            <a:headEnd/>
            <a:tailEnd/>
          </a:ln>
          <a:effectLst/>
        </p:spPr>
        <p:txBody>
          <a:bodyPr anchor="ctr"/>
          <a:lstStyle/>
          <a:p>
            <a:pPr>
              <a:defRPr/>
            </a:pPr>
            <a:r>
              <a:rPr lang="fr-FR" sz="1800" b="1" i="1">
                <a:solidFill>
                  <a:srgbClr val="FFFFFF"/>
                </a:solidFill>
                <a:effectLst>
                  <a:outerShdw blurRad="38100" dist="38100" dir="2700000" algn="tl">
                    <a:srgbClr val="000000"/>
                  </a:outerShdw>
                </a:effectLst>
              </a:rPr>
              <a:t>Sébastien Balibar </a:t>
            </a:r>
          </a:p>
        </p:txBody>
      </p:sp>
      <p:sp>
        <p:nvSpPr>
          <p:cNvPr id="59398" name="Rectangle 9"/>
          <p:cNvSpPr>
            <a:spLocks noChangeArrowheads="1"/>
          </p:cNvSpPr>
          <p:nvPr/>
        </p:nvSpPr>
        <p:spPr bwMode="auto">
          <a:xfrm>
            <a:off x="3200400" y="44196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fr-FR" sz="1800" b="1" i="1">
                <a:solidFill>
                  <a:schemeClr val="bg2"/>
                </a:solidFill>
                <a:effectLst/>
              </a:rPr>
              <a:t>Eric</a:t>
            </a:r>
            <a:br>
              <a:rPr lang="fr-FR" sz="1800" b="1" i="1">
                <a:solidFill>
                  <a:schemeClr val="bg2"/>
                </a:solidFill>
                <a:effectLst/>
              </a:rPr>
            </a:br>
            <a:r>
              <a:rPr lang="fr-FR" sz="1800" b="1" i="1">
                <a:solidFill>
                  <a:schemeClr val="bg2"/>
                </a:solidFill>
                <a:effectLst/>
              </a:rPr>
              <a:t>Varoquaux </a:t>
            </a:r>
          </a:p>
        </p:txBody>
      </p:sp>
      <p:sp>
        <p:nvSpPr>
          <p:cNvPr id="65546" name="Rectangle 10"/>
          <p:cNvSpPr>
            <a:spLocks noChangeArrowheads="1"/>
          </p:cNvSpPr>
          <p:nvPr/>
        </p:nvSpPr>
        <p:spPr bwMode="auto">
          <a:xfrm>
            <a:off x="3276600" y="0"/>
            <a:ext cx="1676400" cy="381000"/>
          </a:xfrm>
          <a:prstGeom prst="rect">
            <a:avLst/>
          </a:prstGeom>
          <a:noFill/>
          <a:ln w="19050">
            <a:solidFill>
              <a:schemeClr val="hlink"/>
            </a:solidFill>
            <a:miter lim="800000"/>
            <a:headEnd/>
            <a:tailEnd/>
          </a:ln>
          <a:effectLst/>
        </p:spPr>
        <p:txBody>
          <a:bodyPr wrap="none" anchor="ctr"/>
          <a:lstStyle/>
          <a:p>
            <a:pPr>
              <a:defRPr/>
            </a:pPr>
            <a:endParaRPr lang="fr-FR">
              <a:latin typeface="Times" pitchFamily="-105" charset="0"/>
              <a:ea typeface="+mn-ea"/>
              <a:cs typeface="+mn-cs"/>
            </a:endParaRPr>
          </a:p>
        </p:txBody>
      </p:sp>
      <p:sp>
        <p:nvSpPr>
          <p:cNvPr id="65550" name="Text Box 14"/>
          <p:cNvSpPr txBox="1">
            <a:spLocks noGrp="1" noChangeArrowheads="1"/>
          </p:cNvSpPr>
          <p:nvPr>
            <p:ph type="title"/>
          </p:nvPr>
        </p:nvSpPr>
        <p:spPr>
          <a:xfrm>
            <a:off x="6858000" y="152400"/>
            <a:ext cx="2057400" cy="1066800"/>
          </a:xfrm>
        </p:spPr>
        <p:txBody>
          <a:bodyPr/>
          <a:lstStyle/>
          <a:p>
            <a:pPr>
              <a:defRPr/>
            </a:pPr>
            <a:r>
              <a:rPr lang="fr-FR" sz="2800" b="1" i="1">
                <a:solidFill>
                  <a:schemeClr val="bg1"/>
                </a:solidFill>
                <a:effectLst>
                  <a:outerShdw blurRad="38100" dist="38100" dir="2700000" algn="tl">
                    <a:srgbClr val="000000"/>
                  </a:outerShdw>
                </a:effectLst>
                <a:latin typeface="Times" charset="0"/>
                <a:ea typeface="ＭＳ Ｐゴシック" charset="0"/>
                <a:cs typeface="ＭＳ Ｐゴシック" charset="0"/>
              </a:rPr>
              <a:t>ENS, Paris </a:t>
            </a:r>
            <a:br>
              <a:rPr lang="fr-FR" sz="2800" b="1" i="1">
                <a:solidFill>
                  <a:schemeClr val="bg1"/>
                </a:solidFill>
                <a:effectLst>
                  <a:outerShdw blurRad="38100" dist="38100" dir="2700000" algn="tl">
                    <a:srgbClr val="000000"/>
                  </a:outerShdw>
                </a:effectLst>
                <a:latin typeface="Times" charset="0"/>
                <a:ea typeface="ＭＳ Ｐゴシック" charset="0"/>
                <a:cs typeface="ＭＳ Ｐゴシック" charset="0"/>
              </a:rPr>
            </a:br>
            <a:r>
              <a:rPr lang="fr-FR" sz="2800" b="1" i="1">
                <a:solidFill>
                  <a:schemeClr val="bg1"/>
                </a:solidFill>
                <a:effectLst>
                  <a:outerShdw blurRad="38100" dist="38100" dir="2700000" algn="tl">
                    <a:srgbClr val="000000"/>
                  </a:outerShdw>
                </a:effectLst>
                <a:latin typeface="Times" charset="0"/>
                <a:ea typeface="ＭＳ Ｐゴシック" charset="0"/>
                <a:cs typeface="ＭＳ Ｐゴシック" charset="0"/>
              </a:rPr>
              <a:t>14 juin 2001</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381000" y="228600"/>
            <a:ext cx="8458200" cy="1371600"/>
          </a:xfrm>
          <a:ln>
            <a:solidFill>
              <a:schemeClr val="tx1"/>
            </a:solidFill>
            <a:miter lim="800000"/>
            <a:headEnd/>
            <a:tailEnd/>
          </a:ln>
        </p:spPr>
        <p:txBody>
          <a:bodyPr>
            <a:normAutofit/>
          </a:bodyPr>
          <a:lstStyle/>
          <a:p>
            <a:r>
              <a:rPr lang="fr-FR" sz="3200" b="1">
                <a:solidFill>
                  <a:srgbClr val="FF0000"/>
                </a:solidFill>
                <a:latin typeface="Times New Roman"/>
                <a:cs typeface="Times New Roman"/>
              </a:rPr>
              <a:t>les 27km d'aimants du LHC refroidis à 1.9K par de l'hélium 4 superfluide</a:t>
            </a:r>
          </a:p>
        </p:txBody>
      </p:sp>
      <p:pic>
        <p:nvPicPr>
          <p:cNvPr id="154628" name="Picture 4" descr="0510029_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828800"/>
            <a:ext cx="7418388" cy="4833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94731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Grp="1" noChangeArrowheads="1"/>
          </p:cNvSpPr>
          <p:nvPr>
            <p:ph type="title"/>
          </p:nvPr>
        </p:nvSpPr>
        <p:spPr>
          <a:xfrm>
            <a:off x="1371600" y="304800"/>
            <a:ext cx="6553200" cy="304800"/>
          </a:xfrm>
        </p:spPr>
        <p:txBody>
          <a:bodyPr>
            <a:normAutofit fontScale="90000"/>
          </a:bodyPr>
          <a:lstStyle/>
          <a:p>
            <a:r>
              <a:rPr lang="fr-FR">
                <a:solidFill>
                  <a:schemeClr val="tx1"/>
                </a:solidFill>
                <a:latin typeface="Times" charset="0"/>
                <a:ea typeface="ＭＳ Ｐゴシック" charset="0"/>
                <a:cs typeface="ＭＳ Ｐゴシック" charset="0"/>
              </a:rPr>
              <a:t>pour en savoir plus ...</a:t>
            </a:r>
          </a:p>
        </p:txBody>
      </p:sp>
      <p:grpSp>
        <p:nvGrpSpPr>
          <p:cNvPr id="2" name="Group 11"/>
          <p:cNvGrpSpPr>
            <a:grpSpLocks/>
          </p:cNvGrpSpPr>
          <p:nvPr/>
        </p:nvGrpSpPr>
        <p:grpSpPr bwMode="auto">
          <a:xfrm>
            <a:off x="1116013" y="1636713"/>
            <a:ext cx="7140575" cy="4794250"/>
            <a:chOff x="918" y="1892"/>
            <a:chExt cx="4214" cy="2599"/>
          </a:xfrm>
        </p:grpSpPr>
        <p:pic>
          <p:nvPicPr>
            <p:cNvPr id="77827" name="Picture 6" descr="History"/>
            <p:cNvPicPr>
              <a:picLocks noChangeAspect="1" noChangeArrowheads="1"/>
            </p:cNvPicPr>
            <p:nvPr/>
          </p:nvPicPr>
          <p:blipFill>
            <a:blip r:embed="rId3">
              <a:lum bright="-46000" contrast="90000"/>
              <a:extLst>
                <a:ext uri="{28A0092B-C50C-407E-A947-70E740481C1C}">
                  <a14:useLocalDpi xmlns:a14="http://schemas.microsoft.com/office/drawing/2010/main" val="0"/>
                </a:ext>
              </a:extLst>
            </a:blip>
            <a:srcRect t="31110"/>
            <a:stretch>
              <a:fillRect/>
            </a:stretch>
          </p:blipFill>
          <p:spPr bwMode="auto">
            <a:xfrm>
              <a:off x="918" y="1892"/>
              <a:ext cx="4214" cy="1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8729" name="Text Box 9"/>
            <p:cNvSpPr txBox="1">
              <a:spLocks noChangeArrowheads="1"/>
            </p:cNvSpPr>
            <p:nvPr/>
          </p:nvSpPr>
          <p:spPr bwMode="auto">
            <a:xfrm>
              <a:off x="1598" y="3840"/>
              <a:ext cx="2859" cy="651"/>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defRPr/>
              </a:pPr>
              <a:r>
                <a:rPr lang="fr-FR" b="1" i="1" smtClean="0">
                  <a:effectLst>
                    <a:outerShdw blurRad="38100" dist="38100" dir="2700000" algn="tl">
                      <a:srgbClr val="000000"/>
                    </a:outerShdw>
                  </a:effectLst>
                </a:rPr>
                <a:t>J. Low Temp. Phys. 146, 441 (2007)</a:t>
              </a:r>
            </a:p>
            <a:p>
              <a:pPr>
                <a:defRPr/>
              </a:pPr>
              <a:r>
                <a:rPr lang="fr-FR" b="1" i="1" smtClean="0">
                  <a:effectLst>
                    <a:outerShdw blurRad="38100" dist="38100" dir="2700000" algn="tl">
                      <a:srgbClr val="000000"/>
                    </a:outerShdw>
                  </a:effectLst>
                </a:rPr>
                <a:t>pour physiciens </a:t>
              </a:r>
            </a:p>
            <a:p>
              <a:pPr>
                <a:defRPr/>
              </a:pPr>
              <a:r>
                <a:rPr lang="fr-FR" b="1" i="1" smtClean="0">
                  <a:effectLst>
                    <a:outerShdw blurRad="38100" dist="38100" dir="2700000" algn="tl">
                      <a:srgbClr val="000000"/>
                    </a:outerShdw>
                  </a:effectLst>
                </a:rPr>
                <a:t>avec tous les détails scientifiques</a:t>
              </a:r>
            </a:p>
          </p:txBody>
        </p:sp>
      </p:grpSp>
    </p:spTree>
    <p:extLst>
      <p:ext uri="{BB962C8B-B14F-4D97-AF65-F5344CB8AC3E}">
        <p14:creationId xmlns:p14="http://schemas.microsoft.com/office/powerpoint/2010/main" val="27925281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381000" y="228600"/>
            <a:ext cx="5486400" cy="1600200"/>
          </a:xfrm>
        </p:spPr>
        <p:txBody>
          <a:bodyPr/>
          <a:lstStyle/>
          <a:p>
            <a:r>
              <a:rPr lang="fr-FR"/>
              <a:t>Laszlo Tisza</a:t>
            </a:r>
            <a:br>
              <a:rPr lang="fr-FR"/>
            </a:br>
            <a:r>
              <a:rPr lang="fr-FR" sz="3200">
                <a:solidFill>
                  <a:schemeClr val="tx1"/>
                </a:solidFill>
              </a:rPr>
              <a:t>tisza@MIT.EDU</a:t>
            </a:r>
            <a:endParaRPr lang="fr-FR"/>
          </a:p>
        </p:txBody>
      </p:sp>
      <p:sp>
        <p:nvSpPr>
          <p:cNvPr id="160771" name="Text Box 3"/>
          <p:cNvSpPr txBox="1">
            <a:spLocks noChangeArrowheads="1"/>
          </p:cNvSpPr>
          <p:nvPr/>
        </p:nvSpPr>
        <p:spPr bwMode="auto">
          <a:xfrm>
            <a:off x="457200" y="2133600"/>
            <a:ext cx="5562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fr-FR" b="1" i="1">
                <a:effectLst/>
              </a:rPr>
              <a:t>1991, centenary of the Hungarian Physical Society:</a:t>
            </a:r>
          </a:p>
          <a:p>
            <a:pPr algn="l"/>
            <a:r>
              <a:rPr lang="fr-FR" b="1" i="1">
                <a:effectLst/>
              </a:rPr>
              <a:t>« If history has a lesson, it is that the « winner takes all »  attitude deprives one of the pleasure of being the heir to the best of  different traditions... »</a:t>
            </a:r>
          </a:p>
        </p:txBody>
      </p:sp>
      <p:sp>
        <p:nvSpPr>
          <p:cNvPr id="160772" name="Text Box 4"/>
          <p:cNvSpPr txBox="1">
            <a:spLocks noChangeArrowheads="1"/>
          </p:cNvSpPr>
          <p:nvPr/>
        </p:nvSpPr>
        <p:spPr bwMode="auto">
          <a:xfrm>
            <a:off x="467544" y="4509120"/>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l"/>
            <a:r>
              <a:rPr lang="fr-FR" b="1" i="1">
                <a:solidFill>
                  <a:srgbClr val="FF0000"/>
                </a:solidFill>
                <a:effectLst/>
              </a:rPr>
              <a:t>a lesson for the future.</a:t>
            </a:r>
          </a:p>
        </p:txBody>
      </p:sp>
      <p:pic>
        <p:nvPicPr>
          <p:cNvPr id="160773" name="Picture 5" descr="laszlo_tis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228600"/>
            <a:ext cx="2946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1653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381000" y="228600"/>
            <a:ext cx="8458200" cy="685800"/>
          </a:xfrm>
          <a:ln>
            <a:solidFill>
              <a:schemeClr val="tx1"/>
            </a:solidFill>
            <a:miter lim="800000"/>
            <a:headEnd/>
            <a:tailEnd/>
          </a:ln>
        </p:spPr>
        <p:txBody>
          <a:bodyPr>
            <a:normAutofit fontScale="90000"/>
          </a:bodyPr>
          <a:lstStyle/>
          <a:p>
            <a:r>
              <a:rPr lang="fr-FR" sz="4000" b="1">
                <a:solidFill>
                  <a:srgbClr val="FF0000"/>
                </a:solidFill>
                <a:latin typeface="Times New Roman" charset="0"/>
                <a:ea typeface="ＭＳ Ｐゴシック" charset="0"/>
                <a:cs typeface="Times New Roman" charset="0"/>
              </a:rPr>
              <a:t>Janvier 1938: deux articles c</a:t>
            </a:r>
            <a:r>
              <a:rPr lang="fr-FR" altLang="ja-JP" sz="4000" b="1">
                <a:solidFill>
                  <a:srgbClr val="FF0000"/>
                </a:solidFill>
                <a:latin typeface="Times New Roman" charset="0"/>
                <a:ea typeface="ＭＳ Ｐゴシック" charset="0"/>
                <a:cs typeface="Times New Roman" charset="0"/>
              </a:rPr>
              <a:t>ôte à côte</a:t>
            </a:r>
            <a:endParaRPr lang="fr-FR" sz="4000" b="1">
              <a:solidFill>
                <a:srgbClr val="FF0000"/>
              </a:solidFill>
              <a:latin typeface="Times New Roman" charset="0"/>
              <a:ea typeface="ＭＳ Ｐゴシック" charset="0"/>
              <a:cs typeface="Times New Roman" charset="0"/>
            </a:endParaRPr>
          </a:p>
        </p:txBody>
      </p:sp>
      <p:sp>
        <p:nvSpPr>
          <p:cNvPr id="5" name="Rectangle 3"/>
          <p:cNvSpPr txBox="1">
            <a:spLocks noChangeArrowheads="1"/>
          </p:cNvSpPr>
          <p:nvPr/>
        </p:nvSpPr>
        <p:spPr bwMode="auto">
          <a:xfrm>
            <a:off x="3851920" y="4383360"/>
            <a:ext cx="518457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a:lstStyle>
          <a:p>
            <a:pPr marL="0" indent="0">
              <a:lnSpc>
                <a:spcPct val="90000"/>
              </a:lnSpc>
              <a:buFontTx/>
              <a:buNone/>
            </a:pPr>
            <a:r>
              <a:rPr lang="fr-FR" sz="2000" b="1" i="1">
                <a:solidFill>
                  <a:srgbClr val="FF0000"/>
                </a:solidFill>
                <a:effectLst/>
                <a:latin typeface="Cambria"/>
                <a:cs typeface="Cambria"/>
              </a:rPr>
              <a:t>Nature n°141, p. 75 </a:t>
            </a:r>
            <a:r>
              <a:rPr lang="fr-FR" sz="2000" b="1" i="1">
                <a:solidFill>
                  <a:srgbClr val="000000"/>
                </a:solidFill>
                <a:effectLst/>
                <a:latin typeface="Cambria"/>
                <a:ea typeface="ＭＳ Ｐゴシック" charset="0"/>
                <a:cs typeface="Cambria"/>
              </a:rPr>
              <a:t>(received Dec. 22, 1937) : JF Allen et A.D. Misener: « Flow of liquid helium II »: le long de fins capillaires, à 1.07K, l ’écoulement est indépendant de la pression et m</a:t>
            </a:r>
            <a:r>
              <a:rPr lang="fr-FR" altLang="ja-JP" sz="2000" b="1" i="1">
                <a:solidFill>
                  <a:srgbClr val="000000"/>
                </a:solidFill>
                <a:effectLst/>
                <a:latin typeface="Cambria"/>
                <a:ea typeface="ＭＳ Ｐゴシック" charset="0"/>
                <a:cs typeface="Cambria"/>
              </a:rPr>
              <a:t>ême du diamètre du capillaire (de 10 microns à 1 mm)</a:t>
            </a:r>
            <a:endParaRPr lang="fr-FR" sz="2000" b="1" i="1">
              <a:solidFill>
                <a:srgbClr val="000000"/>
              </a:solidFill>
              <a:effectLst/>
              <a:latin typeface="Cambria"/>
              <a:ea typeface="ＭＳ Ｐゴシック" charset="0"/>
              <a:cs typeface="Cambria"/>
            </a:endParaRPr>
          </a:p>
        </p:txBody>
      </p:sp>
      <p:grpSp>
        <p:nvGrpSpPr>
          <p:cNvPr id="2" name="Grouper 1"/>
          <p:cNvGrpSpPr/>
          <p:nvPr/>
        </p:nvGrpSpPr>
        <p:grpSpPr>
          <a:xfrm>
            <a:off x="107504" y="1267966"/>
            <a:ext cx="8928992" cy="2305050"/>
            <a:chOff x="107504" y="1052736"/>
            <a:chExt cx="8928992" cy="2305050"/>
          </a:xfrm>
        </p:grpSpPr>
        <p:pic>
          <p:nvPicPr>
            <p:cNvPr id="9" name="Picture 17" descr="kapitz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052736"/>
              <a:ext cx="35290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txBox="1">
              <a:spLocks noChangeArrowheads="1"/>
            </p:cNvSpPr>
            <p:nvPr/>
          </p:nvSpPr>
          <p:spPr bwMode="auto">
            <a:xfrm>
              <a:off x="3851920" y="1268760"/>
              <a:ext cx="5184576"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6" charset="-128"/>
                  <a:cs typeface="ＭＳ Ｐゴシック" pitchFamily="-106"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9pPr>
            </a:lstStyle>
            <a:p>
              <a:pPr marL="0" indent="0">
                <a:lnSpc>
                  <a:spcPct val="90000"/>
                </a:lnSpc>
                <a:buFontTx/>
                <a:buNone/>
              </a:pPr>
              <a:r>
                <a:rPr lang="fr-FR" sz="2000" b="1" i="1">
                  <a:solidFill>
                    <a:srgbClr val="FF0000"/>
                  </a:solidFill>
                  <a:effectLst/>
                  <a:latin typeface="Cambria"/>
                  <a:cs typeface="Cambria"/>
                </a:rPr>
                <a:t>Nature n°141, p. 74 </a:t>
              </a:r>
              <a:r>
                <a:rPr lang="fr-FR" sz="2000" b="1" i="1">
                  <a:solidFill>
                    <a:srgbClr val="000000"/>
                  </a:solidFill>
                  <a:effectLst/>
                  <a:latin typeface="Cambria"/>
                  <a:ea typeface="ＭＳ Ｐゴシック" charset="0"/>
                  <a:cs typeface="Cambria"/>
                </a:rPr>
                <a:t>(received Dec. 3, 1937) : P. Kapitza: « Viscosity of liquid helium below the lambda point »: en dessous de 2,2K, écoulement très rapide dans une fente de 0,5 microns entre 2 disques polis.</a:t>
              </a:r>
            </a:p>
          </p:txBody>
        </p:sp>
      </p:grpSp>
      <p:pic>
        <p:nvPicPr>
          <p:cNvPr id="11" name="Image 2"/>
          <p:cNvPicPr>
            <a:picLocks noChangeAspect="1"/>
          </p:cNvPicPr>
          <p:nvPr/>
        </p:nvPicPr>
        <p:blipFill rotWithShape="1">
          <a:blip r:embed="rId4">
            <a:extLst>
              <a:ext uri="{28A0092B-C50C-407E-A947-70E740481C1C}">
                <a14:useLocalDpi xmlns:a14="http://schemas.microsoft.com/office/drawing/2010/main" val="0"/>
              </a:ext>
            </a:extLst>
          </a:blip>
          <a:srcRect l="3323" t="14092" r="49718"/>
          <a:stretch/>
        </p:blipFill>
        <p:spPr bwMode="auto">
          <a:xfrm>
            <a:off x="107505" y="3645024"/>
            <a:ext cx="3528392" cy="29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204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179512" y="152400"/>
            <a:ext cx="8712968" cy="1219200"/>
          </a:xfrm>
          <a:ln>
            <a:solidFill>
              <a:schemeClr val="tx1"/>
            </a:solidFill>
            <a:miter lim="800000"/>
            <a:headEnd/>
            <a:tailEnd/>
          </a:ln>
        </p:spPr>
        <p:txBody>
          <a:bodyPr>
            <a:noAutofit/>
          </a:bodyPr>
          <a:lstStyle/>
          <a:p>
            <a:pPr>
              <a:defRPr/>
            </a:pPr>
            <a:r>
              <a:rPr lang="fr-FR" sz="3200" b="1" dirty="0" err="1" smtClean="0">
                <a:solidFill>
                  <a:srgbClr val="FF0000"/>
                </a:solidFill>
                <a:latin typeface="Times New Roman"/>
                <a:cs typeface="Times New Roman"/>
              </a:rPr>
              <a:t>l'hélium à basse température</a:t>
            </a:r>
            <a:br>
              <a:rPr lang="fr-FR" sz="3200" b="1" dirty="0" err="1" smtClean="0">
                <a:solidFill>
                  <a:srgbClr val="FF0000"/>
                </a:solidFill>
                <a:latin typeface="Times New Roman"/>
                <a:cs typeface="Times New Roman"/>
              </a:rPr>
            </a:br>
            <a:r>
              <a:rPr lang="fr-FR" sz="2800" b="1" i="1" dirty="0" err="1" smtClean="0">
                <a:solidFill>
                  <a:srgbClr val="FF0000"/>
                </a:solidFill>
                <a:latin typeface="Times New Roman"/>
                <a:cs typeface="Times New Roman"/>
              </a:rPr>
              <a:t>préhistoire de la découverte 1927-1937</a:t>
            </a:r>
            <a:endParaRPr lang="fr-FR" sz="2800" b="1" i="1" dirty="0" smtClean="0">
              <a:solidFill>
                <a:srgbClr val="FF0000"/>
              </a:solidFill>
              <a:latin typeface="Times New Roman"/>
              <a:cs typeface="Times New Roman"/>
            </a:endParaRPr>
          </a:p>
        </p:txBody>
      </p:sp>
      <p:sp>
        <p:nvSpPr>
          <p:cNvPr id="178180" name="Rectangle 4"/>
          <p:cNvSpPr>
            <a:spLocks noChangeArrowheads="1"/>
          </p:cNvSpPr>
          <p:nvPr/>
        </p:nvSpPr>
        <p:spPr bwMode="auto">
          <a:xfrm>
            <a:off x="381000" y="2819400"/>
            <a:ext cx="8534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defRPr/>
            </a:pPr>
            <a:endParaRPr lang="fr-FR">
              <a:cs typeface="+mn-cs"/>
            </a:endParaRPr>
          </a:p>
        </p:txBody>
      </p:sp>
      <p:sp>
        <p:nvSpPr>
          <p:cNvPr id="178183" name="Rectangle 7"/>
          <p:cNvSpPr>
            <a:spLocks noChangeArrowheads="1"/>
          </p:cNvSpPr>
          <p:nvPr/>
        </p:nvSpPr>
        <p:spPr bwMode="auto">
          <a:xfrm>
            <a:off x="228600" y="4463306"/>
            <a:ext cx="8534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defRPr/>
            </a:pPr>
            <a:r>
              <a:rPr lang="fr-FR" sz="1800" b="1" dirty="0">
                <a:solidFill>
                  <a:srgbClr val="0000FF"/>
                </a:solidFill>
                <a:effectLst/>
                <a:latin typeface="Times New Roman"/>
                <a:cs typeface="Times New Roman"/>
              </a:rPr>
              <a:t>1932: </a:t>
            </a:r>
            <a:r>
              <a:rPr lang="fr-FR" sz="1800" b="1" dirty="0" err="1">
                <a:solidFill>
                  <a:srgbClr val="0000FF"/>
                </a:solidFill>
                <a:effectLst/>
                <a:latin typeface="Times New Roman"/>
                <a:cs typeface="Times New Roman"/>
              </a:rPr>
              <a:t>McLennan</a:t>
            </a:r>
            <a:r>
              <a:rPr lang="fr-FR" sz="1800" b="1" dirty="0">
                <a:solidFill>
                  <a:srgbClr val="0000FF"/>
                </a:solidFill>
                <a:effectLst/>
                <a:latin typeface="Times New Roman"/>
                <a:cs typeface="Times New Roman"/>
              </a:rPr>
              <a:t> et al. (Toronto):  </a:t>
            </a:r>
            <a:r>
              <a:rPr lang="fr-FR" sz="1800" b="1" dirty="0" err="1">
                <a:solidFill>
                  <a:srgbClr val="000000"/>
                </a:solidFill>
                <a:effectLst/>
                <a:latin typeface="Times New Roman"/>
                <a:cs typeface="Times New Roman"/>
              </a:rPr>
              <a:t>He liquide cesse de bouillir à T &lt; </a:t>
            </a:r>
            <a:r>
              <a:rPr lang="fr-FR" sz="1800" b="1" dirty="0">
                <a:solidFill>
                  <a:srgbClr val="000000"/>
                </a:solidFill>
                <a:effectLst/>
                <a:latin typeface="Times New Roman"/>
                <a:cs typeface="Times New Roman"/>
              </a:rPr>
              <a:t>2.2K</a:t>
            </a:r>
          </a:p>
        </p:txBody>
      </p:sp>
      <p:sp>
        <p:nvSpPr>
          <p:cNvPr id="178179" name="Rectangle 3"/>
          <p:cNvSpPr>
            <a:spLocks noChangeArrowheads="1"/>
          </p:cNvSpPr>
          <p:nvPr/>
        </p:nvSpPr>
        <p:spPr bwMode="auto">
          <a:xfrm>
            <a:off x="179512" y="1844824"/>
            <a:ext cx="5256213"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defRPr/>
            </a:pPr>
            <a:r>
              <a:rPr lang="fr-FR" sz="1800" b="1" dirty="0">
                <a:solidFill>
                  <a:srgbClr val="0000FF"/>
                </a:solidFill>
                <a:effectLst/>
                <a:latin typeface="Times New Roman"/>
                <a:cs typeface="Times New Roman"/>
              </a:rPr>
              <a:t>1927-32: W.H. Keesom, M. </a:t>
            </a:r>
            <a:r>
              <a:rPr lang="fr-FR" sz="1800" b="1" dirty="0" err="1">
                <a:solidFill>
                  <a:srgbClr val="0000FF"/>
                </a:solidFill>
                <a:effectLst/>
                <a:latin typeface="Times New Roman"/>
                <a:cs typeface="Times New Roman"/>
              </a:rPr>
              <a:t>Wolfke</a:t>
            </a:r>
            <a:r>
              <a:rPr lang="fr-FR" sz="1800" b="1" dirty="0">
                <a:solidFill>
                  <a:srgbClr val="0000FF"/>
                </a:solidFill>
                <a:effectLst/>
                <a:latin typeface="Times New Roman"/>
                <a:cs typeface="Times New Roman"/>
              </a:rPr>
              <a:t> and K. </a:t>
            </a:r>
            <a:r>
              <a:rPr lang="fr-FR" sz="1800" b="1" dirty="0" err="1">
                <a:solidFill>
                  <a:srgbClr val="0000FF"/>
                </a:solidFill>
                <a:effectLst/>
                <a:latin typeface="Times New Roman"/>
                <a:cs typeface="Times New Roman"/>
              </a:rPr>
              <a:t>Clusius</a:t>
            </a:r>
            <a:r>
              <a:rPr lang="fr-FR" sz="1800" b="1" dirty="0">
                <a:solidFill>
                  <a:srgbClr val="0000FF"/>
                </a:solidFill>
                <a:effectLst/>
                <a:latin typeface="Times New Roman"/>
                <a:cs typeface="Times New Roman"/>
              </a:rPr>
              <a:t> (</a:t>
            </a:r>
            <a:r>
              <a:rPr lang="fr-FR" sz="1800" b="1" dirty="0" err="1">
                <a:solidFill>
                  <a:srgbClr val="0000FF"/>
                </a:solidFill>
                <a:effectLst/>
                <a:latin typeface="Times New Roman"/>
                <a:cs typeface="Times New Roman"/>
              </a:rPr>
              <a:t>Leiden</a:t>
            </a:r>
            <a:r>
              <a:rPr lang="fr-FR" sz="1800" b="1" dirty="0">
                <a:solidFill>
                  <a:srgbClr val="0000FF"/>
                </a:solidFill>
                <a:effectLst/>
                <a:latin typeface="Times New Roman"/>
                <a:cs typeface="Times New Roman"/>
              </a:rPr>
              <a:t>): </a:t>
            </a:r>
            <a:r>
              <a:rPr lang="fr-FR" sz="1800" b="1" dirty="0">
                <a:solidFill>
                  <a:srgbClr val="000000"/>
                </a:solidFill>
                <a:effectLst/>
                <a:latin typeface="Times New Roman"/>
                <a:cs typeface="Times New Roman"/>
              </a:rPr>
              <a:t>u</a:t>
            </a:r>
            <a:r>
              <a:rPr lang="fr-FR" sz="1800" b="1" dirty="0">
                <a:effectLst/>
                <a:latin typeface="Times New Roman"/>
                <a:cs typeface="Times New Roman"/>
              </a:rPr>
              <a:t>ne singularité dans la courbe de chaleur spécifique (le « point lambda  »)</a:t>
            </a:r>
          </a:p>
          <a:p>
            <a:pPr marL="342900" indent="-342900" algn="l">
              <a:defRPr/>
            </a:pPr>
            <a:endParaRPr lang="fr-FR" sz="1800" b="1" dirty="0" err="1">
              <a:effectLst/>
              <a:latin typeface="Times New Roman"/>
              <a:cs typeface="Times New Roman"/>
            </a:endParaRPr>
          </a:p>
          <a:p>
            <a:pPr marL="342900" indent="-342900" algn="l">
              <a:defRPr/>
            </a:pPr>
            <a:r>
              <a:rPr lang="fr-FR" sz="1800" b="1" dirty="0" err="1">
                <a:effectLst/>
                <a:latin typeface="Times New Roman"/>
                <a:cs typeface="Times New Roman"/>
              </a:rPr>
              <a:t>deux états différents qu'ils appellent </a:t>
            </a:r>
            <a:r>
              <a:rPr lang="fr-FR" sz="1800" b="1" dirty="0">
                <a:effectLst/>
                <a:latin typeface="Times New Roman"/>
                <a:cs typeface="Times New Roman"/>
              </a:rPr>
              <a:t>« </a:t>
            </a:r>
            <a:r>
              <a:rPr lang="fr-FR" sz="1800" b="1" dirty="0" err="1">
                <a:effectLst/>
                <a:latin typeface="Times New Roman"/>
                <a:cs typeface="Times New Roman"/>
              </a:rPr>
              <a:t>helium</a:t>
            </a:r>
            <a:r>
              <a:rPr lang="fr-FR" sz="1800" b="1" dirty="0">
                <a:effectLst/>
                <a:latin typeface="Times New Roman"/>
                <a:cs typeface="Times New Roman"/>
              </a:rPr>
              <a:t> I » </a:t>
            </a:r>
            <a:r>
              <a:rPr lang="fr-FR" sz="1800" b="1" dirty="0" err="1">
                <a:effectLst/>
                <a:latin typeface="Times New Roman"/>
                <a:cs typeface="Times New Roman"/>
              </a:rPr>
              <a:t>à T&gt;</a:t>
            </a:r>
            <a:r>
              <a:rPr lang="fr-FR" sz="1800" b="1" dirty="0">
                <a:effectLst/>
                <a:latin typeface="Times New Roman"/>
                <a:cs typeface="Times New Roman"/>
              </a:rPr>
              <a:t>2.2K et « </a:t>
            </a:r>
            <a:r>
              <a:rPr lang="fr-FR" sz="1800" b="1" dirty="0" err="1">
                <a:effectLst/>
                <a:latin typeface="Times New Roman"/>
                <a:cs typeface="Times New Roman"/>
              </a:rPr>
              <a:t>helium</a:t>
            </a:r>
            <a:r>
              <a:rPr lang="fr-FR" sz="1800" b="1" dirty="0">
                <a:effectLst/>
                <a:latin typeface="Times New Roman"/>
                <a:cs typeface="Times New Roman"/>
              </a:rPr>
              <a:t> II » </a:t>
            </a:r>
            <a:r>
              <a:rPr lang="fr-FR" sz="1800" b="1" dirty="0" err="1">
                <a:effectLst/>
                <a:latin typeface="Times New Roman"/>
                <a:cs typeface="Times New Roman"/>
              </a:rPr>
              <a:t>à T&lt;</a:t>
            </a:r>
            <a:r>
              <a:rPr lang="fr-FR" sz="1800" b="1" dirty="0">
                <a:effectLst/>
                <a:latin typeface="Times New Roman"/>
                <a:cs typeface="Times New Roman"/>
              </a:rPr>
              <a:t>2.2K. </a:t>
            </a:r>
          </a:p>
        </p:txBody>
      </p:sp>
      <p:pic>
        <p:nvPicPr>
          <p:cNvPr id="88072" name="Picture 8"/>
          <p:cNvPicPr>
            <a:picLocks noChangeAspect="1" noChangeArrowheads="1"/>
          </p:cNvPicPr>
          <p:nvPr/>
        </p:nvPicPr>
        <p:blipFill rotWithShape="1">
          <a:blip r:embed="rId3">
            <a:extLst>
              <a:ext uri="{28A0092B-C50C-407E-A947-70E740481C1C}">
                <a14:useLocalDpi xmlns:a14="http://schemas.microsoft.com/office/drawing/2010/main" val="0"/>
              </a:ext>
            </a:extLst>
          </a:blip>
          <a:srcRect r="22224"/>
          <a:stretch/>
        </p:blipFill>
        <p:spPr bwMode="auto">
          <a:xfrm rot="5400000">
            <a:off x="5998171" y="885652"/>
            <a:ext cx="2269304" cy="382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029"/>
          <p:cNvSpPr>
            <a:spLocks noChangeArrowheads="1"/>
          </p:cNvSpPr>
          <p:nvPr/>
        </p:nvSpPr>
        <p:spPr bwMode="auto">
          <a:xfrm>
            <a:off x="228600" y="5229200"/>
            <a:ext cx="8610600"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a:spcBef>
                <a:spcPct val="20000"/>
              </a:spcBef>
              <a:defRPr/>
            </a:pPr>
            <a:r>
              <a:rPr lang="fr-FR" sz="1800" b="1" dirty="0">
                <a:solidFill>
                  <a:srgbClr val="0000FF"/>
                </a:solidFill>
                <a:effectLst/>
                <a:latin typeface="Times New Roman"/>
                <a:cs typeface="Times New Roman"/>
              </a:rPr>
              <a:t>B.V. Rollin (Oxford, 1935 sous la direction de F. Simon), W.H. Keesom and A. Keesom (</a:t>
            </a:r>
            <a:r>
              <a:rPr lang="fr-FR" sz="1800" b="1" dirty="0" err="1">
                <a:solidFill>
                  <a:srgbClr val="0000FF"/>
                </a:solidFill>
                <a:effectLst/>
                <a:latin typeface="Times New Roman"/>
                <a:cs typeface="Times New Roman"/>
              </a:rPr>
              <a:t>Leiden</a:t>
            </a:r>
            <a:r>
              <a:rPr lang="fr-FR" sz="1800" b="1" dirty="0">
                <a:solidFill>
                  <a:srgbClr val="0000FF"/>
                </a:solidFill>
                <a:effectLst/>
                <a:latin typeface="Times New Roman"/>
                <a:cs typeface="Times New Roman"/>
              </a:rPr>
              <a:t>, 1936) : </a:t>
            </a:r>
            <a:r>
              <a:rPr lang="fr-FR" sz="1800" b="1" dirty="0">
                <a:solidFill>
                  <a:srgbClr val="000000"/>
                </a:solidFill>
                <a:effectLst/>
                <a:latin typeface="Times New Roman"/>
                <a:cs typeface="Times New Roman"/>
              </a:rPr>
              <a:t>films mobiles sur parois</a:t>
            </a:r>
          </a:p>
          <a:p>
            <a:pPr marL="342900" indent="-342900" algn="l">
              <a:spcBef>
                <a:spcPct val="20000"/>
              </a:spcBef>
              <a:defRPr/>
            </a:pPr>
            <a:r>
              <a:rPr lang="fr-FR" sz="1800" b="1" dirty="0">
                <a:solidFill>
                  <a:srgbClr val="0000FF"/>
                </a:solidFill>
                <a:effectLst/>
                <a:latin typeface="Times New Roman"/>
                <a:cs typeface="Times New Roman"/>
              </a:rPr>
              <a:t>J.F. Allen R. </a:t>
            </a:r>
            <a:r>
              <a:rPr lang="fr-FR" sz="1800" b="1" dirty="0" err="1">
                <a:solidFill>
                  <a:srgbClr val="0000FF"/>
                </a:solidFill>
                <a:effectLst/>
                <a:latin typeface="Times New Roman"/>
                <a:cs typeface="Times New Roman"/>
              </a:rPr>
              <a:t>Peierls</a:t>
            </a:r>
            <a:r>
              <a:rPr lang="fr-FR" sz="1800" b="1" dirty="0">
                <a:solidFill>
                  <a:srgbClr val="0000FF"/>
                </a:solidFill>
                <a:effectLst/>
                <a:latin typeface="Times New Roman"/>
                <a:cs typeface="Times New Roman"/>
              </a:rPr>
              <a:t> and M.Z. </a:t>
            </a:r>
            <a:r>
              <a:rPr lang="fr-FR" sz="1800" b="1" dirty="0" err="1">
                <a:solidFill>
                  <a:srgbClr val="0000FF"/>
                </a:solidFill>
                <a:effectLst/>
                <a:latin typeface="Times New Roman"/>
                <a:cs typeface="Times New Roman"/>
              </a:rPr>
              <a:t>Uddin</a:t>
            </a:r>
            <a:r>
              <a:rPr lang="fr-FR" sz="1800" b="1" dirty="0">
                <a:solidFill>
                  <a:srgbClr val="0000FF"/>
                </a:solidFill>
                <a:effectLst/>
                <a:latin typeface="Times New Roman"/>
                <a:cs typeface="Times New Roman"/>
              </a:rPr>
              <a:t> (Cambridge, 1937) :</a:t>
            </a:r>
          </a:p>
          <a:p>
            <a:pPr marL="342900" indent="-342900" algn="l">
              <a:spcBef>
                <a:spcPct val="20000"/>
              </a:spcBef>
              <a:defRPr/>
            </a:pPr>
            <a:r>
              <a:rPr lang="fr-FR" sz="1800" b="1" dirty="0" err="1">
                <a:solidFill>
                  <a:srgbClr val="000000"/>
                </a:solidFill>
                <a:effectLst/>
                <a:latin typeface="Times New Roman"/>
                <a:cs typeface="Times New Roman"/>
              </a:rPr>
              <a:t>helium</a:t>
            </a:r>
            <a:r>
              <a:rPr lang="fr-FR" sz="1800" b="1" dirty="0">
                <a:solidFill>
                  <a:srgbClr val="000000"/>
                </a:solidFill>
                <a:effectLst/>
                <a:latin typeface="Times New Roman"/>
                <a:cs typeface="Times New Roman"/>
              </a:rPr>
              <a:t> II </a:t>
            </a:r>
            <a:r>
              <a:rPr lang="fr-FR" sz="1800" b="1" dirty="0" err="1">
                <a:solidFill>
                  <a:srgbClr val="000000"/>
                </a:solidFill>
                <a:effectLst/>
                <a:latin typeface="Times New Roman"/>
                <a:cs typeface="Times New Roman"/>
              </a:rPr>
              <a:t>est un excellent conducteur thermique (par convection ?)</a:t>
            </a:r>
            <a:endParaRPr lang="fr-FR" sz="1800" b="1" dirty="0">
              <a:solidFill>
                <a:srgbClr val="000000"/>
              </a:solidFill>
              <a:effectLst/>
              <a:latin typeface="Times New Roman"/>
              <a:cs typeface="Times New Roman"/>
            </a:endParaRPr>
          </a:p>
        </p:txBody>
      </p:sp>
      <p:sp>
        <p:nvSpPr>
          <p:cNvPr id="3" name="ZoneTexte 2"/>
          <p:cNvSpPr txBox="1"/>
          <p:nvPr/>
        </p:nvSpPr>
        <p:spPr>
          <a:xfrm>
            <a:off x="5751958" y="3861048"/>
            <a:ext cx="2934202" cy="338554"/>
          </a:xfrm>
          <a:prstGeom prst="rect">
            <a:avLst/>
          </a:prstGeom>
          <a:noFill/>
        </p:spPr>
        <p:txBody>
          <a:bodyPr wrap="none" rtlCol="0">
            <a:spAutoFit/>
          </a:bodyPr>
          <a:lstStyle/>
          <a:p>
            <a:r>
              <a:rPr lang="fr-FR" sz="1600" i="1">
                <a:effectLst/>
              </a:rPr>
              <a:t>Buckingham and Fairbank 1961</a:t>
            </a:r>
          </a:p>
        </p:txBody>
      </p:sp>
    </p:spTree>
    <p:extLst>
      <p:ext uri="{BB962C8B-B14F-4D97-AF65-F5344CB8AC3E}">
        <p14:creationId xmlns:p14="http://schemas.microsoft.com/office/powerpoint/2010/main" val="213939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81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3"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Allen-boiling" descr="/Users/balibar/Desktop/Sebastien/films/Allen-boilin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Rectangle 7"/>
          <p:cNvSpPr>
            <a:spLocks noGrp="1" noChangeArrowheads="1"/>
          </p:cNvSpPr>
          <p:nvPr>
            <p:ph type="title"/>
          </p:nvPr>
        </p:nvSpPr>
        <p:spPr/>
        <p:txBody>
          <a:bodyPr>
            <a:normAutofit fontScale="90000"/>
          </a:bodyPr>
          <a:lstStyle/>
          <a:p>
            <a:r>
              <a:rPr lang="fr-FR" b="1" i="1">
                <a:solidFill>
                  <a:schemeClr val="bg1"/>
                </a:solidFill>
                <a:latin typeface="Times" charset="0"/>
                <a:ea typeface="ＭＳ Ｐゴシック" charset="0"/>
                <a:cs typeface="ＭＳ Ｐゴシック" charset="0"/>
              </a:rPr>
              <a:t>le film de J.F. Allen et J. Armitage</a:t>
            </a:r>
            <a:br>
              <a:rPr lang="fr-FR" b="1" i="1">
                <a:solidFill>
                  <a:schemeClr val="bg1"/>
                </a:solidFill>
                <a:latin typeface="Times" charset="0"/>
                <a:ea typeface="ＭＳ Ｐゴシック" charset="0"/>
                <a:cs typeface="ＭＳ Ｐゴシック" charset="0"/>
              </a:rPr>
            </a:br>
            <a:r>
              <a:rPr lang="fr-FR" b="1" i="1">
                <a:solidFill>
                  <a:schemeClr val="bg1"/>
                </a:solidFill>
                <a:latin typeface="Times" charset="0"/>
                <a:ea typeface="ＭＳ Ｐゴシック" charset="0"/>
                <a:cs typeface="ＭＳ Ｐゴシック" charset="0"/>
              </a:rPr>
              <a:t>(St Andrews, 1971 - 82)</a:t>
            </a:r>
            <a:endParaRPr lang="fr-FR">
              <a:solidFill>
                <a:schemeClr val="bg1"/>
              </a:solidFill>
              <a:latin typeface="Times"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62471"/>
                                        </p:tgtEl>
                                        <p:attrNameLst>
                                          <p:attrName>style.visibility</p:attrName>
                                        </p:attrNameLst>
                                      </p:cBhvr>
                                      <p:to>
                                        <p:strVal val="hidden"/>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92720" fill="hold"/>
                                        <p:tgtEl>
                                          <p:spTgt spid="225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2530"/>
                </p:tgtEl>
              </p:cMediaNode>
            </p:video>
            <p:seq concurrent="1" nextAc="seek">
              <p:cTn id="11" restart="whenNotActive" fill="hold" evtFilter="cancelBubble" nodeType="interactiveSeq">
                <p:stCondLst>
                  <p:cond evt="onClick" delay="0">
                    <p:tgtEl>
                      <p:spTgt spid="22530"/>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22530"/>
                                        </p:tgtEl>
                                      </p:cBhvr>
                                    </p:cmd>
                                  </p:childTnLst>
                                </p:cTn>
                              </p:par>
                            </p:childTnLst>
                          </p:cTn>
                        </p:par>
                      </p:childTnLst>
                    </p:cTn>
                  </p:par>
                </p:childTnLst>
              </p:cTn>
              <p:nextCondLst>
                <p:cond evt="onClick" delay="0">
                  <p:tgtEl>
                    <p:spTgt spid="22530"/>
                  </p:tgtEl>
                </p:cond>
              </p:nextCondLst>
            </p:seq>
          </p:childTnLst>
        </p:cTn>
      </p:par>
    </p:tnLst>
    <p:bldLst>
      <p:bldP spid="62471"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Allen-superflow" descr="/Users/balibar/Desktop/Sebastien/films/Allen-superflow">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title"/>
          </p:nvPr>
        </p:nvSpPr>
        <p:spPr>
          <a:xfrm>
            <a:off x="838200" y="304800"/>
            <a:ext cx="7391400" cy="914400"/>
          </a:xfrm>
        </p:spPr>
        <p:txBody>
          <a:bodyPr/>
          <a:lstStyle/>
          <a:p>
            <a:r>
              <a:rPr lang="fr-FR" b="1" i="1">
                <a:solidFill>
                  <a:srgbClr val="FFFFFF"/>
                </a:solidFill>
                <a:latin typeface="Times" charset="0"/>
                <a:ea typeface="ＭＳ Ｐゴシック" charset="0"/>
                <a:cs typeface="ＭＳ Ｐゴシック" charset="0"/>
              </a:rPr>
              <a:t>l’écoulement d’un superfluide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499"/>
                                          </p:stCondLst>
                                        </p:cTn>
                                        <p:tgtEl>
                                          <p:spTgt spid="48130"/>
                                        </p:tgtEl>
                                        <p:attrNameLst>
                                          <p:attrName>style.visibility</p:attrName>
                                        </p:attrNameLst>
                                      </p:cBhvr>
                                      <p:to>
                                        <p:strVal val="hidden"/>
                                      </p:to>
                                    </p:set>
                                  </p:childTnLst>
                                </p:cTn>
                              </p:par>
                            </p:childTnLst>
                          </p:cTn>
                        </p:par>
                        <p:par>
                          <p:cTn id="7" fill="hold" nodeType="afterGroup">
                            <p:stCondLst>
                              <p:cond delay="500"/>
                            </p:stCondLst>
                            <p:childTnLst>
                              <p:par>
                                <p:cTn id="8" presetID="1" presetClass="mediacall" presetSubtype="0" fill="hold" nodeType="afterEffect">
                                  <p:stCondLst>
                                    <p:cond delay="0"/>
                                  </p:stCondLst>
                                  <p:childTnLst>
                                    <p:cmd type="call" cmd="playFrom(0.0)">
                                      <p:cBhvr>
                                        <p:cTn id="9" dur="361279" fill="hold"/>
                                        <p:tgtEl>
                                          <p:spTgt spid="266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6626"/>
                </p:tgtEl>
              </p:cMediaNode>
            </p:video>
            <p:seq concurrent="1" nextAc="seek">
              <p:cTn id="11" restart="whenNotActive" fill="hold" evtFilter="cancelBubble" nodeType="interactiveSeq">
                <p:stCondLst>
                  <p:cond evt="onClick" delay="0">
                    <p:tgtEl>
                      <p:spTgt spid="26626"/>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26626"/>
                                        </p:tgtEl>
                                      </p:cBhvr>
                                    </p:cmd>
                                  </p:childTnLst>
                                </p:cTn>
                              </p:par>
                            </p:childTnLst>
                          </p:cTn>
                        </p:par>
                      </p:childTnLst>
                    </p:cTn>
                  </p:par>
                </p:childTnLst>
              </p:cTn>
              <p:nextCondLst>
                <p:cond evt="onClick" delay="0">
                  <p:tgtEl>
                    <p:spTgt spid="26626"/>
                  </p:tgtEl>
                </p:cond>
              </p:nextCondLst>
            </p:seq>
          </p:childTnLst>
        </p:cTn>
      </p:par>
    </p:tnLst>
    <p:bldLst>
      <p:bldP spid="4813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381000" y="228600"/>
            <a:ext cx="8458200" cy="685800"/>
          </a:xfrm>
          <a:ln>
            <a:solidFill>
              <a:schemeClr val="tx1"/>
            </a:solidFill>
            <a:miter lim="800000"/>
            <a:headEnd/>
            <a:tailEnd/>
          </a:ln>
        </p:spPr>
        <p:txBody>
          <a:bodyPr>
            <a:normAutofit/>
          </a:bodyPr>
          <a:lstStyle/>
          <a:p>
            <a:r>
              <a:rPr lang="fr-FR" sz="3200" b="1">
                <a:solidFill>
                  <a:srgbClr val="FF0000"/>
                </a:solidFill>
                <a:latin typeface="Times New Roman" charset="0"/>
                <a:ea typeface="ＭＳ Ｐゴシック" charset="0"/>
                <a:cs typeface="Times New Roman" charset="0"/>
              </a:rPr>
              <a:t>Piotr Kapitza a-t-il trouvé le premier ?</a:t>
            </a:r>
          </a:p>
        </p:txBody>
      </p:sp>
      <p:sp>
        <p:nvSpPr>
          <p:cNvPr id="4" name="Rectangle 4"/>
          <p:cNvSpPr>
            <a:spLocks noChangeArrowheads="1"/>
          </p:cNvSpPr>
          <p:nvPr/>
        </p:nvSpPr>
        <p:spPr bwMode="auto">
          <a:xfrm>
            <a:off x="467544" y="1412776"/>
            <a:ext cx="8280920" cy="496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l">
              <a:lnSpc>
                <a:spcPct val="90000"/>
              </a:lnSpc>
              <a:spcBef>
                <a:spcPct val="20000"/>
              </a:spcBef>
            </a:pPr>
            <a:r>
              <a:rPr lang="fr-FR" sz="2000" b="1" i="1">
                <a:solidFill>
                  <a:srgbClr val="0000FF"/>
                </a:solidFill>
                <a:effectLst/>
              </a:rPr>
              <a:t>Allen et Misener citent leur concurrent Kapitza: </a:t>
            </a:r>
          </a:p>
          <a:p>
            <a:pPr marL="342900" indent="-342900" algn="l">
              <a:lnSpc>
                <a:spcPct val="90000"/>
              </a:lnSpc>
              <a:spcBef>
                <a:spcPct val="20000"/>
              </a:spcBef>
            </a:pPr>
            <a:r>
              <a:rPr lang="fr-FR" sz="2000" b="1" i="1">
                <a:effectLst/>
              </a:rPr>
              <a:t>« une revue des propriétés de l’hélium liquide nous a incités à étudier sa viscosité avec plus d’attention. L’un d’entre nous avait  déjà trouvé une borne supérieure de 10</a:t>
            </a:r>
            <a:r>
              <a:rPr lang="fr-FR" sz="2000" b="1" i="1" baseline="30000">
                <a:effectLst/>
              </a:rPr>
              <a:t>-5</a:t>
            </a:r>
            <a:r>
              <a:rPr lang="fr-FR" sz="2000" b="1" i="1">
                <a:effectLst/>
              </a:rPr>
              <a:t> en unités cgs pour la viscosité de l’hélium II en étudiant l’atténuation d’un cylindre oscillant. Nous sommes arrivés à la m</a:t>
            </a:r>
            <a:r>
              <a:rPr lang="fr-FR" altLang="ja-JP" sz="2000" b="1" i="1">
                <a:effectLst/>
              </a:rPr>
              <a:t>ême conclusion que Kapitza dans la lettre précédente, à savoir que les mesures ne correspondent pas à un écoulement laminaire »</a:t>
            </a:r>
          </a:p>
          <a:p>
            <a:pPr marL="342900" indent="-342900" algn="l">
              <a:lnSpc>
                <a:spcPct val="90000"/>
              </a:lnSpc>
              <a:spcBef>
                <a:spcPct val="20000"/>
              </a:spcBef>
            </a:pPr>
            <a:endParaRPr lang="fr-FR" altLang="ja-JP" sz="2000" b="1" i="1">
              <a:effectLst/>
            </a:endParaRPr>
          </a:p>
          <a:p>
            <a:pPr marL="342900" indent="-342900" algn="l">
              <a:lnSpc>
                <a:spcPct val="90000"/>
              </a:lnSpc>
              <a:spcBef>
                <a:spcPct val="20000"/>
              </a:spcBef>
            </a:pPr>
            <a:r>
              <a:rPr lang="fr-FR" sz="2000" b="1" i="1">
                <a:solidFill>
                  <a:srgbClr val="0000FF"/>
                </a:solidFill>
                <a:effectLst/>
              </a:rPr>
              <a:t>19 jours d’avance</a:t>
            </a:r>
            <a:r>
              <a:rPr lang="fr-FR" altLang="ja-JP" sz="2000" b="1" i="1">
                <a:solidFill>
                  <a:srgbClr val="0000FF"/>
                </a:solidFill>
                <a:effectLst/>
              </a:rPr>
              <a:t> : ont-ils simplement reproduit les travaux de Kapitza ? </a:t>
            </a:r>
            <a:r>
              <a:rPr lang="fr-FR" altLang="ja-JP" sz="2000" b="1" i="1">
                <a:solidFill>
                  <a:srgbClr val="FF0000"/>
                </a:solidFill>
                <a:effectLst/>
              </a:rPr>
              <a:t>NON</a:t>
            </a:r>
          </a:p>
          <a:p>
            <a:pPr marL="342900" indent="-342900" algn="l">
              <a:lnSpc>
                <a:spcPct val="90000"/>
              </a:lnSpc>
              <a:spcBef>
                <a:spcPct val="20000"/>
              </a:spcBef>
            </a:pPr>
            <a:endParaRPr lang="fr-FR" altLang="ja-JP" sz="2000" b="1" i="1">
              <a:effectLst/>
            </a:endParaRPr>
          </a:p>
          <a:p>
            <a:pPr marL="342900" indent="-342900" algn="l">
              <a:lnSpc>
                <a:spcPct val="90000"/>
              </a:lnSpc>
              <a:spcBef>
                <a:spcPct val="20000"/>
              </a:spcBef>
            </a:pPr>
            <a:r>
              <a:rPr lang="fr-FR" altLang="ja-JP" sz="2000" b="1" i="1">
                <a:effectLst/>
              </a:rPr>
              <a:t>Kapitza a été couronné par le </a:t>
            </a:r>
            <a:r>
              <a:rPr lang="fr-FR" altLang="ja-JP" sz="2000" b="1" i="1">
                <a:solidFill>
                  <a:srgbClr val="0000FF"/>
                </a:solidFill>
                <a:effectLst/>
              </a:rPr>
              <a:t>prix Nobel en 1978 </a:t>
            </a:r>
            <a:r>
              <a:rPr lang="fr-FR" altLang="ja-JP" sz="2000" b="1" i="1">
                <a:effectLst/>
              </a:rPr>
              <a:t>(pas Allen ni Misener)</a:t>
            </a:r>
          </a:p>
          <a:p>
            <a:pPr marL="342900" indent="-342900" algn="l">
              <a:lnSpc>
                <a:spcPct val="90000"/>
              </a:lnSpc>
              <a:spcBef>
                <a:spcPct val="20000"/>
              </a:spcBef>
            </a:pPr>
            <a:r>
              <a:rPr lang="fr-FR" altLang="ja-JP" sz="2000" b="1" i="1">
                <a:effectLst/>
              </a:rPr>
              <a:t>Il a aussi inventé </a:t>
            </a:r>
            <a:r>
              <a:rPr lang="fr-FR" altLang="ja-JP" sz="2000" b="1" i="1">
                <a:solidFill>
                  <a:srgbClr val="0000FF"/>
                </a:solidFill>
                <a:effectLst/>
              </a:rPr>
              <a:t>le mot « superfluide » </a:t>
            </a:r>
            <a:r>
              <a:rPr lang="fr-FR" altLang="ja-JP" sz="2000" b="1" i="1">
                <a:effectLst/>
              </a:rPr>
              <a:t>pour qualifier l’hélium II, cet étrange liquide</a:t>
            </a:r>
            <a:endParaRPr lang="fr-FR" sz="2000" b="1" i="1">
              <a:effectLst/>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1907704" y="44624"/>
            <a:ext cx="4896544" cy="648072"/>
          </a:xfrm>
          <a:ln>
            <a:solidFill>
              <a:schemeClr val="tx1"/>
            </a:solidFill>
            <a:miter lim="800000"/>
            <a:headEnd/>
            <a:tailEnd/>
          </a:ln>
        </p:spPr>
        <p:txBody>
          <a:bodyPr>
            <a:normAutofit/>
          </a:bodyPr>
          <a:lstStyle/>
          <a:p>
            <a:r>
              <a:rPr lang="fr-FR" sz="2800" b="1">
                <a:solidFill>
                  <a:srgbClr val="FF0000"/>
                </a:solidFill>
                <a:latin typeface="Times" charset="0"/>
                <a:ea typeface="ＭＳ Ｐゴシック" charset="0"/>
                <a:cs typeface="ＭＳ Ｐゴシック" charset="0"/>
              </a:rPr>
              <a:t>Piotr Kapitza (1894 – 1984)</a:t>
            </a:r>
          </a:p>
        </p:txBody>
      </p:sp>
      <p:sp>
        <p:nvSpPr>
          <p:cNvPr id="30723" name="Rectangle 3"/>
          <p:cNvSpPr>
            <a:spLocks noGrp="1" noChangeArrowheads="1"/>
          </p:cNvSpPr>
          <p:nvPr>
            <p:ph idx="1"/>
          </p:nvPr>
        </p:nvSpPr>
        <p:spPr>
          <a:xfrm>
            <a:off x="251520" y="836712"/>
            <a:ext cx="8892480" cy="5976664"/>
          </a:xfrm>
          <a:effectLst>
            <a:outerShdw blurRad="50800" dist="38100" dir="2700000">
              <a:srgbClr val="000000">
                <a:alpha val="43000"/>
              </a:srgbClr>
            </a:outerShdw>
          </a:effectLst>
        </p:spPr>
        <p:txBody>
          <a:bodyPr>
            <a:noAutofit/>
          </a:bodyPr>
          <a:lstStyle/>
          <a:p>
            <a:pPr>
              <a:lnSpc>
                <a:spcPct val="90000"/>
              </a:lnSpc>
              <a:buFontTx/>
              <a:buNone/>
              <a:defRPr/>
            </a:pPr>
            <a:r>
              <a:rPr lang="fr-FR" sz="1800" b="1" i="1">
                <a:solidFill>
                  <a:srgbClr val="0000FF"/>
                </a:solidFill>
                <a:latin typeface="Times" charset="0"/>
                <a:ea typeface="ＭＳ Ｐゴシック" charset="0"/>
                <a:cs typeface="ＭＳ Ｐゴシック" charset="0"/>
              </a:rPr>
              <a:t>1894: naissance à Kronstadt (Russie)</a:t>
            </a:r>
            <a:endParaRPr lang="fr-FR" sz="1800" b="1" i="1">
              <a:latin typeface="Times" charset="0"/>
              <a:ea typeface="ＭＳ Ｐゴシック" charset="0"/>
              <a:cs typeface="ＭＳ Ｐゴシック" charset="0"/>
            </a:endParaRPr>
          </a:p>
          <a:p>
            <a:pPr>
              <a:lnSpc>
                <a:spcPct val="90000"/>
              </a:lnSpc>
              <a:buFontTx/>
              <a:buNone/>
              <a:defRPr/>
            </a:pPr>
            <a:r>
              <a:rPr lang="fr-FR" sz="1800" b="1" i="1">
                <a:latin typeface="Times" charset="0"/>
                <a:ea typeface="ＭＳ Ｐゴシック" charset="0"/>
                <a:cs typeface="ＭＳ Ｐゴシック" charset="0"/>
              </a:rPr>
              <a:t>1918: doctorat en génie électrique à St Petersbourg</a:t>
            </a:r>
          </a:p>
          <a:p>
            <a:pPr>
              <a:lnSpc>
                <a:spcPct val="90000"/>
              </a:lnSpc>
              <a:buNone/>
              <a:defRPr/>
            </a:pPr>
            <a:r>
              <a:rPr lang="fr-FR" sz="1800" b="1" i="1">
                <a:latin typeface="Times" charset="0"/>
                <a:ea typeface="ＭＳ Ｐゴシック" charset="0"/>
                <a:cs typeface="ＭＳ Ｐゴシック" charset="0"/>
              </a:rPr>
              <a:t>1921: Cambridge, </a:t>
            </a:r>
            <a:r>
              <a:rPr lang="fr-FR" altLang="ja-JP" sz="1800" b="1" i="1">
                <a:latin typeface="Times" charset="0"/>
                <a:ea typeface="ＭＳ Ｐゴシック" charset="0"/>
                <a:cs typeface="ＭＳ Ｐゴシック" charset="0"/>
              </a:rPr>
              <a:t>radioactivité « alpha » avec </a:t>
            </a:r>
            <a:r>
              <a:rPr lang="fr-FR" sz="1800" b="1" i="1">
                <a:latin typeface="Times" charset="0"/>
                <a:ea typeface="ＭＳ Ｐゴシック" charset="0"/>
                <a:cs typeface="ＭＳ Ｐゴシック" charset="0"/>
              </a:rPr>
              <a:t>Rutherford, père de la physique nucléaire et prix Nobel de chimie 1908.</a:t>
            </a:r>
            <a:endParaRPr lang="fr-FR" altLang="ja-JP" sz="1800" b="1" i="1">
              <a:latin typeface="Times" charset="0"/>
              <a:ea typeface="ＭＳ Ｐゴシック" charset="0"/>
              <a:cs typeface="ＭＳ Ｐゴシック" charset="0"/>
            </a:endParaRPr>
          </a:p>
          <a:p>
            <a:pPr>
              <a:lnSpc>
                <a:spcPct val="90000"/>
              </a:lnSpc>
              <a:buNone/>
              <a:defRPr/>
            </a:pPr>
            <a:r>
              <a:rPr lang="fr-FR" altLang="ja-JP" sz="1800" b="1" i="1">
                <a:latin typeface="Times" charset="0"/>
                <a:ea typeface="ＭＳ Ｐゴシック" charset="0"/>
                <a:cs typeface="ＭＳ Ｐゴシック" charset="0"/>
              </a:rPr>
              <a:t>1929: Fellow of the Royal Society</a:t>
            </a:r>
          </a:p>
          <a:p>
            <a:pPr>
              <a:lnSpc>
                <a:spcPct val="90000"/>
              </a:lnSpc>
              <a:buFontTx/>
              <a:buNone/>
              <a:defRPr/>
            </a:pPr>
            <a:r>
              <a:rPr lang="fr-FR" sz="1800" b="1" i="1">
                <a:latin typeface="Times" charset="0"/>
                <a:ea typeface="ＭＳ Ｐゴシック" charset="0"/>
                <a:cs typeface="ＭＳ Ｐゴシック" charset="0"/>
              </a:rPr>
              <a:t>1934: construit un liquéfacteur d’hélium qui produit ses premières gouttes liquides le 19 avril. Est séquestré en URSS par Staline le 24 septembre, à l’occasion du centenaire de Mendeleiev.</a:t>
            </a:r>
          </a:p>
          <a:p>
            <a:pPr>
              <a:lnSpc>
                <a:spcPct val="90000"/>
              </a:lnSpc>
              <a:buFontTx/>
              <a:buNone/>
              <a:defRPr/>
            </a:pPr>
            <a:r>
              <a:rPr lang="fr-FR" sz="1800" b="1" i="1">
                <a:latin typeface="Times" charset="0"/>
                <a:ea typeface="ＭＳ Ｐゴシック" charset="0"/>
                <a:cs typeface="ＭＳ Ｐゴシック" charset="0"/>
              </a:rPr>
              <a:t>1934-37: obtient de Staline la construction d’un Institut pour mener ses recherches, de Cambridge la possibilité de racheter son matériel (sauf son liquéfacteur!) , puis de construire un nouveau liquéfacteur à Moscou gr</a:t>
            </a:r>
            <a:r>
              <a:rPr lang="fr-FR" altLang="ja-JP" sz="1800" b="1" i="1">
                <a:latin typeface="Times" charset="0"/>
                <a:ea typeface="ＭＳ Ｐゴシック" charset="0"/>
                <a:cs typeface="ＭＳ Ｐゴシック" charset="0"/>
              </a:rPr>
              <a:t>âce à deux techniciens et un étudiant (David Schoenberg) qui fonctionnera le 22 février 1937.</a:t>
            </a:r>
          </a:p>
          <a:p>
            <a:pPr>
              <a:lnSpc>
                <a:spcPct val="90000"/>
              </a:lnSpc>
              <a:buFontTx/>
              <a:buNone/>
              <a:defRPr/>
            </a:pPr>
            <a:r>
              <a:rPr lang="fr-FR" altLang="ja-JP" sz="1800" b="1" i="1">
                <a:latin typeface="Times" charset="0"/>
                <a:ea typeface="ＭＳ Ｐゴシック" charset="0"/>
                <a:cs typeface="ＭＳ Ｐゴシック" charset="0"/>
              </a:rPr>
              <a:t>5 déc. 1937: lettre à Nature "</a:t>
            </a:r>
            <a:r>
              <a:rPr lang="fr-FR" altLang="ja-JP" sz="1800" b="1" i="1">
                <a:solidFill>
                  <a:schemeClr val="tx2"/>
                </a:solidFill>
                <a:latin typeface="Times" charset="0"/>
                <a:ea typeface="ＭＳ Ｐゴシック" charset="0"/>
                <a:cs typeface="ＭＳ Ｐゴシック" charset="0"/>
              </a:rPr>
              <a:t>Je vous prie de trouver ci-joint une note, que j’espère vous voir publier dans les lettres aux éditeurs; je crois que c’est une note importante, et je serais heureux si vous pouviez la publier le plus vite possible avec mention de la date de réception. Pourriez vous envoyer les épreuves à PM Dirac, ou J. Cockcroft ou WL. Webster pour gagner du temps… tous ces amis sont compétents en la matière…</a:t>
            </a:r>
            <a:r>
              <a:rPr lang="fr-FR" altLang="ja-JP" sz="1800" b="1" i="1">
                <a:latin typeface="Times" charset="0"/>
                <a:ea typeface="ＭＳ Ｐゴシック" charset="0"/>
                <a:cs typeface="ＭＳ Ｐゴシック" charset="0"/>
              </a:rPr>
              <a:t> "</a:t>
            </a:r>
          </a:p>
          <a:p>
            <a:pPr>
              <a:lnSpc>
                <a:spcPct val="90000"/>
              </a:lnSpc>
              <a:buFontTx/>
              <a:buNone/>
              <a:defRPr/>
            </a:pPr>
            <a:r>
              <a:rPr lang="fr-FR" altLang="ja-JP" sz="1800" b="1" i="1">
                <a:latin typeface="Times" charset="0"/>
                <a:ea typeface="ＭＳ Ｐゴシック" charset="0"/>
                <a:cs typeface="ＭＳ Ｐゴシック" charset="0"/>
              </a:rPr>
              <a:t>1946: refuse de travailler à la bombe soviétique sous l’autorité de Béria (NKVD) </a:t>
            </a:r>
          </a:p>
          <a:p>
            <a:pPr>
              <a:lnSpc>
                <a:spcPct val="90000"/>
              </a:lnSpc>
              <a:buFontTx/>
              <a:buNone/>
              <a:defRPr/>
            </a:pPr>
            <a:r>
              <a:rPr lang="fr-FR" altLang="ja-JP" sz="1800" b="1" i="1">
                <a:latin typeface="Times" charset="0"/>
                <a:ea typeface="ＭＳ Ｐゴシック" charset="0"/>
                <a:cs typeface="ＭＳ Ｐゴシック" charset="0"/>
              </a:rPr>
              <a:t>1953 : fin de la disgrâce avec la mort de Staline et l’exécution de Béria</a:t>
            </a:r>
            <a:endParaRPr lang="fr-FR" altLang="ja-JP" sz="1800" b="1" i="1">
              <a:solidFill>
                <a:srgbClr val="0000FF"/>
              </a:solidFill>
              <a:latin typeface="Times" charset="0"/>
              <a:ea typeface="ＭＳ Ｐゴシック" charset="0"/>
              <a:cs typeface="ＭＳ Ｐゴシック" charset="0"/>
            </a:endParaRPr>
          </a:p>
          <a:p>
            <a:pPr>
              <a:lnSpc>
                <a:spcPct val="90000"/>
              </a:lnSpc>
              <a:buFontTx/>
              <a:buNone/>
              <a:defRPr/>
            </a:pPr>
            <a:r>
              <a:rPr lang="fr-FR" altLang="ja-JP" sz="1800" b="1" i="1">
                <a:solidFill>
                  <a:srgbClr val="0000FF"/>
                </a:solidFill>
                <a:latin typeface="Times" charset="0"/>
                <a:ea typeface="ＭＳ Ｐゴシック" charset="0"/>
                <a:cs typeface="ＭＳ Ｐゴシック" charset="0"/>
              </a:rPr>
              <a:t>1978: Prix Nobel de Physique</a:t>
            </a:r>
          </a:p>
          <a:p>
            <a:pPr>
              <a:lnSpc>
                <a:spcPct val="90000"/>
              </a:lnSpc>
              <a:buFontTx/>
              <a:buNone/>
              <a:defRPr/>
            </a:pPr>
            <a:r>
              <a:rPr lang="fr-FR" altLang="ja-JP" sz="1800" b="1" i="1">
                <a:solidFill>
                  <a:srgbClr val="0000FF"/>
                </a:solidFill>
                <a:latin typeface="Times" charset="0"/>
                <a:ea typeface="ＭＳ Ｐゴシック" charset="0"/>
                <a:cs typeface="ＭＳ Ｐゴシック" charset="0"/>
              </a:rPr>
              <a:t>1984: décès à Moscou</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8716</TotalTime>
  <Words>2597</Words>
  <Application>Microsoft Macintosh PowerPoint</Application>
  <PresentationFormat>Présentation à l'écran (4:3)</PresentationFormat>
  <Paragraphs>289</Paragraphs>
  <Slides>35</Slides>
  <Notes>33</Notes>
  <HiddenSlides>0</HiddenSlides>
  <MMClips>3</MMClips>
  <ScaleCrop>false</ScaleCrop>
  <HeadingPairs>
    <vt:vector size="4" baseType="variant">
      <vt:variant>
        <vt:lpstr>Thème</vt:lpstr>
      </vt:variant>
      <vt:variant>
        <vt:i4>1</vt:i4>
      </vt:variant>
      <vt:variant>
        <vt:lpstr>Titres des diapositives</vt:lpstr>
      </vt:variant>
      <vt:variant>
        <vt:i4>35</vt:i4>
      </vt:variant>
    </vt:vector>
  </HeadingPairs>
  <TitlesOfParts>
    <vt:vector size="36" baseType="lpstr">
      <vt:lpstr>Thème Office</vt:lpstr>
      <vt:lpstr>Une découverte  dans la tourmente:  la superfluidité </vt:lpstr>
      <vt:lpstr>1937- 41: la physique quantique  devient visible à l'oeil nu</vt:lpstr>
      <vt:lpstr>Janvier 1938: deux articles côte à côte</vt:lpstr>
      <vt:lpstr>Janvier 1938: deux articles côte à côte</vt:lpstr>
      <vt:lpstr>l'hélium à basse température préhistoire de la découverte 1927-1937</vt:lpstr>
      <vt:lpstr>le film de J.F. Allen et J. Armitage (St Andrews, 1971 - 82)</vt:lpstr>
      <vt:lpstr>l’écoulement d’un superfluide</vt:lpstr>
      <vt:lpstr>Piotr Kapitza a-t-il trouvé le premier ?</vt:lpstr>
      <vt:lpstr>Piotr Kapitza (1894 – 1984)</vt:lpstr>
      <vt:lpstr>Deux immigrés canadiens à Cambridge</vt:lpstr>
      <vt:lpstr>le cahier de J.F. Allen en novembre 1937</vt:lpstr>
      <vt:lpstr>Quels contacts entre Kapitza et Cambridge ? </vt:lpstr>
      <vt:lpstr>Indépendants, mais pas équivalents</vt:lpstr>
      <vt:lpstr>5 février 1938: l'effet fontaine</vt:lpstr>
      <vt:lpstr>l’effet fontaine</vt:lpstr>
      <vt:lpstr>Fritz London 1900-1954</vt:lpstr>
      <vt:lpstr>5 mars 1938, Institut Henri Poincaré :  Fritz London:  la condensation de Bose-Einstein explique probablement la  superfluidité</vt:lpstr>
      <vt:lpstr>Une onde de matière</vt:lpstr>
      <vt:lpstr>Laszlo Tisza invente le « modèle à 2 fluides » (Nature, Avril 1938)</vt:lpstr>
      <vt:lpstr>un succès remarquable</vt:lpstr>
      <vt:lpstr>2  tests cruciaux</vt:lpstr>
      <vt:lpstr>Lev D. Landau 1908 - 1968</vt:lpstr>
      <vt:lpstr>L'école de Landau</vt:lpstr>
      <vt:lpstr>la théorie de Landau</vt:lpstr>
      <vt:lpstr>Landau quantifie l'hydrodynamique  et réintroduit le modèle à 2 fluides de Tisza</vt:lpstr>
      <vt:lpstr>Landau et Tisza</vt:lpstr>
      <vt:lpstr>Landau : Intuition et preuve rigoureuse</vt:lpstr>
      <vt:lpstr>Landau, BEC, statistique quantique</vt:lpstr>
      <vt:lpstr>Deux approches théoriques  différentes</vt:lpstr>
      <vt:lpstr>70 ans plus tard...</vt:lpstr>
      <vt:lpstr>superfluides en rotation et supraconducteurs sous champ magnétique: tourbillons quantifiés,  réseaux d'Abrikosov</vt:lpstr>
      <vt:lpstr>ENS, Paris  14 juin 2001</vt:lpstr>
      <vt:lpstr>les 27km d'aimants du LHC refroidis à 1.9K par de l'hélium 4 superfluide</vt:lpstr>
      <vt:lpstr>pour en savoir plus ...</vt:lpstr>
      <vt:lpstr>Laszlo Tisza tisza@MIT.EDU</vt:lpstr>
    </vt:vector>
  </TitlesOfParts>
  <Company>LPS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Casimir effect and wetting by helium mixtures</dc:title>
  <dc:creator>Balibar</dc:creator>
  <cp:lastModifiedBy>Balibar Sebastien</cp:lastModifiedBy>
  <cp:revision>688</cp:revision>
  <cp:lastPrinted>2002-09-12T17:27:16Z</cp:lastPrinted>
  <dcterms:created xsi:type="dcterms:W3CDTF">2010-10-23T10:40:12Z</dcterms:created>
  <dcterms:modified xsi:type="dcterms:W3CDTF">2016-05-18T12:29:01Z</dcterms:modified>
</cp:coreProperties>
</file>