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Default Extension="wmf" ContentType="image/x-wmf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4.xml" ContentType="application/vnd.openxmlformats-officedocument.presentationml.notesSlide+xml"/>
  <Override PartName="/ppt/embeddings/Microsoft_Equation2.bin" ContentType="application/vnd.openxmlformats-officedocument.oleObject"/>
  <Override PartName="/ppt/embeddings/Microsoft_Equation4.bin" ContentType="application/vnd.openxmlformats-officedocument.oleObject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embeddings/Microsoft_Equation5.bin" ContentType="application/vnd.openxmlformats-officedocument.oleObject"/>
  <Override PartName="/ppt/notesSlides/notesSlide12.xml" ContentType="application/vnd.openxmlformats-officedocument.presentationml.notesSlide+xml"/>
  <Default Extension="pict" ContentType="image/pict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Default Extension="vml" ContentType="application/vnd.openxmlformats-officedocument.vmlDrawin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embeddings/Microsoft_Equation1.bin" ContentType="application/vnd.openxmlformats-officedocument.oleObject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Default Extension="tiff" ContentType="image/tiff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Default Extension="rels" ContentType="application/vnd.openxmlformats-package.relationships+xml"/>
  <Override PartName="/ppt/slides/slide9.xml" ContentType="application/vnd.openxmlformats-officedocument.presentationml.slide+xml"/>
  <Override PartName="/ppt/embeddings/Microsoft_Equation3.bin" ContentType="application/vnd.openxmlformats-officedocument.oleObject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5"/>
  </p:notesMasterIdLst>
  <p:sldIdLst>
    <p:sldId id="257" r:id="rId2"/>
    <p:sldId id="280" r:id="rId3"/>
    <p:sldId id="282" r:id="rId4"/>
    <p:sldId id="259" r:id="rId5"/>
    <p:sldId id="283" r:id="rId6"/>
    <p:sldId id="284" r:id="rId7"/>
    <p:sldId id="288" r:id="rId8"/>
    <p:sldId id="285" r:id="rId9"/>
    <p:sldId id="289" r:id="rId10"/>
    <p:sldId id="290" r:id="rId11"/>
    <p:sldId id="258" r:id="rId12"/>
    <p:sldId id="281" r:id="rId13"/>
    <p:sldId id="267" r:id="rId14"/>
    <p:sldId id="268" r:id="rId15"/>
    <p:sldId id="260" r:id="rId16"/>
    <p:sldId id="261" r:id="rId17"/>
    <p:sldId id="262" r:id="rId18"/>
    <p:sldId id="270" r:id="rId19"/>
    <p:sldId id="269" r:id="rId20"/>
    <p:sldId id="263" r:id="rId21"/>
    <p:sldId id="264" r:id="rId22"/>
    <p:sldId id="271" r:id="rId23"/>
    <p:sldId id="277" r:id="rId24"/>
    <p:sldId id="273" r:id="rId25"/>
    <p:sldId id="278" r:id="rId26"/>
    <p:sldId id="274" r:id="rId27"/>
    <p:sldId id="275" r:id="rId28"/>
    <p:sldId id="292" r:id="rId29"/>
    <p:sldId id="294" r:id="rId30"/>
    <p:sldId id="293" r:id="rId31"/>
    <p:sldId id="265" r:id="rId32"/>
    <p:sldId id="286" r:id="rId33"/>
    <p:sldId id="291" r:id="rId3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FF0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-6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notesMaster" Target="notesMasters/notesMaster1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39" Type="http://schemas.openxmlformats.org/officeDocument/2006/relationships/theme" Target="theme/theme1.xml"/><Relationship Id="rId40" Type="http://schemas.openxmlformats.org/officeDocument/2006/relationships/tableStyles" Target="tableStyles.xml"/><Relationship Id="rId7" Type="http://schemas.openxmlformats.org/officeDocument/2006/relationships/slide" Target="slides/slide6.xml"/><Relationship Id="rId36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viewProps" Target="viewProps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ict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ict"/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5F5C7-671C-4845-BC8F-A5E98E9421A6}" type="datetimeFigureOut">
              <a:rPr lang="fr-FR"/>
              <a:pPr/>
              <a:t>16/11/10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65FD1E-0869-554E-A1A8-F51CB6230E36}" type="slidenum">
              <a:rPr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1BD0B5-70B0-9941-978F-2F0021037B89}" type="slidenum">
              <a:rPr lang="fr-FR">
                <a:latin typeface="Times New Roman" pitchFamily="-106" charset="0"/>
              </a:rPr>
              <a:pPr/>
              <a:t>1</a:t>
            </a:fld>
            <a:endParaRPr lang="fr-FR">
              <a:latin typeface="Times New Roman" pitchFamily="-106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46C233-6ED7-1F47-8C90-112BD47A5464}" type="slidenum">
              <a:rPr lang="fr-FR">
                <a:latin typeface="Times New Roman" pitchFamily="30" charset="0"/>
              </a:rPr>
              <a:pPr/>
              <a:t>14</a:t>
            </a:fld>
            <a:endParaRPr lang="fr-FR">
              <a:latin typeface="Times New Roman" pitchFamily="30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 smtClean="0">
              <a:latin typeface="Times New Roman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FB17CB-57EF-4F4E-8AF7-0CF507540C17}" type="slidenum">
              <a:rPr lang="fr-FR">
                <a:latin typeface="Times New Roman" pitchFamily="30" charset="0"/>
              </a:rPr>
              <a:pPr/>
              <a:t>18</a:t>
            </a:fld>
            <a:endParaRPr lang="fr-FR">
              <a:latin typeface="Times New Roman" pitchFamily="30" charset="0"/>
            </a:endParaRPr>
          </a:p>
        </p:txBody>
      </p:sp>
      <p:sp>
        <p:nvSpPr>
          <p:cNvPr id="5222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did single</a:t>
            </a:r>
            <a:r>
              <a:rPr lang="en-US" baseline="0" dirty="0" smtClean="0"/>
              <a:t> crystals, we see facets on these photos during fast growth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481609-5CC8-4C71-8918-60ADCCBE53DD}" type="slidenum">
              <a:rPr lang="fr-FR" smtClean="0"/>
              <a:pPr>
                <a:defRPr/>
              </a:pPr>
              <a:t>28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C90E5E-A8C8-564D-8234-23BB50F27ECA}" type="slidenum">
              <a:rPr lang="fr-FR">
                <a:latin typeface="Times New Roman" pitchFamily="28" charset="0"/>
              </a:rPr>
              <a:pPr/>
              <a:t>32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3584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A460A4-FA78-644D-BB0C-B341E80C8695}" type="slidenum">
              <a:rPr lang="fr-FR"/>
              <a:pPr/>
              <a:t>2</a:t>
            </a:fld>
            <a:endParaRPr lang="fr-FR"/>
          </a:p>
        </p:txBody>
      </p:sp>
      <p:sp>
        <p:nvSpPr>
          <p:cNvPr id="130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BCFCEC-179D-5E4E-BFA8-9F9DD860D64B}" type="slidenum">
              <a:rPr lang="fr-FR">
                <a:latin typeface="Times New Roman" pitchFamily="28" charset="0"/>
              </a:rPr>
              <a:pPr/>
              <a:t>5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D90991-C6C2-1040-AC39-9E2D4E214685}" type="slidenum">
              <a:rPr lang="fr-FR">
                <a:latin typeface="Times New Roman" pitchFamily="28" charset="0"/>
              </a:rPr>
              <a:pPr/>
              <a:t>6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536E3C-C46F-E34F-8515-B8BBA5F1FEB9}" type="slidenum">
              <a:rPr lang="fr-FR">
                <a:latin typeface="Times New Roman" pitchFamily="28" charset="0"/>
              </a:rPr>
              <a:pPr/>
              <a:t>7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B7B572-924C-EA43-BA03-62C6131F71B2}" type="slidenum">
              <a:rPr lang="fr-FR">
                <a:latin typeface="Times New Roman" pitchFamily="28" charset="0"/>
              </a:rPr>
              <a:pPr/>
              <a:t>8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B7B572-924C-EA43-BA03-62C6131F71B2}" type="slidenum">
              <a:rPr lang="fr-FR">
                <a:latin typeface="Times New Roman" pitchFamily="28" charset="0"/>
              </a:rPr>
              <a:pPr/>
              <a:t>9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F7CF43-34F9-B142-B39C-D8D07E8CC44D}" type="slidenum">
              <a:rPr lang="fr-FR">
                <a:latin typeface="Times New Roman" pitchFamily="28" charset="0"/>
              </a:rPr>
              <a:pPr/>
              <a:t>10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 smtClean="0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4E2790-736C-D54E-9C08-586C2D75A8ED}" type="slidenum">
              <a:rPr lang="fr-FR">
                <a:latin typeface="Times New Roman" pitchFamily="-106" charset="0"/>
              </a:rPr>
              <a:pPr/>
              <a:t>11</a:t>
            </a:fld>
            <a:endParaRPr lang="fr-FR">
              <a:latin typeface="Times New Roman" pitchFamily="-106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16/11/10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16/11/10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16/11/10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16/11/10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16/11/10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16/11/10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16/11/10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16/11/10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16/11/10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16/11/10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16/11/10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128DD-D7B1-2847-AE1E-88EBC4A768E4}" type="datetimeFigureOut">
              <a:rPr lang="fr-FR"/>
              <a:pPr/>
              <a:t>16/11/10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image" Target="../media/image4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5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4.png"/><Relationship Id="rId1" Type="http://schemas.openxmlformats.org/officeDocument/2006/relationships/video" Target="file://localhost/Users/balibar/Desktop/Sebastien/experience%20acoustique%20helium/Xavier-supersolid2010/monoX4a_nucle%CC%81ation_110210.avi" TargetMode="Externa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15.png"/><Relationship Id="rId7" Type="http://schemas.openxmlformats.org/officeDocument/2006/relationships/image" Target="../media/image17.png"/><Relationship Id="rId1" Type="http://schemas.openxmlformats.org/officeDocument/2006/relationships/video" Target="file://localhost/Users/balibar/Desktop/Sebastien/experience%20acoustique%20helium/Experience%20nov-dec09/monocristal%20X2/%20Nucle%CC%81ation_monoX2_221209.avi" TargetMode="External"/><Relationship Id="rId2" Type="http://schemas.openxmlformats.org/officeDocument/2006/relationships/video" Target="file://localhost/Users/balibar/Desktop/Sebastien/experience%20acoustique%20helium/experience%20fevrier-mars%202010/Victor/monoX4b_croissance.avi" TargetMode="External"/><Relationship Id="rId3" Type="http://schemas.openxmlformats.org/officeDocument/2006/relationships/slideLayout" Target="../slideLayouts/slideLayout6.xml"/><Relationship Id="rId6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3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6.jpeg"/><Relationship Id="rId5" Type="http://schemas.openxmlformats.org/officeDocument/2006/relationships/oleObject" Target="../embeddings/Microsoft_Equation3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9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Microsoft_Equation4.bin"/><Relationship Id="rId5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Relationship Id="rId6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Microsoft_Equation5.bin"/><Relationship Id="rId1" Type="http://schemas.openxmlformats.org/officeDocument/2006/relationships/vmlDrawing" Target="../drawings/vmlDrawing4.v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3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3.xml"/><Relationship Id="rId5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w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96978" y="990599"/>
            <a:ext cx="4904724" cy="1905001"/>
          </a:xfrm>
          <a:solidFill>
            <a:srgbClr val="323294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3200" b="1" smtClean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rPr>
              <a:t>Quantum crystals:</a:t>
            </a:r>
            <a:br>
              <a:rPr lang="fr-FR" sz="3200" b="1" smtClean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rPr>
            </a:br>
            <a:r>
              <a:rPr lang="fr-FR" sz="3200" b="1" smtClean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rPr>
              <a:t>from quantum plasticity to supersolidity</a:t>
            </a:r>
            <a:endParaRPr lang="fr-FR" sz="3600" b="1" smtClean="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93923" name="Rectangle 3"/>
          <p:cNvSpPr>
            <a:spLocks noChangeArrowheads="1"/>
          </p:cNvSpPr>
          <p:nvPr/>
        </p:nvSpPr>
        <p:spPr bwMode="auto">
          <a:xfrm>
            <a:off x="914400" y="2971800"/>
            <a:ext cx="7848600" cy="2580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fr-FR" sz="2400" b="1" i="1" u="sng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S. Balibar</a:t>
            </a:r>
            <a:r>
              <a:rPr lang="fr-FR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, V. Bapst, A. Haziot, X. Rojas</a:t>
            </a:r>
            <a:endParaRPr lang="fr-FR" sz="2400" b="1" i="1" u="sng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Laboratoire de Physique Statistique,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Ecole Normale Supérieure and CNRS,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associated to the Universities Paris 6 &amp; 7, Paris (France)</a:t>
            </a:r>
            <a:endParaRPr lang="fr-FR" sz="2400" b="1" i="1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400" b="1" i="1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Collaborations: H.J. Maris (Brown Univ. USA)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400" b="1" i="1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M.H.W. Chan and J.West (Penn. State Univ. USA)</a:t>
            </a:r>
          </a:p>
        </p:txBody>
      </p:sp>
      <p:sp>
        <p:nvSpPr>
          <p:cNvPr id="593924" name="Text Box 4"/>
          <p:cNvSpPr txBox="1">
            <a:spLocks noChangeArrowheads="1"/>
          </p:cNvSpPr>
          <p:nvPr/>
        </p:nvSpPr>
        <p:spPr bwMode="auto">
          <a:xfrm>
            <a:off x="5485724" y="6073775"/>
            <a:ext cx="3582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fr-FR" b="1" i="1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sym typeface="Symbol" pitchFamily="-112" charset="2"/>
              </a:rPr>
              <a:t>Facets of quantum physics at ENS </a:t>
            </a:r>
          </a:p>
          <a:p>
            <a:pPr algn="r">
              <a:defRPr/>
            </a:pPr>
            <a:r>
              <a:rPr lang="fr-FR" b="1" i="1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sym typeface="Symbol" pitchFamily="-112" charset="2"/>
              </a:rPr>
              <a:t>Paris,  </a:t>
            </a:r>
            <a:r>
              <a:rPr lang="fr-FR" b="1" i="1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Nov. 2010</a:t>
            </a:r>
          </a:p>
        </p:txBody>
      </p:sp>
      <p:pic>
        <p:nvPicPr>
          <p:cNvPr id="14341" name="Image 4" descr="erc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665287"/>
            <a:ext cx="1143000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Image 5" descr="en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228600"/>
            <a:ext cx="1600200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Image 6" descr="cnrs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6200" y="152400"/>
            <a:ext cx="13017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74632" y="15240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458200" cy="1203789"/>
          </a:xfrm>
          <a:ln cap="flat">
            <a:solidFill>
              <a:schemeClr val="tx1"/>
            </a:solidFill>
            <a:headEnd type="none" w="med" len="med"/>
            <a:tailEnd type="none" w="med" len="med"/>
          </a:ln>
        </p:spPr>
        <p:txBody>
          <a:bodyPr/>
          <a:lstStyle/>
          <a:p>
            <a:r>
              <a:rPr lang="fr-FR" sz="2400" b="1" smtClean="0">
                <a:solidFill>
                  <a:schemeClr val="tx1"/>
                </a:solidFill>
                <a:latin typeface="Times"/>
                <a:ea typeface="ＭＳ Ｐゴシック" pitchFamily="28" charset="-128"/>
                <a:cs typeface="Times"/>
              </a:rPr>
              <a:t>a possible model for supersolidity  </a:t>
            </a:r>
            <a:br>
              <a:rPr lang="fr-FR" sz="2400" b="1" smtClean="0">
                <a:solidFill>
                  <a:schemeClr val="tx1"/>
                </a:solidFill>
                <a:latin typeface="Times"/>
                <a:ea typeface="ＭＳ Ｐゴシック" pitchFamily="28" charset="-128"/>
                <a:cs typeface="Times"/>
              </a:rPr>
            </a:br>
            <a:r>
              <a:rPr lang="fr-FR" sz="2400" b="1" smtClean="0">
                <a:solidFill>
                  <a:schemeClr val="tx1"/>
                </a:solidFill>
                <a:latin typeface="Times"/>
                <a:ea typeface="ＭＳ Ｐゴシック" pitchFamily="28" charset="-128"/>
                <a:cs typeface="Times"/>
              </a:rPr>
              <a:t>superfluid flow only if dislocations do not fluctuate (pinning)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52400" y="5222130"/>
            <a:ext cx="86106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sz="1800" b="1" i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transverse fluctuations of the dislocation lines could induce local mass currents, consequently phase fluctuations which destroy the quantum coherence </a:t>
            </a:r>
            <a:br>
              <a:rPr lang="fr-FR" sz="1800" b="1" i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</a:br>
            <a:r>
              <a:rPr lang="fr-FR" sz="1800" b="1" i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Inversely, if the line is superfluid,  the phase is blocked and the line should be fixed</a:t>
            </a:r>
          </a:p>
          <a:p>
            <a:pPr>
              <a:defRPr/>
            </a:pPr>
            <a:r>
              <a:rPr lang="fr-FR" altLang="ja-JP" b="1" i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difficulties: a very large dislocation density is needed in order to obtain phase coherence at  Tc ~100 mK and ~1% supersolid fraction</a:t>
            </a:r>
            <a:endParaRPr lang="fr-FR" sz="1800" b="1" i="1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grpSp>
        <p:nvGrpSpPr>
          <p:cNvPr id="2" name="Grouper 105"/>
          <p:cNvGrpSpPr>
            <a:grpSpLocks/>
          </p:cNvGrpSpPr>
          <p:nvPr/>
        </p:nvGrpSpPr>
        <p:grpSpPr bwMode="auto">
          <a:xfrm rot="5400000">
            <a:off x="5187950" y="1947863"/>
            <a:ext cx="2924175" cy="2924175"/>
            <a:chOff x="4361697" y="3974341"/>
            <a:chExt cx="2924211" cy="2924210"/>
          </a:xfrm>
        </p:grpSpPr>
        <p:grpSp>
          <p:nvGrpSpPr>
            <p:cNvPr id="3" name="Grouper 65"/>
            <p:cNvGrpSpPr>
              <a:grpSpLocks/>
            </p:cNvGrpSpPr>
            <p:nvPr/>
          </p:nvGrpSpPr>
          <p:grpSpPr bwMode="auto">
            <a:xfrm>
              <a:off x="4407730" y="3974341"/>
              <a:ext cx="2838484" cy="2924210"/>
              <a:chOff x="4256270" y="3919354"/>
              <a:chExt cx="2838484" cy="2924210"/>
            </a:xfrm>
          </p:grpSpPr>
          <p:cxnSp>
            <p:nvCxnSpPr>
              <p:cNvPr id="168" name="Connecteur droit 26"/>
              <p:cNvCxnSpPr/>
              <p:nvPr/>
            </p:nvCxnSpPr>
            <p:spPr>
              <a:xfrm>
                <a:off x="4195949" y="4009842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Connecteur droit 27"/>
              <p:cNvCxnSpPr/>
              <p:nvPr/>
            </p:nvCxnSpPr>
            <p:spPr>
              <a:xfrm>
                <a:off x="4195949" y="4168594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Connecteur droit 169"/>
              <p:cNvCxnSpPr/>
              <p:nvPr/>
            </p:nvCxnSpPr>
            <p:spPr>
              <a:xfrm>
                <a:off x="4195949" y="4325758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Connecteur droit 170"/>
              <p:cNvCxnSpPr/>
              <p:nvPr/>
            </p:nvCxnSpPr>
            <p:spPr>
              <a:xfrm>
                <a:off x="4195949" y="4484510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Connecteur droit 171"/>
              <p:cNvCxnSpPr/>
              <p:nvPr/>
            </p:nvCxnSpPr>
            <p:spPr>
              <a:xfrm>
                <a:off x="4195949" y="4641675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Connecteur droit 172"/>
              <p:cNvCxnSpPr/>
              <p:nvPr/>
            </p:nvCxnSpPr>
            <p:spPr>
              <a:xfrm>
                <a:off x="4195949" y="4800427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Connecteur droit 173"/>
              <p:cNvCxnSpPr/>
              <p:nvPr/>
            </p:nvCxnSpPr>
            <p:spPr>
              <a:xfrm>
                <a:off x="4195949" y="4957591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Connecteur droit 174"/>
              <p:cNvCxnSpPr/>
              <p:nvPr/>
            </p:nvCxnSpPr>
            <p:spPr>
              <a:xfrm>
                <a:off x="4195949" y="5116343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Connecteur droit 175"/>
              <p:cNvCxnSpPr/>
              <p:nvPr/>
            </p:nvCxnSpPr>
            <p:spPr>
              <a:xfrm>
                <a:off x="4195949" y="5273507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Connecteur droit 176"/>
              <p:cNvCxnSpPr/>
              <p:nvPr/>
            </p:nvCxnSpPr>
            <p:spPr>
              <a:xfrm>
                <a:off x="4195949" y="5432259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Connecteur droit 177"/>
              <p:cNvCxnSpPr/>
              <p:nvPr/>
            </p:nvCxnSpPr>
            <p:spPr>
              <a:xfrm>
                <a:off x="4195949" y="5589423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Connecteur droit 178"/>
              <p:cNvCxnSpPr/>
              <p:nvPr/>
            </p:nvCxnSpPr>
            <p:spPr>
              <a:xfrm>
                <a:off x="4195949" y="5748175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Connecteur droit 179"/>
              <p:cNvCxnSpPr/>
              <p:nvPr/>
            </p:nvCxnSpPr>
            <p:spPr>
              <a:xfrm>
                <a:off x="4195949" y="5905340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onnecteur droit 180"/>
              <p:cNvCxnSpPr/>
              <p:nvPr/>
            </p:nvCxnSpPr>
            <p:spPr>
              <a:xfrm>
                <a:off x="4195949" y="6064092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onnecteur droit 181"/>
              <p:cNvCxnSpPr/>
              <p:nvPr/>
            </p:nvCxnSpPr>
            <p:spPr>
              <a:xfrm>
                <a:off x="4195949" y="6221256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onnecteur droit 182"/>
              <p:cNvCxnSpPr/>
              <p:nvPr/>
            </p:nvCxnSpPr>
            <p:spPr>
              <a:xfrm>
                <a:off x="4195949" y="6380008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onnecteur droit 183"/>
              <p:cNvCxnSpPr/>
              <p:nvPr/>
            </p:nvCxnSpPr>
            <p:spPr>
              <a:xfrm>
                <a:off x="4195949" y="6537172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onnecteur droit 184"/>
              <p:cNvCxnSpPr/>
              <p:nvPr/>
            </p:nvCxnSpPr>
            <p:spPr>
              <a:xfrm>
                <a:off x="4195949" y="6695924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onnecteur droit 185"/>
              <p:cNvCxnSpPr/>
              <p:nvPr/>
            </p:nvCxnSpPr>
            <p:spPr>
              <a:xfrm>
                <a:off x="4195949" y="6853089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onnecteur droit 186"/>
              <p:cNvCxnSpPr/>
              <p:nvPr/>
            </p:nvCxnSpPr>
            <p:spPr>
              <a:xfrm>
                <a:off x="4195949" y="4089218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onnecteur droit 187"/>
              <p:cNvCxnSpPr/>
              <p:nvPr/>
            </p:nvCxnSpPr>
            <p:spPr>
              <a:xfrm>
                <a:off x="4195949" y="4246382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Connecteur droit 188"/>
              <p:cNvCxnSpPr/>
              <p:nvPr/>
            </p:nvCxnSpPr>
            <p:spPr>
              <a:xfrm>
                <a:off x="4195949" y="4405134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Connecteur droit 189"/>
              <p:cNvCxnSpPr/>
              <p:nvPr/>
            </p:nvCxnSpPr>
            <p:spPr>
              <a:xfrm>
                <a:off x="4195949" y="4562299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Connecteur droit 190"/>
              <p:cNvCxnSpPr/>
              <p:nvPr/>
            </p:nvCxnSpPr>
            <p:spPr>
              <a:xfrm>
                <a:off x="4195949" y="4721051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Connecteur droit 191"/>
              <p:cNvCxnSpPr/>
              <p:nvPr/>
            </p:nvCxnSpPr>
            <p:spPr>
              <a:xfrm>
                <a:off x="4195949" y="4878215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Connecteur droit 192"/>
              <p:cNvCxnSpPr/>
              <p:nvPr/>
            </p:nvCxnSpPr>
            <p:spPr>
              <a:xfrm>
                <a:off x="4195949" y="5036967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Connecteur droit 193"/>
              <p:cNvCxnSpPr/>
              <p:nvPr/>
            </p:nvCxnSpPr>
            <p:spPr>
              <a:xfrm>
                <a:off x="4195949" y="5194131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Connecteur droit 194"/>
              <p:cNvCxnSpPr/>
              <p:nvPr/>
            </p:nvCxnSpPr>
            <p:spPr>
              <a:xfrm>
                <a:off x="4195949" y="5352883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Connecteur droit 195"/>
              <p:cNvCxnSpPr/>
              <p:nvPr/>
            </p:nvCxnSpPr>
            <p:spPr>
              <a:xfrm>
                <a:off x="4195949" y="5510048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Connecteur droit 196"/>
              <p:cNvCxnSpPr/>
              <p:nvPr/>
            </p:nvCxnSpPr>
            <p:spPr>
              <a:xfrm>
                <a:off x="4195949" y="5668799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Connecteur droit 197"/>
              <p:cNvCxnSpPr/>
              <p:nvPr/>
            </p:nvCxnSpPr>
            <p:spPr>
              <a:xfrm>
                <a:off x="4195949" y="5825964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Connecteur droit 198"/>
              <p:cNvCxnSpPr/>
              <p:nvPr/>
            </p:nvCxnSpPr>
            <p:spPr>
              <a:xfrm>
                <a:off x="4195949" y="5984716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onnecteur droit 199"/>
              <p:cNvCxnSpPr/>
              <p:nvPr/>
            </p:nvCxnSpPr>
            <p:spPr>
              <a:xfrm>
                <a:off x="4195949" y="6141880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onnecteur droit 200"/>
              <p:cNvCxnSpPr/>
              <p:nvPr/>
            </p:nvCxnSpPr>
            <p:spPr>
              <a:xfrm>
                <a:off x="4195949" y="6300632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onnecteur droit 201"/>
              <p:cNvCxnSpPr/>
              <p:nvPr/>
            </p:nvCxnSpPr>
            <p:spPr>
              <a:xfrm>
                <a:off x="4195949" y="6457796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onnecteur droit 202"/>
              <p:cNvCxnSpPr/>
              <p:nvPr/>
            </p:nvCxnSpPr>
            <p:spPr>
              <a:xfrm>
                <a:off x="4195949" y="6616548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Connecteur droit 203"/>
              <p:cNvCxnSpPr/>
              <p:nvPr/>
            </p:nvCxnSpPr>
            <p:spPr>
              <a:xfrm>
                <a:off x="4195949" y="6773713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Connecteur droit 204"/>
              <p:cNvCxnSpPr/>
              <p:nvPr/>
            </p:nvCxnSpPr>
            <p:spPr>
              <a:xfrm>
                <a:off x="4195949" y="6932465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er 66"/>
            <p:cNvGrpSpPr>
              <a:grpSpLocks/>
            </p:cNvGrpSpPr>
            <p:nvPr/>
          </p:nvGrpSpPr>
          <p:grpSpPr bwMode="auto">
            <a:xfrm rot="5400000">
              <a:off x="4404560" y="3974347"/>
              <a:ext cx="2838485" cy="2924211"/>
              <a:chOff x="4256269" y="3922528"/>
              <a:chExt cx="2838485" cy="2924211"/>
            </a:xfrm>
          </p:grpSpPr>
          <p:cxnSp>
            <p:nvCxnSpPr>
              <p:cNvPr id="130" name="Connecteur droit 129"/>
              <p:cNvCxnSpPr/>
              <p:nvPr/>
            </p:nvCxnSpPr>
            <p:spPr>
              <a:xfrm>
                <a:off x="4286425" y="3982854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Connecteur droit 130"/>
              <p:cNvCxnSpPr/>
              <p:nvPr/>
            </p:nvCxnSpPr>
            <p:spPr>
              <a:xfrm>
                <a:off x="4286425" y="4141606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Connecteur droit 131"/>
              <p:cNvCxnSpPr/>
              <p:nvPr/>
            </p:nvCxnSpPr>
            <p:spPr>
              <a:xfrm>
                <a:off x="4286425" y="4298771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necteur droit 132"/>
              <p:cNvCxnSpPr/>
              <p:nvPr/>
            </p:nvCxnSpPr>
            <p:spPr>
              <a:xfrm>
                <a:off x="4286425" y="4457523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necteur droit 133"/>
              <p:cNvCxnSpPr/>
              <p:nvPr/>
            </p:nvCxnSpPr>
            <p:spPr>
              <a:xfrm>
                <a:off x="4286425" y="4614687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necteur droit 134"/>
              <p:cNvCxnSpPr/>
              <p:nvPr/>
            </p:nvCxnSpPr>
            <p:spPr>
              <a:xfrm>
                <a:off x="4286425" y="4773438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onnecteur droit 135"/>
              <p:cNvCxnSpPr/>
              <p:nvPr/>
            </p:nvCxnSpPr>
            <p:spPr>
              <a:xfrm>
                <a:off x="4286425" y="4930603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Connecteur droit 136"/>
              <p:cNvCxnSpPr/>
              <p:nvPr/>
            </p:nvCxnSpPr>
            <p:spPr>
              <a:xfrm>
                <a:off x="4286425" y="5089355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Connecteur droit 137"/>
              <p:cNvCxnSpPr/>
              <p:nvPr/>
            </p:nvCxnSpPr>
            <p:spPr>
              <a:xfrm>
                <a:off x="4286425" y="5246519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necteur droit 138"/>
              <p:cNvCxnSpPr/>
              <p:nvPr/>
            </p:nvCxnSpPr>
            <p:spPr>
              <a:xfrm>
                <a:off x="4286425" y="5405271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Connecteur droit 139"/>
              <p:cNvCxnSpPr/>
              <p:nvPr/>
            </p:nvCxnSpPr>
            <p:spPr>
              <a:xfrm>
                <a:off x="4286425" y="5562436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Connecteur droit 140"/>
              <p:cNvCxnSpPr/>
              <p:nvPr/>
            </p:nvCxnSpPr>
            <p:spPr>
              <a:xfrm>
                <a:off x="4286425" y="5721188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Connecteur droit 141"/>
              <p:cNvCxnSpPr/>
              <p:nvPr/>
            </p:nvCxnSpPr>
            <p:spPr>
              <a:xfrm>
                <a:off x="4286425" y="5878352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Connecteur droit 142"/>
              <p:cNvCxnSpPr/>
              <p:nvPr/>
            </p:nvCxnSpPr>
            <p:spPr>
              <a:xfrm>
                <a:off x="4286425" y="6037104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Connecteur droit 143"/>
              <p:cNvCxnSpPr/>
              <p:nvPr/>
            </p:nvCxnSpPr>
            <p:spPr>
              <a:xfrm>
                <a:off x="4286425" y="6194269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Connecteur droit 144"/>
              <p:cNvCxnSpPr/>
              <p:nvPr/>
            </p:nvCxnSpPr>
            <p:spPr>
              <a:xfrm>
                <a:off x="4286425" y="6353021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necteur droit 145"/>
              <p:cNvCxnSpPr/>
              <p:nvPr/>
            </p:nvCxnSpPr>
            <p:spPr>
              <a:xfrm>
                <a:off x="4286425" y="6510185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Connecteur droit 146"/>
              <p:cNvCxnSpPr/>
              <p:nvPr/>
            </p:nvCxnSpPr>
            <p:spPr>
              <a:xfrm>
                <a:off x="4286425" y="6668937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Connecteur droit 147"/>
              <p:cNvCxnSpPr/>
              <p:nvPr/>
            </p:nvCxnSpPr>
            <p:spPr>
              <a:xfrm>
                <a:off x="4286425" y="6826102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Connecteur droit 148"/>
              <p:cNvCxnSpPr/>
              <p:nvPr/>
            </p:nvCxnSpPr>
            <p:spPr>
              <a:xfrm>
                <a:off x="4286425" y="4062230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Connecteur droit 149"/>
              <p:cNvCxnSpPr/>
              <p:nvPr/>
            </p:nvCxnSpPr>
            <p:spPr>
              <a:xfrm>
                <a:off x="4286425" y="4219395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onnecteur droit 150"/>
              <p:cNvCxnSpPr/>
              <p:nvPr/>
            </p:nvCxnSpPr>
            <p:spPr>
              <a:xfrm>
                <a:off x="4286425" y="4378147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necteur droit 151"/>
              <p:cNvCxnSpPr/>
              <p:nvPr/>
            </p:nvCxnSpPr>
            <p:spPr>
              <a:xfrm>
                <a:off x="4286425" y="4535311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Connecteur droit 152"/>
              <p:cNvCxnSpPr/>
              <p:nvPr/>
            </p:nvCxnSpPr>
            <p:spPr>
              <a:xfrm>
                <a:off x="4286425" y="4694062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necteur droit 153"/>
              <p:cNvCxnSpPr/>
              <p:nvPr/>
            </p:nvCxnSpPr>
            <p:spPr>
              <a:xfrm>
                <a:off x="4286425" y="4851227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onnecteur droit 154"/>
              <p:cNvCxnSpPr/>
              <p:nvPr/>
            </p:nvCxnSpPr>
            <p:spPr>
              <a:xfrm>
                <a:off x="4286425" y="5009979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onnecteur droit 155"/>
              <p:cNvCxnSpPr/>
              <p:nvPr/>
            </p:nvCxnSpPr>
            <p:spPr>
              <a:xfrm>
                <a:off x="4286425" y="5167143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onnecteur droit 156"/>
              <p:cNvCxnSpPr/>
              <p:nvPr/>
            </p:nvCxnSpPr>
            <p:spPr>
              <a:xfrm>
                <a:off x="4286425" y="5325895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onnecteur droit 157"/>
              <p:cNvCxnSpPr/>
              <p:nvPr/>
            </p:nvCxnSpPr>
            <p:spPr>
              <a:xfrm>
                <a:off x="4286425" y="5483060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onnecteur droit 158"/>
              <p:cNvCxnSpPr/>
              <p:nvPr/>
            </p:nvCxnSpPr>
            <p:spPr>
              <a:xfrm>
                <a:off x="4286425" y="5641812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onnecteur droit 159"/>
              <p:cNvCxnSpPr/>
              <p:nvPr/>
            </p:nvCxnSpPr>
            <p:spPr>
              <a:xfrm>
                <a:off x="4286425" y="5798976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onnecteur droit 160"/>
              <p:cNvCxnSpPr/>
              <p:nvPr/>
            </p:nvCxnSpPr>
            <p:spPr>
              <a:xfrm>
                <a:off x="4286425" y="5957728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onnecteur droit 161"/>
              <p:cNvCxnSpPr/>
              <p:nvPr/>
            </p:nvCxnSpPr>
            <p:spPr>
              <a:xfrm>
                <a:off x="4286425" y="6114893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Connecteur droit 162"/>
              <p:cNvCxnSpPr/>
              <p:nvPr/>
            </p:nvCxnSpPr>
            <p:spPr>
              <a:xfrm>
                <a:off x="4286425" y="6273645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Connecteur droit 163"/>
              <p:cNvCxnSpPr/>
              <p:nvPr/>
            </p:nvCxnSpPr>
            <p:spPr>
              <a:xfrm>
                <a:off x="4286425" y="6430809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Connecteur droit 164"/>
              <p:cNvCxnSpPr/>
              <p:nvPr/>
            </p:nvCxnSpPr>
            <p:spPr>
              <a:xfrm>
                <a:off x="4286425" y="6589561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Connecteur droit 165"/>
              <p:cNvCxnSpPr/>
              <p:nvPr/>
            </p:nvCxnSpPr>
            <p:spPr>
              <a:xfrm>
                <a:off x="4286425" y="6746726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Connecteur droit 166"/>
              <p:cNvCxnSpPr/>
              <p:nvPr/>
            </p:nvCxnSpPr>
            <p:spPr>
              <a:xfrm>
                <a:off x="4286425" y="6905478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6" name="Ellipse 125"/>
          <p:cNvSpPr/>
          <p:nvPr/>
        </p:nvSpPr>
        <p:spPr bwMode="auto">
          <a:xfrm rot="5400000">
            <a:off x="5210175" y="2022475"/>
            <a:ext cx="2840038" cy="284003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27" name="Forme libre 126"/>
          <p:cNvSpPr/>
          <p:nvPr/>
        </p:nvSpPr>
        <p:spPr bwMode="auto">
          <a:xfrm rot="5400000">
            <a:off x="5480051" y="3265487"/>
            <a:ext cx="2736850" cy="320675"/>
          </a:xfrm>
          <a:custGeom>
            <a:avLst/>
            <a:gdLst>
              <a:gd name="connsiteX0" fmla="*/ 0 w 2736850"/>
              <a:gd name="connsiteY0" fmla="*/ 3175 h 320675"/>
              <a:gd name="connsiteX1" fmla="*/ 107950 w 2736850"/>
              <a:gd name="connsiteY1" fmla="*/ 3175 h 320675"/>
              <a:gd name="connsiteX2" fmla="*/ 111125 w 2736850"/>
              <a:gd name="connsiteY2" fmla="*/ 82550 h 320675"/>
              <a:gd name="connsiteX3" fmla="*/ 266700 w 2736850"/>
              <a:gd name="connsiteY3" fmla="*/ 79375 h 320675"/>
              <a:gd name="connsiteX4" fmla="*/ 269875 w 2736850"/>
              <a:gd name="connsiteY4" fmla="*/ 158750 h 320675"/>
              <a:gd name="connsiteX5" fmla="*/ 504825 w 2736850"/>
              <a:gd name="connsiteY5" fmla="*/ 158750 h 320675"/>
              <a:gd name="connsiteX6" fmla="*/ 504825 w 2736850"/>
              <a:gd name="connsiteY6" fmla="*/ 241300 h 320675"/>
              <a:gd name="connsiteX7" fmla="*/ 822325 w 2736850"/>
              <a:gd name="connsiteY7" fmla="*/ 238125 h 320675"/>
              <a:gd name="connsiteX8" fmla="*/ 819150 w 2736850"/>
              <a:gd name="connsiteY8" fmla="*/ 320675 h 320675"/>
              <a:gd name="connsiteX9" fmla="*/ 1139825 w 2736850"/>
              <a:gd name="connsiteY9" fmla="*/ 317500 h 320675"/>
              <a:gd name="connsiteX10" fmla="*/ 1136650 w 2736850"/>
              <a:gd name="connsiteY10" fmla="*/ 234950 h 320675"/>
              <a:gd name="connsiteX11" fmla="*/ 1374775 w 2736850"/>
              <a:gd name="connsiteY11" fmla="*/ 238125 h 320675"/>
              <a:gd name="connsiteX12" fmla="*/ 1374775 w 2736850"/>
              <a:gd name="connsiteY12" fmla="*/ 320675 h 320675"/>
              <a:gd name="connsiteX13" fmla="*/ 1609725 w 2736850"/>
              <a:gd name="connsiteY13" fmla="*/ 320675 h 320675"/>
              <a:gd name="connsiteX14" fmla="*/ 1609725 w 2736850"/>
              <a:gd name="connsiteY14" fmla="*/ 234950 h 320675"/>
              <a:gd name="connsiteX15" fmla="*/ 1924050 w 2736850"/>
              <a:gd name="connsiteY15" fmla="*/ 238125 h 320675"/>
              <a:gd name="connsiteX16" fmla="*/ 1930400 w 2736850"/>
              <a:gd name="connsiteY16" fmla="*/ 161925 h 320675"/>
              <a:gd name="connsiteX17" fmla="*/ 2327275 w 2736850"/>
              <a:gd name="connsiteY17" fmla="*/ 165100 h 320675"/>
              <a:gd name="connsiteX18" fmla="*/ 2324100 w 2736850"/>
              <a:gd name="connsiteY18" fmla="*/ 82550 h 320675"/>
              <a:gd name="connsiteX19" fmla="*/ 2403475 w 2736850"/>
              <a:gd name="connsiteY19" fmla="*/ 82550 h 320675"/>
              <a:gd name="connsiteX20" fmla="*/ 2400300 w 2736850"/>
              <a:gd name="connsiteY20" fmla="*/ 161925 h 320675"/>
              <a:gd name="connsiteX21" fmla="*/ 2400300 w 2736850"/>
              <a:gd name="connsiteY21" fmla="*/ 158750 h 320675"/>
              <a:gd name="connsiteX22" fmla="*/ 2562225 w 2736850"/>
              <a:gd name="connsiteY22" fmla="*/ 161925 h 320675"/>
              <a:gd name="connsiteX23" fmla="*/ 2559050 w 2736850"/>
              <a:gd name="connsiteY23" fmla="*/ 79375 h 320675"/>
              <a:gd name="connsiteX24" fmla="*/ 2717800 w 2736850"/>
              <a:gd name="connsiteY24" fmla="*/ 85725 h 320675"/>
              <a:gd name="connsiteX25" fmla="*/ 2714625 w 2736850"/>
              <a:gd name="connsiteY25" fmla="*/ 0 h 320675"/>
              <a:gd name="connsiteX26" fmla="*/ 2736850 w 2736850"/>
              <a:gd name="connsiteY26" fmla="*/ 0 h 32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736850" h="320675">
                <a:moveTo>
                  <a:pt x="0" y="3175"/>
                </a:moveTo>
                <a:lnTo>
                  <a:pt x="107950" y="3175"/>
                </a:lnTo>
                <a:lnTo>
                  <a:pt x="111125" y="82550"/>
                </a:lnTo>
                <a:lnTo>
                  <a:pt x="266700" y="79375"/>
                </a:lnTo>
                <a:lnTo>
                  <a:pt x="269875" y="158750"/>
                </a:lnTo>
                <a:lnTo>
                  <a:pt x="504825" y="158750"/>
                </a:lnTo>
                <a:lnTo>
                  <a:pt x="504825" y="241300"/>
                </a:lnTo>
                <a:lnTo>
                  <a:pt x="822325" y="238125"/>
                </a:lnTo>
                <a:lnTo>
                  <a:pt x="819150" y="320675"/>
                </a:lnTo>
                <a:lnTo>
                  <a:pt x="1139825" y="317500"/>
                </a:lnTo>
                <a:lnTo>
                  <a:pt x="1136650" y="234950"/>
                </a:lnTo>
                <a:lnTo>
                  <a:pt x="1374775" y="238125"/>
                </a:lnTo>
                <a:lnTo>
                  <a:pt x="1374775" y="320675"/>
                </a:lnTo>
                <a:lnTo>
                  <a:pt x="1609725" y="320675"/>
                </a:lnTo>
                <a:lnTo>
                  <a:pt x="1609725" y="234950"/>
                </a:lnTo>
                <a:lnTo>
                  <a:pt x="1924050" y="238125"/>
                </a:lnTo>
                <a:lnTo>
                  <a:pt x="1930400" y="161925"/>
                </a:lnTo>
                <a:lnTo>
                  <a:pt x="2327275" y="165100"/>
                </a:lnTo>
                <a:lnTo>
                  <a:pt x="2324100" y="82550"/>
                </a:lnTo>
                <a:lnTo>
                  <a:pt x="2403475" y="82550"/>
                </a:lnTo>
                <a:cubicBezTo>
                  <a:pt x="2402417" y="109008"/>
                  <a:pt x="2401402" y="135468"/>
                  <a:pt x="2400300" y="161925"/>
                </a:cubicBezTo>
                <a:cubicBezTo>
                  <a:pt x="2400256" y="162982"/>
                  <a:pt x="2400300" y="159808"/>
                  <a:pt x="2400300" y="158750"/>
                </a:cubicBezTo>
                <a:lnTo>
                  <a:pt x="2562225" y="161925"/>
                </a:lnTo>
                <a:lnTo>
                  <a:pt x="2559050" y="79375"/>
                </a:lnTo>
                <a:lnTo>
                  <a:pt x="2717800" y="85725"/>
                </a:lnTo>
                <a:lnTo>
                  <a:pt x="2714625" y="0"/>
                </a:lnTo>
                <a:lnTo>
                  <a:pt x="2736850" y="0"/>
                </a:ln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grpSp>
        <p:nvGrpSpPr>
          <p:cNvPr id="5" name="Grouper 28"/>
          <p:cNvGrpSpPr>
            <a:grpSpLocks/>
          </p:cNvGrpSpPr>
          <p:nvPr/>
        </p:nvGrpSpPr>
        <p:grpSpPr bwMode="auto">
          <a:xfrm>
            <a:off x="766763" y="1752600"/>
            <a:ext cx="3471862" cy="3228975"/>
            <a:chOff x="175639" y="513379"/>
            <a:chExt cx="3472503" cy="3228883"/>
          </a:xfrm>
        </p:grpSpPr>
        <p:sp>
          <p:nvSpPr>
            <p:cNvPr id="117" name="Forme libre 116"/>
            <p:cNvSpPr/>
            <p:nvPr/>
          </p:nvSpPr>
          <p:spPr>
            <a:xfrm>
              <a:off x="580526" y="668950"/>
              <a:ext cx="2405507" cy="1038195"/>
            </a:xfrm>
            <a:custGeom>
              <a:avLst/>
              <a:gdLst>
                <a:gd name="connsiteX0" fmla="*/ 0 w 2405071"/>
                <a:gd name="connsiteY0" fmla="*/ 209404 h 1038016"/>
                <a:gd name="connsiteX1" fmla="*/ 378326 w 2405071"/>
                <a:gd name="connsiteY1" fmla="*/ 6755 h 1038016"/>
                <a:gd name="connsiteX2" fmla="*/ 1040396 w 2405071"/>
                <a:gd name="connsiteY2" fmla="*/ 249934 h 1038016"/>
                <a:gd name="connsiteX3" fmla="*/ 1472769 w 2405071"/>
                <a:gd name="connsiteY3" fmla="*/ 898413 h 1038016"/>
                <a:gd name="connsiteX4" fmla="*/ 2269955 w 2405071"/>
                <a:gd name="connsiteY4" fmla="*/ 1020003 h 1038016"/>
                <a:gd name="connsiteX5" fmla="*/ 2283467 w 2405071"/>
                <a:gd name="connsiteY5" fmla="*/ 1006493 h 103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05071" h="1038016">
                  <a:moveTo>
                    <a:pt x="0" y="209404"/>
                  </a:moveTo>
                  <a:cubicBezTo>
                    <a:pt x="102463" y="104702"/>
                    <a:pt x="204927" y="0"/>
                    <a:pt x="378326" y="6755"/>
                  </a:cubicBezTo>
                  <a:cubicBezTo>
                    <a:pt x="551725" y="13510"/>
                    <a:pt x="857989" y="101324"/>
                    <a:pt x="1040396" y="249934"/>
                  </a:cubicBezTo>
                  <a:cubicBezTo>
                    <a:pt x="1222803" y="398544"/>
                    <a:pt x="1267843" y="770068"/>
                    <a:pt x="1472769" y="898413"/>
                  </a:cubicBezTo>
                  <a:cubicBezTo>
                    <a:pt x="1677696" y="1026758"/>
                    <a:pt x="2134839" y="1001990"/>
                    <a:pt x="2269955" y="1020003"/>
                  </a:cubicBezTo>
                  <a:cubicBezTo>
                    <a:pt x="2405071" y="1038016"/>
                    <a:pt x="2283467" y="1006493"/>
                    <a:pt x="2283467" y="1006493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18" name="Forme libre 117"/>
            <p:cNvSpPr/>
            <p:nvPr/>
          </p:nvSpPr>
          <p:spPr>
            <a:xfrm>
              <a:off x="396342" y="878494"/>
              <a:ext cx="409651" cy="2120840"/>
            </a:xfrm>
            <a:custGeom>
              <a:avLst/>
              <a:gdLst>
                <a:gd name="connsiteX0" fmla="*/ 184659 w 409854"/>
                <a:gd name="connsiteY0" fmla="*/ 0 h 2121066"/>
                <a:gd name="connsiteX1" fmla="*/ 22520 w 409854"/>
                <a:gd name="connsiteY1" fmla="*/ 513379 h 2121066"/>
                <a:gd name="connsiteX2" fmla="*/ 319776 w 409854"/>
                <a:gd name="connsiteY2" fmla="*/ 1053778 h 2121066"/>
                <a:gd name="connsiteX3" fmla="*/ 400846 w 409854"/>
                <a:gd name="connsiteY3" fmla="*/ 1702257 h 2121066"/>
                <a:gd name="connsiteX4" fmla="*/ 265729 w 409854"/>
                <a:gd name="connsiteY4" fmla="*/ 2121066 h 2121066"/>
                <a:gd name="connsiteX5" fmla="*/ 265729 w 409854"/>
                <a:gd name="connsiteY5" fmla="*/ 2121066 h 212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9854" h="2121066">
                  <a:moveTo>
                    <a:pt x="184659" y="0"/>
                  </a:moveTo>
                  <a:cubicBezTo>
                    <a:pt x="92329" y="168874"/>
                    <a:pt x="0" y="337749"/>
                    <a:pt x="22520" y="513379"/>
                  </a:cubicBezTo>
                  <a:cubicBezTo>
                    <a:pt x="45040" y="689009"/>
                    <a:pt x="256722" y="855632"/>
                    <a:pt x="319776" y="1053778"/>
                  </a:cubicBezTo>
                  <a:cubicBezTo>
                    <a:pt x="382830" y="1251924"/>
                    <a:pt x="409854" y="1524376"/>
                    <a:pt x="400846" y="1702257"/>
                  </a:cubicBezTo>
                  <a:cubicBezTo>
                    <a:pt x="391838" y="1880138"/>
                    <a:pt x="265729" y="2121066"/>
                    <a:pt x="265729" y="2121066"/>
                  </a:cubicBezTo>
                  <a:lnTo>
                    <a:pt x="265729" y="2121066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19" name="Forme libre 118"/>
            <p:cNvSpPr/>
            <p:nvPr/>
          </p:nvSpPr>
          <p:spPr>
            <a:xfrm>
              <a:off x="2878063" y="1688096"/>
              <a:ext cx="281039" cy="1811286"/>
            </a:xfrm>
            <a:custGeom>
              <a:avLst/>
              <a:gdLst>
                <a:gd name="connsiteX0" fmla="*/ 0 w 281492"/>
                <a:gd name="connsiteY0" fmla="*/ 0 h 1810336"/>
                <a:gd name="connsiteX1" fmla="*/ 256721 w 281492"/>
                <a:gd name="connsiteY1" fmla="*/ 607948 h 1810336"/>
                <a:gd name="connsiteX2" fmla="*/ 148628 w 281492"/>
                <a:gd name="connsiteY2" fmla="*/ 1202387 h 1810336"/>
                <a:gd name="connsiteX3" fmla="*/ 229697 w 281492"/>
                <a:gd name="connsiteY3" fmla="*/ 1810336 h 1810336"/>
                <a:gd name="connsiteX4" fmla="*/ 229697 w 281492"/>
                <a:gd name="connsiteY4" fmla="*/ 1810336 h 1810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492" h="1810336">
                  <a:moveTo>
                    <a:pt x="0" y="0"/>
                  </a:moveTo>
                  <a:cubicBezTo>
                    <a:pt x="115975" y="203775"/>
                    <a:pt x="231950" y="407550"/>
                    <a:pt x="256721" y="607948"/>
                  </a:cubicBezTo>
                  <a:cubicBezTo>
                    <a:pt x="281492" y="808346"/>
                    <a:pt x="153132" y="1001989"/>
                    <a:pt x="148628" y="1202387"/>
                  </a:cubicBezTo>
                  <a:cubicBezTo>
                    <a:pt x="144124" y="1402785"/>
                    <a:pt x="229697" y="1810336"/>
                    <a:pt x="229697" y="1810336"/>
                  </a:cubicBezTo>
                  <a:lnTo>
                    <a:pt x="229697" y="1810336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20" name="Forme libre 119"/>
            <p:cNvSpPr>
              <a:spLocks noChangeArrowheads="1"/>
            </p:cNvSpPr>
            <p:nvPr/>
          </p:nvSpPr>
          <p:spPr bwMode="auto">
            <a:xfrm flipV="1">
              <a:off x="175639" y="3039020"/>
              <a:ext cx="512857" cy="190495"/>
            </a:xfrm>
            <a:custGeom>
              <a:avLst/>
              <a:gdLst>
                <a:gd name="T0" fmla="*/ 0 w 513442"/>
                <a:gd name="T1" fmla="*/ 0 h 445829"/>
                <a:gd name="T2" fmla="*/ 378326 w 513442"/>
                <a:gd name="T3" fmla="*/ 126094 h 445829"/>
                <a:gd name="T4" fmla="*/ 378326 w 513442"/>
                <a:gd name="T5" fmla="*/ 126094 h 445829"/>
                <a:gd name="T6" fmla="*/ 513442 w 513442"/>
                <a:gd name="T7" fmla="*/ 189141 h 4458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3442"/>
                <a:gd name="T13" fmla="*/ 0 h 445829"/>
                <a:gd name="T14" fmla="*/ 513442 w 513442"/>
                <a:gd name="T15" fmla="*/ 445829 h 4458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3442" h="445829">
                  <a:moveTo>
                    <a:pt x="0" y="0"/>
                  </a:moveTo>
                  <a:lnTo>
                    <a:pt x="378326" y="297219"/>
                  </a:lnTo>
                  <a:lnTo>
                    <a:pt x="513442" y="445829"/>
                  </a:lnTo>
                </a:path>
              </a:pathLst>
            </a:cu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108000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121" name="Forme libre 120"/>
            <p:cNvSpPr/>
            <p:nvPr/>
          </p:nvSpPr>
          <p:spPr>
            <a:xfrm>
              <a:off x="3135285" y="3499382"/>
              <a:ext cx="512857" cy="242880"/>
            </a:xfrm>
            <a:custGeom>
              <a:avLst/>
              <a:gdLst>
                <a:gd name="connsiteX0" fmla="*/ 0 w 513442"/>
                <a:gd name="connsiteY0" fmla="*/ 0 h 445829"/>
                <a:gd name="connsiteX1" fmla="*/ 378326 w 513442"/>
                <a:gd name="connsiteY1" fmla="*/ 297219 h 445829"/>
                <a:gd name="connsiteX2" fmla="*/ 378326 w 513442"/>
                <a:gd name="connsiteY2" fmla="*/ 297219 h 445829"/>
                <a:gd name="connsiteX3" fmla="*/ 513442 w 513442"/>
                <a:gd name="connsiteY3" fmla="*/ 445829 h 445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442" h="445829">
                  <a:moveTo>
                    <a:pt x="0" y="0"/>
                  </a:moveTo>
                  <a:lnTo>
                    <a:pt x="378326" y="297219"/>
                  </a:lnTo>
                  <a:lnTo>
                    <a:pt x="378326" y="297219"/>
                  </a:lnTo>
                  <a:lnTo>
                    <a:pt x="513442" y="445829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22" name="Forme libre 121"/>
            <p:cNvSpPr/>
            <p:nvPr/>
          </p:nvSpPr>
          <p:spPr>
            <a:xfrm>
              <a:off x="223273" y="513379"/>
              <a:ext cx="514445" cy="242881"/>
            </a:xfrm>
            <a:custGeom>
              <a:avLst/>
              <a:gdLst>
                <a:gd name="connsiteX0" fmla="*/ 0 w 513442"/>
                <a:gd name="connsiteY0" fmla="*/ 0 h 445829"/>
                <a:gd name="connsiteX1" fmla="*/ 378326 w 513442"/>
                <a:gd name="connsiteY1" fmla="*/ 297219 h 445829"/>
                <a:gd name="connsiteX2" fmla="*/ 378326 w 513442"/>
                <a:gd name="connsiteY2" fmla="*/ 297219 h 445829"/>
                <a:gd name="connsiteX3" fmla="*/ 513442 w 513442"/>
                <a:gd name="connsiteY3" fmla="*/ 445829 h 445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442" h="445829">
                  <a:moveTo>
                    <a:pt x="0" y="0"/>
                  </a:moveTo>
                  <a:lnTo>
                    <a:pt x="378326" y="297219"/>
                  </a:lnTo>
                  <a:lnTo>
                    <a:pt x="378326" y="297219"/>
                  </a:lnTo>
                  <a:lnTo>
                    <a:pt x="513442" y="445829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23" name="Forme libre 122"/>
            <p:cNvSpPr>
              <a:spLocks noChangeArrowheads="1"/>
            </p:cNvSpPr>
            <p:nvPr/>
          </p:nvSpPr>
          <p:spPr bwMode="auto">
            <a:xfrm flipV="1">
              <a:off x="2878063" y="1451565"/>
              <a:ext cx="512857" cy="255580"/>
            </a:xfrm>
            <a:custGeom>
              <a:avLst/>
              <a:gdLst>
                <a:gd name="T0" fmla="*/ 0 w 513442"/>
                <a:gd name="T1" fmla="*/ 0 h 445829"/>
                <a:gd name="T2" fmla="*/ 378326 w 513442"/>
                <a:gd name="T3" fmla="*/ 169700 h 445829"/>
                <a:gd name="T4" fmla="*/ 378326 w 513442"/>
                <a:gd name="T5" fmla="*/ 169700 h 445829"/>
                <a:gd name="T6" fmla="*/ 513442 w 513442"/>
                <a:gd name="T7" fmla="*/ 254550 h 4458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3442"/>
                <a:gd name="T13" fmla="*/ 0 h 445829"/>
                <a:gd name="T14" fmla="*/ 513442 w 513442"/>
                <a:gd name="T15" fmla="*/ 445829 h 4458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3442" h="445829">
                  <a:moveTo>
                    <a:pt x="0" y="0"/>
                  </a:moveTo>
                  <a:lnTo>
                    <a:pt x="378326" y="297219"/>
                  </a:lnTo>
                  <a:lnTo>
                    <a:pt x="513442" y="445829"/>
                  </a:lnTo>
                </a:path>
              </a:pathLst>
            </a:cu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108000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124" name="Forme libre 123"/>
            <p:cNvSpPr/>
            <p:nvPr/>
          </p:nvSpPr>
          <p:spPr>
            <a:xfrm>
              <a:off x="648801" y="3012033"/>
              <a:ext cx="2445201" cy="725467"/>
            </a:xfrm>
            <a:custGeom>
              <a:avLst/>
              <a:gdLst>
                <a:gd name="connsiteX0" fmla="*/ 0 w 2445606"/>
                <a:gd name="connsiteY0" fmla="*/ 0 h 725036"/>
                <a:gd name="connsiteX1" fmla="*/ 243209 w 2445606"/>
                <a:gd name="connsiteY1" fmla="*/ 351259 h 725036"/>
                <a:gd name="connsiteX2" fmla="*/ 608023 w 2445606"/>
                <a:gd name="connsiteY2" fmla="*/ 486359 h 725036"/>
                <a:gd name="connsiteX3" fmla="*/ 1607884 w 2445606"/>
                <a:gd name="connsiteY3" fmla="*/ 702519 h 725036"/>
                <a:gd name="connsiteX4" fmla="*/ 2256443 w 2445606"/>
                <a:gd name="connsiteY4" fmla="*/ 621459 h 725036"/>
                <a:gd name="connsiteX5" fmla="*/ 2445606 w 2445606"/>
                <a:gd name="connsiteY5" fmla="*/ 459339 h 725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45606" h="725036">
                  <a:moveTo>
                    <a:pt x="0" y="0"/>
                  </a:moveTo>
                  <a:cubicBezTo>
                    <a:pt x="70936" y="135099"/>
                    <a:pt x="141872" y="270199"/>
                    <a:pt x="243209" y="351259"/>
                  </a:cubicBezTo>
                  <a:cubicBezTo>
                    <a:pt x="344546" y="432319"/>
                    <a:pt x="380577" y="427816"/>
                    <a:pt x="608023" y="486359"/>
                  </a:cubicBezTo>
                  <a:cubicBezTo>
                    <a:pt x="835469" y="544902"/>
                    <a:pt x="1333147" y="680002"/>
                    <a:pt x="1607884" y="702519"/>
                  </a:cubicBezTo>
                  <a:cubicBezTo>
                    <a:pt x="1882621" y="725036"/>
                    <a:pt x="2116823" y="661989"/>
                    <a:pt x="2256443" y="621459"/>
                  </a:cubicBezTo>
                  <a:cubicBezTo>
                    <a:pt x="2396063" y="580929"/>
                    <a:pt x="2445606" y="459339"/>
                    <a:pt x="2445606" y="459339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106" name="Ellipse 105"/>
          <p:cNvSpPr/>
          <p:nvPr/>
        </p:nvSpPr>
        <p:spPr>
          <a:xfrm>
            <a:off x="3381375" y="3863975"/>
            <a:ext cx="452438" cy="4524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107" name="Connecteur droit avec flèche 106"/>
          <p:cNvCxnSpPr>
            <a:cxnSpLocks noChangeShapeType="1"/>
          </p:cNvCxnSpPr>
          <p:nvPr/>
        </p:nvCxnSpPr>
        <p:spPr bwMode="auto">
          <a:xfrm flipV="1">
            <a:off x="3862388" y="3697288"/>
            <a:ext cx="1325562" cy="34925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08" name="ZoneTexte 111"/>
          <p:cNvSpPr txBox="1">
            <a:spLocks noChangeArrowheads="1"/>
          </p:cNvSpPr>
          <p:nvPr/>
        </p:nvSpPr>
        <p:spPr bwMode="auto">
          <a:xfrm>
            <a:off x="3203575" y="2116138"/>
            <a:ext cx="1676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>
                <a:solidFill>
                  <a:srgbClr val="FF0000"/>
                </a:solidFill>
                <a:latin typeface="Calibri" pitchFamily="34" charset="0"/>
              </a:rPr>
              <a:t>dislocation lines</a:t>
            </a:r>
          </a:p>
        </p:txBody>
      </p:sp>
      <p:cxnSp>
        <p:nvCxnSpPr>
          <p:cNvPr id="109" name="Connecteur droit avec flèche 108"/>
          <p:cNvCxnSpPr/>
          <p:nvPr/>
        </p:nvCxnSpPr>
        <p:spPr>
          <a:xfrm rot="5400000">
            <a:off x="3097213" y="2430463"/>
            <a:ext cx="419100" cy="4127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avec flèche 109"/>
          <p:cNvCxnSpPr/>
          <p:nvPr/>
        </p:nvCxnSpPr>
        <p:spPr>
          <a:xfrm rot="5400000">
            <a:off x="3650457" y="2609056"/>
            <a:ext cx="842962" cy="6445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er 115"/>
          <p:cNvGrpSpPr>
            <a:grpSpLocks/>
          </p:cNvGrpSpPr>
          <p:nvPr/>
        </p:nvGrpSpPr>
        <p:grpSpPr bwMode="auto">
          <a:xfrm>
            <a:off x="6773863" y="3476625"/>
            <a:ext cx="1125537" cy="515938"/>
            <a:chOff x="6748466" y="4271963"/>
            <a:chExt cx="1125533" cy="515937"/>
          </a:xfrm>
        </p:grpSpPr>
        <p:sp>
          <p:nvSpPr>
            <p:cNvPr id="114" name="ZoneTexte 117"/>
            <p:cNvSpPr txBox="1">
              <a:spLocks noChangeArrowheads="1"/>
            </p:cNvSpPr>
            <p:nvPr/>
          </p:nvSpPr>
          <p:spPr bwMode="auto">
            <a:xfrm>
              <a:off x="7221539" y="4271963"/>
              <a:ext cx="65246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>
                  <a:solidFill>
                    <a:srgbClr val="FF0000"/>
                  </a:solidFill>
                  <a:latin typeface="Calibri" pitchFamily="34" charset="0"/>
                </a:rPr>
                <a:t>kinks</a:t>
              </a:r>
            </a:p>
          </p:txBody>
        </p:sp>
        <p:cxnSp>
          <p:nvCxnSpPr>
            <p:cNvPr id="115" name="Connecteur droit avec flèche 114"/>
            <p:cNvCxnSpPr>
              <a:stCxn id="114" idx="1"/>
              <a:endCxn id="127" idx="14"/>
            </p:cNvCxnSpPr>
            <p:nvPr/>
          </p:nvCxnSpPr>
          <p:spPr>
            <a:xfrm rot="10800000" flipV="1">
              <a:off x="6748466" y="4454526"/>
              <a:ext cx="473073" cy="793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cteur droit avec flèche 115"/>
            <p:cNvCxnSpPr/>
            <p:nvPr/>
          </p:nvCxnSpPr>
          <p:spPr>
            <a:xfrm rot="10800000" flipV="1">
              <a:off x="6846891" y="4565650"/>
              <a:ext cx="396874" cy="22225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ZoneTexte 124"/>
          <p:cNvSpPr txBox="1">
            <a:spLocks noChangeArrowheads="1"/>
          </p:cNvSpPr>
          <p:nvPr/>
        </p:nvSpPr>
        <p:spPr bwMode="auto">
          <a:xfrm>
            <a:off x="5464175" y="2611438"/>
            <a:ext cx="9794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aseline="30000">
                <a:solidFill>
                  <a:srgbClr val="660066"/>
                </a:solidFill>
                <a:latin typeface="Calibri" pitchFamily="34" charset="0"/>
              </a:rPr>
              <a:t>3</a:t>
            </a:r>
            <a:r>
              <a:rPr lang="fr-FR">
                <a:solidFill>
                  <a:srgbClr val="660066"/>
                </a:solidFill>
                <a:latin typeface="Calibri" pitchFamily="34" charset="0"/>
              </a:rPr>
              <a:t>He </a:t>
            </a:r>
          </a:p>
          <a:p>
            <a:pPr>
              <a:defRPr/>
            </a:pPr>
            <a:r>
              <a:rPr lang="fr-FR">
                <a:solidFill>
                  <a:srgbClr val="660066"/>
                </a:solidFill>
                <a:latin typeface="Calibri" pitchFamily="34" charset="0"/>
              </a:rPr>
              <a:t>impurity</a:t>
            </a:r>
          </a:p>
        </p:txBody>
      </p:sp>
      <p:cxnSp>
        <p:nvCxnSpPr>
          <p:cNvPr id="113" name="Connecteur droit avec flèche 112"/>
          <p:cNvCxnSpPr/>
          <p:nvPr/>
        </p:nvCxnSpPr>
        <p:spPr>
          <a:xfrm>
            <a:off x="6202363" y="2944813"/>
            <a:ext cx="444500" cy="1587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6" name="Ellipse 205"/>
          <p:cNvSpPr/>
          <p:nvPr/>
        </p:nvSpPr>
        <p:spPr bwMode="auto">
          <a:xfrm>
            <a:off x="6629400" y="2819400"/>
            <a:ext cx="152400" cy="152400"/>
          </a:xfrm>
          <a:prstGeom prst="ellipse">
            <a:avLst/>
          </a:prstGeom>
          <a:solidFill>
            <a:srgbClr val="CC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12238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fr-FR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acoustic measurements in oriented single crystals</a:t>
            </a:r>
          </a:p>
        </p:txBody>
      </p:sp>
      <p:sp>
        <p:nvSpPr>
          <p:cNvPr id="630789" name="Text Box 5"/>
          <p:cNvSpPr txBox="1">
            <a:spLocks noChangeArrowheads="1"/>
          </p:cNvSpPr>
          <p:nvPr/>
        </p:nvSpPr>
        <p:spPr bwMode="auto">
          <a:xfrm>
            <a:off x="152400" y="1195970"/>
            <a:ext cx="3048000" cy="5078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a retangular hole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18 </a:t>
            </a:r>
            <a:r>
              <a:rPr lang="fr-FR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x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12 </a:t>
            </a:r>
            <a:r>
              <a:rPr lang="fr-FR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x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11 mm</a:t>
            </a:r>
            <a:r>
              <a:rPr lang="fr-FR" b="1" i="1" baseline="30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3</a:t>
            </a:r>
          </a:p>
          <a:p>
            <a:pPr algn="l">
              <a:defRPr/>
            </a:pP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in a copper plate</a:t>
            </a:r>
          </a:p>
          <a:p>
            <a:pPr algn="l">
              <a:defRPr/>
            </a:pP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+  </a:t>
            </a:r>
            <a:r>
              <a:rPr lang="fr-FR" b="1" i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2 sapphire windows</a:t>
            </a: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, </a:t>
            </a:r>
          </a:p>
          <a:p>
            <a:pPr algn="l">
              <a:defRPr/>
            </a:pP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In rings and </a:t>
            </a:r>
          </a:p>
          <a:p>
            <a:pPr algn="l">
              <a:defRPr/>
            </a:pP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stainless steel clamps</a:t>
            </a:r>
          </a:p>
          <a:p>
            <a:pPr algn="l">
              <a:defRPr/>
            </a:pPr>
            <a:endParaRPr lang="fr-FR" b="1" i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  <a:p>
            <a:pPr algn="l">
              <a:defRPr/>
            </a:pPr>
            <a:r>
              <a:rPr lang="fr-FR" b="1" i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fill line (0.1 mm ID) at the top</a:t>
            </a:r>
          </a:p>
          <a:p>
            <a:pPr algn="l">
              <a:defRPr/>
            </a:pPr>
            <a:r>
              <a:rPr lang="fr-FR" b="1" i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(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the cell is tilted</a:t>
            </a:r>
            <a:r>
              <a:rPr lang="fr-FR" b="1" i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)</a:t>
            </a:r>
          </a:p>
          <a:p>
            <a:pPr algn="l">
              <a:defRPr/>
            </a:pPr>
            <a:endParaRPr lang="fr-FR" b="1" i="1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  <a:p>
            <a:pPr algn="l">
              <a:defRPr/>
            </a:pP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optical control of the crystal growth</a:t>
            </a:r>
          </a:p>
          <a:p>
            <a:pPr algn="l">
              <a:defRPr/>
            </a:pPr>
            <a:endParaRPr lang="fr-FR" b="1" i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  <a:p>
            <a:pPr algn="l">
              <a:defRPr/>
            </a:pPr>
            <a:r>
              <a:rPr lang="fr-FR" b="1" i="1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2 piezo-electric transducers for the excitation and detection of acoustic resonances in the helium sample</a:t>
            </a:r>
          </a:p>
        </p:txBody>
      </p:sp>
      <p:pic>
        <p:nvPicPr>
          <p:cNvPr id="50181" name="Image 5" descr="IMG_0766.JPG"/>
          <p:cNvPicPr>
            <a:picLocks noChangeAspect="1"/>
          </p:cNvPicPr>
          <p:nvPr/>
        </p:nvPicPr>
        <p:blipFill>
          <a:blip r:embed="rId3"/>
          <a:srcRect l="10168" r="13559"/>
          <a:stretch>
            <a:fillRect/>
          </a:stretch>
        </p:blipFill>
        <p:spPr bwMode="auto">
          <a:xfrm>
            <a:off x="3352800" y="1162050"/>
            <a:ext cx="571500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0182" name="Connecteur droit avec flèche 6"/>
          <p:cNvCxnSpPr>
            <a:cxnSpLocks noChangeShapeType="1"/>
          </p:cNvCxnSpPr>
          <p:nvPr/>
        </p:nvCxnSpPr>
        <p:spPr bwMode="auto">
          <a:xfrm flipV="1">
            <a:off x="2918513" y="4558490"/>
            <a:ext cx="3253687" cy="426690"/>
          </a:xfrm>
          <a:prstGeom prst="straightConnector1">
            <a:avLst/>
          </a:prstGeom>
          <a:noFill/>
          <a:ln w="28575">
            <a:solidFill>
              <a:srgbClr val="3366FF"/>
            </a:solidFill>
            <a:round/>
            <a:headEnd/>
            <a:tailEnd type="arrow" w="med" len="med"/>
          </a:ln>
        </p:spPr>
      </p:cxnSp>
      <p:cxnSp>
        <p:nvCxnSpPr>
          <p:cNvPr id="11" name="Connecteur droit avec flèche 6"/>
          <p:cNvCxnSpPr>
            <a:cxnSpLocks noChangeShapeType="1"/>
          </p:cNvCxnSpPr>
          <p:nvPr/>
        </p:nvCxnSpPr>
        <p:spPr bwMode="auto">
          <a:xfrm flipV="1">
            <a:off x="3200400" y="2701996"/>
            <a:ext cx="3124200" cy="621457"/>
          </a:xfrm>
          <a:prstGeom prst="straightConnector1">
            <a:avLst/>
          </a:prstGeom>
          <a:noFill/>
          <a:ln w="28575">
            <a:solidFill>
              <a:srgbClr val="008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97256" y="237250"/>
            <a:ext cx="863184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consequences at the macroscopic scale</a:t>
            </a:r>
          </a:p>
        </p:txBody>
      </p:sp>
      <p:grpSp>
        <p:nvGrpSpPr>
          <p:cNvPr id="3" name="Grouper 14"/>
          <p:cNvGrpSpPr/>
          <p:nvPr/>
        </p:nvGrpSpPr>
        <p:grpSpPr>
          <a:xfrm>
            <a:off x="1748489" y="862163"/>
            <a:ext cx="5713281" cy="5123100"/>
            <a:chOff x="1837599" y="1537315"/>
            <a:chExt cx="5713281" cy="5123100"/>
          </a:xfrm>
        </p:grpSpPr>
        <p:grpSp>
          <p:nvGrpSpPr>
            <p:cNvPr id="4" name="Grouper 9"/>
            <p:cNvGrpSpPr/>
            <p:nvPr/>
          </p:nvGrpSpPr>
          <p:grpSpPr>
            <a:xfrm>
              <a:off x="1837599" y="1537315"/>
              <a:ext cx="5713281" cy="5123100"/>
              <a:chOff x="4795728" y="1040508"/>
              <a:chExt cx="4267200" cy="3743325"/>
            </a:xfrm>
          </p:grpSpPr>
          <p:pic>
            <p:nvPicPr>
              <p:cNvPr id="6" name="Picture 6" descr="diaghe4"/>
              <p:cNvPicPr>
                <a:picLocks noChangeAspect="1" noChangeArrowheads="1"/>
              </p:cNvPicPr>
              <p:nvPr/>
            </p:nvPicPr>
            <p:blipFill>
              <a:blip r:embed="rId2"/>
              <a:srcRect t="7191" b="12178"/>
              <a:stretch>
                <a:fillRect/>
              </a:stretch>
            </p:blipFill>
            <p:spPr bwMode="auto">
              <a:xfrm>
                <a:off x="4795728" y="1040508"/>
                <a:ext cx="4267200" cy="3743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Line 7"/>
              <p:cNvSpPr>
                <a:spLocks noChangeShapeType="1"/>
              </p:cNvSpPr>
              <p:nvPr/>
            </p:nvSpPr>
            <p:spPr bwMode="auto">
              <a:xfrm flipV="1">
                <a:off x="6624216" y="2391681"/>
                <a:ext cx="0" cy="30338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stealth" w="med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fr-FR">
                  <a:latin typeface="Times" pitchFamily="-112" charset="0"/>
                </a:endParaRPr>
              </a:p>
            </p:txBody>
          </p:sp>
          <p:sp>
            <p:nvSpPr>
              <p:cNvPr id="8" name="Freeform 8"/>
              <p:cNvSpPr>
                <a:spLocks/>
              </p:cNvSpPr>
              <p:nvPr/>
            </p:nvSpPr>
            <p:spPr bwMode="auto">
              <a:xfrm>
                <a:off x="5873757" y="1398931"/>
                <a:ext cx="2334795" cy="854414"/>
              </a:xfrm>
              <a:custGeom>
                <a:avLst/>
                <a:gdLst/>
                <a:ahLst/>
                <a:cxnLst>
                  <a:cxn ang="0">
                    <a:pos x="2496" y="0"/>
                  </a:cxn>
                  <a:cxn ang="0">
                    <a:pos x="1344" y="0"/>
                  </a:cxn>
                  <a:cxn ang="0">
                    <a:pos x="1104" y="672"/>
                  </a:cxn>
                  <a:cxn ang="0">
                    <a:pos x="1056" y="644"/>
                  </a:cxn>
                  <a:cxn ang="0">
                    <a:pos x="912" y="912"/>
                  </a:cxn>
                  <a:cxn ang="0">
                    <a:pos x="0" y="912"/>
                  </a:cxn>
                </a:cxnLst>
                <a:rect l="0" t="0" r="r" b="b"/>
                <a:pathLst>
                  <a:path w="2496" h="912">
                    <a:moveTo>
                      <a:pt x="2496" y="0"/>
                    </a:moveTo>
                    <a:lnTo>
                      <a:pt x="1344" y="0"/>
                    </a:lnTo>
                    <a:lnTo>
                      <a:pt x="1104" y="672"/>
                    </a:lnTo>
                    <a:lnTo>
                      <a:pt x="1056" y="644"/>
                    </a:lnTo>
                    <a:lnTo>
                      <a:pt x="912" y="912"/>
                    </a:lnTo>
                    <a:lnTo>
                      <a:pt x="0" y="912"/>
                    </a:lnTo>
                  </a:path>
                </a:pathLst>
              </a:custGeom>
              <a:noFill/>
              <a:ln w="38100" cmpd="sng">
                <a:solidFill>
                  <a:srgbClr val="FF0000"/>
                </a:solidFill>
                <a:round/>
                <a:headEnd/>
                <a:tailEnd type="stealth" w="med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fr-FR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111" charset="0"/>
                </a:endParaRPr>
              </a:p>
            </p:txBody>
          </p:sp>
          <p:sp>
            <p:nvSpPr>
              <p:cNvPr id="9" name="Line 7"/>
              <p:cNvSpPr>
                <a:spLocks noChangeShapeType="1"/>
              </p:cNvSpPr>
              <p:nvPr/>
            </p:nvSpPr>
            <p:spPr bwMode="auto">
              <a:xfrm flipV="1">
                <a:off x="5736192" y="2418853"/>
                <a:ext cx="0" cy="276212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stealth" w="med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fr-FR">
                  <a:latin typeface="Times" pitchFamily="-112" charset="0"/>
                </a:endParaRPr>
              </a:p>
            </p:txBody>
          </p:sp>
        </p:grpSp>
        <p:sp>
          <p:nvSpPr>
            <p:cNvPr id="11" name="ZoneTexte 10"/>
            <p:cNvSpPr txBox="1"/>
            <p:nvPr/>
          </p:nvSpPr>
          <p:spPr>
            <a:xfrm>
              <a:off x="5134417" y="1985965"/>
              <a:ext cx="17962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>
                  <a:solidFill>
                    <a:srgbClr val="FF0000"/>
                  </a:solidFill>
                </a:rPr>
                <a:t>polycrystal at Cst V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2856366" y="3747695"/>
              <a:ext cx="198103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>
                  <a:solidFill>
                    <a:srgbClr val="FFFF00"/>
                  </a:solidFill>
                </a:rPr>
                <a:t>high quality single</a:t>
              </a:r>
            </a:p>
            <a:p>
              <a:r>
                <a:rPr lang="fr-FR" sz="1600" b="1">
                  <a:solidFill>
                    <a:srgbClr val="FFFF00"/>
                  </a:solidFill>
                </a:rPr>
                <a:t>crystal at Cst T and P</a:t>
              </a: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4304209" y="3290505"/>
              <a:ext cx="193464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>
                  <a:solidFill>
                    <a:srgbClr val="0000FF"/>
                  </a:solidFill>
                </a:rPr>
                <a:t>low  quality single</a:t>
              </a:r>
            </a:p>
            <a:p>
              <a:r>
                <a:rPr lang="fr-FR" sz="1600" b="1">
                  <a:solidFill>
                    <a:srgbClr val="0000FF"/>
                  </a:solidFill>
                </a:rPr>
                <a:t>crystal at Cst T and P</a:t>
              </a:r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1026912" y="6385565"/>
            <a:ext cx="7404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latin typeface="Times"/>
                <a:cs typeface="Times"/>
              </a:rPr>
              <a:t>Ruutu et al. (1997): 0 to 100 dislocations / cm</a:t>
            </a:r>
            <a:r>
              <a:rPr lang="fr-FR" b="1" baseline="30000">
                <a:latin typeface="Times"/>
                <a:cs typeface="Times"/>
              </a:rPr>
              <a:t>2</a:t>
            </a:r>
            <a:r>
              <a:rPr lang="fr-FR" b="1">
                <a:latin typeface="Times"/>
                <a:cs typeface="Times"/>
              </a:rPr>
              <a:t> if grown slowly near 20mK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onoX4a_nucléation_110210.avi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32242" y="1074181"/>
            <a:ext cx="6201853" cy="465139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432243" y="304800"/>
            <a:ext cx="621535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growth of a low quality crystal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256581" y="5863328"/>
            <a:ext cx="6571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>
                <a:latin typeface="Times"/>
                <a:cs typeface="Times"/>
              </a:rPr>
              <a:t>when cooled down along the melting curve, P decreases by ~1 bar</a:t>
            </a:r>
          </a:p>
          <a:p>
            <a:pPr algn="ctr"/>
            <a:r>
              <a:rPr lang="fr-FR" b="1">
                <a:latin typeface="Times"/>
                <a:cs typeface="Times"/>
              </a:rPr>
              <a:t>large stresses produce a large disorder (see M.Thiel et al. 1992)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851094" y="143205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FFFF00"/>
                </a:solidFill>
                <a:latin typeface="Times" pitchFamily="-112" charset="0"/>
              </a:rPr>
              <a:t>X4a at 1.4 K</a:t>
            </a:r>
            <a:endParaRPr lang="fr-FR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/Users/balibar/Desktop/Sebastien/experience acoustique helium/Experience nov-dec09/monocristal X2/ Nucléation_monoX2_221209.avi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7279" y="745375"/>
            <a:ext cx="5112672" cy="3834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 descr="/Users/balibar/Desktop/Sebastien/experience acoustique helium/experience fevrier-mars 2010/Victor/monoX4b_croissance.avi">
            <a:hlinkClick r:id="" action="ppaction://media"/>
          </p:cNvPr>
          <p:cNvPicPr/>
          <p:nvPr>
            <a:videoFile r:link="rId2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5139703" y="745374"/>
            <a:ext cx="4001377" cy="3834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399" y="98360"/>
            <a:ext cx="8799513" cy="563629"/>
          </a:xfrm>
          <a:ln cap="flat">
            <a:solidFill>
              <a:schemeClr val="tx1"/>
            </a:solidFill>
            <a:headEnd type="none" w="med" len="med"/>
            <a:tailEnd type="none" w="med" len="med"/>
          </a:ln>
        </p:spPr>
        <p:txBody>
          <a:bodyPr>
            <a:normAutofit/>
          </a:bodyPr>
          <a:lstStyle/>
          <a:p>
            <a:r>
              <a:rPr lang="fr-FR" sz="2400" b="1" smtClean="0">
                <a:ea typeface="ＭＳ Ｐゴシック" pitchFamily="30" charset="-128"/>
                <a:cs typeface="ＭＳ Ｐゴシック" pitchFamily="30" charset="-128"/>
              </a:rPr>
              <a:t>high quality ultrapure crystals (0.4 ppb </a:t>
            </a:r>
            <a:r>
              <a:rPr lang="fr-FR" sz="2400" b="1" baseline="30000" smtClean="0">
                <a:ea typeface="ＭＳ Ｐゴシック" pitchFamily="30" charset="-128"/>
                <a:cs typeface="ＭＳ Ｐゴシック" pitchFamily="30" charset="-128"/>
              </a:rPr>
              <a:t>3</a:t>
            </a:r>
            <a:r>
              <a:rPr lang="fr-FR" sz="2400" b="1" smtClean="0">
                <a:ea typeface="ＭＳ Ｐゴシック" pitchFamily="30" charset="-128"/>
                <a:cs typeface="ＭＳ Ｐゴシック" pitchFamily="30" charset="-128"/>
              </a:rPr>
              <a:t>He)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52399" y="4998689"/>
            <a:ext cx="518023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b="1">
                <a:solidFill>
                  <a:schemeClr val="tx2"/>
                </a:solidFill>
                <a:latin typeface="Times" pitchFamily="-111" charset="0"/>
              </a:rPr>
              <a:t>It is possible to melt and regrow crystals with the same orientation and variable disorder</a:t>
            </a:r>
          </a:p>
          <a:p>
            <a:pPr algn="l">
              <a:defRPr/>
            </a:pPr>
            <a:endParaRPr lang="fr-FR" b="1">
              <a:solidFill>
                <a:schemeClr val="tx2"/>
              </a:solidFill>
              <a:latin typeface="Times" pitchFamily="-111" charset="0"/>
            </a:endParaRPr>
          </a:p>
          <a:p>
            <a:pPr algn="l">
              <a:defRPr/>
            </a:pPr>
            <a:r>
              <a:rPr lang="fr-FR" b="1">
                <a:solidFill>
                  <a:srgbClr val="FF0000"/>
                </a:solidFill>
                <a:latin typeface="Times" pitchFamily="-111" charset="0"/>
              </a:rPr>
              <a:t>The orientation is measured from the fast growth shape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332631" y="1042595"/>
            <a:ext cx="137963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>
                <a:solidFill>
                  <a:srgbClr val="00FF00"/>
                </a:solidFill>
                <a:latin typeface="Times" pitchFamily="-105" charset="0"/>
              </a:rPr>
              <a:t>slow growth</a:t>
            </a:r>
          </a:p>
          <a:p>
            <a:pPr>
              <a:defRPr/>
            </a:pPr>
            <a:r>
              <a:rPr lang="fr-FR" b="1">
                <a:solidFill>
                  <a:srgbClr val="00FF00"/>
                </a:solidFill>
                <a:latin typeface="Times" pitchFamily="-105" charset="0"/>
              </a:rPr>
              <a:t>at 25 mK</a:t>
            </a:r>
          </a:p>
          <a:p>
            <a:pPr>
              <a:defRPr/>
            </a:pPr>
            <a:r>
              <a:rPr lang="fr-FR" b="1">
                <a:solidFill>
                  <a:srgbClr val="00FF00"/>
                </a:solidFill>
                <a:latin typeface="Times" pitchFamily="-105" charset="0"/>
              </a:rPr>
              <a:t>in ~12 hrs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52399" y="1042595"/>
            <a:ext cx="1439862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>
                <a:solidFill>
                  <a:srgbClr val="00FF00"/>
                </a:solidFill>
                <a:latin typeface="Times" pitchFamily="-105" charset="0"/>
              </a:rPr>
              <a:t>fast growth</a:t>
            </a:r>
          </a:p>
          <a:p>
            <a:pPr>
              <a:defRPr/>
            </a:pPr>
            <a:r>
              <a:rPr lang="fr-FR" b="1">
                <a:solidFill>
                  <a:srgbClr val="00FF00"/>
                </a:solidFill>
                <a:latin typeface="Times" pitchFamily="-105" charset="0"/>
              </a:rPr>
              <a:t>in ~ 30 sec</a:t>
            </a:r>
          </a:p>
        </p:txBody>
      </p:sp>
      <p:grpSp>
        <p:nvGrpSpPr>
          <p:cNvPr id="16" name="Grouper 15"/>
          <p:cNvGrpSpPr/>
          <p:nvPr/>
        </p:nvGrpSpPr>
        <p:grpSpPr>
          <a:xfrm>
            <a:off x="5958157" y="4725902"/>
            <a:ext cx="2716360" cy="2037528"/>
            <a:chOff x="4728565" y="4766432"/>
            <a:chExt cx="2716360" cy="2037528"/>
          </a:xfrm>
        </p:grpSpPr>
        <p:pic>
          <p:nvPicPr>
            <p:cNvPr id="12" name="Image 8" descr="monoX5a_orientation_280210_16 30 15 .50_T=0.0237K.tif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728565" y="4766432"/>
              <a:ext cx="2716360" cy="2037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ZoneTexte 12"/>
            <p:cNvSpPr txBox="1"/>
            <p:nvPr/>
          </p:nvSpPr>
          <p:spPr>
            <a:xfrm>
              <a:off x="5634038" y="6182885"/>
              <a:ext cx="298504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000" b="1">
                  <a:solidFill>
                    <a:srgbClr val="00FF00"/>
                  </a:solidFill>
                  <a:latin typeface="Times" pitchFamily="-105" charset="0"/>
                </a:rPr>
                <a:t>c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5371955" y="5763397"/>
              <a:ext cx="312906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000" b="1">
                  <a:solidFill>
                    <a:srgbClr val="00FF00"/>
                  </a:solidFill>
                  <a:latin typeface="Times" pitchFamily="-105" charset="0"/>
                </a:rPr>
                <a:t>a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5502975" y="5176914"/>
              <a:ext cx="826368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000" b="1">
                  <a:solidFill>
                    <a:srgbClr val="00FF00"/>
                  </a:solidFill>
                  <a:latin typeface="Times" pitchFamily="-105" charset="0"/>
                </a:rPr>
                <a:t>liquid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45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45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51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45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45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45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515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451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36308" y="194543"/>
            <a:ext cx="4953000" cy="4619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acoustic measurements</a:t>
            </a:r>
          </a:p>
        </p:txBody>
      </p:sp>
      <p:grpSp>
        <p:nvGrpSpPr>
          <p:cNvPr id="33" name="Grouper 32"/>
          <p:cNvGrpSpPr/>
          <p:nvPr/>
        </p:nvGrpSpPr>
        <p:grpSpPr>
          <a:xfrm>
            <a:off x="6408794" y="233848"/>
            <a:ext cx="2371199" cy="2552977"/>
            <a:chOff x="472609" y="1063249"/>
            <a:chExt cx="2371199" cy="2552977"/>
          </a:xfrm>
        </p:grpSpPr>
        <p:grpSp>
          <p:nvGrpSpPr>
            <p:cNvPr id="34" name="Grouper 35"/>
            <p:cNvGrpSpPr/>
            <p:nvPr/>
          </p:nvGrpSpPr>
          <p:grpSpPr>
            <a:xfrm>
              <a:off x="472609" y="1063249"/>
              <a:ext cx="2244548" cy="2552977"/>
              <a:chOff x="472609" y="1048962"/>
              <a:chExt cx="2244548" cy="2552977"/>
            </a:xfrm>
          </p:grpSpPr>
          <p:grpSp>
            <p:nvGrpSpPr>
              <p:cNvPr id="37" name="Grouper 34"/>
              <p:cNvGrpSpPr/>
              <p:nvPr/>
            </p:nvGrpSpPr>
            <p:grpSpPr>
              <a:xfrm>
                <a:off x="472609" y="1048962"/>
                <a:ext cx="2244548" cy="2552977"/>
                <a:chOff x="472609" y="1048962"/>
                <a:chExt cx="2244548" cy="2552977"/>
              </a:xfrm>
            </p:grpSpPr>
            <p:grpSp>
              <p:nvGrpSpPr>
                <p:cNvPr id="40" name="Groupe 17"/>
                <p:cNvGrpSpPr>
                  <a:grpSpLocks/>
                </p:cNvGrpSpPr>
                <p:nvPr/>
              </p:nvGrpSpPr>
              <p:grpSpPr bwMode="auto">
                <a:xfrm rot="1800000">
                  <a:off x="926552" y="1048962"/>
                  <a:ext cx="1790605" cy="2447948"/>
                  <a:chOff x="2400254" y="2564904"/>
                  <a:chExt cx="1451666" cy="2088252"/>
                </a:xfrm>
              </p:grpSpPr>
              <p:sp>
                <p:nvSpPr>
                  <p:cNvPr id="43" name="Rectangle à coins arrondis 42"/>
                  <p:cNvSpPr/>
                  <p:nvPr/>
                </p:nvSpPr>
                <p:spPr>
                  <a:xfrm>
                    <a:off x="2411760" y="2564904"/>
                    <a:ext cx="1440160" cy="2088232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tx2">
                          <a:lumMod val="40000"/>
                          <a:lumOff val="60000"/>
                          <a:tint val="66000"/>
                          <a:satMod val="160000"/>
                        </a:schemeClr>
                      </a:gs>
                      <a:gs pos="50000">
                        <a:schemeClr val="tx2">
                          <a:lumMod val="40000"/>
                          <a:lumOff val="60000"/>
                          <a:tint val="44500"/>
                          <a:satMod val="160000"/>
                        </a:schemeClr>
                      </a:gs>
                      <a:gs pos="100000">
                        <a:schemeClr val="tx2">
                          <a:lumMod val="40000"/>
                          <a:lumOff val="60000"/>
                          <a:tint val="23500"/>
                          <a:satMod val="160000"/>
                        </a:schemeClr>
                      </a:gs>
                    </a:gsLst>
                    <a:lin ang="5400000" scaled="1"/>
                    <a:tileRect/>
                  </a:gra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/>
                  </a:p>
                </p:txBody>
              </p:sp>
              <p:sp>
                <p:nvSpPr>
                  <p:cNvPr id="44" name="Rectangle 43"/>
                  <p:cNvSpPr/>
                  <p:nvPr/>
                </p:nvSpPr>
                <p:spPr>
                  <a:xfrm>
                    <a:off x="2400254" y="4294283"/>
                    <a:ext cx="1440159" cy="358873"/>
                  </a:xfrm>
                  <a:prstGeom prst="rect">
                    <a:avLst/>
                  </a:prstGeom>
                  <a:solidFill>
                    <a:srgbClr val="C0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45" name="Rectangle 8"/>
                  <p:cNvSpPr/>
                  <p:nvPr/>
                </p:nvSpPr>
                <p:spPr bwMode="auto">
                  <a:xfrm>
                    <a:off x="2548288" y="4289180"/>
                    <a:ext cx="489062" cy="207198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Times" pitchFamily="-112" charset="0"/>
                    </a:endParaRPr>
                  </a:p>
                </p:txBody>
              </p:sp>
              <p:sp>
                <p:nvSpPr>
                  <p:cNvPr id="46" name="Rectangle 45"/>
                  <p:cNvSpPr/>
                  <p:nvPr/>
                </p:nvSpPr>
                <p:spPr bwMode="auto">
                  <a:xfrm>
                    <a:off x="3209749" y="4292344"/>
                    <a:ext cx="468470" cy="207199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Times" pitchFamily="-112" charset="0"/>
                    </a:endParaRPr>
                  </a:p>
                </p:txBody>
              </p:sp>
              <p:sp>
                <p:nvSpPr>
                  <p:cNvPr id="47" name="Rectangle 46"/>
                  <p:cNvSpPr/>
                  <p:nvPr/>
                </p:nvSpPr>
                <p:spPr>
                  <a:xfrm>
                    <a:off x="3660456" y="4290416"/>
                    <a:ext cx="36036" cy="20449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48" name="Rectangle 47"/>
                  <p:cNvSpPr/>
                  <p:nvPr/>
                </p:nvSpPr>
                <p:spPr>
                  <a:xfrm>
                    <a:off x="3192010" y="4293033"/>
                    <a:ext cx="37324" cy="20313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49" name="Rectangle 48"/>
                  <p:cNvSpPr/>
                  <p:nvPr/>
                </p:nvSpPr>
                <p:spPr>
                  <a:xfrm>
                    <a:off x="3012187" y="4293206"/>
                    <a:ext cx="36036" cy="20313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50" name="Rectangle 49"/>
                  <p:cNvSpPr/>
                  <p:nvPr/>
                </p:nvSpPr>
                <p:spPr>
                  <a:xfrm>
                    <a:off x="2512849" y="4293194"/>
                    <a:ext cx="36036" cy="20313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sp>
              <p:nvSpPr>
                <p:cNvPr id="41" name="ZoneTexte 30"/>
                <p:cNvSpPr txBox="1">
                  <a:spLocks noChangeArrowheads="1"/>
                </p:cNvSpPr>
                <p:nvPr/>
              </p:nvSpPr>
              <p:spPr bwMode="auto">
                <a:xfrm rot="1800000">
                  <a:off x="472609" y="2905224"/>
                  <a:ext cx="916925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400" b="1">
                      <a:solidFill>
                        <a:schemeClr val="bg1"/>
                      </a:solidFill>
                      <a:latin typeface="Calibri" pitchFamily="34" charset="0"/>
                    </a:rPr>
                    <a:t>excitation</a:t>
                  </a:r>
                </a:p>
              </p:txBody>
            </p:sp>
            <p:sp>
              <p:nvSpPr>
                <p:cNvPr id="42" name="ZoneTexte 31"/>
                <p:cNvSpPr txBox="1">
                  <a:spLocks noChangeArrowheads="1"/>
                </p:cNvSpPr>
                <p:nvPr/>
              </p:nvSpPr>
              <p:spPr bwMode="auto">
                <a:xfrm rot="1800000">
                  <a:off x="1177961" y="3294162"/>
                  <a:ext cx="893694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400" b="1">
                      <a:solidFill>
                        <a:schemeClr val="bg1"/>
                      </a:solidFill>
                      <a:latin typeface="Calibri" pitchFamily="34" charset="0"/>
                    </a:rPr>
                    <a:t>detection</a:t>
                  </a:r>
                </a:p>
              </p:txBody>
            </p:sp>
          </p:grpSp>
          <p:cxnSp>
            <p:nvCxnSpPr>
              <p:cNvPr id="38" name="Connecteur droit avec flèche 37"/>
              <p:cNvCxnSpPr/>
              <p:nvPr/>
            </p:nvCxnSpPr>
            <p:spPr>
              <a:xfrm rot="5400000" flipH="1" flipV="1">
                <a:off x="1620838" y="3068637"/>
                <a:ext cx="287338" cy="14446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avec flèche 38"/>
              <p:cNvCxnSpPr/>
              <p:nvPr/>
            </p:nvCxnSpPr>
            <p:spPr>
              <a:xfrm rot="5400000" flipH="1" flipV="1">
                <a:off x="900113" y="2708275"/>
                <a:ext cx="287337" cy="14446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" name="Connecteur droit avec flèche 34"/>
            <p:cNvCxnSpPr/>
            <p:nvPr/>
          </p:nvCxnSpPr>
          <p:spPr>
            <a:xfrm>
              <a:off x="1475656" y="1340768"/>
              <a:ext cx="1368152" cy="792088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35"/>
            <p:cNvSpPr txBox="1"/>
            <p:nvPr/>
          </p:nvSpPr>
          <p:spPr>
            <a:xfrm rot="1800000">
              <a:off x="1745899" y="1466107"/>
              <a:ext cx="10005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+mn-lt"/>
                </a:rPr>
                <a:t>L=12mm</a:t>
              </a:r>
              <a:endParaRPr lang="en-US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51" name="ZoneTexte 50"/>
          <p:cNvSpPr txBox="1"/>
          <p:nvPr/>
        </p:nvSpPr>
        <p:spPr>
          <a:xfrm>
            <a:off x="143317" y="963017"/>
            <a:ext cx="53459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latin typeface="Times"/>
                <a:cs typeface="Times"/>
              </a:rPr>
              <a:t>2 longitudinal transducers (PZT)</a:t>
            </a:r>
          </a:p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we measure the resonance frequency of  the fundamental mode in the cell</a:t>
            </a:r>
          </a:p>
          <a:p>
            <a:r>
              <a:rPr lang="fr-FR" b="1">
                <a:latin typeface="Times"/>
                <a:cs typeface="Times"/>
              </a:rPr>
              <a:t>It depends on all elastic coefficients c11, c13, c33, c44 and c66 </a:t>
            </a:r>
          </a:p>
          <a:p>
            <a:r>
              <a:rPr lang="fr-FR" b="1">
                <a:latin typeface="Times"/>
                <a:cs typeface="Times"/>
              </a:rPr>
              <a:t>Comparison with a numerical calculation by</a:t>
            </a:r>
          </a:p>
          <a:p>
            <a:r>
              <a:rPr lang="fr-FR" b="1">
                <a:latin typeface="Times"/>
                <a:cs typeface="Times"/>
              </a:rPr>
              <a:t> HJ Maris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173335" y="3265872"/>
            <a:ext cx="49620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latin typeface="Times"/>
                <a:cs typeface="Times"/>
              </a:rPr>
              <a:t>a very low level of excitation: 4 mV correspond to 3.2 10</a:t>
            </a:r>
            <a:r>
              <a:rPr lang="fr-FR" b="1" baseline="30000">
                <a:latin typeface="Times"/>
                <a:cs typeface="Times"/>
              </a:rPr>
              <a:t>-3 </a:t>
            </a:r>
            <a:r>
              <a:rPr lang="fr-FR" b="1">
                <a:latin typeface="Times"/>
                <a:cs typeface="Times"/>
              </a:rPr>
              <a:t>Angström displacement</a:t>
            </a:r>
          </a:p>
          <a:p>
            <a:r>
              <a:rPr lang="fr-FR" b="1">
                <a:latin typeface="Times"/>
                <a:cs typeface="Times"/>
              </a:rPr>
              <a:t>maximum strain at resonance: </a:t>
            </a:r>
            <a:r>
              <a:rPr lang="fr-FR" b="1">
                <a:latin typeface="Symbol" charset="2"/>
                <a:cs typeface="Symbol" charset="2"/>
              </a:rPr>
              <a:t>e </a:t>
            </a:r>
            <a:r>
              <a:rPr lang="fr-FR" b="1">
                <a:latin typeface="Times"/>
                <a:cs typeface="Times"/>
              </a:rPr>
              <a:t>= 0.8 10</a:t>
            </a:r>
            <a:r>
              <a:rPr lang="fr-FR" b="1" baseline="30000">
                <a:latin typeface="Times"/>
                <a:cs typeface="Times"/>
              </a:rPr>
              <a:t>-8</a:t>
            </a:r>
            <a:r>
              <a:rPr lang="fr-FR" b="1">
                <a:latin typeface="Times"/>
                <a:cs typeface="Times"/>
              </a:rPr>
              <a:t> , less than the threshold for non linear behavior measured by Day and Beamish (3 10</a:t>
            </a:r>
            <a:r>
              <a:rPr lang="fr-FR" b="1" baseline="30000">
                <a:latin typeface="Times"/>
                <a:cs typeface="Times"/>
              </a:rPr>
              <a:t>-8</a:t>
            </a:r>
            <a:r>
              <a:rPr lang="fr-FR" b="1">
                <a:latin typeface="Times"/>
                <a:cs typeface="Times"/>
              </a:rPr>
              <a:t>)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201246" y="5066303"/>
            <a:ext cx="493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Note: the crystals are studied at the liq-solid equilibrium P</a:t>
            </a:r>
            <a:r>
              <a:rPr lang="fr-FR" b="1" baseline="-25000">
                <a:solidFill>
                  <a:srgbClr val="0000FF"/>
                </a:solidFill>
                <a:latin typeface="Times"/>
                <a:cs typeface="Times"/>
              </a:rPr>
              <a:t>m</a:t>
            </a:r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(T)</a:t>
            </a:r>
          </a:p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some slits in the cell remain liquid</a:t>
            </a:r>
          </a:p>
        </p:txBody>
      </p:sp>
      <p:pic>
        <p:nvPicPr>
          <p:cNvPr id="54" name="Image 53" descr="Maris-f(c44)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299" y="3021145"/>
            <a:ext cx="3856573" cy="37235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57400" y="304800"/>
            <a:ext cx="4953000" cy="4619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temperature dependence</a:t>
            </a:r>
          </a:p>
        </p:txBody>
      </p:sp>
      <p:pic>
        <p:nvPicPr>
          <p:cNvPr id="4" name="Image 3" descr="spectreX5c-down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167" y="1023160"/>
            <a:ext cx="5562600" cy="5384800"/>
          </a:xfrm>
          <a:prstGeom prst="rect">
            <a:avLst/>
          </a:prstGeom>
        </p:spPr>
      </p:pic>
      <p:grpSp>
        <p:nvGrpSpPr>
          <p:cNvPr id="5" name="Grouper 4"/>
          <p:cNvGrpSpPr/>
          <p:nvPr/>
        </p:nvGrpSpPr>
        <p:grpSpPr>
          <a:xfrm>
            <a:off x="391362" y="1223860"/>
            <a:ext cx="2716360" cy="2037528"/>
            <a:chOff x="-838230" y="1264390"/>
            <a:chExt cx="2716360" cy="2037528"/>
          </a:xfrm>
        </p:grpSpPr>
        <p:pic>
          <p:nvPicPr>
            <p:cNvPr id="6" name="Image 8" descr="monoX5a_orientation_280210_16 30 15 .50_T=0.0237K.t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838230" y="1264390"/>
              <a:ext cx="2716360" cy="2037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ZoneTexte 6"/>
            <p:cNvSpPr txBox="1"/>
            <p:nvPr/>
          </p:nvSpPr>
          <p:spPr>
            <a:xfrm>
              <a:off x="91967" y="2635124"/>
              <a:ext cx="298504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000" b="1">
                  <a:solidFill>
                    <a:srgbClr val="00FF00"/>
                  </a:solidFill>
                  <a:latin typeface="Times" pitchFamily="-105" charset="0"/>
                </a:rPr>
                <a:t>c</a:t>
              </a: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-170116" y="2215636"/>
              <a:ext cx="312906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000" b="1">
                  <a:solidFill>
                    <a:srgbClr val="00FF00"/>
                  </a:solidFill>
                  <a:latin typeface="Times" pitchFamily="-105" charset="0"/>
                </a:rPr>
                <a:t>a</a:t>
              </a: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-39096" y="1629153"/>
              <a:ext cx="826368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000" b="1">
                  <a:solidFill>
                    <a:srgbClr val="00FF00"/>
                  </a:solidFill>
                  <a:latin typeface="Times" pitchFamily="-105" charset="0"/>
                </a:rPr>
                <a:t>liquid</a:t>
              </a: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25601" y="3863852"/>
            <a:ext cx="35635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latin typeface="Times"/>
                <a:cs typeface="Times"/>
              </a:rPr>
              <a:t>the resonance frequency decreases</a:t>
            </a:r>
          </a:p>
          <a:p>
            <a:r>
              <a:rPr lang="fr-FR" b="1">
                <a:latin typeface="Times"/>
                <a:cs typeface="Times"/>
              </a:rPr>
              <a:t>( the crystal softens)</a:t>
            </a:r>
          </a:p>
          <a:p>
            <a:r>
              <a:rPr lang="fr-FR" b="1">
                <a:latin typeface="Times"/>
                <a:cs typeface="Times"/>
              </a:rPr>
              <a:t>as T increases from 24 to 100 mK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203607" y="2530834"/>
            <a:ext cx="92530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2000" b="1">
                <a:solidFill>
                  <a:srgbClr val="00FF02"/>
                </a:solidFill>
                <a:latin typeface="Times" pitchFamily="-105" charset="0"/>
              </a:rPr>
              <a:t>crystal</a:t>
            </a:r>
          </a:p>
          <a:p>
            <a:pPr algn="ctr">
              <a:defRPr/>
            </a:pPr>
            <a:r>
              <a:rPr lang="fr-FR" sz="2000" b="1">
                <a:solidFill>
                  <a:srgbClr val="00FF02"/>
                </a:solidFill>
                <a:latin typeface="Times" pitchFamily="-105" charset="0"/>
              </a:rPr>
              <a:t>X5c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54775" y="304801"/>
            <a:ext cx="646844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low quality single crystals and polycrystals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t="4278" r="5670"/>
          <a:stretch>
            <a:fillRect/>
          </a:stretch>
        </p:blipFill>
        <p:spPr bwMode="auto">
          <a:xfrm>
            <a:off x="4231143" y="1337487"/>
            <a:ext cx="4889218" cy="474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159336" y="1501755"/>
            <a:ext cx="401267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a comparison with polycrystals </a:t>
            </a:r>
          </a:p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of similar purity </a:t>
            </a:r>
            <a:r>
              <a:rPr lang="fr-FR" b="1">
                <a:latin typeface="Times"/>
                <a:cs typeface="Times"/>
              </a:rPr>
              <a:t>(&lt; 1 ppb </a:t>
            </a:r>
            <a:r>
              <a:rPr lang="fr-FR" b="1" baseline="30000">
                <a:latin typeface="Times"/>
                <a:cs typeface="Times"/>
              </a:rPr>
              <a:t>3</a:t>
            </a:r>
            <a:r>
              <a:rPr lang="fr-FR" b="1">
                <a:latin typeface="Times"/>
                <a:cs typeface="Times"/>
              </a:rPr>
              <a:t>He)</a:t>
            </a:r>
          </a:p>
          <a:p>
            <a:r>
              <a:rPr lang="fr-FR" b="1">
                <a:latin typeface="Times"/>
                <a:cs typeface="Times"/>
              </a:rPr>
              <a:t>studied by Day and Beamish (2007) :</a:t>
            </a:r>
          </a:p>
          <a:p>
            <a:endParaRPr lang="fr-FR" b="1">
              <a:latin typeface="Times"/>
              <a:cs typeface="Times"/>
            </a:endParaRPr>
          </a:p>
          <a:p>
            <a:r>
              <a:rPr lang="fr-FR" b="1">
                <a:latin typeface="Times"/>
                <a:cs typeface="Times"/>
              </a:rPr>
              <a:t>during cooling single crystals  </a:t>
            </a:r>
          </a:p>
          <a:p>
            <a:r>
              <a:rPr lang="fr-FR" b="1">
                <a:latin typeface="Times"/>
                <a:cs typeface="Times"/>
              </a:rPr>
              <a:t>show </a:t>
            </a:r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a similar stiffening</a:t>
            </a:r>
          </a:p>
          <a:p>
            <a:r>
              <a:rPr lang="fr-FR" b="1">
                <a:latin typeface="Times"/>
                <a:cs typeface="Times"/>
              </a:rPr>
              <a:t>consistent with the accepted model </a:t>
            </a:r>
          </a:p>
          <a:p>
            <a:r>
              <a:rPr lang="fr-FR" b="1">
                <a:latin typeface="Times"/>
                <a:cs typeface="Times"/>
              </a:rPr>
              <a:t>(Iwasa 1980, Paalanen 1981, Day 2007)</a:t>
            </a:r>
          </a:p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T-dependent pinning of dislocations</a:t>
            </a:r>
          </a:p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a crossover from  network pinning</a:t>
            </a:r>
          </a:p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 to impurity pinning</a:t>
            </a:r>
          </a:p>
          <a:p>
            <a:endParaRPr lang="fr-FR" b="1">
              <a:solidFill>
                <a:srgbClr val="FF0000"/>
              </a:solidFill>
              <a:latin typeface="Times"/>
              <a:cs typeface="Times"/>
            </a:endParaRPr>
          </a:p>
          <a:p>
            <a:r>
              <a:rPr lang="fr-FR" b="1">
                <a:solidFill>
                  <a:srgbClr val="3366FF"/>
                </a:solidFill>
                <a:latin typeface="Times"/>
                <a:cs typeface="Times"/>
              </a:rPr>
              <a:t>the grains do not slip</a:t>
            </a:r>
          </a:p>
          <a:p>
            <a:r>
              <a:rPr lang="fr-FR" b="1">
                <a:solidFill>
                  <a:srgbClr val="3366FF"/>
                </a:solidFill>
                <a:latin typeface="Times"/>
                <a:cs typeface="Times"/>
              </a:rPr>
              <a:t>grain boundaries are not liquid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90488"/>
            <a:ext cx="8763000" cy="68580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fr-FR" sz="2800" b="1">
                <a:solidFill>
                  <a:schemeClr val="tx1"/>
                </a:solidFill>
                <a:latin typeface="Times"/>
                <a:ea typeface="ＭＳ Ｐゴシック" pitchFamily="30" charset="-128"/>
                <a:cs typeface="Times"/>
              </a:rPr>
              <a:t>2 crystals + 1 grain boundary</a:t>
            </a:r>
          </a:p>
        </p:txBody>
      </p:sp>
      <p:sp>
        <p:nvSpPr>
          <p:cNvPr id="509957" name="Text Box 1029"/>
          <p:cNvSpPr txBox="1">
            <a:spLocks noChangeArrowheads="1"/>
          </p:cNvSpPr>
          <p:nvPr/>
        </p:nvSpPr>
        <p:spPr bwMode="auto">
          <a:xfrm>
            <a:off x="152400" y="4800600"/>
            <a:ext cx="8839200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the groove angle is </a:t>
            </a:r>
            <a:r>
              <a:rPr lang="fr-FR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1" charset="0"/>
              </a:rPr>
              <a:t>non-zero</a:t>
            </a:r>
            <a:r>
              <a:rPr lang="fr-FR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 </a:t>
            </a: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=&gt; the grain boundary energy </a:t>
            </a:r>
            <a:r>
              <a:rPr lang="fr-FR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111" charset="2"/>
                <a:sym typeface="Symbol" pitchFamily="-111" charset="2"/>
              </a:rPr>
              <a:t></a:t>
            </a:r>
            <a:r>
              <a:rPr lang="fr-FR" b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GB</a:t>
            </a:r>
            <a:r>
              <a:rPr lang="fr-FR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111" charset="2"/>
                <a:sym typeface="Symbol" pitchFamily="-111" charset="2"/>
              </a:rPr>
              <a:t> </a:t>
            </a:r>
            <a:r>
              <a:rPr lang="fr-FR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is strictly &lt; 2 </a:t>
            </a:r>
            <a:r>
              <a:rPr lang="fr-FR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111" charset="2"/>
                <a:sym typeface="Symbol" pitchFamily="-111" charset="2"/>
              </a:rPr>
              <a:t></a:t>
            </a:r>
            <a:r>
              <a:rPr lang="fr-FR" b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LS</a:t>
            </a:r>
            <a:endParaRPr lang="fr-FR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  <a:p>
            <a:pPr algn="l">
              <a:buFont typeface="Symbol" pitchFamily="-111" charset="2"/>
              <a:buNone/>
              <a:defRPr/>
            </a:pPr>
            <a:r>
              <a:rPr lang="fr-FR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=&gt; microscopic thickness , in agreement with Pollet et al. (2007) and with general arguments (long range forces).</a:t>
            </a: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</a:t>
            </a:r>
          </a:p>
          <a:p>
            <a:pPr algn="l">
              <a:buFont typeface="Symbol" pitchFamily="-111" charset="2"/>
              <a:buNone/>
              <a:defRPr/>
            </a:pP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A complete wetting would imply </a:t>
            </a: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111" charset="2"/>
                <a:sym typeface="Symbol" pitchFamily="-111" charset="2"/>
              </a:rPr>
              <a:t></a:t>
            </a:r>
            <a:r>
              <a:rPr lang="fr-FR" b="1" baseline="-25000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GB</a:t>
            </a: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-111" charset="2"/>
                <a:sym typeface="Symbol" pitchFamily="-111" charset="2"/>
              </a:rPr>
              <a:t> </a:t>
            </a:r>
            <a:r>
              <a:rPr lang="fr-FR" b="1" baseline="-25000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LS   </a:t>
            </a: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(2 liq-sol interfaces  with liquid in between)</a:t>
            </a:r>
          </a:p>
          <a:p>
            <a:pPr algn="l">
              <a:buFont typeface="Symbol" pitchFamily="-111" charset="2"/>
              <a:buNone/>
              <a:defRPr/>
            </a:pPr>
            <a:endParaRPr lang="fr-FR" b="1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  <a:p>
            <a:pPr algn="l">
              <a:buFont typeface="Symbol" pitchFamily="-111" charset="2"/>
              <a:buNone/>
              <a:defRPr/>
            </a:pP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see Sasaki et al. PRL 2007 and JLTP 2008</a:t>
            </a:r>
          </a:p>
        </p:txBody>
      </p:sp>
      <p:grpSp>
        <p:nvGrpSpPr>
          <p:cNvPr id="2" name="Group 1035"/>
          <p:cNvGrpSpPr>
            <a:grpSpLocks/>
          </p:cNvGrpSpPr>
          <p:nvPr/>
        </p:nvGrpSpPr>
        <p:grpSpPr bwMode="auto">
          <a:xfrm>
            <a:off x="457200" y="914400"/>
            <a:ext cx="8153400" cy="3810000"/>
            <a:chOff x="288" y="682"/>
            <a:chExt cx="5136" cy="2400"/>
          </a:xfrm>
        </p:grpSpPr>
        <p:pic>
          <p:nvPicPr>
            <p:cNvPr id="51206" name="Picture 1027" descr="GB6_15 39 03 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" y="682"/>
              <a:ext cx="2392" cy="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07" name="Picture 1028" descr="cuspGB"/>
            <p:cNvPicPr>
              <a:picLocks noChangeAspect="1" noChangeArrowheads="1"/>
            </p:cNvPicPr>
            <p:nvPr/>
          </p:nvPicPr>
          <p:blipFill>
            <a:blip r:embed="rId4">
              <a:lum bright="-8000" contrast="14000"/>
            </a:blip>
            <a:srcRect/>
            <a:stretch>
              <a:fillRect/>
            </a:stretch>
          </p:blipFill>
          <p:spPr bwMode="auto">
            <a:xfrm>
              <a:off x="3028" y="682"/>
              <a:ext cx="2396" cy="2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9958" name="Text Box 1030"/>
            <p:cNvSpPr txBox="1">
              <a:spLocks noChangeArrowheads="1"/>
            </p:cNvSpPr>
            <p:nvPr/>
          </p:nvSpPr>
          <p:spPr bwMode="auto">
            <a:xfrm>
              <a:off x="846" y="960"/>
              <a:ext cx="153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fr-FR" sz="2000" b="1">
                  <a:solidFill>
                    <a:srgbClr val="00FF0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111" charset="0"/>
                </a:rPr>
                <a:t>cell thickness 10 mm</a:t>
              </a:r>
            </a:p>
          </p:txBody>
        </p:sp>
        <p:sp>
          <p:nvSpPr>
            <p:cNvPr id="509959" name="Text Box 1031"/>
            <p:cNvSpPr txBox="1">
              <a:spLocks noChangeArrowheads="1"/>
            </p:cNvSpPr>
            <p:nvPr/>
          </p:nvSpPr>
          <p:spPr bwMode="auto">
            <a:xfrm>
              <a:off x="3630" y="1037"/>
              <a:ext cx="145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fr-FR" sz="2000" b="1">
                  <a:solidFill>
                    <a:srgbClr val="00FF0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111" charset="0"/>
                </a:rPr>
                <a:t>cell thickness 3 mm</a:t>
              </a:r>
            </a:p>
          </p:txBody>
        </p:sp>
        <p:sp>
          <p:nvSpPr>
            <p:cNvPr id="509960" name="Text Box 1032"/>
            <p:cNvSpPr txBox="1">
              <a:spLocks noChangeArrowheads="1"/>
            </p:cNvSpPr>
            <p:nvPr/>
          </p:nvSpPr>
          <p:spPr bwMode="auto">
            <a:xfrm>
              <a:off x="900" y="1370"/>
              <a:ext cx="69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fr-FR" sz="2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111" charset="0"/>
                </a:rPr>
                <a:t>angle 2</a:t>
              </a:r>
              <a:r>
                <a:rPr lang="fr-FR" sz="2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-111" charset="2"/>
                  <a:sym typeface="Symbol" pitchFamily="-111" charset="2"/>
                </a:rPr>
                <a:t></a:t>
              </a:r>
            </a:p>
          </p:txBody>
        </p:sp>
        <p:sp>
          <p:nvSpPr>
            <p:cNvPr id="509961" name="Line 1033"/>
            <p:cNvSpPr>
              <a:spLocks noChangeShapeType="1"/>
            </p:cNvSpPr>
            <p:nvPr/>
          </p:nvSpPr>
          <p:spPr bwMode="auto">
            <a:xfrm>
              <a:off x="1248" y="1635"/>
              <a:ext cx="0" cy="288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>
                <a:latin typeface="Times" pitchFamily="-11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995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54775" y="304801"/>
            <a:ext cx="646844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low quality single crystals and polycrystals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t="4278" r="5670"/>
          <a:stretch>
            <a:fillRect/>
          </a:stretch>
        </p:blipFill>
        <p:spPr bwMode="auto">
          <a:xfrm>
            <a:off x="4231143" y="1337487"/>
            <a:ext cx="4889218" cy="474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108096" y="1015396"/>
            <a:ext cx="4129669" cy="5355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bg1">
                    <a:lumMod val="75000"/>
                  </a:schemeClr>
                </a:solidFill>
                <a:latin typeface="Times"/>
                <a:cs typeface="Times"/>
              </a:rPr>
              <a:t>a comparison with polycrystals </a:t>
            </a:r>
          </a:p>
          <a:p>
            <a:r>
              <a:rPr lang="fr-FR" b="1">
                <a:solidFill>
                  <a:schemeClr val="bg1">
                    <a:lumMod val="75000"/>
                  </a:schemeClr>
                </a:solidFill>
                <a:latin typeface="Times"/>
                <a:cs typeface="Times"/>
              </a:rPr>
              <a:t>of similar purity (&lt;1 ppb </a:t>
            </a:r>
            <a:r>
              <a:rPr lang="fr-FR" b="1" baseline="30000">
                <a:solidFill>
                  <a:schemeClr val="bg1">
                    <a:lumMod val="75000"/>
                  </a:schemeClr>
                </a:solidFill>
                <a:latin typeface="Times"/>
                <a:cs typeface="Times"/>
              </a:rPr>
              <a:t>3</a:t>
            </a:r>
            <a:r>
              <a:rPr lang="fr-FR" b="1">
                <a:solidFill>
                  <a:schemeClr val="bg1">
                    <a:lumMod val="75000"/>
                  </a:schemeClr>
                </a:solidFill>
                <a:latin typeface="Times"/>
                <a:cs typeface="Times"/>
              </a:rPr>
              <a:t>He)</a:t>
            </a:r>
          </a:p>
          <a:p>
            <a:r>
              <a:rPr lang="fr-FR" b="1">
                <a:solidFill>
                  <a:schemeClr val="bg1">
                    <a:lumMod val="75000"/>
                  </a:schemeClr>
                </a:solidFill>
                <a:latin typeface="Times"/>
                <a:cs typeface="Times"/>
              </a:rPr>
              <a:t>studied by Day and Beamish (2007) :</a:t>
            </a:r>
          </a:p>
          <a:p>
            <a:endParaRPr lang="fr-FR" b="1">
              <a:solidFill>
                <a:schemeClr val="bg1">
                  <a:lumMod val="75000"/>
                </a:schemeClr>
              </a:solidFill>
              <a:latin typeface="Times"/>
              <a:cs typeface="Times"/>
            </a:endParaRPr>
          </a:p>
          <a:p>
            <a:r>
              <a:rPr lang="fr-FR" b="1">
                <a:solidFill>
                  <a:schemeClr val="bg1">
                    <a:lumMod val="75000"/>
                  </a:schemeClr>
                </a:solidFill>
                <a:latin typeface="Times"/>
                <a:cs typeface="Times"/>
              </a:rPr>
              <a:t>during cooling single crystals  </a:t>
            </a:r>
          </a:p>
          <a:p>
            <a:r>
              <a:rPr lang="fr-FR" b="1">
                <a:solidFill>
                  <a:schemeClr val="bg1">
                    <a:lumMod val="75000"/>
                  </a:schemeClr>
                </a:solidFill>
                <a:latin typeface="Times"/>
                <a:cs typeface="Times"/>
              </a:rPr>
              <a:t>show a similar stiffening</a:t>
            </a:r>
          </a:p>
          <a:p>
            <a:r>
              <a:rPr lang="fr-FR" b="1">
                <a:solidFill>
                  <a:schemeClr val="bg1">
                    <a:lumMod val="75000"/>
                  </a:schemeClr>
                </a:solidFill>
                <a:latin typeface="Times"/>
                <a:cs typeface="Times"/>
              </a:rPr>
              <a:t>consistent with the accepted model </a:t>
            </a:r>
          </a:p>
          <a:p>
            <a:r>
              <a:rPr lang="fr-FR" b="1">
                <a:solidFill>
                  <a:schemeClr val="bg1">
                    <a:lumMod val="75000"/>
                  </a:schemeClr>
                </a:solidFill>
                <a:latin typeface="Times"/>
                <a:cs typeface="Times"/>
              </a:rPr>
              <a:t>(Iwasa 1980, Paalanen 1981, Day 2007)</a:t>
            </a:r>
          </a:p>
          <a:p>
            <a:r>
              <a:rPr lang="fr-FR" b="1">
                <a:solidFill>
                  <a:schemeClr val="bg1">
                    <a:lumMod val="75000"/>
                  </a:schemeClr>
                </a:solidFill>
                <a:latin typeface="Times"/>
                <a:cs typeface="Times"/>
              </a:rPr>
              <a:t>T-dependent pinning of dislocations</a:t>
            </a:r>
          </a:p>
          <a:p>
            <a:r>
              <a:rPr lang="fr-FR" b="1">
                <a:solidFill>
                  <a:schemeClr val="bg1">
                    <a:lumMod val="75000"/>
                  </a:schemeClr>
                </a:solidFill>
                <a:latin typeface="Times"/>
                <a:cs typeface="Times"/>
              </a:rPr>
              <a:t>a crossover from </a:t>
            </a:r>
          </a:p>
          <a:p>
            <a:r>
              <a:rPr lang="fr-FR" b="1">
                <a:solidFill>
                  <a:schemeClr val="bg1">
                    <a:lumMod val="75000"/>
                  </a:schemeClr>
                </a:solidFill>
                <a:latin typeface="Times"/>
                <a:cs typeface="Times"/>
              </a:rPr>
              <a:t>network pinning to impurity pinning</a:t>
            </a:r>
          </a:p>
          <a:p>
            <a:r>
              <a:rPr lang="fr-FR" b="1">
                <a:solidFill>
                  <a:schemeClr val="bg1">
                    <a:lumMod val="75000"/>
                  </a:schemeClr>
                </a:solidFill>
                <a:latin typeface="Times"/>
                <a:cs typeface="Times"/>
              </a:rPr>
              <a:t>the grains do not slip</a:t>
            </a:r>
          </a:p>
          <a:p>
            <a:r>
              <a:rPr lang="fr-FR" b="1">
                <a:solidFill>
                  <a:schemeClr val="bg1">
                    <a:lumMod val="75000"/>
                  </a:schemeClr>
                </a:solidFill>
                <a:latin typeface="Times"/>
                <a:cs typeface="Times"/>
              </a:rPr>
              <a:t>grain boundaries are not liquid</a:t>
            </a:r>
          </a:p>
          <a:p>
            <a:endParaRPr lang="fr-FR" b="1">
              <a:latin typeface="Times"/>
              <a:cs typeface="Times"/>
            </a:endParaRPr>
          </a:p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hysteresis:</a:t>
            </a:r>
            <a:endParaRPr lang="fr-FR" b="1">
              <a:latin typeface="Times"/>
              <a:cs typeface="Times"/>
            </a:endParaRPr>
          </a:p>
          <a:p>
            <a:r>
              <a:rPr lang="fr-FR" b="1">
                <a:latin typeface="Times"/>
                <a:cs typeface="Times"/>
              </a:rPr>
              <a:t>- depends on warming rate,</a:t>
            </a:r>
          </a:p>
          <a:p>
            <a:r>
              <a:rPr lang="fr-FR" b="1">
                <a:latin typeface="Times"/>
                <a:cs typeface="Times"/>
              </a:rPr>
              <a:t>not observed in polycrystals):</a:t>
            </a:r>
          </a:p>
          <a:p>
            <a:r>
              <a:rPr lang="fr-FR" b="1">
                <a:latin typeface="Times"/>
                <a:cs typeface="Times"/>
              </a:rPr>
              <a:t>- </a:t>
            </a:r>
            <a:r>
              <a:rPr lang="fr-FR" b="1">
                <a:solidFill>
                  <a:srgbClr val="3366FF"/>
                </a:solidFill>
                <a:latin typeface="Times"/>
                <a:cs typeface="Times"/>
              </a:rPr>
              <a:t>dislocations exert a force on impurities</a:t>
            </a:r>
          </a:p>
          <a:p>
            <a:r>
              <a:rPr lang="fr-FR" b="1">
                <a:solidFill>
                  <a:srgbClr val="3366FF"/>
                </a:solidFill>
                <a:latin typeface="Times"/>
                <a:cs typeface="Times"/>
              </a:rPr>
              <a:t> which depends on the pinning length</a:t>
            </a:r>
            <a:endParaRPr lang="fr-FR" b="1"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9"/>
          <p:cNvGrpSpPr/>
          <p:nvPr/>
        </p:nvGrpSpPr>
        <p:grpSpPr>
          <a:xfrm>
            <a:off x="6934200" y="1776811"/>
            <a:ext cx="1824770" cy="1913473"/>
            <a:chOff x="6934200" y="1776811"/>
            <a:chExt cx="1824770" cy="1913473"/>
          </a:xfrm>
        </p:grpSpPr>
        <p:sp>
          <p:nvSpPr>
            <p:cNvPr id="129027" name="Rectangle 3"/>
            <p:cNvSpPr>
              <a:spLocks noChangeArrowheads="1"/>
            </p:cNvSpPr>
            <p:nvPr/>
          </p:nvSpPr>
          <p:spPr bwMode="auto">
            <a:xfrm>
              <a:off x="6934200" y="1865514"/>
              <a:ext cx="1824770" cy="182477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endParaRP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6934200" y="1776811"/>
              <a:ext cx="1824770" cy="409729"/>
              <a:chOff x="4368" y="1438"/>
              <a:chExt cx="864" cy="194"/>
            </a:xfrm>
          </p:grpSpPr>
          <p:sp>
            <p:nvSpPr>
              <p:cNvPr id="129032" name="Text Box 8"/>
              <p:cNvSpPr txBox="1">
                <a:spLocks noChangeArrowheads="1"/>
              </p:cNvSpPr>
              <p:nvPr/>
            </p:nvSpPr>
            <p:spPr bwMode="auto">
              <a:xfrm>
                <a:off x="4725" y="1438"/>
                <a:ext cx="189" cy="1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2000" b="1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/>
                    <a:cs typeface="Times"/>
                  </a:rPr>
                  <a:t>a</a:t>
                </a:r>
              </a:p>
            </p:txBody>
          </p:sp>
          <p:sp>
            <p:nvSpPr>
              <p:cNvPr id="129033" name="Line 9"/>
              <p:cNvSpPr>
                <a:spLocks noChangeShapeType="1"/>
              </p:cNvSpPr>
              <p:nvPr/>
            </p:nvSpPr>
            <p:spPr bwMode="auto">
              <a:xfrm>
                <a:off x="4368" y="1632"/>
                <a:ext cx="86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stealth" w="med" len="med"/>
                <a:tailEnd type="stealth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>
                  <a:latin typeface="Times"/>
                  <a:cs typeface="Times"/>
                </a:endParaRPr>
              </a:p>
            </p:txBody>
          </p:sp>
        </p:grpSp>
      </p:grpSp>
      <p:sp>
        <p:nvSpPr>
          <p:cNvPr id="129029" name="Oval 5"/>
          <p:cNvSpPr>
            <a:spLocks noChangeArrowheads="1"/>
          </p:cNvSpPr>
          <p:nvPr/>
        </p:nvSpPr>
        <p:spPr bwMode="auto">
          <a:xfrm>
            <a:off x="7591495" y="2568131"/>
            <a:ext cx="990600" cy="9906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sz="2000">
              <a:effectLst>
                <a:outerShdw blurRad="38100" dist="38100" dir="2700000" algn="tl">
                  <a:srgbClr val="000000"/>
                </a:outerShdw>
              </a:effectLst>
              <a:latin typeface="Times"/>
              <a:cs typeface="Times"/>
            </a:endParaRPr>
          </a:p>
        </p:txBody>
      </p:sp>
      <p:sp>
        <p:nvSpPr>
          <p:cNvPr id="129030" name="Line 6"/>
          <p:cNvSpPr>
            <a:spLocks noChangeShapeType="1"/>
          </p:cNvSpPr>
          <p:nvPr/>
        </p:nvSpPr>
        <p:spPr bwMode="auto">
          <a:xfrm flipV="1">
            <a:off x="7591495" y="3063431"/>
            <a:ext cx="990600" cy="1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>
              <a:latin typeface="Times"/>
              <a:cs typeface="Times"/>
            </a:endParaRPr>
          </a:p>
        </p:txBody>
      </p:sp>
      <p:sp>
        <p:nvSpPr>
          <p:cNvPr id="129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1270097" y="228600"/>
            <a:ext cx="6534199" cy="744634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fr-FR" sz="2800" b="1">
                <a:solidFill>
                  <a:schemeClr val="tx1"/>
                </a:solidFill>
                <a:latin typeface="Times"/>
                <a:cs typeface="Times"/>
              </a:rPr>
              <a:t>Quantum crystals: large quantum fluctuations</a:t>
            </a:r>
          </a:p>
        </p:txBody>
      </p:sp>
      <p:sp>
        <p:nvSpPr>
          <p:cNvPr id="129036" name="Text Box 12"/>
          <p:cNvSpPr txBox="1">
            <a:spLocks noChangeArrowheads="1"/>
          </p:cNvSpPr>
          <p:nvPr/>
        </p:nvSpPr>
        <p:spPr bwMode="auto">
          <a:xfrm>
            <a:off x="365125" y="1905000"/>
            <a:ext cx="501758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a particle (hard core diameter d, masse m)  </a:t>
            </a:r>
          </a:p>
          <a:p>
            <a:pPr algn="l"/>
            <a:r>
              <a:rPr lang="fr-FR" b="1" i="1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localized in a box (dimension a)</a:t>
            </a:r>
          </a:p>
          <a:p>
            <a:pPr algn="l"/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Heisenberg principle  =&gt; 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a momentum p = ħ/(a-d)</a:t>
            </a:r>
            <a:endParaRPr lang="fr-FR" b="1" i="1" baseline="-250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/>
              <a:cs typeface="Times"/>
            </a:endParaRPr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365125" y="3962400"/>
            <a:ext cx="8626475" cy="2660650"/>
            <a:chOff x="230" y="2496"/>
            <a:chExt cx="5434" cy="1676"/>
          </a:xfrm>
        </p:grpSpPr>
        <p:pic>
          <p:nvPicPr>
            <p:cNvPr id="129039" name="Picture 15"/>
            <p:cNvPicPr>
              <a:picLocks noChangeAspect="1" noChangeArrowheads="1"/>
            </p:cNvPicPr>
            <p:nvPr/>
          </p:nvPicPr>
          <p:blipFill>
            <a:blip r:embed="rId3">
              <a:lum bright="-28000" contrast="72000"/>
            </a:blip>
            <a:srcRect l="2899" t="1726" r="7246"/>
            <a:stretch>
              <a:fillRect/>
            </a:stretch>
          </p:blipFill>
          <p:spPr bwMode="auto">
            <a:xfrm>
              <a:off x="3840" y="2496"/>
              <a:ext cx="1824" cy="1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9040" name="Text Box 16"/>
            <p:cNvSpPr txBox="1">
              <a:spLocks noChangeArrowheads="1"/>
            </p:cNvSpPr>
            <p:nvPr/>
          </p:nvSpPr>
          <p:spPr bwMode="auto">
            <a:xfrm>
              <a:off x="230" y="3092"/>
              <a:ext cx="3197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fr-FR" b="1" i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/>
                  <a:cs typeface="Times"/>
                </a:rPr>
                <a:t>The interatomic potential  is the sum of </a:t>
              </a:r>
            </a:p>
            <a:p>
              <a:pPr algn="l"/>
              <a:r>
                <a:rPr lang="fr-FR" b="1" i="1"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/>
                  <a:cs typeface="Times"/>
                </a:rPr>
                <a:t>a van der Waals attraction + a hard core repulsion</a:t>
              </a:r>
            </a:p>
            <a:p>
              <a:r>
                <a:rPr lang="fr-FR" b="1" i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/>
                  <a:cs typeface="Times"/>
                </a:rPr>
                <a:t>It has the same order of magnitude</a:t>
              </a:r>
            </a:p>
          </p:txBody>
        </p:sp>
      </p:grpSp>
      <p:sp>
        <p:nvSpPr>
          <p:cNvPr id="129041" name="Text Box 17"/>
          <p:cNvSpPr txBox="1">
            <a:spLocks noChangeArrowheads="1"/>
          </p:cNvSpPr>
          <p:nvPr/>
        </p:nvSpPr>
        <p:spPr bwMode="auto">
          <a:xfrm>
            <a:off x="365125" y="3076131"/>
            <a:ext cx="390511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and a "zero point" kinetic energy :</a:t>
            </a:r>
          </a:p>
          <a:p>
            <a:pPr algn="l"/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 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E</a:t>
            </a:r>
            <a:r>
              <a:rPr lang="fr-FR" b="1" i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c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 = ħ</a:t>
            </a:r>
            <a:r>
              <a:rPr lang="fr-FR" b="1" i="1" baseline="30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2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/2m(a-d)</a:t>
            </a:r>
            <a:r>
              <a:rPr lang="fr-FR" b="1" i="1" baseline="30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2</a:t>
            </a:r>
            <a:endParaRPr lang="fr-FR" b="1" i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/>
              <a:cs typeface="Times"/>
            </a:endParaRPr>
          </a:p>
          <a:p>
            <a:pPr algn="l"/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in the case of </a:t>
            </a:r>
            <a:r>
              <a:rPr lang="fr-FR" b="1" i="1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4</a:t>
            </a: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He crystals :</a:t>
            </a:r>
          </a:p>
          <a:p>
            <a:pPr algn="l"/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 a = 0.37 nm ; d = 0.26 nm ; m = 4g/N</a:t>
            </a:r>
          </a:p>
          <a:p>
            <a:pPr algn="l"/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=&gt; E</a:t>
            </a:r>
            <a:r>
              <a:rPr lang="fr-FR" b="1" i="1" baseline="-25000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k </a:t>
            </a: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 </a:t>
            </a:r>
            <a:r>
              <a:rPr lang="fr-FR" altLang="ja-JP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ea typeface="ＭＳ Ｐゴシック" pitchFamily="-106" charset="-128"/>
                <a:cs typeface="Times"/>
              </a:rPr>
              <a:t>~ </a:t>
            </a: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15 K !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7930273" y="2694099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latin typeface="Times"/>
                <a:cs typeface="Times"/>
              </a:rPr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f(T)-X5a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467" y="1049953"/>
            <a:ext cx="5562600" cy="53848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057400" y="304800"/>
            <a:ext cx="4953000" cy="4619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high quality single crystals</a:t>
            </a:r>
          </a:p>
        </p:txBody>
      </p:sp>
      <p:sp>
        <p:nvSpPr>
          <p:cNvPr id="6" name="Rectangle 5"/>
          <p:cNvSpPr/>
          <p:nvPr/>
        </p:nvSpPr>
        <p:spPr>
          <a:xfrm>
            <a:off x="4460136" y="1445567"/>
            <a:ext cx="1606591" cy="945698"/>
          </a:xfrm>
          <a:prstGeom prst="rect">
            <a:avLst/>
          </a:prstGeom>
          <a:solidFill>
            <a:srgbClr val="FF0000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/>
          <p:cNvCxnSpPr/>
          <p:nvPr/>
        </p:nvCxnSpPr>
        <p:spPr>
          <a:xfrm>
            <a:off x="4256165" y="1915368"/>
            <a:ext cx="181056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76200" y="1661727"/>
            <a:ext cx="3680035" cy="2862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b="1">
                <a:solidFill>
                  <a:srgbClr val="FF0000"/>
                </a:solidFill>
                <a:latin typeface="Times" pitchFamily="-111" charset="0"/>
              </a:rPr>
              <a:t>freshly grown</a:t>
            </a:r>
            <a:r>
              <a:rPr lang="fr-FR" b="1">
                <a:latin typeface="Times" pitchFamily="-111" charset="0"/>
              </a:rPr>
              <a:t> </a:t>
            </a:r>
            <a:r>
              <a:rPr lang="fr-FR" b="1">
                <a:solidFill>
                  <a:srgbClr val="FF0000"/>
                </a:solidFill>
                <a:latin typeface="Times" pitchFamily="-111" charset="0"/>
              </a:rPr>
              <a:t>X5a is soft</a:t>
            </a:r>
          </a:p>
          <a:p>
            <a:pPr algn="l">
              <a:defRPr/>
            </a:pPr>
            <a:endParaRPr lang="fr-FR" b="1">
              <a:solidFill>
                <a:srgbClr val="FF0000"/>
              </a:solidFill>
              <a:latin typeface="Times" pitchFamily="-111" charset="0"/>
            </a:endParaRPr>
          </a:p>
          <a:p>
            <a:pPr algn="l">
              <a:defRPr/>
            </a:pPr>
            <a:r>
              <a:rPr lang="fr-FR" b="1">
                <a:latin typeface="Times" pitchFamily="-111" charset="0"/>
              </a:rPr>
              <a:t>17.6 instead of 19.2 +/- 0.2 kHz</a:t>
            </a:r>
          </a:p>
          <a:p>
            <a:pPr algn="l">
              <a:defRPr/>
            </a:pPr>
            <a:r>
              <a:rPr lang="fr-FR" b="1">
                <a:latin typeface="Times" pitchFamily="-111" charset="0"/>
              </a:rPr>
              <a:t>its sound velocity is typically</a:t>
            </a:r>
          </a:p>
          <a:p>
            <a:pPr algn="l">
              <a:defRPr/>
            </a:pPr>
            <a:r>
              <a:rPr lang="fr-FR" b="1">
                <a:latin typeface="Times" pitchFamily="-111" charset="0"/>
              </a:rPr>
              <a:t> 10% lower than it should , </a:t>
            </a:r>
          </a:p>
          <a:p>
            <a:pPr algn="l">
              <a:defRPr/>
            </a:pPr>
            <a:r>
              <a:rPr lang="fr-FR" b="1">
                <a:latin typeface="Times" pitchFamily="-111" charset="0"/>
              </a:rPr>
              <a:t>according to measurements of </a:t>
            </a:r>
          </a:p>
          <a:p>
            <a:pPr algn="l">
              <a:defRPr/>
            </a:pPr>
            <a:r>
              <a:rPr lang="fr-FR" b="1">
                <a:latin typeface="Times" pitchFamily="-111" charset="0"/>
              </a:rPr>
              <a:t>the elastic coefficients by </a:t>
            </a:r>
          </a:p>
          <a:p>
            <a:pPr algn="l">
              <a:defRPr/>
            </a:pPr>
            <a:r>
              <a:rPr lang="fr-FR" b="1">
                <a:latin typeface="Times" pitchFamily="-111" charset="0"/>
              </a:rPr>
              <a:t>Greywall at 1.2K where </a:t>
            </a:r>
          </a:p>
          <a:p>
            <a:pPr algn="l">
              <a:defRPr/>
            </a:pPr>
            <a:r>
              <a:rPr lang="fr-FR" b="1">
                <a:latin typeface="Times" pitchFamily="-111" charset="0"/>
              </a:rPr>
              <a:t>the motion of dislocations</a:t>
            </a:r>
          </a:p>
          <a:p>
            <a:pPr algn="l">
              <a:defRPr/>
            </a:pPr>
            <a:r>
              <a:rPr lang="fr-FR" b="1">
                <a:latin typeface="Times" pitchFamily="-111" charset="0"/>
              </a:rPr>
              <a:t>is damped by thermal fluctuations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76200" y="4755510"/>
            <a:ext cx="3179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fresh from growth, this crystal</a:t>
            </a:r>
          </a:p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contains </a:t>
            </a:r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NO impurity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767184" y="1418547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rgbClr val="00FF02"/>
                </a:solidFill>
                <a:latin typeface="Times New Roman"/>
                <a:cs typeface="Times New Roman"/>
              </a:rPr>
              <a:t>X5a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06088" y="237250"/>
            <a:ext cx="565774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No </a:t>
            </a:r>
            <a:r>
              <a:rPr lang="fr-FR" sz="2400" b="1" baseline="30000">
                <a:latin typeface="Times" pitchFamily="-112" charset="0"/>
              </a:rPr>
              <a:t>3</a:t>
            </a:r>
            <a:r>
              <a:rPr lang="fr-FR" sz="2400" b="1">
                <a:latin typeface="Times" pitchFamily="-112" charset="0"/>
              </a:rPr>
              <a:t>He impurities in perfect crystals...</a:t>
            </a:r>
          </a:p>
        </p:txBody>
      </p:sp>
      <p:pic>
        <p:nvPicPr>
          <p:cNvPr id="3" name="Image 2" descr="X3h_X3L(T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154" y="998377"/>
            <a:ext cx="5297845" cy="482442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53845" y="1269936"/>
            <a:ext cx="350780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latin typeface="Times"/>
                <a:cs typeface="Times"/>
              </a:rPr>
              <a:t>During slow growth ( 12 hrs),</a:t>
            </a:r>
          </a:p>
          <a:p>
            <a:r>
              <a:rPr lang="fr-FR" b="1">
                <a:latin typeface="Times"/>
                <a:cs typeface="Times"/>
              </a:rPr>
              <a:t> quasi-equilibrium </a:t>
            </a:r>
          </a:p>
          <a:p>
            <a:r>
              <a:rPr lang="fr-FR" b="1">
                <a:latin typeface="Times"/>
                <a:cs typeface="Times"/>
              </a:rPr>
              <a:t>at the solid-liquid interface.</a:t>
            </a:r>
          </a:p>
          <a:p>
            <a:r>
              <a:rPr lang="fr-FR" b="1">
                <a:latin typeface="Times"/>
                <a:cs typeface="Times"/>
              </a:rPr>
              <a:t>The concentration ratio is </a:t>
            </a:r>
          </a:p>
          <a:p>
            <a:endParaRPr lang="fr-FR" b="1">
              <a:latin typeface="Times"/>
              <a:cs typeface="Times"/>
            </a:endParaRPr>
          </a:p>
          <a:p>
            <a:endParaRPr lang="fr-FR" b="1">
              <a:latin typeface="Times"/>
              <a:cs typeface="Times"/>
            </a:endParaRPr>
          </a:p>
          <a:p>
            <a:endParaRPr lang="fr-FR" b="1">
              <a:latin typeface="Times"/>
              <a:cs typeface="Times"/>
            </a:endParaRPr>
          </a:p>
          <a:p>
            <a:endParaRPr lang="fr-FR" b="1">
              <a:latin typeface="Times"/>
              <a:cs typeface="Times"/>
            </a:endParaRPr>
          </a:p>
          <a:p>
            <a:r>
              <a:rPr lang="fr-FR" b="1" i="1">
                <a:latin typeface="Times"/>
                <a:cs typeface="Times"/>
              </a:rPr>
              <a:t>(Pantalei et al. JLTP 2010</a:t>
            </a:r>
          </a:p>
          <a:p>
            <a:r>
              <a:rPr lang="fr-FR" b="1" i="1">
                <a:latin typeface="Times"/>
                <a:cs typeface="Times"/>
              </a:rPr>
              <a:t>Edwards and Balibar PRB 1989)</a:t>
            </a:r>
          </a:p>
          <a:p>
            <a:r>
              <a:rPr lang="fr-FR" b="1">
                <a:latin typeface="Times"/>
                <a:cs typeface="Times"/>
              </a:rPr>
              <a:t>at 25 mK:</a:t>
            </a:r>
          </a:p>
          <a:p>
            <a:endParaRPr lang="fr-FR" b="1">
              <a:latin typeface="Times"/>
              <a:cs typeface="Times"/>
            </a:endParaRPr>
          </a:p>
          <a:p>
            <a:endParaRPr lang="fr-FR" b="1">
              <a:latin typeface="Times"/>
              <a:cs typeface="Times"/>
            </a:endParaRPr>
          </a:p>
          <a:p>
            <a:r>
              <a:rPr lang="fr-FR" b="1">
                <a:latin typeface="Times"/>
                <a:cs typeface="Times"/>
              </a:rPr>
              <a:t>starting with X</a:t>
            </a:r>
            <a:r>
              <a:rPr lang="fr-FR" b="1" baseline="-25000">
                <a:latin typeface="Times"/>
                <a:cs typeface="Times"/>
              </a:rPr>
              <a:t>3</a:t>
            </a:r>
            <a:r>
              <a:rPr lang="fr-FR" b="1" baseline="30000">
                <a:latin typeface="Times"/>
                <a:cs typeface="Times"/>
              </a:rPr>
              <a:t>L</a:t>
            </a:r>
            <a:r>
              <a:rPr lang="fr-FR" b="1">
                <a:latin typeface="Times"/>
                <a:cs typeface="Times"/>
              </a:rPr>
              <a:t> = 4 10</a:t>
            </a:r>
            <a:r>
              <a:rPr lang="fr-FR" b="1" baseline="30000">
                <a:latin typeface="Times"/>
                <a:cs typeface="Times"/>
              </a:rPr>
              <a:t>-10  </a:t>
            </a:r>
            <a:r>
              <a:rPr lang="fr-FR" b="1">
                <a:latin typeface="Times"/>
                <a:cs typeface="Times"/>
              </a:rPr>
              <a:t>one obtains X</a:t>
            </a:r>
            <a:r>
              <a:rPr lang="fr-FR" b="1" baseline="-25000">
                <a:latin typeface="Times"/>
                <a:cs typeface="Times"/>
              </a:rPr>
              <a:t>3</a:t>
            </a:r>
            <a:r>
              <a:rPr lang="fr-FR" b="1" baseline="30000">
                <a:latin typeface="Times"/>
                <a:cs typeface="Times"/>
              </a:rPr>
              <a:t>h</a:t>
            </a:r>
            <a:r>
              <a:rPr lang="fr-FR" b="1">
                <a:latin typeface="Times"/>
                <a:cs typeface="Times"/>
              </a:rPr>
              <a:t> = 4 10</a:t>
            </a:r>
            <a:r>
              <a:rPr lang="fr-FR" b="1" baseline="30000">
                <a:latin typeface="Times"/>
                <a:cs typeface="Times"/>
              </a:rPr>
              <a:t>-31</a:t>
            </a:r>
            <a:r>
              <a:rPr lang="fr-FR" b="1">
                <a:latin typeface="Times"/>
                <a:cs typeface="Times"/>
              </a:rPr>
              <a:t>.</a:t>
            </a:r>
          </a:p>
        </p:txBody>
      </p:sp>
      <p:graphicFrame>
        <p:nvGraphicFramePr>
          <p:cNvPr id="23554" name="Object 6"/>
          <p:cNvGraphicFramePr>
            <a:graphicFrameLocks noChangeAspect="1"/>
          </p:cNvGraphicFramePr>
          <p:nvPr/>
        </p:nvGraphicFramePr>
        <p:xfrm>
          <a:off x="1427829" y="4060198"/>
          <a:ext cx="1263026" cy="815286"/>
        </p:xfrm>
        <a:graphic>
          <a:graphicData uri="http://schemas.openxmlformats.org/presentationml/2006/ole">
            <p:oleObj spid="_x0000_s23554" name="Équation" r:id="rId4" imgW="711000" imgH="457200" progId="Equation.3">
              <p:embed/>
            </p:oleObj>
          </a:graphicData>
        </a:graphic>
      </p:graphicFrame>
      <p:graphicFrame>
        <p:nvGraphicFramePr>
          <p:cNvPr id="23555" name="Object 5"/>
          <p:cNvGraphicFramePr>
            <a:graphicFrameLocks noChangeAspect="1"/>
          </p:cNvGraphicFramePr>
          <p:nvPr/>
        </p:nvGraphicFramePr>
        <p:xfrm>
          <a:off x="524827" y="2596783"/>
          <a:ext cx="2520950" cy="709613"/>
        </p:xfrm>
        <a:graphic>
          <a:graphicData uri="http://schemas.openxmlformats.org/presentationml/2006/ole">
            <p:oleObj spid="_x0000_s23555" name="Équation" r:id="rId5" imgW="1549400" imgH="431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f(T)-X5a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443" y="901343"/>
            <a:ext cx="5562600" cy="53848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057400" y="142680"/>
            <a:ext cx="4953000" cy="4619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high quality single crystals</a:t>
            </a:r>
          </a:p>
        </p:txBody>
      </p:sp>
      <p:sp>
        <p:nvSpPr>
          <p:cNvPr id="6" name="Rectangle 5"/>
          <p:cNvSpPr/>
          <p:nvPr/>
        </p:nvSpPr>
        <p:spPr>
          <a:xfrm>
            <a:off x="4460136" y="1445567"/>
            <a:ext cx="1606591" cy="945698"/>
          </a:xfrm>
          <a:prstGeom prst="rect">
            <a:avLst/>
          </a:prstGeom>
          <a:solidFill>
            <a:srgbClr val="FF0000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/>
          <p:cNvCxnSpPr/>
          <p:nvPr/>
        </p:nvCxnSpPr>
        <p:spPr>
          <a:xfrm>
            <a:off x="4256165" y="1915368"/>
            <a:ext cx="181056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89712" y="1508480"/>
            <a:ext cx="3055938" cy="2862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1st  warm up: 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the stiffness increases </a:t>
            </a:r>
          </a:p>
          <a:p>
            <a:pPr algn="l">
              <a:defRPr/>
            </a:pPr>
            <a:r>
              <a:rPr lang="fr-FR" b="1" i="1">
                <a:solidFill>
                  <a:srgbClr val="000090"/>
                </a:solidFill>
                <a:latin typeface="Times" pitchFamily="-111" charset="0"/>
              </a:rPr>
              <a:t>a variation opposite to all previous observations </a:t>
            </a:r>
          </a:p>
          <a:p>
            <a:pPr algn="l">
              <a:defRPr/>
            </a:pPr>
            <a:r>
              <a:rPr lang="fr-FR" b="1" i="1">
                <a:solidFill>
                  <a:srgbClr val="000090"/>
                </a:solidFill>
                <a:latin typeface="Times" pitchFamily="-111" charset="0"/>
              </a:rPr>
              <a:t>- some </a:t>
            </a:r>
            <a:r>
              <a:rPr lang="fr-FR" b="1" i="1" baseline="30000">
                <a:solidFill>
                  <a:srgbClr val="000090"/>
                </a:solidFill>
                <a:latin typeface="Times" pitchFamily="-111" charset="0"/>
              </a:rPr>
              <a:t>3</a:t>
            </a:r>
            <a:r>
              <a:rPr lang="fr-FR" b="1" i="1">
                <a:solidFill>
                  <a:srgbClr val="000090"/>
                </a:solidFill>
                <a:latin typeface="Times" pitchFamily="-111" charset="0"/>
              </a:rPr>
              <a:t>He come out of the liquid and strongly bind to dislocations</a:t>
            </a:r>
          </a:p>
          <a:p>
            <a:pPr algn="l">
              <a:defRPr/>
            </a:pPr>
            <a:r>
              <a:rPr lang="fr-FR" b="1" i="1">
                <a:solidFill>
                  <a:srgbClr val="000090"/>
                </a:solidFill>
                <a:latin typeface="Times" pitchFamily="-111" charset="0"/>
              </a:rPr>
              <a:t>- slanted dislocations may also fall in Peierls potential valleys (Kuklov et al. 2010)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6200" y="4370803"/>
            <a:ext cx="3055938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1st cool down:</a:t>
            </a:r>
          </a:p>
          <a:p>
            <a:pPr algn="l">
              <a:defRPr/>
            </a:pPr>
            <a:r>
              <a:rPr lang="fr-FR" b="1" i="1">
                <a:latin typeface="Times" pitchFamily="-111" charset="0"/>
              </a:rPr>
              <a:t>with </a:t>
            </a:r>
            <a:r>
              <a:rPr lang="fr-FR" b="1" i="1" baseline="30000">
                <a:latin typeface="Times" pitchFamily="-111" charset="0"/>
              </a:rPr>
              <a:t>3</a:t>
            </a:r>
            <a:r>
              <a:rPr lang="fr-FR" b="1" i="1">
                <a:latin typeface="Times" pitchFamily="-111" charset="0"/>
              </a:rPr>
              <a:t>He inside the crystal, dislocations get pinned</a:t>
            </a:r>
          </a:p>
          <a:p>
            <a:pPr algn="l">
              <a:defRPr/>
            </a:pPr>
            <a:r>
              <a:rPr lang="fr-FR" b="1" i="1">
                <a:latin typeface="Times" pitchFamily="-111" charset="0"/>
              </a:rPr>
              <a:t> </a:t>
            </a: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the stiffness increases again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6200" y="893806"/>
            <a:ext cx="321113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chemeClr val="bg1">
                    <a:lumMod val="75000"/>
                  </a:schemeClr>
                </a:solidFill>
                <a:latin typeface="Times" pitchFamily="-111" charset="0"/>
              </a:rPr>
              <a:t>freshly grown X5a is soft</a:t>
            </a:r>
          </a:p>
          <a:p>
            <a:pPr algn="l">
              <a:defRPr/>
            </a:pPr>
            <a:r>
              <a:rPr lang="fr-FR" b="1" i="1">
                <a:solidFill>
                  <a:schemeClr val="bg1">
                    <a:lumMod val="75000"/>
                  </a:schemeClr>
                </a:solidFill>
                <a:latin typeface="Times" pitchFamily="-111" charset="0"/>
              </a:rPr>
              <a:t>17.6 instead of 19.2 +/- 0.2 kHz</a:t>
            </a:r>
            <a:endParaRPr lang="fr-FR">
              <a:solidFill>
                <a:schemeClr val="bg1">
                  <a:lumMod val="75000"/>
                </a:schemeClr>
              </a:solidFill>
              <a:latin typeface="Times" pitchFamily="-105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47528" y="5638682"/>
            <a:ext cx="63921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successive T cycles:</a:t>
            </a:r>
          </a:p>
          <a:p>
            <a:pPr algn="l">
              <a:defRPr/>
            </a:pPr>
            <a:r>
              <a:rPr lang="fr-FR" b="1" i="1">
                <a:latin typeface="Times" pitchFamily="-111" charset="0"/>
              </a:rPr>
              <a:t>the res. freq. varies between 18 and 19.4 kHz</a:t>
            </a:r>
          </a:p>
          <a:p>
            <a:pPr>
              <a:defRPr/>
            </a:pPr>
            <a:r>
              <a:rPr lang="fr-FR" b="1" i="1">
                <a:latin typeface="Times" pitchFamily="-111" charset="0"/>
              </a:rPr>
              <a:t>the amount of </a:t>
            </a:r>
            <a:r>
              <a:rPr lang="fr-FR" b="1" i="1" baseline="30000">
                <a:latin typeface="Times" pitchFamily="-111" charset="0"/>
              </a:rPr>
              <a:t>3</a:t>
            </a:r>
            <a:r>
              <a:rPr lang="fr-FR" b="1" i="1">
                <a:latin typeface="Times" pitchFamily="-111" charset="0"/>
              </a:rPr>
              <a:t>He in the crystal should depend on</a:t>
            </a:r>
          </a:p>
          <a:p>
            <a:pPr algn="l">
              <a:defRPr/>
            </a:pPr>
            <a:r>
              <a:rPr lang="fr-FR" b="1" i="1">
                <a:latin typeface="Times" pitchFamily="-111" charset="0"/>
              </a:rPr>
              <a:t> the highest T reached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f(T)-X5a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419" y="1049953"/>
            <a:ext cx="5562600" cy="53848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057400" y="304800"/>
            <a:ext cx="4953000" cy="4619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the stiff state at low T is not stable </a:t>
            </a:r>
          </a:p>
        </p:txBody>
      </p:sp>
      <p:sp>
        <p:nvSpPr>
          <p:cNvPr id="6" name="Rectangle 5"/>
          <p:cNvSpPr/>
          <p:nvPr/>
        </p:nvSpPr>
        <p:spPr>
          <a:xfrm>
            <a:off x="4460136" y="1445567"/>
            <a:ext cx="1606591" cy="945698"/>
          </a:xfrm>
          <a:prstGeom prst="rect">
            <a:avLst/>
          </a:prstGeom>
          <a:solidFill>
            <a:srgbClr val="FF0000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/>
          <p:cNvCxnSpPr/>
          <p:nvPr/>
        </p:nvCxnSpPr>
        <p:spPr>
          <a:xfrm>
            <a:off x="4256165" y="1915368"/>
            <a:ext cx="181056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76200" y="1661725"/>
            <a:ext cx="343921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b="1" i="1">
                <a:latin typeface="Times" pitchFamily="-111" charset="0"/>
              </a:rPr>
              <a:t>at  20 mK, </a:t>
            </a:r>
            <a:r>
              <a:rPr lang="fr-FR" b="1" i="1" baseline="30000">
                <a:latin typeface="Times" pitchFamily="-111" charset="0"/>
              </a:rPr>
              <a:t>3</a:t>
            </a:r>
            <a:r>
              <a:rPr lang="fr-FR" b="1" i="1">
                <a:latin typeface="Times" pitchFamily="-111" charset="0"/>
              </a:rPr>
              <a:t>He do not stay bound on dislocations</a:t>
            </a:r>
          </a:p>
          <a:p>
            <a:pPr algn="l">
              <a:defRPr/>
            </a:pPr>
            <a:endParaRPr lang="fr-FR" b="1" i="1">
              <a:latin typeface="Times" pitchFamily="-111" charset="0"/>
            </a:endParaRP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the stiff state relaxes to the soft state with a time constant of order 100 hrs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probably because </a:t>
            </a:r>
            <a:r>
              <a:rPr lang="fr-FR" b="1" i="1" baseline="30000">
                <a:solidFill>
                  <a:srgbClr val="FF0000"/>
                </a:solidFill>
                <a:latin typeface="Times" pitchFamily="-111" charset="0"/>
              </a:rPr>
              <a:t>3</a:t>
            </a: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He atoms escape from dislocations with a probability ~ exp(-E</a:t>
            </a:r>
            <a:r>
              <a:rPr lang="fr-FR" b="1" i="1" baseline="-25000">
                <a:solidFill>
                  <a:srgbClr val="FF0000"/>
                </a:solidFill>
                <a:latin typeface="Times" pitchFamily="-111" charset="0"/>
              </a:rPr>
              <a:t>B</a:t>
            </a: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/T) and finally reach the liquid </a:t>
            </a:r>
          </a:p>
          <a:p>
            <a:pPr algn="l">
              <a:defRPr/>
            </a:pPr>
            <a:endParaRPr lang="fr-FR" b="1" i="1">
              <a:solidFill>
                <a:srgbClr val="FF0000"/>
              </a:solidFill>
              <a:latin typeface="Times" pitchFamily="-111" charset="0"/>
            </a:endParaRPr>
          </a:p>
          <a:p>
            <a:pPr algn="l">
              <a:defRPr/>
            </a:pPr>
            <a:r>
              <a:rPr lang="fr-FR" b="1" i="1">
                <a:solidFill>
                  <a:srgbClr val="0000FF"/>
                </a:solidFill>
                <a:latin typeface="Times" pitchFamily="-111" charset="0"/>
              </a:rPr>
              <a:t>much faster in the presence of mechanical vibrations</a:t>
            </a:r>
            <a:endParaRPr lang="fr-FR" b="1" i="1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70163" y="304801"/>
            <a:ext cx="764758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a high quality crystal annealed at 950 mK : X5b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48631" y="1304925"/>
            <a:ext cx="332386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000000"/>
                </a:solidFill>
                <a:latin typeface="Times"/>
                <a:cs typeface="Times"/>
              </a:rPr>
              <a:t>after annealing at 0.95K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/>
                <a:cs typeface="Times"/>
              </a:rPr>
              <a:t>the resonance freqency is now reduced to 15.9 kHz at high T</a:t>
            </a:r>
          </a:p>
          <a:p>
            <a:pPr algn="l">
              <a:defRPr/>
            </a:pPr>
            <a:endParaRPr lang="fr-FR" b="1" i="1">
              <a:solidFill>
                <a:schemeClr val="tx2"/>
              </a:solidFill>
              <a:latin typeface="Times"/>
              <a:cs typeface="Times"/>
            </a:endParaRPr>
          </a:p>
          <a:p>
            <a:pPr algn="l">
              <a:defRPr/>
            </a:pPr>
            <a:r>
              <a:rPr lang="fr-FR" b="1" i="1">
                <a:solidFill>
                  <a:srgbClr val="000000"/>
                </a:solidFill>
                <a:latin typeface="Times"/>
                <a:cs typeface="Times"/>
              </a:rPr>
              <a:t>According to Maris'calculations, 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/>
                <a:cs typeface="Times"/>
              </a:rPr>
              <a:t>this corresponds to c</a:t>
            </a:r>
            <a:r>
              <a:rPr lang="fr-FR" b="1" i="1" baseline="-25000">
                <a:solidFill>
                  <a:srgbClr val="FF0000"/>
                </a:solidFill>
                <a:latin typeface="Times"/>
                <a:cs typeface="Times"/>
              </a:rPr>
              <a:t>44</a:t>
            </a:r>
            <a:r>
              <a:rPr lang="fr-FR" b="1" i="1">
                <a:solidFill>
                  <a:srgbClr val="FF0000"/>
                </a:solidFill>
                <a:latin typeface="Times"/>
                <a:cs typeface="Times"/>
              </a:rPr>
              <a:t> being reduced to 14% of its normal value.</a:t>
            </a:r>
            <a:br>
              <a:rPr lang="fr-FR" b="1" i="1">
                <a:solidFill>
                  <a:srgbClr val="FF0000"/>
                </a:solidFill>
                <a:latin typeface="Times"/>
                <a:cs typeface="Times"/>
              </a:rPr>
            </a:br>
            <a:r>
              <a:rPr lang="fr-FR" b="1" i="1">
                <a:solidFill>
                  <a:srgbClr val="FF0000"/>
                </a:solidFill>
                <a:latin typeface="Times"/>
                <a:cs typeface="Times"/>
              </a:rPr>
              <a:t>a mosaic structure improved by the annealing</a:t>
            </a:r>
          </a:p>
          <a:p>
            <a:pPr algn="l">
              <a:defRPr/>
            </a:pPr>
            <a:endParaRPr lang="fr-FR" b="1" i="1">
              <a:solidFill>
                <a:srgbClr val="008000"/>
              </a:solidFill>
              <a:latin typeface="Times"/>
              <a:cs typeface="Time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48631" y="4269151"/>
            <a:ext cx="28066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b="1" i="1">
                <a:latin typeface="Times" pitchFamily="-111" charset="0"/>
              </a:rPr>
              <a:t>The T-dependence varies as a function of 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- cooling rate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- vibration level (1K pot)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48631" y="5712125"/>
            <a:ext cx="28066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b="1" i="1">
                <a:latin typeface="Times" pitchFamily="-111" charset="0"/>
              </a:rPr>
              <a:t>regrowth at 1.21K produces disorder (P</a:t>
            </a:r>
            <a:r>
              <a:rPr lang="fr-FR" b="1" i="1" baseline="-25000">
                <a:latin typeface="Times" pitchFamily="-111" charset="0"/>
              </a:rPr>
              <a:t>m</a:t>
            </a:r>
            <a:r>
              <a:rPr lang="fr-FR" b="1" i="1">
                <a:latin typeface="Times" pitchFamily="-111" charset="0"/>
              </a:rPr>
              <a:t>(T) now varies)</a:t>
            </a:r>
          </a:p>
          <a:p>
            <a:pPr algn="l">
              <a:defRPr/>
            </a:pPr>
            <a:r>
              <a:rPr lang="fr-FR" b="1" i="1">
                <a:latin typeface="Times" pitchFamily="-111" charset="0"/>
              </a:rPr>
              <a:t>- weaker softening</a:t>
            </a:r>
          </a:p>
        </p:txBody>
      </p:sp>
      <p:grpSp>
        <p:nvGrpSpPr>
          <p:cNvPr id="9" name="Grouper 8"/>
          <p:cNvGrpSpPr/>
          <p:nvPr/>
        </p:nvGrpSpPr>
        <p:grpSpPr>
          <a:xfrm>
            <a:off x="3505200" y="1168400"/>
            <a:ext cx="5638800" cy="5384800"/>
            <a:chOff x="3505200" y="1168400"/>
            <a:chExt cx="5638800" cy="5384800"/>
          </a:xfrm>
        </p:grpSpPr>
        <p:pic>
          <p:nvPicPr>
            <p:cNvPr id="3" name="Image 2" descr="f(T)-X5b.t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05200" y="1168400"/>
              <a:ext cx="5638800" cy="53848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377770" y="1467045"/>
              <a:ext cx="4553422" cy="437862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re 1"/>
          <p:cNvSpPr>
            <a:spLocks noGrp="1"/>
          </p:cNvSpPr>
          <p:nvPr>
            <p:ph type="title"/>
          </p:nvPr>
        </p:nvSpPr>
        <p:spPr>
          <a:xfrm>
            <a:off x="152400" y="247458"/>
            <a:ext cx="3697782" cy="652739"/>
          </a:xfrm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fr-FR" sz="2800" b="1">
                <a:solidFill>
                  <a:schemeClr val="tx1"/>
                </a:solidFill>
                <a:latin typeface="Times"/>
                <a:ea typeface="ＭＳ Ｐゴシック" pitchFamily="-105" charset="-128"/>
                <a:cs typeface="Times"/>
              </a:rPr>
              <a:t>a mosaic structure</a:t>
            </a:r>
            <a:endParaRPr lang="fr-FR" sz="2800" b="1">
              <a:solidFill>
                <a:srgbClr val="FF0000"/>
              </a:solidFill>
              <a:latin typeface="Times"/>
              <a:ea typeface="ＭＳ Ｐゴシック" pitchFamily="-105" charset="-128"/>
              <a:cs typeface="Times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1865" y="1161659"/>
            <a:ext cx="3850182" cy="2862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According to J. Friedel  </a:t>
            </a:r>
            <a:r>
              <a:rPr lang="fr-FR" b="1" i="1">
                <a:solidFill>
                  <a:srgbClr val="000000"/>
                </a:solidFill>
                <a:latin typeface="Times" pitchFamily="-111" charset="0"/>
              </a:rPr>
              <a:t>(see "Dislocations", Pergamon Press 1964)</a:t>
            </a:r>
          </a:p>
          <a:p>
            <a:pPr algn="l">
              <a:defRPr/>
            </a:pPr>
            <a:r>
              <a:rPr lang="fr-FR" b="1" i="1">
                <a:solidFill>
                  <a:srgbClr val="000000"/>
                </a:solidFill>
                <a:latin typeface="Times" pitchFamily="-111" charset="0"/>
              </a:rPr>
              <a:t>a network of single dislocation lines would only allow ~ 5% change in the shear modulus c44</a:t>
            </a:r>
          </a:p>
          <a:p>
            <a:pPr algn="l">
              <a:defRPr/>
            </a:pPr>
            <a:r>
              <a:rPr lang="fr-FR" b="1" i="1">
                <a:solidFill>
                  <a:srgbClr val="000000"/>
                </a:solidFill>
                <a:latin typeface="Times" pitchFamily="-111" charset="0"/>
              </a:rPr>
              <a:t> </a:t>
            </a:r>
          </a:p>
          <a:p>
            <a:pPr algn="l">
              <a:defRPr/>
            </a:pPr>
            <a:r>
              <a:rPr lang="fr-FR" b="1" i="1">
                <a:solidFill>
                  <a:srgbClr val="000000"/>
                </a:solidFill>
                <a:latin typeface="Times" pitchFamily="-111" charset="0"/>
              </a:rPr>
              <a:t>The change may increase </a:t>
            </a: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up to 100% </a:t>
            </a:r>
            <a:r>
              <a:rPr lang="fr-FR" b="1" i="1">
                <a:solidFill>
                  <a:srgbClr val="000000"/>
                </a:solidFill>
                <a:latin typeface="Times" pitchFamily="-111" charset="0"/>
              </a:rPr>
              <a:t>and c44 vanish </a:t>
            </a:r>
            <a:r>
              <a:rPr lang="fr-FR" b="1" i="1">
                <a:solidFill>
                  <a:srgbClr val="FF0000"/>
                </a:solidFill>
                <a:latin typeface="Times" pitchFamily="-111" charset="0"/>
              </a:rPr>
              <a:t>in the case of a mosaic structure </a:t>
            </a:r>
            <a:r>
              <a:rPr lang="fr-FR" b="1" i="1">
                <a:solidFill>
                  <a:srgbClr val="000000"/>
                </a:solidFill>
                <a:latin typeface="Times" pitchFamily="-111" charset="0"/>
              </a:rPr>
              <a:t>where dislocations group together in low angle grain boundaries</a:t>
            </a:r>
            <a:endParaRPr lang="fr-FR">
              <a:solidFill>
                <a:srgbClr val="000000"/>
              </a:solidFill>
              <a:latin typeface="Times" pitchFamily="-105" charset="0"/>
            </a:endParaRPr>
          </a:p>
        </p:txBody>
      </p:sp>
      <p:grpSp>
        <p:nvGrpSpPr>
          <p:cNvPr id="8" name="Groupe 79"/>
          <p:cNvGrpSpPr>
            <a:grpSpLocks/>
          </p:cNvGrpSpPr>
          <p:nvPr/>
        </p:nvGrpSpPr>
        <p:grpSpPr bwMode="auto">
          <a:xfrm rot="21180000">
            <a:off x="4884140" y="784344"/>
            <a:ext cx="1806833" cy="1879180"/>
            <a:chOff x="5645075" y="3204911"/>
            <a:chExt cx="1806833" cy="1879727"/>
          </a:xfrm>
        </p:grpSpPr>
        <p:cxnSp>
          <p:nvCxnSpPr>
            <p:cNvPr id="39" name="Connecteur droit 38"/>
            <p:cNvCxnSpPr/>
            <p:nvPr/>
          </p:nvCxnSpPr>
          <p:spPr>
            <a:xfrm rot="5400000">
              <a:off x="4825783" y="4109529"/>
              <a:ext cx="179281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 rot="5400000">
              <a:off x="5224614" y="4152504"/>
              <a:ext cx="18642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 rot="10800000">
              <a:off x="5651534" y="3293868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>
            <a:xfrm rot="10800000">
              <a:off x="5648658" y="4503030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/>
            <p:nvPr/>
          </p:nvCxnSpPr>
          <p:spPr>
            <a:xfrm rot="5400000">
              <a:off x="6444681" y="4148454"/>
              <a:ext cx="187220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 rot="5400000">
              <a:off x="5691777" y="4116700"/>
              <a:ext cx="179281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 rot="10800000">
              <a:off x="5651469" y="4076205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 rot="10800000">
              <a:off x="5651708" y="3644265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/>
            <p:cNvCxnSpPr/>
            <p:nvPr/>
          </p:nvCxnSpPr>
          <p:spPr>
            <a:xfrm rot="5400000">
              <a:off x="6044275" y="4105286"/>
              <a:ext cx="180074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/>
            <p:cNvCxnSpPr/>
            <p:nvPr/>
          </p:nvCxnSpPr>
          <p:spPr>
            <a:xfrm rot="10800000">
              <a:off x="5645075" y="4936159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e 80"/>
          <p:cNvGrpSpPr>
            <a:grpSpLocks/>
          </p:cNvGrpSpPr>
          <p:nvPr/>
        </p:nvGrpSpPr>
        <p:grpSpPr bwMode="auto">
          <a:xfrm rot="420000">
            <a:off x="6902296" y="784382"/>
            <a:ext cx="1807415" cy="1877024"/>
            <a:chOff x="5644460" y="3205916"/>
            <a:chExt cx="1807415" cy="1877571"/>
          </a:xfrm>
        </p:grpSpPr>
        <p:cxnSp>
          <p:nvCxnSpPr>
            <p:cNvPr id="29" name="Connecteur droit 28"/>
            <p:cNvCxnSpPr/>
            <p:nvPr/>
          </p:nvCxnSpPr>
          <p:spPr>
            <a:xfrm rot="5400000">
              <a:off x="4826532" y="4116544"/>
              <a:ext cx="179280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 rot="5400000">
              <a:off x="5217316" y="4151353"/>
              <a:ext cx="18642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rot="10800000">
              <a:off x="5645629" y="3288338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 rot="10800000">
              <a:off x="5651435" y="4508339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 rot="5400000">
              <a:off x="6442139" y="4142020"/>
              <a:ext cx="187220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 rot="5400000">
              <a:off x="5686224" y="4110148"/>
              <a:ext cx="179280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>
            <a:xfrm rot="10800000">
              <a:off x="5644507" y="4074020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/>
            <p:nvPr/>
          </p:nvCxnSpPr>
          <p:spPr>
            <a:xfrm rot="10800000">
              <a:off x="5644460" y="3643657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/>
            <p:cNvCxnSpPr/>
            <p:nvPr/>
          </p:nvCxnSpPr>
          <p:spPr>
            <a:xfrm rot="5400000">
              <a:off x="6039329" y="4113488"/>
              <a:ext cx="180074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 rot="10800000">
              <a:off x="5651675" y="4940279"/>
              <a:ext cx="18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e 121"/>
          <p:cNvGrpSpPr>
            <a:grpSpLocks/>
          </p:cNvGrpSpPr>
          <p:nvPr/>
        </p:nvGrpSpPr>
        <p:grpSpPr bwMode="auto">
          <a:xfrm>
            <a:off x="6707163" y="791911"/>
            <a:ext cx="144015" cy="107950"/>
            <a:chOff x="6858000" y="5553248"/>
            <a:chExt cx="144015" cy="108000"/>
          </a:xfrm>
        </p:grpSpPr>
        <p:cxnSp>
          <p:nvCxnSpPr>
            <p:cNvPr id="27" name="Connecteur droit 26"/>
            <p:cNvCxnSpPr/>
            <p:nvPr/>
          </p:nvCxnSpPr>
          <p:spPr>
            <a:xfrm rot="5400000">
              <a:off x="6875216" y="5607248"/>
              <a:ext cx="108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>
            <a:xfrm rot="10800000">
              <a:off x="6858000" y="5661248"/>
              <a:ext cx="14401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e 127"/>
          <p:cNvGrpSpPr>
            <a:grpSpLocks/>
          </p:cNvGrpSpPr>
          <p:nvPr/>
        </p:nvGrpSpPr>
        <p:grpSpPr bwMode="auto">
          <a:xfrm>
            <a:off x="6707163" y="1692024"/>
            <a:ext cx="144015" cy="107950"/>
            <a:chOff x="6858000" y="5553248"/>
            <a:chExt cx="144015" cy="108000"/>
          </a:xfrm>
        </p:grpSpPr>
        <p:cxnSp>
          <p:nvCxnSpPr>
            <p:cNvPr id="23" name="Connecteur droit 22"/>
            <p:cNvCxnSpPr/>
            <p:nvPr/>
          </p:nvCxnSpPr>
          <p:spPr>
            <a:xfrm rot="5400000">
              <a:off x="6875216" y="5607248"/>
              <a:ext cx="108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 rot="10800000">
              <a:off x="6858000" y="5661248"/>
              <a:ext cx="14401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e 130"/>
          <p:cNvGrpSpPr>
            <a:grpSpLocks/>
          </p:cNvGrpSpPr>
          <p:nvPr/>
        </p:nvGrpSpPr>
        <p:grpSpPr bwMode="auto">
          <a:xfrm>
            <a:off x="6735073" y="2619330"/>
            <a:ext cx="144015" cy="107950"/>
            <a:chOff x="6858000" y="5553248"/>
            <a:chExt cx="144015" cy="108000"/>
          </a:xfrm>
        </p:grpSpPr>
        <p:cxnSp>
          <p:nvCxnSpPr>
            <p:cNvPr id="21" name="Connecteur droit 20"/>
            <p:cNvCxnSpPr/>
            <p:nvPr/>
          </p:nvCxnSpPr>
          <p:spPr>
            <a:xfrm rot="5400000">
              <a:off x="6875216" y="5607248"/>
              <a:ext cx="108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rot="10800000">
              <a:off x="6858000" y="5661248"/>
              <a:ext cx="14401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5" name="Object 2"/>
          <p:cNvGraphicFramePr>
            <a:graphicFrameLocks noChangeAspect="1"/>
          </p:cNvGraphicFramePr>
          <p:nvPr/>
        </p:nvGraphicFramePr>
        <p:xfrm>
          <a:off x="7031710" y="49653"/>
          <a:ext cx="703495" cy="669233"/>
        </p:xfrm>
        <a:graphic>
          <a:graphicData uri="http://schemas.openxmlformats.org/presentationml/2006/ole">
            <p:oleObj spid="_x0000_s44034" name="Équation" r:id="rId3" imgW="406080" imgH="393480" progId="Equation.3">
              <p:embed/>
            </p:oleObj>
          </a:graphicData>
        </a:graphic>
      </p:graphicFrame>
      <p:cxnSp>
        <p:nvCxnSpPr>
          <p:cNvPr id="16" name="Connecteur droit 15"/>
          <p:cNvCxnSpPr/>
          <p:nvPr/>
        </p:nvCxnSpPr>
        <p:spPr>
          <a:xfrm rot="16200000" flipH="1">
            <a:off x="6432006" y="1287584"/>
            <a:ext cx="996630" cy="28149"/>
          </a:xfrm>
          <a:prstGeom prst="line">
            <a:avLst/>
          </a:prstGeom>
          <a:ln w="952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4496472" y="2774699"/>
            <a:ext cx="18466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dirty="0">
              <a:latin typeface="+mn-lt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259486" y="3027911"/>
            <a:ext cx="47135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latin typeface="Times"/>
                <a:cs typeface="Times"/>
              </a:rPr>
              <a:t>dislocations form low angle grain boundary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6989939" y="1117201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Times"/>
                <a:cs typeface="Times"/>
              </a:rPr>
              <a:t>d</a:t>
            </a: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4" cstate="print"/>
          <a:srcRect t="51989"/>
          <a:stretch>
            <a:fillRect/>
          </a:stretch>
        </p:blipFill>
        <p:spPr bwMode="auto">
          <a:xfrm>
            <a:off x="553320" y="4321456"/>
            <a:ext cx="3706166" cy="2064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13240" y="4321456"/>
            <a:ext cx="2516213" cy="1960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ZoneTexte 55"/>
          <p:cNvSpPr txBox="1"/>
          <p:nvPr/>
        </p:nvSpPr>
        <p:spPr>
          <a:xfrm>
            <a:off x="1283605" y="6394691"/>
            <a:ext cx="2276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Times"/>
                <a:cs typeface="Times"/>
              </a:rPr>
              <a:t>Iwasa et al. JLTP 1995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5446117" y="6386175"/>
            <a:ext cx="2952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Times"/>
                <a:cs typeface="Times"/>
              </a:rPr>
              <a:t>Burns et al. Phys Rev. B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57400" y="304800"/>
            <a:ext cx="49530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astonishing </a:t>
            </a:r>
            <a:r>
              <a:rPr lang="fr-FR" sz="2400" b="1">
                <a:solidFill>
                  <a:srgbClr val="FF0000"/>
                </a:solidFill>
                <a:latin typeface="Times" pitchFamily="-112" charset="0"/>
              </a:rPr>
              <a:t>quantum plasticity</a:t>
            </a:r>
            <a:r>
              <a:rPr lang="fr-FR" sz="2400" b="1">
                <a:latin typeface="Times" pitchFamily="-112" charset="0"/>
              </a:rPr>
              <a:t> in high quality </a:t>
            </a:r>
            <a:r>
              <a:rPr lang="fr-FR" sz="2400" b="1" baseline="30000">
                <a:latin typeface="Times" pitchFamily="-112" charset="0"/>
              </a:rPr>
              <a:t>4</a:t>
            </a:r>
            <a:r>
              <a:rPr lang="fr-FR" sz="2400" b="1">
                <a:latin typeface="Times" pitchFamily="-112" charset="0"/>
              </a:rPr>
              <a:t>He crystals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10769" y="2035443"/>
            <a:ext cx="877676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latin typeface="Times"/>
                <a:cs typeface="Times"/>
              </a:rPr>
              <a:t>86% reduction in c</a:t>
            </a:r>
            <a:r>
              <a:rPr lang="fr-FR" b="1" baseline="-25000">
                <a:latin typeface="Times"/>
                <a:cs typeface="Times"/>
              </a:rPr>
              <a:t>44</a:t>
            </a:r>
            <a:r>
              <a:rPr lang="fr-FR" b="1">
                <a:latin typeface="Times"/>
                <a:cs typeface="Times"/>
              </a:rPr>
              <a:t> means that the strain is dominated by the motion of dislocations</a:t>
            </a:r>
          </a:p>
          <a:p>
            <a:endParaRPr lang="fr-FR" b="1">
              <a:latin typeface="Times"/>
              <a:cs typeface="Times"/>
            </a:endParaRPr>
          </a:p>
          <a:p>
            <a:r>
              <a:rPr lang="fr-FR" b="1">
                <a:latin typeface="Symbol" charset="2"/>
                <a:cs typeface="Symbol" charset="2"/>
              </a:rPr>
              <a:t>s</a:t>
            </a:r>
            <a:r>
              <a:rPr lang="fr-FR" b="1">
                <a:latin typeface="Times"/>
                <a:cs typeface="Times"/>
              </a:rPr>
              <a:t> = c</a:t>
            </a:r>
            <a:r>
              <a:rPr lang="fr-FR" b="1" baseline="-25000">
                <a:latin typeface="Times"/>
                <a:cs typeface="Times"/>
              </a:rPr>
              <a:t>44</a:t>
            </a:r>
            <a:r>
              <a:rPr lang="fr-FR" b="1">
                <a:latin typeface="Times"/>
                <a:cs typeface="Times"/>
              </a:rPr>
              <a:t> (</a:t>
            </a:r>
            <a:r>
              <a:rPr lang="fr-FR" b="1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fr-FR" b="1" baseline="-25000">
                <a:solidFill>
                  <a:srgbClr val="0000FF"/>
                </a:solidFill>
                <a:latin typeface="Times"/>
                <a:cs typeface="Times"/>
              </a:rPr>
              <a:t>l</a:t>
            </a:r>
            <a:r>
              <a:rPr lang="fr-FR" b="1">
                <a:latin typeface="Times"/>
                <a:cs typeface="Times"/>
              </a:rPr>
              <a:t> + </a:t>
            </a:r>
            <a:r>
              <a:rPr lang="fr-FR" b="1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fr-FR" b="1" baseline="-25000">
                <a:solidFill>
                  <a:srgbClr val="FF0000"/>
                </a:solidFill>
                <a:latin typeface="Times"/>
                <a:cs typeface="Times"/>
              </a:rPr>
              <a:t>d</a:t>
            </a:r>
            <a:r>
              <a:rPr lang="fr-FR" b="1">
                <a:latin typeface="Times"/>
                <a:cs typeface="Times"/>
              </a:rPr>
              <a:t>) where there is </a:t>
            </a:r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a lattice contribution </a:t>
            </a:r>
            <a:r>
              <a:rPr lang="fr-FR" b="1">
                <a:latin typeface="Times"/>
                <a:cs typeface="Times"/>
              </a:rPr>
              <a:t>and </a:t>
            </a:r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a dislocation contribution</a:t>
            </a:r>
          </a:p>
          <a:p>
            <a:endParaRPr lang="fr-FR" b="1">
              <a:latin typeface="Times"/>
              <a:cs typeface="Times"/>
            </a:endParaRPr>
          </a:p>
          <a:p>
            <a:r>
              <a:rPr lang="fr-FR" b="1">
                <a:latin typeface="Times"/>
                <a:cs typeface="Times"/>
              </a:rPr>
              <a:t>a large dislocation motion leads to </a:t>
            </a:r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a large strain </a:t>
            </a:r>
            <a:r>
              <a:rPr lang="fr-FR" b="1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fr-FR" b="1" baseline="-25000">
                <a:solidFill>
                  <a:srgbClr val="FF0000"/>
                </a:solidFill>
                <a:latin typeface="Times"/>
                <a:cs typeface="Times"/>
              </a:rPr>
              <a:t>d </a:t>
            </a:r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>
                <a:latin typeface="Times"/>
                <a:cs typeface="Times"/>
              </a:rPr>
              <a:t>and consequently to</a:t>
            </a:r>
          </a:p>
          <a:p>
            <a:r>
              <a:rPr lang="fr-FR" b="1">
                <a:latin typeface="Times"/>
                <a:cs typeface="Times"/>
              </a:rPr>
              <a:t> a small effective shear modulus, as observed in the experiment</a:t>
            </a:r>
          </a:p>
        </p:txBody>
      </p:sp>
      <p:grpSp>
        <p:nvGrpSpPr>
          <p:cNvPr id="11" name="Grouper 10"/>
          <p:cNvGrpSpPr/>
          <p:nvPr/>
        </p:nvGrpSpPr>
        <p:grpSpPr>
          <a:xfrm>
            <a:off x="407349" y="4247077"/>
            <a:ext cx="7782186" cy="2880000"/>
            <a:chOff x="407349" y="4247077"/>
            <a:chExt cx="7782186" cy="2880000"/>
          </a:xfrm>
        </p:grpSpPr>
        <p:sp>
          <p:nvSpPr>
            <p:cNvPr id="4" name="ZoneTexte 3"/>
            <p:cNvSpPr txBox="1"/>
            <p:nvPr/>
          </p:nvSpPr>
          <p:spPr>
            <a:xfrm>
              <a:off x="407349" y="4247077"/>
              <a:ext cx="7684353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>
                  <a:solidFill>
                    <a:srgbClr val="FF0000"/>
                  </a:solidFill>
                  <a:latin typeface="Times"/>
                  <a:cs typeface="Times"/>
                </a:rPr>
                <a:t>how large ?</a:t>
              </a:r>
            </a:p>
            <a:p>
              <a:r>
                <a:rPr lang="fr-FR" b="1">
                  <a:latin typeface="Times"/>
                  <a:cs typeface="Times"/>
                </a:rPr>
                <a:t>with </a:t>
              </a:r>
              <a:r>
                <a:rPr lang="fr-FR" b="1">
                  <a:latin typeface="Symbol" charset="2"/>
                  <a:cs typeface="Symbol" charset="2"/>
                </a:rPr>
                <a:t>e = 10</a:t>
              </a:r>
              <a:r>
                <a:rPr lang="fr-FR" b="1" baseline="30000">
                  <a:latin typeface="Symbol" charset="2"/>
                  <a:cs typeface="Symbol" charset="2"/>
                </a:rPr>
                <a:t>-8 </a:t>
              </a:r>
              <a:r>
                <a:rPr lang="fr-FR" b="1">
                  <a:latin typeface="Times"/>
                  <a:cs typeface="Times"/>
                </a:rPr>
                <a:t>and (</a:t>
              </a:r>
              <a:r>
                <a:rPr lang="fr-FR" b="1">
                  <a:latin typeface="Symbol" charset="2"/>
                  <a:cs typeface="Symbol" charset="2"/>
                </a:rPr>
                <a:t>e</a:t>
              </a:r>
              <a:r>
                <a:rPr lang="fr-FR" b="1" baseline="-25000">
                  <a:latin typeface="Times"/>
                  <a:cs typeface="Times"/>
                </a:rPr>
                <a:t>l</a:t>
              </a:r>
              <a:r>
                <a:rPr lang="fr-FR" b="1">
                  <a:latin typeface="Times"/>
                  <a:cs typeface="Times"/>
                </a:rPr>
                <a:t> + </a:t>
              </a:r>
              <a:r>
                <a:rPr lang="fr-FR" b="1">
                  <a:latin typeface="Symbol" charset="2"/>
                  <a:cs typeface="Symbol" charset="2"/>
                </a:rPr>
                <a:t>e</a:t>
              </a:r>
              <a:r>
                <a:rPr lang="fr-FR" b="1" baseline="-25000">
                  <a:latin typeface="Times"/>
                  <a:cs typeface="Times"/>
                </a:rPr>
                <a:t>d</a:t>
              </a:r>
              <a:r>
                <a:rPr lang="fr-FR" b="1">
                  <a:latin typeface="Times"/>
                  <a:cs typeface="Times"/>
                </a:rPr>
                <a:t>) ~ </a:t>
              </a:r>
              <a:r>
                <a:rPr lang="fr-FR" b="1">
                  <a:solidFill>
                    <a:srgbClr val="0000FF"/>
                  </a:solidFill>
                  <a:latin typeface="Symbol" charset="2"/>
                  <a:cs typeface="Symbol" charset="2"/>
                </a:rPr>
                <a:t>e</a:t>
              </a:r>
              <a:r>
                <a:rPr lang="fr-FR" b="1" baseline="-25000">
                  <a:solidFill>
                    <a:srgbClr val="0000FF"/>
                  </a:solidFill>
                  <a:latin typeface="Times"/>
                  <a:cs typeface="Times"/>
                </a:rPr>
                <a:t>d </a:t>
              </a:r>
              <a:r>
                <a:rPr lang="fr-FR" b="1">
                  <a:solidFill>
                    <a:srgbClr val="0000FF"/>
                  </a:solidFill>
                  <a:latin typeface="Times"/>
                  <a:cs typeface="Times"/>
                </a:rPr>
                <a:t>= (</a:t>
              </a:r>
              <a:r>
                <a:rPr lang="fr-FR" b="1">
                  <a:solidFill>
                    <a:srgbClr val="0000FF"/>
                  </a:solidFill>
                  <a:latin typeface="Symbol" charset="2"/>
                  <a:cs typeface="Symbol" charset="2"/>
                </a:rPr>
                <a:t>L</a:t>
              </a:r>
              <a:r>
                <a:rPr lang="fr-FR" b="1">
                  <a:solidFill>
                    <a:srgbClr val="0000FF"/>
                  </a:solidFill>
                  <a:latin typeface="Times"/>
                  <a:cs typeface="Times"/>
                </a:rPr>
                <a:t> A b)/ L</a:t>
              </a:r>
              <a:r>
                <a:rPr lang="fr-FR" b="1" baseline="-25000">
                  <a:solidFill>
                    <a:srgbClr val="0000FF"/>
                  </a:solidFill>
                  <a:latin typeface="Times"/>
                  <a:cs typeface="Times"/>
                </a:rPr>
                <a:t>n</a:t>
              </a:r>
            </a:p>
            <a:p>
              <a:r>
                <a:rPr lang="fr-FR" b="1">
                  <a:latin typeface="Symbol" charset="2"/>
                  <a:cs typeface="Symbol" charset="2"/>
                </a:rPr>
                <a:t>L </a:t>
              </a:r>
              <a:r>
                <a:rPr lang="fr-FR" b="1">
                  <a:latin typeface="Times"/>
                  <a:cs typeface="Times"/>
                </a:rPr>
                <a:t>: dislocation density ~ 100 cm</a:t>
              </a:r>
              <a:r>
                <a:rPr lang="fr-FR" b="1" baseline="30000">
                  <a:latin typeface="Times"/>
                  <a:cs typeface="Times"/>
                </a:rPr>
                <a:t>-2</a:t>
              </a:r>
            </a:p>
            <a:p>
              <a:r>
                <a:rPr lang="fr-FR" b="1">
                  <a:latin typeface="Times"/>
                  <a:cs typeface="Times"/>
                </a:rPr>
                <a:t>A:  area scanned by the moving dislocation</a:t>
              </a:r>
            </a:p>
            <a:p>
              <a:r>
                <a:rPr lang="fr-FR" b="1">
                  <a:latin typeface="Times"/>
                  <a:cs typeface="Times"/>
                </a:rPr>
                <a:t>b : Burgers vector</a:t>
              </a:r>
            </a:p>
            <a:p>
              <a:r>
                <a:rPr lang="fr-FR" b="1">
                  <a:latin typeface="Times"/>
                  <a:cs typeface="Times"/>
                </a:rPr>
                <a:t>one finds that , under the applied acoustic field,</a:t>
              </a:r>
            </a:p>
            <a:p>
              <a:r>
                <a:rPr lang="fr-FR" b="1">
                  <a:solidFill>
                    <a:srgbClr val="FF0000"/>
                  </a:solidFill>
                  <a:latin typeface="Times"/>
                  <a:cs typeface="Times"/>
                </a:rPr>
                <a:t>the dislocations move 80 </a:t>
              </a:r>
              <a:r>
                <a:rPr lang="fr-FR" b="1">
                  <a:solidFill>
                    <a:srgbClr val="FF0000"/>
                  </a:solidFill>
                  <a:latin typeface="Symbol" charset="2"/>
                  <a:cs typeface="Symbol" charset="2"/>
                </a:rPr>
                <a:t>m</a:t>
              </a:r>
              <a:r>
                <a:rPr lang="fr-FR" b="1">
                  <a:solidFill>
                    <a:srgbClr val="FF0000"/>
                  </a:solidFill>
                  <a:latin typeface="Times"/>
                  <a:cs typeface="Times"/>
                </a:rPr>
                <a:t>m at 16 kHz, meaning at typical velocities of 8 m/s</a:t>
              </a:r>
            </a:p>
            <a:p>
              <a:r>
                <a:rPr lang="fr-FR" b="1">
                  <a:solidFill>
                    <a:srgbClr val="FF0000"/>
                  </a:solidFill>
                  <a:latin typeface="Times"/>
                  <a:cs typeface="Times"/>
                </a:rPr>
                <a:t>motion by tunneling of their kinks</a:t>
              </a:r>
            </a:p>
          </p:txBody>
        </p:sp>
        <p:grpSp>
          <p:nvGrpSpPr>
            <p:cNvPr id="5" name="Grouper 4"/>
            <p:cNvGrpSpPr/>
            <p:nvPr/>
          </p:nvGrpSpPr>
          <p:grpSpPr>
            <a:xfrm>
              <a:off x="5309215" y="4247077"/>
              <a:ext cx="2880320" cy="2880000"/>
              <a:chOff x="395536" y="3695229"/>
              <a:chExt cx="2880320" cy="2880000"/>
            </a:xfrm>
          </p:grpSpPr>
          <p:sp>
            <p:nvSpPr>
              <p:cNvPr id="6" name="Corde 5"/>
              <p:cNvSpPr/>
              <p:nvPr/>
            </p:nvSpPr>
            <p:spPr>
              <a:xfrm>
                <a:off x="395536" y="3695229"/>
                <a:ext cx="2880320" cy="2880000"/>
              </a:xfrm>
              <a:prstGeom prst="chord">
                <a:avLst>
                  <a:gd name="adj1" fmla="val 12738166"/>
                  <a:gd name="adj2" fmla="val 19636447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" name="Connecteur droit avec flèche 6"/>
              <p:cNvCxnSpPr/>
              <p:nvPr/>
            </p:nvCxnSpPr>
            <p:spPr>
              <a:xfrm>
                <a:off x="467544" y="4507532"/>
                <a:ext cx="2664296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ZoneTexte 7"/>
              <p:cNvSpPr txBox="1"/>
              <p:nvPr/>
            </p:nvSpPr>
            <p:spPr>
              <a:xfrm>
                <a:off x="1594798" y="4427820"/>
                <a:ext cx="4026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latin typeface="Times New Roman"/>
                    <a:cs typeface="Times New Roman"/>
                  </a:rPr>
                  <a:t>L</a:t>
                </a:r>
                <a:r>
                  <a:rPr lang="en-US" baseline="-25000" dirty="0" err="1" smtClean="0">
                    <a:latin typeface="Times New Roman"/>
                    <a:cs typeface="Times New Roman"/>
                  </a:rPr>
                  <a:t>n</a:t>
                </a:r>
                <a:endParaRPr lang="en-US" baseline="-25000" dirty="0">
                  <a:latin typeface="Times New Roman"/>
                  <a:cs typeface="Times New Roman"/>
                </a:endParaRPr>
              </a:p>
            </p:txBody>
          </p:sp>
          <p:cxnSp>
            <p:nvCxnSpPr>
              <p:cNvPr id="9" name="Connecteur droit avec flèche 8"/>
              <p:cNvCxnSpPr>
                <a:stCxn id="6" idx="2"/>
              </p:cNvCxnSpPr>
              <p:nvPr/>
            </p:nvCxnSpPr>
            <p:spPr>
              <a:xfrm rot="5400000" flipH="1" flipV="1">
                <a:off x="1501303" y="4026765"/>
                <a:ext cx="665924" cy="285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ZoneTexte 9"/>
              <p:cNvSpPr txBox="1"/>
              <p:nvPr/>
            </p:nvSpPr>
            <p:spPr>
              <a:xfrm>
                <a:off x="1763688" y="3767237"/>
                <a:ext cx="3642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 smtClean="0">
                    <a:latin typeface="+mn-lt"/>
                  </a:rPr>
                  <a:t>δ</a:t>
                </a:r>
                <a:r>
                  <a:rPr lang="fr-FR" dirty="0" smtClean="0">
                    <a:latin typeface="+mn-lt"/>
                  </a:rPr>
                  <a:t>l</a:t>
                </a:r>
                <a:endParaRPr lang="en-US" dirty="0">
                  <a:latin typeface="+mn-lt"/>
                </a:endParaRPr>
              </a:p>
            </p:txBody>
          </p:sp>
        </p:grpSp>
      </p:grpSp>
      <p:sp>
        <p:nvSpPr>
          <p:cNvPr id="12" name="ZoneTexte 11"/>
          <p:cNvSpPr txBox="1"/>
          <p:nvPr/>
        </p:nvSpPr>
        <p:spPr>
          <a:xfrm>
            <a:off x="8045519" y="3904382"/>
            <a:ext cx="508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>
                <a:solidFill>
                  <a:srgbClr val="0000FF"/>
                </a:solidFill>
                <a:latin typeface="Times"/>
                <a:cs typeface="Times"/>
              </a:rPr>
              <a:t>A</a:t>
            </a:r>
          </a:p>
        </p:txBody>
      </p:sp>
      <p:cxnSp>
        <p:nvCxnSpPr>
          <p:cNvPr id="14" name="Connecteur droit avec flèche 13"/>
          <p:cNvCxnSpPr>
            <a:stCxn id="12" idx="1"/>
          </p:cNvCxnSpPr>
          <p:nvPr/>
        </p:nvCxnSpPr>
        <p:spPr>
          <a:xfrm rot="10800000" flipV="1">
            <a:off x="7377359" y="4104437"/>
            <a:ext cx="668161" cy="4759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57400" y="129170"/>
            <a:ext cx="49530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Conclusion: </a:t>
            </a:r>
          </a:p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quantum plasticity vs supersolidity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93160" y="1062636"/>
            <a:ext cx="79220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Quantum plasticity of </a:t>
            </a:r>
            <a:r>
              <a:rPr lang="fr-FR" b="1" baseline="30000">
                <a:solidFill>
                  <a:srgbClr val="FF0000"/>
                </a:solidFill>
                <a:latin typeface="Times"/>
                <a:cs typeface="Times"/>
              </a:rPr>
              <a:t>4</a:t>
            </a:r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He crystals </a:t>
            </a:r>
          </a:p>
          <a:p>
            <a:r>
              <a:rPr lang="fr-FR" b="1">
                <a:latin typeface="Times"/>
                <a:cs typeface="Times"/>
              </a:rPr>
              <a:t>if their dislocations are mobile:</a:t>
            </a:r>
          </a:p>
          <a:p>
            <a:r>
              <a:rPr lang="fr-FR" b="1">
                <a:latin typeface="Times"/>
                <a:cs typeface="Times"/>
              </a:rPr>
              <a:t>- no </a:t>
            </a:r>
            <a:r>
              <a:rPr lang="fr-FR" b="1" baseline="30000">
                <a:latin typeface="Times"/>
                <a:cs typeface="Times"/>
              </a:rPr>
              <a:t>3</a:t>
            </a:r>
            <a:r>
              <a:rPr lang="fr-FR" b="1">
                <a:latin typeface="Times"/>
                <a:cs typeface="Times"/>
              </a:rPr>
              <a:t>He impurities</a:t>
            </a:r>
          </a:p>
          <a:p>
            <a:r>
              <a:rPr lang="fr-FR" b="1">
                <a:latin typeface="Times"/>
                <a:cs typeface="Times"/>
              </a:rPr>
              <a:t>- T &gt; Tc ~ 100mK where </a:t>
            </a:r>
            <a:r>
              <a:rPr lang="fr-FR" b="1" baseline="30000">
                <a:latin typeface="Times"/>
                <a:cs typeface="Times"/>
              </a:rPr>
              <a:t>3</a:t>
            </a:r>
            <a:r>
              <a:rPr lang="fr-FR" b="1">
                <a:latin typeface="Times"/>
                <a:cs typeface="Times"/>
              </a:rPr>
              <a:t>He impurities unbind but T &lt; 1K ( thermal damping)</a:t>
            </a:r>
          </a:p>
          <a:p>
            <a:r>
              <a:rPr lang="fr-FR" b="1">
                <a:latin typeface="Times"/>
                <a:cs typeface="Times"/>
              </a:rPr>
              <a:t>apparently, the shear modulus c</a:t>
            </a:r>
            <a:r>
              <a:rPr lang="fr-FR" b="1" baseline="-25000">
                <a:latin typeface="Times"/>
                <a:cs typeface="Times"/>
              </a:rPr>
              <a:t>44</a:t>
            </a:r>
            <a:r>
              <a:rPr lang="fr-FR" b="1">
                <a:latin typeface="Times"/>
                <a:cs typeface="Times"/>
              </a:rPr>
              <a:t> nearly vanishes</a:t>
            </a:r>
          </a:p>
          <a:p>
            <a:r>
              <a:rPr lang="fr-FR" b="1">
                <a:latin typeface="Times"/>
                <a:cs typeface="Times"/>
              </a:rPr>
              <a:t>What about the other elastic coefficients ?</a:t>
            </a:r>
          </a:p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measure more resonance modes in a better cell</a:t>
            </a:r>
            <a:endParaRPr lang="fr-FR" b="1">
              <a:latin typeface="Times"/>
              <a:cs typeface="Times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93160" y="3647693"/>
            <a:ext cx="569533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should quatum plasticity disappear </a:t>
            </a:r>
          </a:p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for supersolidity to appear ?</a:t>
            </a:r>
          </a:p>
          <a:p>
            <a:endParaRPr lang="fr-FR" b="1">
              <a:latin typeface="Times"/>
              <a:cs typeface="Times"/>
            </a:endParaRPr>
          </a:p>
          <a:p>
            <a:r>
              <a:rPr lang="fr-FR" b="1">
                <a:latin typeface="Times"/>
                <a:cs typeface="Times"/>
              </a:rPr>
              <a:t>to be checked by studying the rotational properties </a:t>
            </a:r>
          </a:p>
          <a:p>
            <a:r>
              <a:rPr lang="fr-FR" b="1">
                <a:latin typeface="Times"/>
                <a:cs typeface="Times"/>
              </a:rPr>
              <a:t>of crystals similar to those presented in this talk</a:t>
            </a:r>
          </a:p>
          <a:p>
            <a:endParaRPr lang="fr-FR" b="1">
              <a:latin typeface="Times"/>
              <a:cs typeface="Times"/>
            </a:endParaRPr>
          </a:p>
          <a:p>
            <a:r>
              <a:rPr lang="fr-FR" b="1">
                <a:latin typeface="Times"/>
                <a:cs typeface="Times"/>
              </a:rPr>
              <a:t>a transparent torsional oscillator built </a:t>
            </a:r>
          </a:p>
          <a:p>
            <a:r>
              <a:rPr lang="fr-FR" b="1">
                <a:latin typeface="Times"/>
                <a:cs typeface="Times"/>
              </a:rPr>
              <a:t>in collaboration with J. West and M. Chan (Penn. State)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85655" y="2799274"/>
            <a:ext cx="2929744" cy="390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20" descr="D:\Users\xavier\Bureau\ens june 2010\Single_facette_140510_18 31 39 .53_T=0.0528K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75" y="1649413"/>
            <a:ext cx="28797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21" descr="D:\Users\xavier\Bureau\ens june 2010\Single_facette_140510_18 31 37 .53_T=0.0508K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644650"/>
            <a:ext cx="28797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22" descr="D:\Users\xavier\Bureau\ens june 2010\Single_facette_140510_18 31 38 .53_T=0.0528K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1649413"/>
            <a:ext cx="28797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23" descr="D:\Users\xavier\Bureau\ens june 2010\Single_facette_140510_18 31 42 .53_T=0.0533K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4191000"/>
            <a:ext cx="28797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24" descr="D:\Users\xavier\Bureau\ens june 2010\Single_facette_140510_18 31 40 .51_T=0.0530K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075" y="4191000"/>
            <a:ext cx="28797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25" descr="D:\Users\xavier\Bureau\ens june 2010\Single_facette_140510_18 31 41 .53_T=0.0530K.t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4200" y="4191000"/>
            <a:ext cx="28797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46"/>
          <p:cNvSpPr txBox="1">
            <a:spLocks noChangeArrowheads="1"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accent5">
              <a:lumMod val="60000"/>
              <a:lumOff val="40000"/>
              <a:alpha val="50195"/>
            </a:schemeClr>
          </a:solidFill>
          <a:ln w="28575">
            <a:solidFill>
              <a:schemeClr val="tx1"/>
            </a:solidFill>
          </a:ln>
        </p:spPr>
        <p:txBody>
          <a:bodyPr anchor="ctr">
            <a:normAutofit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latin typeface="+mj-lt"/>
              </a:rPr>
              <a:t>Facets of a single crystal in the </a:t>
            </a:r>
            <a:r>
              <a:rPr lang="en-US" sz="3600" dirty="0" err="1" smtClean="0">
                <a:latin typeface="+mj-lt"/>
              </a:rPr>
              <a:t>minibottle</a:t>
            </a:r>
            <a:endParaRPr lang="en-US" sz="3600" baseline="-25000" dirty="0">
              <a:latin typeface="+mj-lt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23528" y="1124744"/>
            <a:ext cx="2770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+mn-lt"/>
              </a:rPr>
              <a:t>Fast growth at low T</a:t>
            </a:r>
            <a:endParaRPr lang="en-US" sz="2400" b="1" dirty="0">
              <a:solidFill>
                <a:srgbClr val="0000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57400" y="129170"/>
            <a:ext cx="49530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future experiments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93160" y="2175106"/>
            <a:ext cx="3875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make simultaneous measurements of </a:t>
            </a:r>
          </a:p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the elastic and the rotation properties 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85655" y="2799274"/>
            <a:ext cx="2929744" cy="390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393160" y="3929433"/>
            <a:ext cx="47569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latin typeface="Times"/>
                <a:cs typeface="Times"/>
              </a:rPr>
              <a:t>vary and measure the density of dislocations </a:t>
            </a:r>
            <a:r>
              <a:rPr lang="fr-FR" b="1">
                <a:latin typeface="Symbol" charset="2"/>
                <a:cs typeface="Symbol" charset="2"/>
              </a:rPr>
              <a:t>L</a:t>
            </a:r>
            <a:endParaRPr lang="fr-FR" b="1">
              <a:latin typeface="Times"/>
              <a:cs typeface="Times"/>
            </a:endParaRPr>
          </a:p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the rotation anomaly should increase with </a:t>
            </a:r>
            <a:r>
              <a:rPr lang="fr-FR" b="1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</a:p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the elastic anomaly should decrease with 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97256" y="237250"/>
            <a:ext cx="863184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consequences at the macroscopic scale</a:t>
            </a:r>
          </a:p>
        </p:txBody>
      </p:sp>
      <p:pic>
        <p:nvPicPr>
          <p:cNvPr id="6" name="Picture 6" descr="diaghe4"/>
          <p:cNvPicPr>
            <a:picLocks noChangeAspect="1" noChangeArrowheads="1"/>
          </p:cNvPicPr>
          <p:nvPr/>
        </p:nvPicPr>
        <p:blipFill>
          <a:blip r:embed="rId2"/>
          <a:srcRect t="7191" b="12178"/>
          <a:stretch>
            <a:fillRect/>
          </a:stretch>
        </p:blipFill>
        <p:spPr bwMode="auto">
          <a:xfrm>
            <a:off x="4369431" y="1463939"/>
            <a:ext cx="4559673" cy="4088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229696" y="906240"/>
            <a:ext cx="3742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latin typeface="Times"/>
                <a:cs typeface="Times"/>
              </a:rPr>
              <a:t>the liquid state is more stable than the solid state below 25 bar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29696" y="4227213"/>
            <a:ext cx="3742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latin typeface="Times"/>
                <a:cs typeface="Times"/>
              </a:rPr>
              <a:t>the liquid-solid transition is nearly independent of  T below 1K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9696" y="293555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>
                <a:latin typeface="Times"/>
                <a:cs typeface="Times"/>
              </a:rPr>
              <a:t>solid 4He exists only above 25 bar</a:t>
            </a:r>
          </a:p>
          <a:p>
            <a:r>
              <a:rPr lang="fr-FR" b="1">
                <a:latin typeface="Times"/>
                <a:cs typeface="Times"/>
              </a:rPr>
              <a:t>no triple point</a:t>
            </a:r>
          </a:p>
          <a:p>
            <a:endParaRPr lang="fr-FR" b="1">
              <a:latin typeface="Times"/>
              <a:cs typeface="Times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29696" y="5241869"/>
            <a:ext cx="4252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latin typeface="Times"/>
                <a:cs typeface="Times"/>
              </a:rPr>
              <a:t>the Lindemann criterion is violated:</a:t>
            </a:r>
          </a:p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(&lt;</a:t>
            </a:r>
            <a:r>
              <a:rPr lang="fr-FR" b="1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x</a:t>
            </a:r>
            <a:r>
              <a:rPr lang="fr-FR" b="1" baseline="30000">
                <a:solidFill>
                  <a:srgbClr val="FF0000"/>
                </a:solidFill>
                <a:latin typeface="Times"/>
                <a:cs typeface="Times"/>
              </a:rPr>
              <a:t>2</a:t>
            </a:r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&gt;)</a:t>
            </a:r>
            <a:r>
              <a:rPr lang="fr-FR" b="1" baseline="30000">
                <a:solidFill>
                  <a:srgbClr val="FF0000"/>
                </a:solidFill>
                <a:latin typeface="Times"/>
                <a:cs typeface="Times"/>
              </a:rPr>
              <a:t>1/2 </a:t>
            </a:r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= 0.27 a in </a:t>
            </a:r>
            <a:r>
              <a:rPr lang="fr-FR" b="1" baseline="30000">
                <a:solidFill>
                  <a:srgbClr val="FF0000"/>
                </a:solidFill>
                <a:latin typeface="Times"/>
                <a:cs typeface="Times"/>
              </a:rPr>
              <a:t>4</a:t>
            </a:r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He </a:t>
            </a:r>
          </a:p>
          <a:p>
            <a:r>
              <a:rPr lang="fr-FR" b="1">
                <a:latin typeface="Times"/>
                <a:cs typeface="Times"/>
              </a:rPr>
              <a:t>on the melting line</a:t>
            </a:r>
          </a:p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instead of 0.10 a </a:t>
            </a:r>
            <a:r>
              <a:rPr lang="fr-FR" b="1">
                <a:latin typeface="Times"/>
                <a:cs typeface="Times"/>
              </a:rPr>
              <a:t>in classical crystals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229696" y="1920898"/>
            <a:ext cx="3742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latin typeface="Times"/>
                <a:cs typeface="Times"/>
              </a:rPr>
              <a:t>a transition to a superfluid state below 2K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78200" y="304800"/>
            <a:ext cx="613214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... nor in the presence of some dislocations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05350" y="1148347"/>
            <a:ext cx="3202258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on dislocations</a:t>
            </a:r>
            <a:r>
              <a:rPr lang="fr-FR" b="1">
                <a:latin typeface="Times"/>
                <a:cs typeface="Times"/>
              </a:rPr>
              <a:t>, </a:t>
            </a:r>
          </a:p>
          <a:p>
            <a:r>
              <a:rPr lang="fr-FR" b="1">
                <a:latin typeface="Times"/>
                <a:cs typeface="Times"/>
              </a:rPr>
              <a:t>the binding energy of </a:t>
            </a:r>
            <a:r>
              <a:rPr lang="fr-FR" b="1" baseline="30000">
                <a:latin typeface="Times"/>
                <a:cs typeface="Times"/>
              </a:rPr>
              <a:t>3</a:t>
            </a:r>
            <a:r>
              <a:rPr lang="fr-FR" b="1">
                <a:latin typeface="Times"/>
                <a:cs typeface="Times"/>
              </a:rPr>
              <a:t>He is </a:t>
            </a:r>
          </a:p>
          <a:p>
            <a:r>
              <a:rPr lang="fr-FR" b="1">
                <a:latin typeface="Times"/>
                <a:cs typeface="Times"/>
              </a:rPr>
              <a:t>E</a:t>
            </a:r>
            <a:r>
              <a:rPr lang="fr-FR" b="1" baseline="-25000">
                <a:latin typeface="Times"/>
                <a:cs typeface="Times"/>
              </a:rPr>
              <a:t>B</a:t>
            </a:r>
            <a:r>
              <a:rPr lang="fr-FR" b="1">
                <a:latin typeface="Times"/>
                <a:cs typeface="Times"/>
              </a:rPr>
              <a:t> = 0.73 ± 0.45 K</a:t>
            </a:r>
          </a:p>
          <a:p>
            <a:r>
              <a:rPr lang="fr-FR" b="1" i="1">
                <a:latin typeface="Times"/>
                <a:cs typeface="Times"/>
              </a:rPr>
              <a:t>(Syshchenko et al. PRL 2010)</a:t>
            </a:r>
          </a:p>
          <a:p>
            <a:endParaRPr lang="fr-FR" b="1" i="1">
              <a:latin typeface="Times"/>
              <a:cs typeface="Times"/>
            </a:endParaRPr>
          </a:p>
          <a:p>
            <a:r>
              <a:rPr lang="fr-FR" b="1">
                <a:latin typeface="Times"/>
                <a:cs typeface="Times"/>
              </a:rPr>
              <a:t>Even the lowest energy states are higher than in the liquid</a:t>
            </a:r>
          </a:p>
          <a:p>
            <a:endParaRPr lang="fr-FR" b="1">
              <a:latin typeface="Times"/>
              <a:cs typeface="Times"/>
            </a:endParaRPr>
          </a:p>
          <a:p>
            <a:r>
              <a:rPr lang="fr-FR" b="1">
                <a:latin typeface="Times"/>
                <a:cs typeface="Times"/>
              </a:rPr>
              <a:t>the concentration of </a:t>
            </a:r>
            <a:r>
              <a:rPr lang="fr-FR" b="1" baseline="30000">
                <a:latin typeface="Times"/>
                <a:cs typeface="Times"/>
              </a:rPr>
              <a:t>3</a:t>
            </a:r>
            <a:r>
              <a:rPr lang="fr-FR" b="1">
                <a:latin typeface="Times"/>
                <a:cs typeface="Times"/>
              </a:rPr>
              <a:t>He on dislocations </a:t>
            </a:r>
          </a:p>
          <a:p>
            <a:r>
              <a:rPr lang="fr-FR" b="1">
                <a:latin typeface="Times"/>
                <a:cs typeface="Times"/>
              </a:rPr>
              <a:t>X</a:t>
            </a:r>
            <a:r>
              <a:rPr lang="fr-FR" b="1" baseline="-25000">
                <a:latin typeface="Times"/>
                <a:cs typeface="Times"/>
              </a:rPr>
              <a:t>3</a:t>
            </a:r>
            <a:r>
              <a:rPr lang="fr-FR" b="1" baseline="30000">
                <a:latin typeface="Times"/>
                <a:cs typeface="Times"/>
              </a:rPr>
              <a:t>d</a:t>
            </a:r>
            <a:r>
              <a:rPr lang="fr-FR" b="1">
                <a:latin typeface="Times"/>
                <a:cs typeface="Times"/>
              </a:rPr>
              <a:t> &lt; X</a:t>
            </a:r>
            <a:r>
              <a:rPr lang="fr-FR" b="1" baseline="-25000">
                <a:latin typeface="Times"/>
                <a:cs typeface="Times"/>
              </a:rPr>
              <a:t>3</a:t>
            </a:r>
            <a:r>
              <a:rPr lang="fr-FR" b="1" baseline="30000">
                <a:latin typeface="Times"/>
                <a:cs typeface="Times"/>
              </a:rPr>
              <a:t>L</a:t>
            </a:r>
            <a:r>
              <a:rPr lang="fr-FR" b="1">
                <a:latin typeface="Times"/>
                <a:cs typeface="Times"/>
              </a:rPr>
              <a:t> = 4 10</a:t>
            </a:r>
            <a:r>
              <a:rPr lang="fr-FR" b="1" baseline="30000">
                <a:latin typeface="Times"/>
                <a:cs typeface="Times"/>
              </a:rPr>
              <a:t>-10</a:t>
            </a:r>
          </a:p>
          <a:p>
            <a:r>
              <a:rPr lang="fr-FR" b="1">
                <a:latin typeface="Times"/>
                <a:cs typeface="Times"/>
              </a:rPr>
              <a:t>the maximum distance between </a:t>
            </a:r>
            <a:r>
              <a:rPr lang="fr-FR" b="1" baseline="30000">
                <a:latin typeface="Times"/>
                <a:cs typeface="Times"/>
              </a:rPr>
              <a:t>3</a:t>
            </a:r>
            <a:r>
              <a:rPr lang="fr-FR" b="1">
                <a:latin typeface="Times"/>
                <a:cs typeface="Times"/>
              </a:rPr>
              <a:t>He on dislocations is</a:t>
            </a:r>
          </a:p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L</a:t>
            </a:r>
            <a:r>
              <a:rPr lang="fr-FR" b="1" baseline="-25000">
                <a:solidFill>
                  <a:srgbClr val="0000FF"/>
                </a:solidFill>
                <a:latin typeface="Times"/>
                <a:cs typeface="Times"/>
              </a:rPr>
              <a:t>i</a:t>
            </a:r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 = a/X</a:t>
            </a:r>
            <a:r>
              <a:rPr lang="fr-FR" b="1" baseline="-25000">
                <a:solidFill>
                  <a:srgbClr val="0000FF"/>
                </a:solidFill>
                <a:latin typeface="Times"/>
                <a:cs typeface="Times"/>
              </a:rPr>
              <a:t>3</a:t>
            </a:r>
            <a:r>
              <a:rPr lang="fr-FR" b="1" baseline="30000">
                <a:solidFill>
                  <a:srgbClr val="0000FF"/>
                </a:solidFill>
                <a:latin typeface="Times"/>
                <a:cs typeface="Times"/>
              </a:rPr>
              <a:t>d</a:t>
            </a:r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 &gt; 100 cm</a:t>
            </a:r>
          </a:p>
          <a:p>
            <a:r>
              <a:rPr lang="fr-FR" b="1">
                <a:latin typeface="Times"/>
                <a:cs typeface="Times"/>
              </a:rPr>
              <a:t>while the cell width is 1 cm</a:t>
            </a:r>
          </a:p>
          <a:p>
            <a:r>
              <a:rPr lang="fr-FR" b="1">
                <a:latin typeface="Times"/>
                <a:cs typeface="Times"/>
              </a:rPr>
              <a:t>=&gt; with a dislocation density of order 100 cm</a:t>
            </a:r>
            <a:r>
              <a:rPr lang="fr-FR" b="1" baseline="30000">
                <a:latin typeface="Times"/>
                <a:cs typeface="Times"/>
              </a:rPr>
              <a:t>-2</a:t>
            </a:r>
            <a:r>
              <a:rPr lang="fr-FR" b="1">
                <a:latin typeface="Times"/>
                <a:cs typeface="Times"/>
              </a:rPr>
              <a:t>, there is </a:t>
            </a:r>
          </a:p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at most one </a:t>
            </a:r>
            <a:r>
              <a:rPr lang="fr-FR" b="1" baseline="30000">
                <a:solidFill>
                  <a:srgbClr val="0000FF"/>
                </a:solidFill>
                <a:latin typeface="Times"/>
                <a:cs typeface="Times"/>
              </a:rPr>
              <a:t>3</a:t>
            </a:r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He atom on the whole dislocation network</a:t>
            </a:r>
            <a:endParaRPr lang="fr-FR" b="1">
              <a:latin typeface="Times"/>
              <a:cs typeface="Times"/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4323724" y="1540930"/>
            <a:ext cx="4499375" cy="2566895"/>
          </a:xfrm>
          <a:custGeom>
            <a:avLst/>
            <a:gdLst>
              <a:gd name="connsiteX0" fmla="*/ 0 w 4499375"/>
              <a:gd name="connsiteY0" fmla="*/ 0 h 2566895"/>
              <a:gd name="connsiteX1" fmla="*/ 1134977 w 4499375"/>
              <a:gd name="connsiteY1" fmla="*/ 13510 h 2566895"/>
              <a:gd name="connsiteX2" fmla="*/ 1134977 w 4499375"/>
              <a:gd name="connsiteY2" fmla="*/ 1296957 h 2566895"/>
              <a:gd name="connsiteX3" fmla="*/ 1999722 w 4499375"/>
              <a:gd name="connsiteY3" fmla="*/ 1296957 h 2566895"/>
              <a:gd name="connsiteX4" fmla="*/ 1986210 w 4499375"/>
              <a:gd name="connsiteY4" fmla="*/ 13510 h 2566895"/>
              <a:gd name="connsiteX5" fmla="*/ 2905002 w 4499375"/>
              <a:gd name="connsiteY5" fmla="*/ 27020 h 2566895"/>
              <a:gd name="connsiteX6" fmla="*/ 2905002 w 4499375"/>
              <a:gd name="connsiteY6" fmla="*/ 2566895 h 2566895"/>
              <a:gd name="connsiteX7" fmla="*/ 3796770 w 4499375"/>
              <a:gd name="connsiteY7" fmla="*/ 2553385 h 2566895"/>
              <a:gd name="connsiteX8" fmla="*/ 3796770 w 4499375"/>
              <a:gd name="connsiteY8" fmla="*/ 13510 h 2566895"/>
              <a:gd name="connsiteX9" fmla="*/ 4499375 w 4499375"/>
              <a:gd name="connsiteY9" fmla="*/ 13510 h 2566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99375" h="2566895">
                <a:moveTo>
                  <a:pt x="0" y="0"/>
                </a:moveTo>
                <a:lnTo>
                  <a:pt x="1134977" y="13510"/>
                </a:lnTo>
                <a:lnTo>
                  <a:pt x="1134977" y="1296957"/>
                </a:lnTo>
                <a:lnTo>
                  <a:pt x="1999722" y="1296957"/>
                </a:lnTo>
                <a:lnTo>
                  <a:pt x="1986210" y="13510"/>
                </a:lnTo>
                <a:lnTo>
                  <a:pt x="2905002" y="27020"/>
                </a:lnTo>
                <a:lnTo>
                  <a:pt x="2905002" y="2566895"/>
                </a:lnTo>
                <a:lnTo>
                  <a:pt x="3796770" y="2553385"/>
                </a:lnTo>
                <a:lnTo>
                  <a:pt x="3796770" y="13510"/>
                </a:lnTo>
                <a:lnTo>
                  <a:pt x="4499375" y="1351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458701" y="2107556"/>
            <a:ext cx="864745" cy="151311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9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323724" y="1148347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bulk solid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231714" y="3589090"/>
            <a:ext cx="1339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dislocations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275746" y="3697171"/>
            <a:ext cx="762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liquid</a:t>
            </a:r>
          </a:p>
        </p:txBody>
      </p:sp>
      <p:grpSp>
        <p:nvGrpSpPr>
          <p:cNvPr id="11" name="Grouper 10"/>
          <p:cNvGrpSpPr/>
          <p:nvPr/>
        </p:nvGrpSpPr>
        <p:grpSpPr>
          <a:xfrm>
            <a:off x="5148064" y="4652963"/>
            <a:ext cx="3638749" cy="1291425"/>
            <a:chOff x="5148064" y="1581256"/>
            <a:chExt cx="3638749" cy="1291425"/>
          </a:xfrm>
        </p:grpSpPr>
        <p:grpSp>
          <p:nvGrpSpPr>
            <p:cNvPr id="12" name="Groupe 72"/>
            <p:cNvGrpSpPr/>
            <p:nvPr/>
          </p:nvGrpSpPr>
          <p:grpSpPr>
            <a:xfrm>
              <a:off x="5148064" y="2492904"/>
              <a:ext cx="2625824" cy="72000"/>
              <a:chOff x="5508104" y="2204872"/>
              <a:chExt cx="2625824" cy="72000"/>
            </a:xfrm>
          </p:grpSpPr>
          <p:sp>
            <p:nvSpPr>
              <p:cNvPr id="18" name="Ellipse 17"/>
              <p:cNvSpPr/>
              <p:nvPr/>
            </p:nvSpPr>
            <p:spPr>
              <a:xfrm>
                <a:off x="5508104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Ellipse 18"/>
              <p:cNvSpPr/>
              <p:nvPr/>
            </p:nvSpPr>
            <p:spPr>
              <a:xfrm>
                <a:off x="5652128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Ellipse 19"/>
              <p:cNvSpPr/>
              <p:nvPr/>
            </p:nvSpPr>
            <p:spPr>
              <a:xfrm>
                <a:off x="5804528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Ellipse 20"/>
              <p:cNvSpPr/>
              <p:nvPr/>
            </p:nvSpPr>
            <p:spPr>
              <a:xfrm>
                <a:off x="5956928" y="2204872"/>
                <a:ext cx="72000" cy="7200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Ellipse 21"/>
              <p:cNvSpPr/>
              <p:nvPr/>
            </p:nvSpPr>
            <p:spPr>
              <a:xfrm>
                <a:off x="6109328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Ellipse 22"/>
              <p:cNvSpPr/>
              <p:nvPr/>
            </p:nvSpPr>
            <p:spPr>
              <a:xfrm>
                <a:off x="6261728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Ellipse 23"/>
              <p:cNvSpPr/>
              <p:nvPr/>
            </p:nvSpPr>
            <p:spPr>
              <a:xfrm>
                <a:off x="6410672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Ellipse 24"/>
              <p:cNvSpPr/>
              <p:nvPr/>
            </p:nvSpPr>
            <p:spPr>
              <a:xfrm>
                <a:off x="6554696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Ellipse 25"/>
              <p:cNvSpPr/>
              <p:nvPr/>
            </p:nvSpPr>
            <p:spPr>
              <a:xfrm>
                <a:off x="6707096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Ellipse 26"/>
              <p:cNvSpPr/>
              <p:nvPr/>
            </p:nvSpPr>
            <p:spPr>
              <a:xfrm>
                <a:off x="6859496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Ellipse 27"/>
              <p:cNvSpPr/>
              <p:nvPr/>
            </p:nvSpPr>
            <p:spPr>
              <a:xfrm>
                <a:off x="7011896" y="2204872"/>
                <a:ext cx="72000" cy="7200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Ellipse 28"/>
              <p:cNvSpPr/>
              <p:nvPr/>
            </p:nvSpPr>
            <p:spPr>
              <a:xfrm>
                <a:off x="7164296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Ellipse 29"/>
              <p:cNvSpPr/>
              <p:nvPr/>
            </p:nvSpPr>
            <p:spPr>
              <a:xfrm>
                <a:off x="7308304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Ellipse 30"/>
              <p:cNvSpPr/>
              <p:nvPr/>
            </p:nvSpPr>
            <p:spPr>
              <a:xfrm>
                <a:off x="7452328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Ellipse 31"/>
              <p:cNvSpPr/>
              <p:nvPr/>
            </p:nvSpPr>
            <p:spPr>
              <a:xfrm>
                <a:off x="7604728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Ellipse 32"/>
              <p:cNvSpPr/>
              <p:nvPr/>
            </p:nvSpPr>
            <p:spPr>
              <a:xfrm>
                <a:off x="7757128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Ellipse 33"/>
              <p:cNvSpPr/>
              <p:nvPr/>
            </p:nvSpPr>
            <p:spPr>
              <a:xfrm>
                <a:off x="7909528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Ellipse 34"/>
              <p:cNvSpPr/>
              <p:nvPr/>
            </p:nvSpPr>
            <p:spPr>
              <a:xfrm>
                <a:off x="8061928" y="2204872"/>
                <a:ext cx="72000" cy="7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" name="Connecteur droit avec flèche 12"/>
            <p:cNvCxnSpPr/>
            <p:nvPr/>
          </p:nvCxnSpPr>
          <p:spPr>
            <a:xfrm>
              <a:off x="5580112" y="2348880"/>
              <a:ext cx="1152128" cy="1588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5148064" y="2564904"/>
              <a:ext cx="2712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n-lt"/>
                </a:rPr>
                <a:t>a</a:t>
              </a:r>
              <a:endParaRPr lang="en-US" sz="1400" dirty="0">
                <a:latin typeface="+mn-lt"/>
              </a:endParaRPr>
            </a:p>
          </p:txBody>
        </p:sp>
        <p:cxnSp>
          <p:nvCxnSpPr>
            <p:cNvPr id="15" name="Connecteur droit avec flèche 14"/>
            <p:cNvCxnSpPr/>
            <p:nvPr/>
          </p:nvCxnSpPr>
          <p:spPr>
            <a:xfrm>
              <a:off x="5148088" y="2635324"/>
              <a:ext cx="2160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5964844" y="1984006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  <a:latin typeface="Times"/>
                  <a:cs typeface="Times"/>
                </a:rPr>
                <a:t>L</a:t>
              </a:r>
              <a:r>
                <a:rPr lang="en-US" b="1" baseline="-25000" dirty="0" smtClean="0">
                  <a:solidFill>
                    <a:srgbClr val="0000FF"/>
                  </a:solidFill>
                  <a:latin typeface="Times"/>
                  <a:cs typeface="Times"/>
                </a:rPr>
                <a:t>i</a:t>
              </a:r>
              <a:endParaRPr lang="en-US" b="1" baseline="-25000" dirty="0">
                <a:solidFill>
                  <a:srgbClr val="0000FF"/>
                </a:solidFill>
                <a:latin typeface="Times"/>
                <a:cs typeface="Times"/>
              </a:endParaRPr>
            </a:p>
          </p:txBody>
        </p:sp>
        <p:graphicFrame>
          <p:nvGraphicFramePr>
            <p:cNvPr id="17" name="Object 8"/>
            <p:cNvGraphicFramePr>
              <a:graphicFrameLocks noChangeAspect="1"/>
            </p:cNvGraphicFramePr>
            <p:nvPr/>
          </p:nvGraphicFramePr>
          <p:xfrm>
            <a:off x="7808913" y="1581256"/>
            <a:ext cx="977900" cy="754062"/>
          </p:xfrm>
          <a:graphic>
            <a:graphicData uri="http://schemas.openxmlformats.org/presentationml/2006/ole">
              <p:oleObj spid="_x0000_s24578" name="Équation" r:id="rId3" imgW="533400" imgH="406400" progId="Equation.3">
                <p:embed/>
              </p:oleObj>
            </a:graphicData>
          </a:graphic>
        </p:graphicFrame>
      </p:grpSp>
      <p:sp>
        <p:nvSpPr>
          <p:cNvPr id="36" name="ZoneTexte 35"/>
          <p:cNvSpPr txBox="1"/>
          <p:nvPr/>
        </p:nvSpPr>
        <p:spPr>
          <a:xfrm>
            <a:off x="6549628" y="5748513"/>
            <a:ext cx="543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 dirty="0" smtClean="0">
                <a:solidFill>
                  <a:srgbClr val="0000FF"/>
                </a:solidFill>
                <a:latin typeface="Times"/>
                <a:cs typeface="Times"/>
              </a:rPr>
              <a:t>3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He</a:t>
            </a:r>
            <a:endParaRPr lang="en-US" b="1" baseline="-25000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5458701" y="5759722"/>
            <a:ext cx="543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 dirty="0" smtClean="0">
                <a:solidFill>
                  <a:srgbClr val="0000FF"/>
                </a:solidFill>
                <a:latin typeface="Times"/>
                <a:cs typeface="Times"/>
              </a:rPr>
              <a:t>3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He</a:t>
            </a:r>
            <a:endParaRPr lang="en-US" b="1" baseline="-25000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cxnSp>
        <p:nvCxnSpPr>
          <p:cNvPr id="39" name="Connecteur droit avec flèche 38"/>
          <p:cNvCxnSpPr/>
          <p:nvPr/>
        </p:nvCxnSpPr>
        <p:spPr>
          <a:xfrm rot="5400000">
            <a:off x="4506341" y="2181860"/>
            <a:ext cx="1283447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rot="5400000">
            <a:off x="7088634" y="2823584"/>
            <a:ext cx="2566897" cy="158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4391284" y="1963420"/>
            <a:ext cx="754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Times"/>
                <a:cs typeface="Times"/>
              </a:rPr>
              <a:t>0.73 K</a:t>
            </a:r>
            <a:endParaRPr lang="en-US" sz="1600" b="1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8328893" y="2485152"/>
            <a:ext cx="857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Times"/>
                <a:cs typeface="Times"/>
              </a:rPr>
              <a:t>1.359 K</a:t>
            </a:r>
            <a:endParaRPr lang="en-US" sz="1600" b="1" dirty="0">
              <a:solidFill>
                <a:srgbClr val="0000FF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458200" cy="8382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3200" b="1">
                <a:solidFill>
                  <a:schemeClr val="tx1"/>
                </a:solidFill>
                <a:latin typeface="Times"/>
                <a:ea typeface="ＭＳ Ｐゴシック" pitchFamily="28" charset="-128"/>
                <a:cs typeface="Times"/>
              </a:rPr>
              <a:t>a superfluid network of  dislocations ?</a:t>
            </a:r>
          </a:p>
        </p:txBody>
      </p:sp>
      <p:pic>
        <p:nvPicPr>
          <p:cNvPr id="34819" name="Picture 1027"/>
          <p:cNvPicPr>
            <a:picLocks noChangeAspect="1" noChangeArrowheads="1"/>
          </p:cNvPicPr>
          <p:nvPr/>
        </p:nvPicPr>
        <p:blipFill>
          <a:blip r:embed="rId3">
            <a:lum bright="-44000" contrast="56000"/>
          </a:blip>
          <a:srcRect/>
          <a:stretch>
            <a:fillRect/>
          </a:stretch>
        </p:blipFill>
        <p:spPr bwMode="auto">
          <a:xfrm>
            <a:off x="1066800" y="1371600"/>
            <a:ext cx="7327900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9460" name="Text Box 1028"/>
          <p:cNvSpPr txBox="1">
            <a:spLocks noChangeArrowheads="1"/>
          </p:cNvSpPr>
          <p:nvPr/>
        </p:nvSpPr>
        <p:spPr bwMode="auto">
          <a:xfrm>
            <a:off x="304799" y="5264215"/>
            <a:ext cx="834728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along a 1D - dislocation, the coherence length </a:t>
            </a: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  <a:cs typeface="Symbol" charset="2"/>
              </a:rPr>
              <a:t>x</a:t>
            </a: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</a:t>
            </a:r>
            <a:r>
              <a:rPr lang="fr-FR" altLang="ja-JP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~ a (T*/T)</a:t>
            </a:r>
          </a:p>
          <a:p>
            <a:pPr algn="l">
              <a:defRPr/>
            </a:pPr>
            <a:r>
              <a:rPr lang="fr-FR" altLang="ja-JP" b="1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quantum coherence should percolate dans un réseau through the 3D network of </a:t>
            </a:r>
          </a:p>
          <a:p>
            <a:pPr algn="l">
              <a:defRPr/>
            </a:pPr>
            <a:r>
              <a:rPr lang="fr-FR" altLang="ja-JP" b="1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dislocation lines (Shevchenko 1987)</a:t>
            </a:r>
          </a:p>
          <a:p>
            <a:pPr>
              <a:defRPr/>
            </a:pPr>
            <a:r>
              <a:rPr lang="fr-FR" altLang="ja-JP" b="1" i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difficulties: </a:t>
            </a:r>
            <a:r>
              <a:rPr lang="fr-FR" altLang="ja-JP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a very large dislocation density is needed in order to reach </a:t>
            </a:r>
          </a:p>
          <a:p>
            <a:pPr>
              <a:defRPr/>
            </a:pPr>
            <a:r>
              <a:rPr lang="fr-FR" altLang="ja-JP" b="1" i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 Tc ~100 mK and ~1% supersolid fraction </a:t>
            </a:r>
            <a:r>
              <a:rPr lang="fr-FR" b="1" i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</a:t>
            </a:r>
          </a:p>
        </p:txBody>
      </p:sp>
      <p:sp>
        <p:nvSpPr>
          <p:cNvPr id="659461" name="Text Box 1029"/>
          <p:cNvSpPr txBox="1">
            <a:spLocks noChangeArrowheads="1"/>
          </p:cNvSpPr>
          <p:nvPr/>
        </p:nvSpPr>
        <p:spPr bwMode="auto">
          <a:xfrm>
            <a:off x="1635125" y="4594225"/>
            <a:ext cx="2705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sz="1800" i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Boninsegni et al. PRL 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08100" y="304801"/>
            <a:ext cx="62230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comment vérifier </a:t>
            </a:r>
            <a:r>
              <a:rPr lang="fr-FR" sz="2400" b="1">
                <a:latin typeface="Times"/>
                <a:cs typeface="Times"/>
              </a:rPr>
              <a:t>?</a:t>
            </a:r>
            <a:endParaRPr lang="fr-FR" sz="2400" b="1">
              <a:latin typeface="Times" pitchFamily="-112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29375" y="1056156"/>
            <a:ext cx="80272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mesurer à la fois les propriétés de rotation et les propriétés élastiques </a:t>
            </a:r>
            <a:r>
              <a:rPr lang="fr-FR" b="1">
                <a:solidFill>
                  <a:srgbClr val="000000"/>
                </a:solidFill>
                <a:latin typeface="Times"/>
                <a:cs typeface="Times"/>
              </a:rPr>
              <a:t>dans des cristaux où l'on fait varier:</a:t>
            </a:r>
          </a:p>
          <a:p>
            <a:r>
              <a:rPr lang="fr-FR" b="1">
                <a:solidFill>
                  <a:srgbClr val="000000"/>
                </a:solidFill>
                <a:latin typeface="Times"/>
                <a:cs typeface="Times"/>
              </a:rPr>
              <a:t>- la densité de dislocations (de 0 à 10</a:t>
            </a:r>
            <a:r>
              <a:rPr lang="fr-FR" b="1" baseline="30000">
                <a:solidFill>
                  <a:srgbClr val="000000"/>
                </a:solidFill>
                <a:latin typeface="Times"/>
                <a:cs typeface="Times"/>
              </a:rPr>
              <a:t>12</a:t>
            </a:r>
            <a:r>
              <a:rPr lang="fr-FR" b="1">
                <a:solidFill>
                  <a:srgbClr val="000000"/>
                </a:solidFill>
                <a:latin typeface="Times"/>
                <a:cs typeface="Times"/>
              </a:rPr>
              <a:t> disloc/cm</a:t>
            </a:r>
            <a:r>
              <a:rPr lang="fr-FR" b="1" baseline="30000">
                <a:solidFill>
                  <a:srgbClr val="000000"/>
                </a:solidFill>
                <a:latin typeface="Times"/>
                <a:cs typeface="Times"/>
              </a:rPr>
              <a:t>2</a:t>
            </a:r>
            <a:r>
              <a:rPr lang="fr-FR" b="1">
                <a:solidFill>
                  <a:srgbClr val="000000"/>
                </a:solidFill>
                <a:latin typeface="Times"/>
                <a:cs typeface="Times"/>
              </a:rPr>
              <a:t> à mesurer par atténuation ultrasonore)</a:t>
            </a:r>
          </a:p>
          <a:p>
            <a:r>
              <a:rPr lang="fr-FR" b="1">
                <a:solidFill>
                  <a:srgbClr val="000000"/>
                </a:solidFill>
                <a:latin typeface="Times"/>
                <a:cs typeface="Times"/>
              </a:rPr>
              <a:t>- la concentration en impuretés </a:t>
            </a:r>
            <a:r>
              <a:rPr lang="fr-FR" b="1" baseline="30000">
                <a:solidFill>
                  <a:srgbClr val="000000"/>
                </a:solidFill>
                <a:latin typeface="Times"/>
                <a:cs typeface="Times"/>
              </a:rPr>
              <a:t>3</a:t>
            </a:r>
            <a:r>
              <a:rPr lang="fr-FR" b="1">
                <a:solidFill>
                  <a:srgbClr val="000000"/>
                </a:solidFill>
                <a:latin typeface="Times"/>
                <a:cs typeface="Times"/>
              </a:rPr>
              <a:t>He (entre 10</a:t>
            </a:r>
            <a:r>
              <a:rPr lang="fr-FR" b="1" baseline="30000">
                <a:solidFill>
                  <a:srgbClr val="000000"/>
                </a:solidFill>
                <a:latin typeface="Times"/>
                <a:cs typeface="Times"/>
              </a:rPr>
              <a:t>-30 </a:t>
            </a:r>
            <a:r>
              <a:rPr lang="fr-FR" b="1">
                <a:solidFill>
                  <a:srgbClr val="000000"/>
                </a:solidFill>
                <a:latin typeface="Times"/>
                <a:cs typeface="Times"/>
              </a:rPr>
              <a:t>à 10</a:t>
            </a:r>
            <a:r>
              <a:rPr lang="fr-FR" b="1" baseline="30000">
                <a:solidFill>
                  <a:srgbClr val="000000"/>
                </a:solidFill>
                <a:latin typeface="Times"/>
                <a:cs typeface="Times"/>
              </a:rPr>
              <a:t>-6 </a:t>
            </a:r>
            <a:r>
              <a:rPr lang="fr-FR" b="1">
                <a:solidFill>
                  <a:srgbClr val="000000"/>
                </a:solidFill>
                <a:latin typeface="Times"/>
                <a:cs typeface="Times"/>
              </a:rPr>
              <a:t>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2655" y="2799275"/>
            <a:ext cx="2243946" cy="299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4882597" y="6059268"/>
            <a:ext cx="42614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>
                <a:latin typeface="Times"/>
                <a:cs typeface="Times"/>
              </a:rPr>
              <a:t>un oscillateur de torsion transparent </a:t>
            </a:r>
          </a:p>
          <a:p>
            <a:pPr algn="ctr"/>
            <a:r>
              <a:rPr lang="fr-FR" sz="1600" b="1">
                <a:latin typeface="Times"/>
                <a:cs typeface="Times"/>
              </a:rPr>
              <a:t>construit avec J. West et M. Chan (Penn State)</a:t>
            </a:r>
          </a:p>
        </p:txBody>
      </p:sp>
      <p:pic>
        <p:nvPicPr>
          <p:cNvPr id="7" name="Image 5" descr="IMG_0766.JPG"/>
          <p:cNvPicPr>
            <a:picLocks noChangeAspect="1"/>
          </p:cNvPicPr>
          <p:nvPr/>
        </p:nvPicPr>
        <p:blipFill>
          <a:blip r:embed="rId3"/>
          <a:srcRect l="10168" r="13559"/>
          <a:stretch>
            <a:fillRect/>
          </a:stretch>
        </p:blipFill>
        <p:spPr bwMode="auto">
          <a:xfrm>
            <a:off x="974044" y="2934894"/>
            <a:ext cx="2619377" cy="2575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29375" y="6059268"/>
            <a:ext cx="399730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>
                <a:latin typeface="Times"/>
                <a:cs typeface="Times"/>
              </a:rPr>
              <a:t>cellule acoustique (X. Rojas, A. Haziot et al.</a:t>
            </a:r>
          </a:p>
          <a:p>
            <a:pPr algn="ctr"/>
            <a:r>
              <a:rPr lang="fr-FR" sz="1600" b="1">
                <a:latin typeface="Times"/>
                <a:cs typeface="Times"/>
              </a:rPr>
              <a:t>Phys. Rev. Lett. 131, 147503, 2010)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97256" y="237250"/>
            <a:ext cx="863184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Facets of quantum physics ...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358840" y="2769544"/>
            <a:ext cx="5356582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Question 2: </a:t>
            </a:r>
          </a:p>
          <a:p>
            <a:r>
              <a:rPr lang="fr-FR" b="1">
                <a:latin typeface="Times"/>
                <a:cs typeface="Times"/>
              </a:rPr>
              <a:t>Could </a:t>
            </a:r>
            <a:r>
              <a:rPr lang="fr-FR" b="1" baseline="30000">
                <a:latin typeface="Times"/>
                <a:cs typeface="Times"/>
              </a:rPr>
              <a:t>4</a:t>
            </a:r>
            <a:r>
              <a:rPr lang="fr-FR" b="1">
                <a:latin typeface="Times"/>
                <a:cs typeface="Times"/>
              </a:rPr>
              <a:t>He crystals be superfluid ? </a:t>
            </a:r>
          </a:p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YES</a:t>
            </a:r>
          </a:p>
          <a:p>
            <a:r>
              <a:rPr lang="fr-FR" b="1">
                <a:latin typeface="Times"/>
                <a:cs typeface="Times"/>
              </a:rPr>
              <a:t>a solid has a non-zero shear modulus</a:t>
            </a:r>
          </a:p>
          <a:p>
            <a:r>
              <a:rPr lang="fr-FR" b="1">
                <a:latin typeface="Times"/>
                <a:cs typeface="Times"/>
              </a:rPr>
              <a:t>if part of the mass is superfluid it is called </a:t>
            </a:r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"supersolid"</a:t>
            </a:r>
          </a:p>
          <a:p>
            <a:endParaRPr lang="fr-FR" b="1">
              <a:solidFill>
                <a:srgbClr val="0000FF"/>
              </a:solidFill>
              <a:latin typeface="Times"/>
              <a:cs typeface="Times"/>
            </a:endParaRPr>
          </a:p>
          <a:p>
            <a:r>
              <a:rPr lang="fr-FR" b="1">
                <a:solidFill>
                  <a:srgbClr val="000000"/>
                </a:solidFill>
                <a:latin typeface="Times"/>
                <a:cs typeface="Times"/>
              </a:rPr>
              <a:t>Supersolidity has been </a:t>
            </a:r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discovered in 2004</a:t>
            </a:r>
          </a:p>
          <a:p>
            <a:r>
              <a:rPr lang="fr-FR" b="1">
                <a:solidFill>
                  <a:srgbClr val="000000"/>
                </a:solidFill>
                <a:latin typeface="Times"/>
                <a:cs typeface="Times"/>
              </a:rPr>
              <a:t>its existence </a:t>
            </a:r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confirmed </a:t>
            </a:r>
            <a:r>
              <a:rPr lang="fr-FR" b="1">
                <a:solidFill>
                  <a:srgbClr val="000000"/>
                </a:solidFill>
                <a:latin typeface="Times"/>
                <a:cs typeface="Times"/>
              </a:rPr>
              <a:t>despite many objections</a:t>
            </a:r>
          </a:p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no consensus yet on its physical mechanism</a:t>
            </a:r>
          </a:p>
        </p:txBody>
      </p:sp>
      <p:grpSp>
        <p:nvGrpSpPr>
          <p:cNvPr id="23" name="Grouper 22"/>
          <p:cNvGrpSpPr/>
          <p:nvPr/>
        </p:nvGrpSpPr>
        <p:grpSpPr>
          <a:xfrm>
            <a:off x="358840" y="1288827"/>
            <a:ext cx="8327960" cy="5337179"/>
            <a:chOff x="358840" y="1288827"/>
            <a:chExt cx="8327960" cy="5337179"/>
          </a:xfrm>
        </p:grpSpPr>
        <p:sp>
          <p:nvSpPr>
            <p:cNvPr id="20" name="ZoneTexte 19"/>
            <p:cNvSpPr txBox="1"/>
            <p:nvPr/>
          </p:nvSpPr>
          <p:spPr>
            <a:xfrm>
              <a:off x="358840" y="1288827"/>
              <a:ext cx="535658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>
                  <a:solidFill>
                    <a:srgbClr val="FF0000"/>
                  </a:solidFill>
                  <a:latin typeface="Times"/>
                  <a:cs typeface="Times"/>
                </a:rPr>
                <a:t>Question 1</a:t>
              </a:r>
              <a:r>
                <a:rPr lang="fr-FR" b="1">
                  <a:latin typeface="Times"/>
                  <a:cs typeface="Times"/>
                </a:rPr>
                <a:t>: are facets on quantum crystals destroyed by large quantum fluctuations ? </a:t>
              </a:r>
            </a:p>
            <a:p>
              <a:r>
                <a:rPr lang="fr-FR" b="1">
                  <a:solidFill>
                    <a:srgbClr val="FF0000"/>
                  </a:solidFill>
                  <a:latin typeface="Times"/>
                  <a:cs typeface="Times"/>
                </a:rPr>
                <a:t>NO</a:t>
              </a:r>
            </a:p>
            <a:p>
              <a:r>
                <a:rPr lang="fr-FR" b="1">
                  <a:latin typeface="Times"/>
                  <a:cs typeface="Times"/>
                </a:rPr>
                <a:t>(see S. Balibar et al. Rev. Mod. Phys. 77, 317, 2005) </a:t>
              </a:r>
            </a:p>
          </p:txBody>
        </p:sp>
        <p:pic>
          <p:nvPicPr>
            <p:cNvPr id="22" name="Image 21" descr="transition-rugueu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47189" y="1288827"/>
              <a:ext cx="2639611" cy="5337179"/>
            </a:xfrm>
            <a:prstGeom prst="rect">
              <a:avLst/>
            </a:prstGeom>
          </p:spPr>
        </p:pic>
      </p:grpSp>
      <p:sp>
        <p:nvSpPr>
          <p:cNvPr id="7" name="ZoneTexte 6"/>
          <p:cNvSpPr txBox="1"/>
          <p:nvPr/>
        </p:nvSpPr>
        <p:spPr>
          <a:xfrm>
            <a:off x="297256" y="5979675"/>
            <a:ext cx="5775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relation with cold atoms in an optical lattice ?</a:t>
            </a:r>
          </a:p>
          <a:p>
            <a:r>
              <a:rPr lang="fr-FR" b="1">
                <a:solidFill>
                  <a:srgbClr val="0000FF"/>
                </a:solidFill>
                <a:latin typeface="Times"/>
                <a:cs typeface="Times"/>
              </a:rPr>
              <a:t>long range interactions, spontaneous symmetry breaking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1066800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fr-FR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could solid helium 4  flow like a superfluid ?</a:t>
            </a:r>
          </a:p>
        </p:txBody>
      </p:sp>
      <p:sp>
        <p:nvSpPr>
          <p:cNvPr id="544771" name="Text Box 3"/>
          <p:cNvSpPr txBox="1">
            <a:spLocks noChangeArrowheads="1"/>
          </p:cNvSpPr>
          <p:nvPr/>
        </p:nvSpPr>
        <p:spPr bwMode="auto">
          <a:xfrm>
            <a:off x="304800" y="1371600"/>
            <a:ext cx="48339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E. Kim and M. Chan  (Penn. State U. 2004):</a:t>
            </a:r>
          </a:p>
        </p:txBody>
      </p:sp>
      <p:sp>
        <p:nvSpPr>
          <p:cNvPr id="544772" name="Text Box 4"/>
          <p:cNvSpPr txBox="1">
            <a:spLocks noChangeArrowheads="1"/>
          </p:cNvSpPr>
          <p:nvPr/>
        </p:nvSpPr>
        <p:spPr bwMode="auto">
          <a:xfrm>
            <a:off x="304800" y="1828800"/>
            <a:ext cx="54864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EEE91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a « torsional oscillator »  (</a:t>
            </a:r>
            <a:r>
              <a:rPr lang="fr-FR" altLang="ja-JP" b="1" i="1">
                <a:solidFill>
                  <a:srgbClr val="EEE91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~1 kHz)</a:t>
            </a:r>
            <a:endParaRPr lang="fr-FR" b="1" i="1">
              <a:solidFill>
                <a:srgbClr val="EEE91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  <a:p>
            <a:pPr algn="l">
              <a:defRPr/>
            </a:pPr>
            <a:r>
              <a:rPr lang="fr-FR" b="1" i="1">
                <a:solidFill>
                  <a:srgbClr val="EEE91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a change in the resonance period below  </a:t>
            </a:r>
            <a:r>
              <a:rPr lang="fr-FR" altLang="ja-JP" b="1" i="1">
                <a:solidFill>
                  <a:srgbClr val="EEE91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~1</a:t>
            </a:r>
            <a:r>
              <a:rPr lang="fr-FR" b="1" i="1">
                <a:solidFill>
                  <a:srgbClr val="EEE91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00 mK</a:t>
            </a:r>
          </a:p>
          <a:p>
            <a:pPr algn="l">
              <a:defRPr/>
            </a:pPr>
            <a:r>
              <a:rPr lang="fr-FR" b="1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1 % of the solid mass decouples from the oscillating walls ? </a:t>
            </a:r>
          </a:p>
          <a:p>
            <a:pPr algn="l">
              <a:defRPr/>
            </a:pPr>
            <a:r>
              <a: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no effect in helium 3  (fermions)</a:t>
            </a:r>
          </a:p>
        </p:txBody>
      </p:sp>
      <p:sp>
        <p:nvSpPr>
          <p:cNvPr id="544774" name="Rectangle 6"/>
          <p:cNvSpPr>
            <a:spLocks noChangeArrowheads="1"/>
          </p:cNvSpPr>
          <p:nvPr/>
        </p:nvSpPr>
        <p:spPr bwMode="auto">
          <a:xfrm>
            <a:off x="6176963" y="5091113"/>
            <a:ext cx="2447925" cy="1439862"/>
          </a:xfrm>
          <a:prstGeom prst="rect">
            <a:avLst/>
          </a:prstGeom>
          <a:solidFill>
            <a:srgbClr val="B7DB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5822950" y="1763713"/>
            <a:ext cx="24987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2400">
                <a:effectLst/>
                <a:latin typeface="Arial" pitchFamily="28" charset="0"/>
              </a:rPr>
              <a:t>rigid axis</a:t>
            </a:r>
            <a:r>
              <a:rPr lang="en-US" altLang="ko-KR" sz="2400">
                <a:effectLst/>
                <a:latin typeface="Arial" pitchFamily="28" charset="0"/>
                <a:ea typeface="굴림" pitchFamily="28" charset="-127"/>
                <a:cs typeface="굴림" pitchFamily="28" charset="-127"/>
              </a:rPr>
              <a:t> </a:t>
            </a:r>
          </a:p>
          <a:p>
            <a:pPr algn="l" eaLnBrk="1" hangingPunct="1"/>
            <a:r>
              <a:rPr lang="en-US" altLang="ko-KR" sz="2400">
                <a:effectLst/>
                <a:latin typeface="Arial" pitchFamily="28" charset="0"/>
                <a:ea typeface="굴림" pitchFamily="28" charset="-127"/>
                <a:cs typeface="굴림" pitchFamily="28" charset="-127"/>
              </a:rPr>
              <a:t>( Be-Cu) </a:t>
            </a:r>
            <a:endParaRPr lang="en-US" sz="2400">
              <a:effectLst/>
              <a:latin typeface="Arial" pitchFamily="28" charset="0"/>
              <a:ea typeface="굴림" pitchFamily="28" charset="-127"/>
              <a:cs typeface="굴림" pitchFamily="28" charset="-127"/>
            </a:endParaRP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5637213" y="2859088"/>
            <a:ext cx="24209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altLang="ko-KR" sz="2400">
                <a:effectLst/>
                <a:latin typeface="Arial" pitchFamily="28" charset="0"/>
                <a:ea typeface="굴림" pitchFamily="28" charset="-127"/>
                <a:cs typeface="굴림" pitchFamily="28" charset="-127"/>
              </a:rPr>
              <a:t>solid He</a:t>
            </a:r>
          </a:p>
          <a:p>
            <a:pPr algn="l" eaLnBrk="1" hangingPunct="1"/>
            <a:r>
              <a:rPr lang="en-US" altLang="ko-KR" sz="2400">
                <a:effectLst/>
                <a:latin typeface="Arial" pitchFamily="28" charset="0"/>
                <a:ea typeface="굴림" pitchFamily="28" charset="-127"/>
                <a:cs typeface="굴림" pitchFamily="28" charset="-127"/>
              </a:rPr>
              <a:t>in a box</a:t>
            </a:r>
          </a:p>
        </p:txBody>
      </p:sp>
      <p:sp>
        <p:nvSpPr>
          <p:cNvPr id="544777" name="Line 9"/>
          <p:cNvSpPr>
            <a:spLocks noChangeShapeType="1"/>
          </p:cNvSpPr>
          <p:nvPr/>
        </p:nvSpPr>
        <p:spPr bwMode="auto">
          <a:xfrm flipV="1">
            <a:off x="8316913" y="3976688"/>
            <a:ext cx="346075" cy="12065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  <p:sp>
        <p:nvSpPr>
          <p:cNvPr id="544778" name="Oval 10"/>
          <p:cNvSpPr>
            <a:spLocks noChangeArrowheads="1"/>
          </p:cNvSpPr>
          <p:nvPr/>
        </p:nvSpPr>
        <p:spPr bwMode="auto">
          <a:xfrm>
            <a:off x="7826375" y="4013200"/>
            <a:ext cx="349250" cy="463550"/>
          </a:xfrm>
          <a:prstGeom prst="ellipse">
            <a:avLst/>
          </a:prstGeom>
          <a:solidFill>
            <a:srgbClr val="99CCFF"/>
          </a:solidFill>
          <a:ln w="9525">
            <a:round/>
            <a:headEnd/>
            <a:tailEnd/>
          </a:ln>
          <a:effectLst/>
          <a:scene3d>
            <a:camera prst="legacyObliqueTopLeft">
              <a:rot lat="900000" lon="3900000" rev="0"/>
            </a:camera>
            <a:lightRig rig="legacyFlat4" dir="b"/>
          </a:scene3d>
          <a:sp3d extrusionH="544500" prstMaterial="legacyMatte">
            <a:bevelT w="13500" h="13500" prst="angle"/>
            <a:bevelB w="13500" h="13500" prst="angle"/>
            <a:extrusionClr>
              <a:srgbClr val="99CCFF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79" name="Rectangle 11"/>
          <p:cNvSpPr>
            <a:spLocks noChangeArrowheads="1"/>
          </p:cNvSpPr>
          <p:nvPr/>
        </p:nvSpPr>
        <p:spPr bwMode="auto">
          <a:xfrm>
            <a:off x="7407275" y="3657600"/>
            <a:ext cx="557213" cy="960438"/>
          </a:xfrm>
          <a:prstGeom prst="rect">
            <a:avLst/>
          </a:prstGeom>
          <a:solidFill>
            <a:srgbClr val="EAEAEA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0" lon="1800000" rev="0"/>
            </a:camera>
            <a:lightRig rig="legacyFlat4" dir="t"/>
          </a:scene3d>
          <a:sp3d extrusionH="125400" prstMaterial="legacyMatte">
            <a:bevelT w="13500" h="13500" prst="angle"/>
            <a:bevelB w="13500" h="13500" prst="angle"/>
            <a:extrusionClr>
              <a:srgbClr val="EAEAEA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0" name="Oval 12"/>
          <p:cNvSpPr>
            <a:spLocks noChangeArrowheads="1"/>
          </p:cNvSpPr>
          <p:nvPr/>
        </p:nvSpPr>
        <p:spPr bwMode="auto">
          <a:xfrm>
            <a:off x="6915150" y="4167188"/>
            <a:ext cx="365125" cy="528637"/>
          </a:xfrm>
          <a:prstGeom prst="ellipse">
            <a:avLst/>
          </a:prstGeom>
          <a:solidFill>
            <a:srgbClr val="99CCFF"/>
          </a:solidFill>
          <a:ln w="9525">
            <a:round/>
            <a:headEnd/>
            <a:tailEnd/>
          </a:ln>
          <a:effectLst/>
          <a:scene3d>
            <a:camera prst="legacyObliqueTopLeft">
              <a:rot lat="1200000" lon="3900000" rev="0"/>
            </a:camera>
            <a:lightRig rig="legacyFlat4" dir="b"/>
          </a:scene3d>
          <a:sp3d extrusionH="544500" prstMaterial="legacyMatte">
            <a:bevelT w="13500" h="13500" prst="angle"/>
            <a:bevelB w="13500" h="13500" prst="angle"/>
            <a:extrusionClr>
              <a:srgbClr val="99CCFF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1" name="Oval 13"/>
          <p:cNvSpPr>
            <a:spLocks noChangeArrowheads="1"/>
          </p:cNvSpPr>
          <p:nvPr/>
        </p:nvSpPr>
        <p:spPr bwMode="auto">
          <a:xfrm>
            <a:off x="7219950" y="2786063"/>
            <a:ext cx="1085850" cy="1060450"/>
          </a:xfrm>
          <a:prstGeom prst="ellipse">
            <a:avLst/>
          </a:prstGeom>
          <a:solidFill>
            <a:srgbClr val="99CC00"/>
          </a:solidFill>
          <a:ln w="9525">
            <a:round/>
            <a:headEnd/>
            <a:tailEnd/>
          </a:ln>
          <a:effectLst/>
          <a:scene3d>
            <a:camera prst="legacyPerspectiveFront">
              <a:rot lat="16800000" lon="0" rev="0"/>
            </a:camera>
            <a:lightRig rig="legacyFlat4" dir="b"/>
          </a:scene3d>
          <a:sp3d extrusionH="354000" prstMaterial="legacyMatte">
            <a:bevelT w="13500" h="13500" prst="angle"/>
            <a:bevelB w="13500" h="13500" prst="angle"/>
            <a:extrusionClr>
              <a:srgbClr val="99CC0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2" name="Freeform 14"/>
          <p:cNvSpPr>
            <a:spLocks/>
          </p:cNvSpPr>
          <p:nvPr/>
        </p:nvSpPr>
        <p:spPr bwMode="auto">
          <a:xfrm>
            <a:off x="7056438" y="3470275"/>
            <a:ext cx="277812" cy="165100"/>
          </a:xfrm>
          <a:custGeom>
            <a:avLst/>
            <a:gdLst/>
            <a:ahLst/>
            <a:cxnLst>
              <a:cxn ang="0">
                <a:pos x="181" y="90"/>
              </a:cxn>
              <a:cxn ang="0">
                <a:pos x="90" y="90"/>
              </a:cxn>
              <a:cxn ang="0">
                <a:pos x="0" y="45"/>
              </a:cxn>
              <a:cxn ang="0">
                <a:pos x="90" y="0"/>
              </a:cxn>
            </a:cxnLst>
            <a:rect l="0" t="0" r="r" b="b"/>
            <a:pathLst>
              <a:path w="181" h="97">
                <a:moveTo>
                  <a:pt x="181" y="90"/>
                </a:moveTo>
                <a:cubicBezTo>
                  <a:pt x="150" y="93"/>
                  <a:pt x="120" y="97"/>
                  <a:pt x="90" y="90"/>
                </a:cubicBezTo>
                <a:cubicBezTo>
                  <a:pt x="60" y="83"/>
                  <a:pt x="0" y="60"/>
                  <a:pt x="0" y="45"/>
                </a:cubicBezTo>
                <a:cubicBezTo>
                  <a:pt x="0" y="30"/>
                  <a:pt x="75" y="7"/>
                  <a:pt x="90" y="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 type="arrow" w="med" len="med"/>
            <a:tailEnd type="arrow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3" name="Freeform 15"/>
          <p:cNvSpPr>
            <a:spLocks/>
          </p:cNvSpPr>
          <p:nvPr/>
        </p:nvSpPr>
        <p:spPr bwMode="auto">
          <a:xfrm>
            <a:off x="8104188" y="3424238"/>
            <a:ext cx="371475" cy="153987"/>
          </a:xfrm>
          <a:custGeom>
            <a:avLst/>
            <a:gdLst/>
            <a:ahLst/>
            <a:cxnLst>
              <a:cxn ang="0">
                <a:pos x="0" y="226"/>
              </a:cxn>
              <a:cxn ang="0">
                <a:pos x="363" y="181"/>
              </a:cxn>
              <a:cxn ang="0">
                <a:pos x="499" y="45"/>
              </a:cxn>
              <a:cxn ang="0">
                <a:pos x="273" y="0"/>
              </a:cxn>
            </a:cxnLst>
            <a:rect l="0" t="0" r="r" b="b"/>
            <a:pathLst>
              <a:path w="514" h="226">
                <a:moveTo>
                  <a:pt x="0" y="226"/>
                </a:moveTo>
                <a:cubicBezTo>
                  <a:pt x="140" y="218"/>
                  <a:pt x="280" y="211"/>
                  <a:pt x="363" y="181"/>
                </a:cubicBezTo>
                <a:cubicBezTo>
                  <a:pt x="446" y="151"/>
                  <a:pt x="514" y="75"/>
                  <a:pt x="499" y="45"/>
                </a:cubicBezTo>
                <a:cubicBezTo>
                  <a:pt x="484" y="15"/>
                  <a:pt x="311" y="8"/>
                  <a:pt x="273" y="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 type="arrow" w="med" len="med"/>
            <a:tailEnd type="arrow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18448" name="Text Box 16"/>
          <p:cNvSpPr txBox="1">
            <a:spLocks noChangeArrowheads="1"/>
          </p:cNvSpPr>
          <p:nvPr/>
        </p:nvSpPr>
        <p:spPr bwMode="auto">
          <a:xfrm>
            <a:off x="5994400" y="4154488"/>
            <a:ext cx="1471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altLang="ko-KR" sz="2400">
                <a:effectLst/>
                <a:latin typeface="Arial" pitchFamily="28" charset="0"/>
                <a:ea typeface="굴림" pitchFamily="28" charset="-127"/>
                <a:cs typeface="굴림" pitchFamily="28" charset="-127"/>
              </a:rPr>
              <a:t>excitation</a:t>
            </a:r>
            <a:endParaRPr lang="en-US" sz="2400">
              <a:effectLst/>
              <a:latin typeface="Arial" pitchFamily="28" charset="0"/>
            </a:endParaRPr>
          </a:p>
        </p:txBody>
      </p:sp>
      <p:sp>
        <p:nvSpPr>
          <p:cNvPr id="544785" name="Oval 17"/>
          <p:cNvSpPr>
            <a:spLocks noChangeArrowheads="1"/>
          </p:cNvSpPr>
          <p:nvPr/>
        </p:nvSpPr>
        <p:spPr bwMode="auto">
          <a:xfrm>
            <a:off x="7670800" y="3160713"/>
            <a:ext cx="141288" cy="230187"/>
          </a:xfrm>
          <a:prstGeom prst="ellipse">
            <a:avLst/>
          </a:prstGeom>
          <a:solidFill>
            <a:srgbClr val="FFCC00"/>
          </a:solidFill>
          <a:ln w="9525">
            <a:round/>
            <a:headEnd/>
            <a:tailEnd/>
          </a:ln>
          <a:effectLst/>
          <a:scene3d>
            <a:camera prst="legacyObliqueTop">
              <a:rot lat="3600000" lon="0" rev="0"/>
            </a:camera>
            <a:lightRig rig="legacyFlat4" dir="b"/>
          </a:scene3d>
          <a:sp3d extrusionH="1268400" prstMaterial="legacyMatte">
            <a:bevelT w="13500" h="13500" prst="angle"/>
            <a:bevelB w="13500" h="13500" prst="angle"/>
            <a:extrusionClr>
              <a:srgbClr val="FFCC0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6" name="Oval 18"/>
          <p:cNvSpPr>
            <a:spLocks noChangeArrowheads="1"/>
          </p:cNvSpPr>
          <p:nvPr/>
        </p:nvSpPr>
        <p:spPr bwMode="auto">
          <a:xfrm>
            <a:off x="6915150" y="914400"/>
            <a:ext cx="1679575" cy="1138238"/>
          </a:xfrm>
          <a:prstGeom prst="ellipse">
            <a:avLst/>
          </a:prstGeom>
          <a:solidFill>
            <a:srgbClr val="FFCC00"/>
          </a:solidFill>
          <a:ln w="9525">
            <a:round/>
            <a:headEnd/>
            <a:tailEnd/>
          </a:ln>
          <a:effectLst/>
          <a:scene3d>
            <a:camera prst="legacyPerspectiveFront">
              <a:rot lat="16800000" lon="0" rev="0"/>
            </a:camera>
            <a:lightRig rig="legacyFlat4" dir="b"/>
          </a:scene3d>
          <a:sp3d extrusionH="201600" prstMaterial="legacyMatte">
            <a:bevelT w="13500" h="13500" prst="angle"/>
            <a:bevelB w="13500" h="13500" prst="angle"/>
            <a:extrusionClr>
              <a:srgbClr val="FFCC0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7" name="Line 19"/>
          <p:cNvSpPr>
            <a:spLocks noChangeShapeType="1"/>
          </p:cNvSpPr>
          <p:nvPr/>
        </p:nvSpPr>
        <p:spPr bwMode="auto">
          <a:xfrm flipH="1">
            <a:off x="6775450" y="4486275"/>
            <a:ext cx="287338" cy="128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  <p:sp>
        <p:nvSpPr>
          <p:cNvPr id="544788" name="Line 20"/>
          <p:cNvSpPr>
            <a:spLocks noChangeShapeType="1"/>
          </p:cNvSpPr>
          <p:nvPr/>
        </p:nvSpPr>
        <p:spPr bwMode="auto">
          <a:xfrm>
            <a:off x="6604000" y="4614863"/>
            <a:ext cx="1714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  <p:sp>
        <p:nvSpPr>
          <p:cNvPr id="544789" name="Line 21"/>
          <p:cNvSpPr>
            <a:spLocks noChangeShapeType="1"/>
          </p:cNvSpPr>
          <p:nvPr/>
        </p:nvSpPr>
        <p:spPr bwMode="auto">
          <a:xfrm>
            <a:off x="8662988" y="3976688"/>
            <a:ext cx="1127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  <p:sp>
        <p:nvSpPr>
          <p:cNvPr id="18454" name="Text Box 22"/>
          <p:cNvSpPr txBox="1">
            <a:spLocks noChangeArrowheads="1"/>
          </p:cNvSpPr>
          <p:nvPr/>
        </p:nvSpPr>
        <p:spPr bwMode="auto">
          <a:xfrm>
            <a:off x="7723188" y="4586288"/>
            <a:ext cx="1420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altLang="ko-KR" sz="2400">
                <a:effectLst/>
                <a:latin typeface="Arial" pitchFamily="28" charset="0"/>
                <a:ea typeface="굴림" pitchFamily="28" charset="-127"/>
                <a:cs typeface="굴림" pitchFamily="28" charset="-127"/>
              </a:rPr>
              <a:t>detection</a:t>
            </a:r>
            <a:endParaRPr lang="en-US" sz="2400">
              <a:effectLst/>
              <a:latin typeface="Arial" pitchFamily="28" charset="0"/>
            </a:endParaRPr>
          </a:p>
        </p:txBody>
      </p:sp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6461125" y="5235575"/>
          <a:ext cx="1922463" cy="1085850"/>
        </p:xfrm>
        <a:graphic>
          <a:graphicData uri="http://schemas.openxmlformats.org/presentationml/2006/ole">
            <p:oleObj spid="_x0000_s53250" name="Équation" r:id="rId4" imgW="787455" imgH="444704" progId="Equation.3">
              <p:embed/>
            </p:oleObj>
          </a:graphicData>
        </a:graphic>
      </p:graphicFrame>
      <p:sp>
        <p:nvSpPr>
          <p:cNvPr id="544792" name="Oval 24"/>
          <p:cNvSpPr>
            <a:spLocks noChangeArrowheads="1"/>
          </p:cNvSpPr>
          <p:nvPr/>
        </p:nvSpPr>
        <p:spPr bwMode="auto">
          <a:xfrm>
            <a:off x="7689850" y="1471613"/>
            <a:ext cx="46038" cy="1905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DDDDDD"/>
                </a:outerShdw>
              </a:effectLst>
              <a:latin typeface="Times" pitchFamily="-111" charset="0"/>
            </a:endParaRPr>
          </a:p>
        </p:txBody>
      </p:sp>
      <p:grpSp>
        <p:nvGrpSpPr>
          <p:cNvPr id="2" name="Grouper 28"/>
          <p:cNvGrpSpPr>
            <a:grpSpLocks/>
          </p:cNvGrpSpPr>
          <p:nvPr/>
        </p:nvGrpSpPr>
        <p:grpSpPr bwMode="auto">
          <a:xfrm>
            <a:off x="838200" y="3438525"/>
            <a:ext cx="4419600" cy="3419475"/>
            <a:chOff x="838200" y="3438525"/>
            <a:chExt cx="4419600" cy="3419475"/>
          </a:xfrm>
        </p:grpSpPr>
        <p:pic>
          <p:nvPicPr>
            <p:cNvPr id="18457" name="Picture 25" descr="fig5_5"/>
            <p:cNvPicPr>
              <a:picLocks noChangeAspect="1" noChangeArrowheads="1"/>
            </p:cNvPicPr>
            <p:nvPr/>
          </p:nvPicPr>
          <p:blipFill>
            <a:blip r:embed="rId5"/>
            <a:srcRect l="3508" t="6886" r="3510"/>
            <a:stretch>
              <a:fillRect/>
            </a:stretch>
          </p:blipFill>
          <p:spPr bwMode="auto">
            <a:xfrm>
              <a:off x="838200" y="3438525"/>
              <a:ext cx="4419600" cy="3381375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544794" name="Text Box 26"/>
            <p:cNvSpPr txBox="1">
              <a:spLocks noChangeArrowheads="1"/>
            </p:cNvSpPr>
            <p:nvPr/>
          </p:nvSpPr>
          <p:spPr bwMode="auto">
            <a:xfrm>
              <a:off x="2290763" y="6461125"/>
              <a:ext cx="2052637" cy="3968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fr-FR" b="1">
                  <a:solidFill>
                    <a:srgbClr val="0000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1" charset="0"/>
                </a:rPr>
                <a:t>Temperature (K)</a:t>
              </a:r>
            </a:p>
          </p:txBody>
        </p:sp>
        <p:sp>
          <p:nvSpPr>
            <p:cNvPr id="544796" name="Text Box 28"/>
            <p:cNvSpPr txBox="1">
              <a:spLocks noChangeArrowheads="1"/>
            </p:cNvSpPr>
            <p:nvPr/>
          </p:nvSpPr>
          <p:spPr bwMode="auto">
            <a:xfrm rot="16200000">
              <a:off x="-423068" y="4969668"/>
              <a:ext cx="2940050" cy="36671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fr-FR" sz="1800" b="1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1" charset="0"/>
                </a:rPr>
                <a:t>superfluid fraction (NCRIF)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er 73"/>
          <p:cNvGrpSpPr/>
          <p:nvPr/>
        </p:nvGrpSpPr>
        <p:grpSpPr>
          <a:xfrm>
            <a:off x="4233863" y="1079823"/>
            <a:ext cx="4757737" cy="4614891"/>
            <a:chOff x="4233863" y="1079823"/>
            <a:chExt cx="4757737" cy="4614891"/>
          </a:xfrm>
        </p:grpSpPr>
        <p:grpSp>
          <p:nvGrpSpPr>
            <p:cNvPr id="73" name="Grouper 72"/>
            <p:cNvGrpSpPr/>
            <p:nvPr/>
          </p:nvGrpSpPr>
          <p:grpSpPr>
            <a:xfrm>
              <a:off x="4233863" y="1079823"/>
              <a:ext cx="4757737" cy="4614891"/>
              <a:chOff x="4233863" y="1079823"/>
              <a:chExt cx="4757737" cy="4614891"/>
            </a:xfrm>
          </p:grpSpPr>
          <p:grpSp>
            <p:nvGrpSpPr>
              <p:cNvPr id="72" name="Grouper 71"/>
              <p:cNvGrpSpPr/>
              <p:nvPr/>
            </p:nvGrpSpPr>
            <p:grpSpPr>
              <a:xfrm>
                <a:off x="4233863" y="1079823"/>
                <a:ext cx="4757737" cy="4614891"/>
                <a:chOff x="4233863" y="1444593"/>
                <a:chExt cx="4757737" cy="4614891"/>
              </a:xfrm>
            </p:grpSpPr>
            <p:grpSp>
              <p:nvGrpSpPr>
                <p:cNvPr id="2" name="Grouper 69"/>
                <p:cNvGrpSpPr>
                  <a:grpSpLocks/>
                </p:cNvGrpSpPr>
                <p:nvPr/>
              </p:nvGrpSpPr>
              <p:grpSpPr bwMode="auto">
                <a:xfrm>
                  <a:off x="4233863" y="1444593"/>
                  <a:ext cx="4757737" cy="3862387"/>
                  <a:chOff x="4233863" y="1447800"/>
                  <a:chExt cx="4757737" cy="3863178"/>
                </a:xfrm>
              </p:grpSpPr>
              <p:grpSp>
                <p:nvGrpSpPr>
                  <p:cNvPr id="3" name="Grouper 41"/>
                  <p:cNvGrpSpPr>
                    <a:grpSpLocks/>
                  </p:cNvGrpSpPr>
                  <p:nvPr/>
                </p:nvGrpSpPr>
                <p:grpSpPr bwMode="auto">
                  <a:xfrm>
                    <a:off x="4233863" y="3693315"/>
                    <a:ext cx="4757737" cy="1617663"/>
                    <a:chOff x="1781577" y="3999536"/>
                    <a:chExt cx="5788710" cy="2057541"/>
                  </a:xfrm>
                  <a:solidFill>
                    <a:srgbClr val="0000CC"/>
                  </a:solidFill>
                </p:grpSpPr>
                <p:sp>
                  <p:nvSpPr>
                    <p:cNvPr id="90" name="Ellipse 89"/>
                    <p:cNvSpPr/>
                    <p:nvPr/>
                  </p:nvSpPr>
                  <p:spPr>
                    <a:xfrm>
                      <a:off x="5512746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91" name="Ellipse 90"/>
                    <p:cNvSpPr/>
                    <p:nvPr/>
                  </p:nvSpPr>
                  <p:spPr>
                    <a:xfrm>
                      <a:off x="4579953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92" name="Ellipse 91"/>
                    <p:cNvSpPr/>
                    <p:nvPr/>
                  </p:nvSpPr>
                  <p:spPr>
                    <a:xfrm>
                      <a:off x="3647161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93" name="Ellipse 92"/>
                    <p:cNvSpPr/>
                    <p:nvPr/>
                  </p:nvSpPr>
                  <p:spPr>
                    <a:xfrm>
                      <a:off x="2714369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94" name="Ellipse 93"/>
                    <p:cNvSpPr/>
                    <p:nvPr/>
                  </p:nvSpPr>
                  <p:spPr>
                    <a:xfrm>
                      <a:off x="1781577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4" name="Grouper 47"/>
                  <p:cNvGrpSpPr>
                    <a:grpSpLocks/>
                  </p:cNvGrpSpPr>
                  <p:nvPr/>
                </p:nvGrpSpPr>
                <p:grpSpPr bwMode="auto">
                  <a:xfrm>
                    <a:off x="4233863" y="2944810"/>
                    <a:ext cx="4757737" cy="1617663"/>
                    <a:chOff x="1781577" y="3999536"/>
                    <a:chExt cx="5788710" cy="2057541"/>
                  </a:xfrm>
                  <a:solidFill>
                    <a:srgbClr val="0000CC"/>
                  </a:solidFill>
                </p:grpSpPr>
                <p:sp>
                  <p:nvSpPr>
                    <p:cNvPr id="85" name="Ellipse 84"/>
                    <p:cNvSpPr/>
                    <p:nvPr/>
                  </p:nvSpPr>
                  <p:spPr>
                    <a:xfrm>
                      <a:off x="5512746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86" name="Ellipse 85"/>
                    <p:cNvSpPr/>
                    <p:nvPr/>
                  </p:nvSpPr>
                  <p:spPr>
                    <a:xfrm>
                      <a:off x="4579953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87" name="Ellipse 86"/>
                    <p:cNvSpPr/>
                    <p:nvPr/>
                  </p:nvSpPr>
                  <p:spPr>
                    <a:xfrm>
                      <a:off x="3647161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88" name="Ellipse 87"/>
                    <p:cNvSpPr/>
                    <p:nvPr/>
                  </p:nvSpPr>
                  <p:spPr>
                    <a:xfrm>
                      <a:off x="2714369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89" name="Ellipse 88"/>
                    <p:cNvSpPr/>
                    <p:nvPr/>
                  </p:nvSpPr>
                  <p:spPr>
                    <a:xfrm>
                      <a:off x="1781577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5" name="Grouper 53"/>
                  <p:cNvGrpSpPr>
                    <a:grpSpLocks/>
                  </p:cNvGrpSpPr>
                  <p:nvPr/>
                </p:nvGrpSpPr>
                <p:grpSpPr bwMode="auto">
                  <a:xfrm>
                    <a:off x="4233863" y="2196305"/>
                    <a:ext cx="4757737" cy="1617663"/>
                    <a:chOff x="1781577" y="3999536"/>
                    <a:chExt cx="5788710" cy="2057541"/>
                  </a:xfrm>
                  <a:solidFill>
                    <a:srgbClr val="0000CC"/>
                  </a:solidFill>
                </p:grpSpPr>
                <p:sp>
                  <p:nvSpPr>
                    <p:cNvPr id="80" name="Ellipse 79"/>
                    <p:cNvSpPr/>
                    <p:nvPr/>
                  </p:nvSpPr>
                  <p:spPr>
                    <a:xfrm>
                      <a:off x="5512746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81" name="Ellipse 80"/>
                    <p:cNvSpPr/>
                    <p:nvPr/>
                  </p:nvSpPr>
                  <p:spPr>
                    <a:xfrm>
                      <a:off x="4579953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82" name="Ellipse 81"/>
                    <p:cNvSpPr/>
                    <p:nvPr/>
                  </p:nvSpPr>
                  <p:spPr>
                    <a:xfrm>
                      <a:off x="3647161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83" name="Ellipse 82"/>
                    <p:cNvSpPr/>
                    <p:nvPr/>
                  </p:nvSpPr>
                  <p:spPr>
                    <a:xfrm>
                      <a:off x="2714369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84" name="Ellipse 83"/>
                    <p:cNvSpPr/>
                    <p:nvPr/>
                  </p:nvSpPr>
                  <p:spPr>
                    <a:xfrm>
                      <a:off x="1781577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</p:grpSp>
              <p:sp>
                <p:nvSpPr>
                  <p:cNvPr id="75" name="Ellipse 74"/>
                  <p:cNvSpPr/>
                  <p:nvPr/>
                </p:nvSpPr>
                <p:spPr bwMode="auto">
                  <a:xfrm>
                    <a:off x="7300508" y="1447800"/>
                    <a:ext cx="1691092" cy="1617663"/>
                  </a:xfrm>
                  <a:prstGeom prst="ellipse">
                    <a:avLst/>
                  </a:prstGeom>
                  <a:solidFill>
                    <a:srgbClr val="0000CC"/>
                  </a:solidFill>
                  <a:ln w="9525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  <a:softEdge rad="596900"/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6" name="Ellipse 75"/>
                  <p:cNvSpPr/>
                  <p:nvPr/>
                </p:nvSpPr>
                <p:spPr bwMode="auto">
                  <a:xfrm>
                    <a:off x="6533846" y="1447800"/>
                    <a:ext cx="1691092" cy="161766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  <a:softEdge rad="596900"/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7" name="Ellipse 76"/>
                  <p:cNvSpPr/>
                  <p:nvPr/>
                </p:nvSpPr>
                <p:spPr bwMode="auto">
                  <a:xfrm>
                    <a:off x="5767185" y="1447800"/>
                    <a:ext cx="1691092" cy="1617663"/>
                  </a:xfrm>
                  <a:prstGeom prst="ellipse">
                    <a:avLst/>
                  </a:prstGeom>
                  <a:solidFill>
                    <a:srgbClr val="0000CC"/>
                  </a:solidFill>
                  <a:ln w="9525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  <a:softEdge rad="596900"/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9" name="Ellipse 78"/>
                  <p:cNvSpPr/>
                  <p:nvPr/>
                </p:nvSpPr>
                <p:spPr bwMode="auto">
                  <a:xfrm>
                    <a:off x="4233863" y="1447800"/>
                    <a:ext cx="1691092" cy="1617663"/>
                  </a:xfrm>
                  <a:prstGeom prst="ellipse">
                    <a:avLst/>
                  </a:prstGeom>
                  <a:solidFill>
                    <a:srgbClr val="0000CC"/>
                  </a:solidFill>
                  <a:ln w="9525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  <a:softEdge rad="596900"/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</p:grpSp>
            <p:grpSp>
              <p:nvGrpSpPr>
                <p:cNvPr id="6" name="Grouper 40"/>
                <p:cNvGrpSpPr>
                  <a:grpSpLocks/>
                </p:cNvGrpSpPr>
                <p:nvPr/>
              </p:nvGrpSpPr>
              <p:grpSpPr bwMode="auto">
                <a:xfrm>
                  <a:off x="4233863" y="4441821"/>
                  <a:ext cx="4757737" cy="1617663"/>
                  <a:chOff x="1781577" y="3999536"/>
                  <a:chExt cx="5788710" cy="2057541"/>
                </a:xfrm>
                <a:solidFill>
                  <a:srgbClr val="0000CC"/>
                </a:solidFill>
              </p:grpSpPr>
              <p:sp>
                <p:nvSpPr>
                  <p:cNvPr id="95" name="Ellipse 94"/>
                  <p:cNvSpPr/>
                  <p:nvPr/>
                </p:nvSpPr>
                <p:spPr>
                  <a:xfrm>
                    <a:off x="5512746" y="3999536"/>
                    <a:ext cx="2057541" cy="2057541"/>
                  </a:xfrm>
                  <a:prstGeom prst="ellipse">
                    <a:avLst/>
                  </a:prstGeom>
                  <a:grpFill/>
                  <a:ln w="9525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  <a:softEdge rad="596900"/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96" name="Ellipse 95"/>
                  <p:cNvSpPr/>
                  <p:nvPr/>
                </p:nvSpPr>
                <p:spPr>
                  <a:xfrm>
                    <a:off x="4579953" y="3999536"/>
                    <a:ext cx="2057541" cy="2057541"/>
                  </a:xfrm>
                  <a:prstGeom prst="ellipse">
                    <a:avLst/>
                  </a:prstGeom>
                  <a:grpFill/>
                  <a:ln w="9525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  <a:softEdge rad="596900"/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97" name="Ellipse 96"/>
                  <p:cNvSpPr/>
                  <p:nvPr/>
                </p:nvSpPr>
                <p:spPr>
                  <a:xfrm>
                    <a:off x="3647161" y="3999536"/>
                    <a:ext cx="2057541" cy="2057541"/>
                  </a:xfrm>
                  <a:prstGeom prst="ellipse">
                    <a:avLst/>
                  </a:prstGeom>
                  <a:grpFill/>
                  <a:ln w="9525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  <a:softEdge rad="596900"/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98" name="Ellipse 97"/>
                  <p:cNvSpPr/>
                  <p:nvPr/>
                </p:nvSpPr>
                <p:spPr>
                  <a:xfrm>
                    <a:off x="2714369" y="3999536"/>
                    <a:ext cx="2057541" cy="2057541"/>
                  </a:xfrm>
                  <a:prstGeom prst="ellipse">
                    <a:avLst/>
                  </a:prstGeom>
                  <a:grpFill/>
                  <a:ln w="9525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  <a:softEdge rad="596900"/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99" name="Ellipse 98"/>
                  <p:cNvSpPr/>
                  <p:nvPr/>
                </p:nvSpPr>
                <p:spPr>
                  <a:xfrm>
                    <a:off x="1781577" y="3999536"/>
                    <a:ext cx="2057541" cy="2057541"/>
                  </a:xfrm>
                  <a:prstGeom prst="ellipse">
                    <a:avLst/>
                  </a:prstGeom>
                  <a:grpFill/>
                  <a:ln w="9525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  <a:softEdge rad="596900"/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</p:grpSp>
            <p:sp>
              <p:nvSpPr>
                <p:cNvPr id="59" name="Oval 111"/>
                <p:cNvSpPr>
                  <a:spLocks noChangeArrowheads="1"/>
                </p:cNvSpPr>
                <p:nvPr/>
              </p:nvSpPr>
              <p:spPr bwMode="auto">
                <a:xfrm>
                  <a:off x="6413500" y="2746375"/>
                  <a:ext cx="463550" cy="493713"/>
                </a:xfrm>
                <a:prstGeom prst="ellips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imes" pitchFamily="-111" charset="0"/>
                  </a:endParaRPr>
                </a:p>
              </p:txBody>
            </p:sp>
            <p:sp>
              <p:nvSpPr>
                <p:cNvPr id="60" name="Freeform 113"/>
                <p:cNvSpPr>
                  <a:spLocks/>
                </p:cNvSpPr>
                <p:nvPr/>
              </p:nvSpPr>
              <p:spPr bwMode="auto">
                <a:xfrm>
                  <a:off x="6642100" y="3230563"/>
                  <a:ext cx="669925" cy="268287"/>
                </a:xfrm>
                <a:custGeom>
                  <a:avLst/>
                  <a:gdLst>
                    <a:gd name="T0" fmla="*/ 0 w 422"/>
                    <a:gd name="T1" fmla="*/ 0 h 169"/>
                    <a:gd name="T2" fmla="*/ 208 w 422"/>
                    <a:gd name="T3" fmla="*/ 168 h 169"/>
                    <a:gd name="T4" fmla="*/ 422 w 422"/>
                    <a:gd name="T5" fmla="*/ 7 h 169"/>
                    <a:gd name="T6" fmla="*/ 0 60000 65536"/>
                    <a:gd name="T7" fmla="*/ 0 60000 65536"/>
                    <a:gd name="T8" fmla="*/ 0 60000 65536"/>
                    <a:gd name="T9" fmla="*/ 0 w 422"/>
                    <a:gd name="T10" fmla="*/ 0 h 169"/>
                    <a:gd name="T11" fmla="*/ 422 w 422"/>
                    <a:gd name="T12" fmla="*/ 169 h 16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22" h="169">
                      <a:moveTo>
                        <a:pt x="0" y="0"/>
                      </a:moveTo>
                      <a:cubicBezTo>
                        <a:pt x="69" y="83"/>
                        <a:pt x="138" y="167"/>
                        <a:pt x="208" y="168"/>
                      </a:cubicBezTo>
                      <a:cubicBezTo>
                        <a:pt x="278" y="169"/>
                        <a:pt x="350" y="88"/>
                        <a:pt x="422" y="7"/>
                      </a:cubicBezTo>
                    </a:path>
                  </a:pathLst>
                </a:custGeom>
                <a:noFill/>
                <a:ln w="38100" cap="rnd">
                  <a:solidFill>
                    <a:srgbClr val="FF3300"/>
                  </a:solidFill>
                  <a:prstDash val="sysDot"/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-111" charset="0"/>
                  </a:endParaRPr>
                </a:p>
              </p:txBody>
            </p:sp>
            <p:sp>
              <p:nvSpPr>
                <p:cNvPr id="62" name="Freeform 115"/>
                <p:cNvSpPr>
                  <a:spLocks/>
                </p:cNvSpPr>
                <p:nvPr/>
              </p:nvSpPr>
              <p:spPr bwMode="auto">
                <a:xfrm>
                  <a:off x="5922963" y="4743450"/>
                  <a:ext cx="669925" cy="268288"/>
                </a:xfrm>
                <a:custGeom>
                  <a:avLst/>
                  <a:gdLst>
                    <a:gd name="T0" fmla="*/ 0 w 422"/>
                    <a:gd name="T1" fmla="*/ 0 h 169"/>
                    <a:gd name="T2" fmla="*/ 208 w 422"/>
                    <a:gd name="T3" fmla="*/ 168 h 169"/>
                    <a:gd name="T4" fmla="*/ 422 w 422"/>
                    <a:gd name="T5" fmla="*/ 7 h 169"/>
                    <a:gd name="T6" fmla="*/ 0 60000 65536"/>
                    <a:gd name="T7" fmla="*/ 0 60000 65536"/>
                    <a:gd name="T8" fmla="*/ 0 60000 65536"/>
                    <a:gd name="T9" fmla="*/ 0 w 422"/>
                    <a:gd name="T10" fmla="*/ 0 h 169"/>
                    <a:gd name="T11" fmla="*/ 422 w 422"/>
                    <a:gd name="T12" fmla="*/ 169 h 16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22" h="169">
                      <a:moveTo>
                        <a:pt x="0" y="0"/>
                      </a:moveTo>
                      <a:cubicBezTo>
                        <a:pt x="69" y="83"/>
                        <a:pt x="138" y="167"/>
                        <a:pt x="208" y="168"/>
                      </a:cubicBezTo>
                      <a:cubicBezTo>
                        <a:pt x="278" y="169"/>
                        <a:pt x="350" y="88"/>
                        <a:pt x="422" y="7"/>
                      </a:cubicBezTo>
                    </a:path>
                  </a:pathLst>
                </a:custGeom>
                <a:noFill/>
                <a:ln w="38100" cap="rnd">
                  <a:solidFill>
                    <a:srgbClr val="FF3300"/>
                  </a:solidFill>
                  <a:prstDash val="sysDot"/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-111" charset="0"/>
                  </a:endParaRPr>
                </a:p>
              </p:txBody>
            </p:sp>
            <p:sp>
              <p:nvSpPr>
                <p:cNvPr id="63" name="Oval 116"/>
                <p:cNvSpPr>
                  <a:spLocks noChangeArrowheads="1"/>
                </p:cNvSpPr>
                <p:nvPr/>
              </p:nvSpPr>
              <p:spPr bwMode="auto">
                <a:xfrm>
                  <a:off x="7151688" y="5046663"/>
                  <a:ext cx="463550" cy="493712"/>
                </a:xfrm>
                <a:prstGeom prst="ellips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imes" pitchFamily="-111" charset="0"/>
                  </a:endParaRPr>
                </a:p>
              </p:txBody>
            </p:sp>
            <p:sp>
              <p:nvSpPr>
                <p:cNvPr id="64" name="Freeform 117"/>
                <p:cNvSpPr>
                  <a:spLocks/>
                </p:cNvSpPr>
                <p:nvPr/>
              </p:nvSpPr>
              <p:spPr bwMode="auto">
                <a:xfrm>
                  <a:off x="7464425" y="5545138"/>
                  <a:ext cx="669925" cy="268287"/>
                </a:xfrm>
                <a:custGeom>
                  <a:avLst/>
                  <a:gdLst>
                    <a:gd name="T0" fmla="*/ 0 w 422"/>
                    <a:gd name="T1" fmla="*/ 0 h 169"/>
                    <a:gd name="T2" fmla="*/ 208 w 422"/>
                    <a:gd name="T3" fmla="*/ 168 h 169"/>
                    <a:gd name="T4" fmla="*/ 422 w 422"/>
                    <a:gd name="T5" fmla="*/ 7 h 169"/>
                    <a:gd name="T6" fmla="*/ 0 60000 65536"/>
                    <a:gd name="T7" fmla="*/ 0 60000 65536"/>
                    <a:gd name="T8" fmla="*/ 0 60000 65536"/>
                    <a:gd name="T9" fmla="*/ 0 w 422"/>
                    <a:gd name="T10" fmla="*/ 0 h 169"/>
                    <a:gd name="T11" fmla="*/ 422 w 422"/>
                    <a:gd name="T12" fmla="*/ 169 h 16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22" h="169">
                      <a:moveTo>
                        <a:pt x="0" y="0"/>
                      </a:moveTo>
                      <a:cubicBezTo>
                        <a:pt x="69" y="83"/>
                        <a:pt x="138" y="167"/>
                        <a:pt x="208" y="168"/>
                      </a:cubicBezTo>
                      <a:cubicBezTo>
                        <a:pt x="278" y="169"/>
                        <a:pt x="350" y="88"/>
                        <a:pt x="422" y="7"/>
                      </a:cubicBezTo>
                    </a:path>
                  </a:pathLst>
                </a:custGeom>
                <a:noFill/>
                <a:ln w="38100" cap="rnd">
                  <a:solidFill>
                    <a:srgbClr val="FF3300"/>
                  </a:solidFill>
                  <a:prstDash val="sysDot"/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-111" charset="0"/>
                  </a:endParaRPr>
                </a:p>
              </p:txBody>
            </p:sp>
            <p:sp>
              <p:nvSpPr>
                <p:cNvPr id="65" name="Freeform 113"/>
                <p:cNvSpPr>
                  <a:spLocks/>
                </p:cNvSpPr>
                <p:nvPr/>
              </p:nvSpPr>
              <p:spPr bwMode="auto">
                <a:xfrm>
                  <a:off x="5097463" y="3267075"/>
                  <a:ext cx="669925" cy="268288"/>
                </a:xfrm>
                <a:custGeom>
                  <a:avLst/>
                  <a:gdLst>
                    <a:gd name="T0" fmla="*/ 0 w 422"/>
                    <a:gd name="T1" fmla="*/ 0 h 169"/>
                    <a:gd name="T2" fmla="*/ 208 w 422"/>
                    <a:gd name="T3" fmla="*/ 168 h 169"/>
                    <a:gd name="T4" fmla="*/ 422 w 422"/>
                    <a:gd name="T5" fmla="*/ 7 h 169"/>
                    <a:gd name="T6" fmla="*/ 0 60000 65536"/>
                    <a:gd name="T7" fmla="*/ 0 60000 65536"/>
                    <a:gd name="T8" fmla="*/ 0 60000 65536"/>
                    <a:gd name="T9" fmla="*/ 0 w 422"/>
                    <a:gd name="T10" fmla="*/ 0 h 169"/>
                    <a:gd name="T11" fmla="*/ 422 w 422"/>
                    <a:gd name="T12" fmla="*/ 169 h 16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22" h="169">
                      <a:moveTo>
                        <a:pt x="0" y="0"/>
                      </a:moveTo>
                      <a:cubicBezTo>
                        <a:pt x="69" y="83"/>
                        <a:pt x="138" y="167"/>
                        <a:pt x="208" y="168"/>
                      </a:cubicBezTo>
                      <a:cubicBezTo>
                        <a:pt x="278" y="169"/>
                        <a:pt x="350" y="88"/>
                        <a:pt x="422" y="7"/>
                      </a:cubicBezTo>
                    </a:path>
                  </a:pathLst>
                </a:custGeom>
                <a:noFill/>
                <a:ln w="38100" cap="rnd">
                  <a:solidFill>
                    <a:srgbClr val="FF3300"/>
                  </a:solidFill>
                  <a:prstDash val="sysDot"/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-111" charset="0"/>
                  </a:endParaRPr>
                </a:p>
              </p:txBody>
            </p:sp>
            <p:sp>
              <p:nvSpPr>
                <p:cNvPr id="66" name="Freeform 113"/>
                <p:cNvSpPr>
                  <a:spLocks/>
                </p:cNvSpPr>
                <p:nvPr/>
              </p:nvSpPr>
              <p:spPr bwMode="auto">
                <a:xfrm rot="16200000">
                  <a:off x="6639719" y="2401094"/>
                  <a:ext cx="669925" cy="268287"/>
                </a:xfrm>
                <a:custGeom>
                  <a:avLst/>
                  <a:gdLst>
                    <a:gd name="T0" fmla="*/ 0 w 422"/>
                    <a:gd name="T1" fmla="*/ 0 h 169"/>
                    <a:gd name="T2" fmla="*/ 208 w 422"/>
                    <a:gd name="T3" fmla="*/ 168 h 169"/>
                    <a:gd name="T4" fmla="*/ 422 w 422"/>
                    <a:gd name="T5" fmla="*/ 7 h 169"/>
                    <a:gd name="T6" fmla="*/ 0 60000 65536"/>
                    <a:gd name="T7" fmla="*/ 0 60000 65536"/>
                    <a:gd name="T8" fmla="*/ 0 60000 65536"/>
                    <a:gd name="T9" fmla="*/ 0 w 422"/>
                    <a:gd name="T10" fmla="*/ 0 h 169"/>
                    <a:gd name="T11" fmla="*/ 422 w 422"/>
                    <a:gd name="T12" fmla="*/ 169 h 16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22" h="169">
                      <a:moveTo>
                        <a:pt x="0" y="0"/>
                      </a:moveTo>
                      <a:cubicBezTo>
                        <a:pt x="69" y="83"/>
                        <a:pt x="138" y="167"/>
                        <a:pt x="208" y="168"/>
                      </a:cubicBezTo>
                      <a:cubicBezTo>
                        <a:pt x="278" y="169"/>
                        <a:pt x="350" y="88"/>
                        <a:pt x="422" y="7"/>
                      </a:cubicBezTo>
                    </a:path>
                  </a:pathLst>
                </a:custGeom>
                <a:noFill/>
                <a:ln w="38100" cap="rnd">
                  <a:solidFill>
                    <a:srgbClr val="FF3300"/>
                  </a:solidFill>
                  <a:prstDash val="sysDot"/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-111" charset="0"/>
                  </a:endParaRPr>
                </a:p>
              </p:txBody>
            </p:sp>
            <p:sp>
              <p:nvSpPr>
                <p:cNvPr id="67" name="Freeform 113"/>
                <p:cNvSpPr>
                  <a:spLocks/>
                </p:cNvSpPr>
                <p:nvPr/>
              </p:nvSpPr>
              <p:spPr bwMode="auto">
                <a:xfrm>
                  <a:off x="5899150" y="3263900"/>
                  <a:ext cx="669925" cy="268288"/>
                </a:xfrm>
                <a:custGeom>
                  <a:avLst/>
                  <a:gdLst>
                    <a:gd name="T0" fmla="*/ 0 w 422"/>
                    <a:gd name="T1" fmla="*/ 0 h 169"/>
                    <a:gd name="T2" fmla="*/ 208 w 422"/>
                    <a:gd name="T3" fmla="*/ 168 h 169"/>
                    <a:gd name="T4" fmla="*/ 422 w 422"/>
                    <a:gd name="T5" fmla="*/ 7 h 169"/>
                    <a:gd name="T6" fmla="*/ 0 60000 65536"/>
                    <a:gd name="T7" fmla="*/ 0 60000 65536"/>
                    <a:gd name="T8" fmla="*/ 0 60000 65536"/>
                    <a:gd name="T9" fmla="*/ 0 w 422"/>
                    <a:gd name="T10" fmla="*/ 0 h 169"/>
                    <a:gd name="T11" fmla="*/ 422 w 422"/>
                    <a:gd name="T12" fmla="*/ 169 h 16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22" h="169">
                      <a:moveTo>
                        <a:pt x="0" y="0"/>
                      </a:moveTo>
                      <a:cubicBezTo>
                        <a:pt x="69" y="83"/>
                        <a:pt x="138" y="167"/>
                        <a:pt x="208" y="168"/>
                      </a:cubicBezTo>
                      <a:cubicBezTo>
                        <a:pt x="278" y="169"/>
                        <a:pt x="350" y="88"/>
                        <a:pt x="422" y="7"/>
                      </a:cubicBezTo>
                    </a:path>
                  </a:pathLst>
                </a:custGeom>
                <a:noFill/>
                <a:ln w="38100" cap="rnd">
                  <a:solidFill>
                    <a:srgbClr val="FF3300"/>
                  </a:solidFill>
                  <a:prstDash val="sysDot"/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-111" charset="0"/>
                  </a:endParaRPr>
                </a:p>
              </p:txBody>
            </p:sp>
            <p:sp>
              <p:nvSpPr>
                <p:cNvPr id="68" name="Freeform 117"/>
                <p:cNvSpPr>
                  <a:spLocks/>
                </p:cNvSpPr>
                <p:nvPr/>
              </p:nvSpPr>
              <p:spPr bwMode="auto">
                <a:xfrm rot="16200000">
                  <a:off x="7433469" y="4069557"/>
                  <a:ext cx="669925" cy="268287"/>
                </a:xfrm>
                <a:custGeom>
                  <a:avLst/>
                  <a:gdLst>
                    <a:gd name="T0" fmla="*/ 0 w 422"/>
                    <a:gd name="T1" fmla="*/ 0 h 169"/>
                    <a:gd name="T2" fmla="*/ 208 w 422"/>
                    <a:gd name="T3" fmla="*/ 168 h 169"/>
                    <a:gd name="T4" fmla="*/ 422 w 422"/>
                    <a:gd name="T5" fmla="*/ 7 h 169"/>
                    <a:gd name="T6" fmla="*/ 0 60000 65536"/>
                    <a:gd name="T7" fmla="*/ 0 60000 65536"/>
                    <a:gd name="T8" fmla="*/ 0 60000 65536"/>
                    <a:gd name="T9" fmla="*/ 0 w 422"/>
                    <a:gd name="T10" fmla="*/ 0 h 169"/>
                    <a:gd name="T11" fmla="*/ 422 w 422"/>
                    <a:gd name="T12" fmla="*/ 169 h 16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22" h="169">
                      <a:moveTo>
                        <a:pt x="0" y="0"/>
                      </a:moveTo>
                      <a:cubicBezTo>
                        <a:pt x="69" y="83"/>
                        <a:pt x="138" y="167"/>
                        <a:pt x="208" y="168"/>
                      </a:cubicBezTo>
                      <a:cubicBezTo>
                        <a:pt x="278" y="169"/>
                        <a:pt x="350" y="88"/>
                        <a:pt x="422" y="7"/>
                      </a:cubicBezTo>
                    </a:path>
                  </a:pathLst>
                </a:custGeom>
                <a:noFill/>
                <a:ln w="38100" cap="rnd">
                  <a:solidFill>
                    <a:srgbClr val="FF3300"/>
                  </a:solidFill>
                  <a:prstDash val="sysDot"/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-111" charset="0"/>
                  </a:endParaRPr>
                </a:p>
              </p:txBody>
            </p:sp>
            <p:sp>
              <p:nvSpPr>
                <p:cNvPr id="69" name="Freeform 117"/>
                <p:cNvSpPr>
                  <a:spLocks/>
                </p:cNvSpPr>
                <p:nvPr/>
              </p:nvSpPr>
              <p:spPr bwMode="auto">
                <a:xfrm rot="16200000">
                  <a:off x="7462044" y="4777582"/>
                  <a:ext cx="669925" cy="268287"/>
                </a:xfrm>
                <a:custGeom>
                  <a:avLst/>
                  <a:gdLst>
                    <a:gd name="T0" fmla="*/ 0 w 422"/>
                    <a:gd name="T1" fmla="*/ 0 h 169"/>
                    <a:gd name="T2" fmla="*/ 208 w 422"/>
                    <a:gd name="T3" fmla="*/ 168 h 169"/>
                    <a:gd name="T4" fmla="*/ 422 w 422"/>
                    <a:gd name="T5" fmla="*/ 7 h 169"/>
                    <a:gd name="T6" fmla="*/ 0 60000 65536"/>
                    <a:gd name="T7" fmla="*/ 0 60000 65536"/>
                    <a:gd name="T8" fmla="*/ 0 60000 65536"/>
                    <a:gd name="T9" fmla="*/ 0 w 422"/>
                    <a:gd name="T10" fmla="*/ 0 h 169"/>
                    <a:gd name="T11" fmla="*/ 422 w 422"/>
                    <a:gd name="T12" fmla="*/ 169 h 16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22" h="169">
                      <a:moveTo>
                        <a:pt x="0" y="0"/>
                      </a:moveTo>
                      <a:cubicBezTo>
                        <a:pt x="69" y="83"/>
                        <a:pt x="138" y="167"/>
                        <a:pt x="208" y="168"/>
                      </a:cubicBezTo>
                      <a:cubicBezTo>
                        <a:pt x="278" y="169"/>
                        <a:pt x="350" y="88"/>
                        <a:pt x="422" y="7"/>
                      </a:cubicBezTo>
                    </a:path>
                  </a:pathLst>
                </a:custGeom>
                <a:noFill/>
                <a:ln w="38100" cap="rnd">
                  <a:solidFill>
                    <a:srgbClr val="FF3300"/>
                  </a:solidFill>
                  <a:prstDash val="sysDot"/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-111" charset="0"/>
                  </a:endParaRPr>
                </a:p>
              </p:txBody>
            </p:sp>
          </p:grpSp>
          <p:sp>
            <p:nvSpPr>
              <p:cNvPr id="78" name="Ellipse 77"/>
              <p:cNvSpPr/>
              <p:nvPr/>
            </p:nvSpPr>
            <p:spPr bwMode="auto">
              <a:xfrm>
                <a:off x="5000524" y="1096540"/>
                <a:ext cx="1691092" cy="1617663"/>
              </a:xfrm>
              <a:prstGeom prst="ellipse">
                <a:avLst/>
              </a:prstGeom>
              <a:solidFill>
                <a:srgbClr val="0000CC"/>
              </a:solidFill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sp>
          <p:nvSpPr>
            <p:cNvPr id="61" name="Oval 114"/>
            <p:cNvSpPr>
              <a:spLocks noChangeArrowheads="1"/>
            </p:cNvSpPr>
            <p:nvPr/>
          </p:nvSpPr>
          <p:spPr bwMode="auto">
            <a:xfrm>
              <a:off x="5606311" y="3862678"/>
              <a:ext cx="463550" cy="493712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pitchFamily="-111" charset="0"/>
              </a:endParaRPr>
            </a:p>
          </p:txBody>
        </p:sp>
      </p:grpSp>
      <p:sp>
        <p:nvSpPr>
          <p:cNvPr id="5959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228600"/>
            <a:ext cx="4648200" cy="762000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fr-FR" sz="36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pitchFamily="-112" charset="-128"/>
                <a:cs typeface="ＭＳ Ｐゴシック" pitchFamily="-112" charset="-128"/>
              </a:rPr>
              <a:t>a historical model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47527" y="1321350"/>
            <a:ext cx="418970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Thouless 1969, </a:t>
            </a:r>
          </a:p>
          <a:p>
            <a:pPr algn="l">
              <a:defRPr/>
            </a:pPr>
            <a:r>
              <a:rPr lang="en-US" b="1" i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Andreev and Lifshitz 1969: </a:t>
            </a:r>
          </a:p>
          <a:p>
            <a:pPr algn="l">
              <a:defRPr/>
            </a:pPr>
            <a:r>
              <a:rPr lang="en-US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delocalized vacancies could exist at T = 0 </a:t>
            </a:r>
          </a:p>
        </p:txBody>
      </p:sp>
      <p:grpSp>
        <p:nvGrpSpPr>
          <p:cNvPr id="7" name="Grouper 57"/>
          <p:cNvGrpSpPr>
            <a:grpSpLocks/>
          </p:cNvGrpSpPr>
          <p:nvPr/>
        </p:nvGrpSpPr>
        <p:grpSpPr bwMode="auto">
          <a:xfrm>
            <a:off x="147527" y="2439101"/>
            <a:ext cx="2493963" cy="1143000"/>
            <a:chOff x="533400" y="5181600"/>
            <a:chExt cx="2493963" cy="1143000"/>
          </a:xfrm>
        </p:grpSpPr>
        <p:grpSp>
          <p:nvGrpSpPr>
            <p:cNvPr id="8" name="Group 8"/>
            <p:cNvGrpSpPr>
              <a:grpSpLocks/>
            </p:cNvGrpSpPr>
            <p:nvPr/>
          </p:nvGrpSpPr>
          <p:grpSpPr bwMode="auto">
            <a:xfrm>
              <a:off x="1046163" y="5181600"/>
              <a:ext cx="1981200" cy="1143000"/>
              <a:chOff x="3696" y="2880"/>
              <a:chExt cx="1248" cy="720"/>
            </a:xfrm>
          </p:grpSpPr>
          <p:sp>
            <p:nvSpPr>
              <p:cNvPr id="24" name="Line 9"/>
              <p:cNvSpPr>
                <a:spLocks noChangeShapeType="1"/>
              </p:cNvSpPr>
              <p:nvPr/>
            </p:nvSpPr>
            <p:spPr bwMode="auto">
              <a:xfrm>
                <a:off x="3696" y="2880"/>
                <a:ext cx="0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lg" len="lg"/>
                <a:tailEnd type="none" w="lg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" pitchFamily="-112" charset="0"/>
                </a:endParaRPr>
              </a:p>
            </p:txBody>
          </p:sp>
          <p:sp>
            <p:nvSpPr>
              <p:cNvPr id="25" name="Line 10"/>
              <p:cNvSpPr>
                <a:spLocks noChangeShapeType="1"/>
              </p:cNvSpPr>
              <p:nvPr/>
            </p:nvSpPr>
            <p:spPr bwMode="auto">
              <a:xfrm rot="5400000">
                <a:off x="4320" y="2832"/>
                <a:ext cx="0" cy="12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lg" len="lg"/>
                <a:tailEnd type="none" w="lg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" pitchFamily="-112" charset="0"/>
                </a:endParaRPr>
              </a:p>
            </p:txBody>
          </p:sp>
        </p:grpSp>
        <p:grpSp>
          <p:nvGrpSpPr>
            <p:cNvPr id="9" name="Grouper 56"/>
            <p:cNvGrpSpPr>
              <a:grpSpLocks/>
            </p:cNvGrpSpPr>
            <p:nvPr/>
          </p:nvGrpSpPr>
          <p:grpSpPr bwMode="auto">
            <a:xfrm>
              <a:off x="533400" y="5257800"/>
              <a:ext cx="2417763" cy="1066800"/>
              <a:chOff x="533400" y="5257800"/>
              <a:chExt cx="2417763" cy="1066800"/>
            </a:xfrm>
          </p:grpSpPr>
          <p:grpSp>
            <p:nvGrpSpPr>
              <p:cNvPr id="10" name="Group 11"/>
              <p:cNvGrpSpPr>
                <a:grpSpLocks/>
              </p:cNvGrpSpPr>
              <p:nvPr/>
            </p:nvGrpSpPr>
            <p:grpSpPr bwMode="auto">
              <a:xfrm>
                <a:off x="1046163" y="5257800"/>
                <a:ext cx="1905000" cy="1066800"/>
                <a:chOff x="3888" y="2928"/>
                <a:chExt cx="1200" cy="672"/>
              </a:xfrm>
            </p:grpSpPr>
            <p:sp>
              <p:nvSpPr>
                <p:cNvPr id="20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3888" y="2928"/>
                  <a:ext cx="336" cy="3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" pitchFamily="-112" charset="0"/>
                  </a:endParaRPr>
                </a:p>
              </p:txBody>
            </p:sp>
            <p:sp>
              <p:nvSpPr>
                <p:cNvPr id="21" name="Line 13"/>
                <p:cNvSpPr>
                  <a:spLocks noChangeShapeType="1"/>
                </p:cNvSpPr>
                <p:nvPr/>
              </p:nvSpPr>
              <p:spPr bwMode="auto">
                <a:xfrm>
                  <a:off x="3888" y="3264"/>
                  <a:ext cx="336" cy="3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" pitchFamily="-112" charset="0"/>
                  </a:endParaRPr>
                </a:p>
              </p:txBody>
            </p:sp>
            <p:sp>
              <p:nvSpPr>
                <p:cNvPr id="22" name="Line 14"/>
                <p:cNvSpPr>
                  <a:spLocks noChangeShapeType="1"/>
                </p:cNvSpPr>
                <p:nvPr/>
              </p:nvSpPr>
              <p:spPr bwMode="auto">
                <a:xfrm>
                  <a:off x="4224" y="2928"/>
                  <a:ext cx="864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" pitchFamily="-112" charset="0"/>
                  </a:endParaRPr>
                </a:p>
              </p:txBody>
            </p:sp>
            <p:sp>
              <p:nvSpPr>
                <p:cNvPr id="23" name="Line 15"/>
                <p:cNvSpPr>
                  <a:spLocks noChangeShapeType="1"/>
                </p:cNvSpPr>
                <p:nvPr/>
              </p:nvSpPr>
              <p:spPr bwMode="auto">
                <a:xfrm>
                  <a:off x="4224" y="3600"/>
                  <a:ext cx="864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" pitchFamily="-112" charset="0"/>
                  </a:endParaRPr>
                </a:p>
              </p:txBody>
            </p:sp>
          </p:grpSp>
          <p:sp>
            <p:nvSpPr>
              <p:cNvPr id="17" name="Text Box 16"/>
              <p:cNvSpPr txBox="1">
                <a:spLocks noChangeArrowheads="1"/>
              </p:cNvSpPr>
              <p:nvPr/>
            </p:nvSpPr>
            <p:spPr bwMode="auto">
              <a:xfrm>
                <a:off x="533400" y="5592763"/>
                <a:ext cx="546100" cy="40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US" b="1" i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-111" charset="0"/>
                  </a:rPr>
                  <a:t>E</a:t>
                </a:r>
                <a:r>
                  <a:rPr lang="en-US" b="1" i="1" baseline="-250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-111" charset="0"/>
                  </a:rPr>
                  <a:t>0</a:t>
                </a:r>
                <a:endParaRPr lang="en-US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111" charset="0"/>
                </a:endParaRPr>
              </a:p>
            </p:txBody>
          </p:sp>
          <p:sp>
            <p:nvSpPr>
              <p:cNvPr id="12" name="Line 17"/>
              <p:cNvSpPr>
                <a:spLocks noChangeShapeType="1"/>
              </p:cNvSpPr>
              <p:nvPr/>
            </p:nvSpPr>
            <p:spPr bwMode="auto">
              <a:xfrm>
                <a:off x="1905000" y="5257800"/>
                <a:ext cx="0" cy="106680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 type="stealth" w="med" len="lg"/>
                <a:tailEnd type="stealth" w="med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" pitchFamily="-112" charset="0"/>
                </a:endParaRPr>
              </a:p>
            </p:txBody>
          </p:sp>
          <p:sp>
            <p:nvSpPr>
              <p:cNvPr id="13" name="Text Box 18"/>
              <p:cNvSpPr txBox="1">
                <a:spLocks noChangeArrowheads="1"/>
              </p:cNvSpPr>
              <p:nvPr/>
            </p:nvSpPr>
            <p:spPr bwMode="auto">
              <a:xfrm>
                <a:off x="1981200" y="5638800"/>
                <a:ext cx="4445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US" sz="140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-111" charset="0"/>
                  </a:rPr>
                  <a:t>zh</a:t>
                </a:r>
                <a:r>
                  <a:rPr lang="en-US" sz="140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ymbol" pitchFamily="-111" charset="2"/>
                    <a:sym typeface="Symbol" pitchFamily="-111" charset="2"/>
                  </a:rPr>
                  <a:t></a:t>
                </a:r>
                <a:endParaRPr lang="en-US" sz="14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111" charset="0"/>
                </a:endParaRPr>
              </a:p>
            </p:txBody>
          </p:sp>
        </p:grpSp>
      </p:grpSp>
      <p:sp>
        <p:nvSpPr>
          <p:cNvPr id="70" name="ZoneTexte 69"/>
          <p:cNvSpPr txBox="1"/>
          <p:nvPr/>
        </p:nvSpPr>
        <p:spPr>
          <a:xfrm>
            <a:off x="147527" y="3776522"/>
            <a:ext cx="3810000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( the crystal would be « incommensurate ») </a:t>
            </a:r>
          </a:p>
          <a:p>
            <a:pPr algn="l">
              <a:defRPr/>
            </a:pPr>
            <a:r>
              <a:rPr lang="en-US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BEC =&gt; superfluid flow of mass</a:t>
            </a:r>
          </a:p>
          <a:p>
            <a:pPr algn="l">
              <a:defRPr/>
            </a:pPr>
            <a:r>
              <a:rPr lang="en-US" b="1" i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coexistence of non-zero shear modulus and mass superflow</a:t>
            </a:r>
            <a:endParaRPr lang="fr-FR">
              <a:solidFill>
                <a:srgbClr val="0000FF"/>
              </a:solidFill>
              <a:latin typeface="Times" pitchFamily="-111" charset="0"/>
            </a:endParaRPr>
          </a:p>
        </p:txBody>
      </p:sp>
      <p:sp>
        <p:nvSpPr>
          <p:cNvPr id="71" name="ZoneTexte 70"/>
          <p:cNvSpPr txBox="1"/>
          <p:nvPr/>
        </p:nvSpPr>
        <p:spPr>
          <a:xfrm>
            <a:off x="147527" y="5536130"/>
            <a:ext cx="86280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i="1">
                <a:solidFill>
                  <a:srgbClr val="FF0000"/>
                </a:solidFill>
                <a:latin typeface="Times" pitchFamily="-105" charset="0"/>
              </a:rPr>
              <a:t>A.J. Leggett (1970): non-classical rotation + bounds for the superfluid fraction</a:t>
            </a:r>
          </a:p>
        </p:txBody>
      </p:sp>
      <p:sp>
        <p:nvSpPr>
          <p:cNvPr id="100" name="ZoneTexte 99"/>
          <p:cNvSpPr txBox="1"/>
          <p:nvPr/>
        </p:nvSpPr>
        <p:spPr>
          <a:xfrm>
            <a:off x="147527" y="5992474"/>
            <a:ext cx="873951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i="1">
                <a:solidFill>
                  <a:srgbClr val="FF0000"/>
                </a:solidFill>
                <a:latin typeface="Times" pitchFamily="-105" charset="0"/>
              </a:rPr>
              <a:t>But </a:t>
            </a:r>
            <a:r>
              <a:rPr lang="fr-FR" b="1" i="1">
                <a:solidFill>
                  <a:srgbClr val="0000FF"/>
                </a:solidFill>
                <a:latin typeface="Times" pitchFamily="-105" charset="0"/>
              </a:rPr>
              <a:t>h</a:t>
            </a:r>
            <a:r>
              <a:rPr lang="fr-FR" b="1" i="1">
                <a:solidFill>
                  <a:srgbClr val="0000FF"/>
                </a:solidFill>
                <a:latin typeface="Symbol" charset="2"/>
                <a:cs typeface="Symbol" charset="2"/>
              </a:rPr>
              <a:t>n</a:t>
            </a:r>
            <a:r>
              <a:rPr lang="fr-FR" b="1" i="1">
                <a:solidFill>
                  <a:srgbClr val="0000FF"/>
                </a:solidFill>
                <a:latin typeface="Times" pitchFamily="-105" charset="0"/>
              </a:rPr>
              <a:t> ~1.6 K and the bottom of the vacancy band is at + 13K (Clark and Ceperley 2008)</a:t>
            </a:r>
          </a:p>
        </p:txBody>
      </p:sp>
      <p:sp>
        <p:nvSpPr>
          <p:cNvPr id="101" name="ZoneTexte 100"/>
          <p:cNvSpPr txBox="1"/>
          <p:nvPr/>
        </p:nvSpPr>
        <p:spPr>
          <a:xfrm>
            <a:off x="147527" y="6418100"/>
            <a:ext cx="737108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i="1">
                <a:solidFill>
                  <a:srgbClr val="000000"/>
                </a:solidFill>
                <a:latin typeface="Times" pitchFamily="-105" charset="0"/>
              </a:rPr>
              <a:t>This model looks </a:t>
            </a:r>
            <a:r>
              <a:rPr lang="fr-FR" b="1" i="1">
                <a:solidFill>
                  <a:srgbClr val="FF0000"/>
                </a:solidFill>
                <a:latin typeface="Times" pitchFamily="-105" charset="0"/>
              </a:rPr>
              <a:t>irrelevant </a:t>
            </a:r>
            <a:r>
              <a:rPr lang="fr-FR" b="1" i="1">
                <a:latin typeface="Times" pitchFamily="-105" charset="0"/>
              </a:rPr>
              <a:t>to me despite several articles by P.W. Anderson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763000" cy="9144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400" b="1">
                <a:solidFill>
                  <a:schemeClr val="tx1"/>
                </a:solidFill>
                <a:latin typeface="Times"/>
                <a:ea typeface="ＭＳ Ｐゴシック" pitchFamily="28" charset="-128"/>
                <a:cs typeface="Times"/>
              </a:rPr>
              <a:t>Day and Beamish (2007) :  </a:t>
            </a:r>
            <a:br>
              <a:rPr lang="fr-FR" sz="2400" b="1">
                <a:solidFill>
                  <a:schemeClr val="tx1"/>
                </a:solidFill>
                <a:latin typeface="Times"/>
                <a:ea typeface="ＭＳ Ｐゴシック" pitchFamily="28" charset="-128"/>
                <a:cs typeface="Times"/>
              </a:rPr>
            </a:br>
            <a:r>
              <a:rPr lang="fr-FR" sz="2400" b="1">
                <a:solidFill>
                  <a:schemeClr val="tx1"/>
                </a:solidFill>
                <a:latin typeface="Times"/>
                <a:ea typeface="ＭＳ Ｐゴシック" pitchFamily="28" charset="-128"/>
                <a:cs typeface="Times"/>
              </a:rPr>
              <a:t>supersolid helium 4 is stiffer than normal solid helium 4</a:t>
            </a:r>
          </a:p>
        </p:txBody>
      </p:sp>
      <p:sp>
        <p:nvSpPr>
          <p:cNvPr id="295941" name="Text Box 5"/>
          <p:cNvSpPr txBox="1">
            <a:spLocks noChangeArrowheads="1"/>
          </p:cNvSpPr>
          <p:nvPr/>
        </p:nvSpPr>
        <p:spPr bwMode="auto">
          <a:xfrm>
            <a:off x="228600" y="4463265"/>
            <a:ext cx="8763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West, Chan, Day and Beamish, </a:t>
            </a:r>
            <a:r>
              <a:rPr lang="fr-FR" altLang="ja-JP" b="1" i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Nature Physics 5, 598 (2009): </a:t>
            </a:r>
          </a:p>
          <a:p>
            <a:pPr algn="l">
              <a:defRPr/>
            </a:pPr>
            <a:r>
              <a:rPr lang="fr-FR" altLang="ja-JP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it is not a coincidence</a:t>
            </a:r>
          </a:p>
          <a:p>
            <a:pPr algn="l">
              <a:defRPr/>
            </a:pPr>
            <a:r>
              <a:rPr lang="fr-FR" altLang="ja-JP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hcp </a:t>
            </a:r>
            <a:r>
              <a:rPr lang="fr-FR" altLang="ja-JP" b="1" i="1" baseline="3000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4</a:t>
            </a:r>
            <a:r>
              <a:rPr lang="fr-FR" altLang="ja-JP" b="1" i="1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He</a:t>
            </a:r>
            <a:r>
              <a:rPr lang="fr-FR" altLang="ja-JP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shows stiffening and supersolidity</a:t>
            </a:r>
          </a:p>
          <a:p>
            <a:pPr algn="l">
              <a:defRPr/>
            </a:pPr>
            <a:r>
              <a:rPr lang="fr-FR" altLang="ja-JP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hcp </a:t>
            </a:r>
            <a:r>
              <a:rPr lang="fr-FR" altLang="ja-JP" b="1" i="1" baseline="3000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3</a:t>
            </a:r>
            <a:r>
              <a:rPr lang="fr-FR" altLang="ja-JP" b="1" i="1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He </a:t>
            </a:r>
            <a:r>
              <a:rPr lang="fr-FR" altLang="ja-JP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shows stiffening but no supersolidity</a:t>
            </a:r>
          </a:p>
          <a:p>
            <a:pPr algn="l">
              <a:defRPr/>
            </a:pPr>
            <a:r>
              <a:rPr lang="fr-FR" altLang="ja-JP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the period change of the oscialltor is not due to an increase of the quantity K in </a:t>
            </a:r>
            <a:r>
              <a:rPr lang="fr-FR" altLang="ja-JP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ＭＳ Ｐゴシック" pitchFamily="-112" charset="-128"/>
                <a:cs typeface="Symbol" charset="2"/>
              </a:rPr>
              <a:t>t = 2p</a:t>
            </a:r>
            <a:r>
              <a:rPr lang="fr-FR" altLang="ja-JP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√I/K</a:t>
            </a:r>
          </a:p>
          <a:p>
            <a:pPr algn="l">
              <a:defRPr/>
            </a:pPr>
            <a:r>
              <a:rPr lang="fr-FR" altLang="ja-JP" b="1" i="1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the rotation anomaly and the elastic anomaly  are the 2 consequences of a single phenomenon . Which phenomenon ?</a:t>
            </a:r>
          </a:p>
        </p:txBody>
      </p:sp>
      <p:sp>
        <p:nvSpPr>
          <p:cNvPr id="295953" name="Text Box 17"/>
          <p:cNvSpPr txBox="1">
            <a:spLocks noChangeArrowheads="1"/>
          </p:cNvSpPr>
          <p:nvPr/>
        </p:nvSpPr>
        <p:spPr bwMode="auto">
          <a:xfrm>
            <a:off x="304800" y="2057400"/>
            <a:ext cx="32766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altLang="ja-JP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the shear modulus increases by ~ 10 % below ~ 100 mK </a:t>
            </a:r>
          </a:p>
          <a:p>
            <a:pPr algn="l">
              <a:defRPr/>
            </a:pPr>
            <a:endParaRPr lang="fr-FR" altLang="ja-JP" b="1" i="1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  <a:ea typeface="ＭＳ Ｐゴシック" pitchFamily="-112" charset="-128"/>
              <a:cs typeface="ＭＳ Ｐゴシック" pitchFamily="-112" charset="-128"/>
            </a:endParaRPr>
          </a:p>
          <a:p>
            <a:pPr algn="l">
              <a:defRPr/>
            </a:pPr>
            <a:r>
              <a:rPr lang="fr-FR" altLang="ja-JP" b="1" i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the temperature variation is the same as for the rotational inertia</a:t>
            </a:r>
            <a:endParaRPr lang="fr-FR" b="1" i="1"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pic>
        <p:nvPicPr>
          <p:cNvPr id="43013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1211263"/>
            <a:ext cx="4800600" cy="320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381000"/>
            <a:ext cx="3962400" cy="580661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fr-FR" sz="28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/>
                <a:ea typeface="ＭＳ Ｐゴシック" pitchFamily="-112" charset="-128"/>
                <a:cs typeface="Times"/>
              </a:rPr>
              <a:t>disorder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17475" y="4598303"/>
            <a:ext cx="65761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impurities ( </a:t>
            </a:r>
            <a:r>
              <a:rPr lang="fr-FR" b="1" i="1" baseline="3000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3</a:t>
            </a:r>
            <a:r>
              <a:rPr lang="fr-FR" b="1" i="1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He) could bind to defects and change their properties</a:t>
            </a:r>
          </a:p>
          <a:p>
            <a:pPr algn="l">
              <a:defRPr/>
            </a:pPr>
            <a:r>
              <a:rPr lang="fr-FR" b="1" i="1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i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(Kuklov 2009)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17475" y="5346008"/>
            <a:ext cx="87979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the observed anomalies appear highly sensitive to 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- the amount of disorder (rarely characterized...)</a:t>
            </a:r>
          </a:p>
          <a:p>
            <a:pPr algn="l">
              <a:defRPr/>
            </a:pP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- the </a:t>
            </a:r>
            <a:r>
              <a:rPr lang="fr-FR" b="1" i="1" baseline="300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3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He concentration (even below 10</a:t>
            </a:r>
            <a:r>
              <a:rPr lang="fr-FR" b="1" i="1" baseline="300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-9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!)</a:t>
            </a:r>
          </a:p>
          <a:p>
            <a:pPr algn="l">
              <a:defRPr/>
            </a:pPr>
            <a:r>
              <a:rPr lang="fr-FR" b="1" i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see Kim et al., Rittner and Reppy,  Day and Beamish, Rojas et al.( ENS 2009)...</a:t>
            </a:r>
          </a:p>
        </p:txBody>
      </p:sp>
      <p:grpSp>
        <p:nvGrpSpPr>
          <p:cNvPr id="2" name="Grouper 8"/>
          <p:cNvGrpSpPr/>
          <p:nvPr/>
        </p:nvGrpSpPr>
        <p:grpSpPr>
          <a:xfrm>
            <a:off x="117475" y="1323975"/>
            <a:ext cx="7965861" cy="3139321"/>
            <a:chOff x="117475" y="1323975"/>
            <a:chExt cx="7965861" cy="3139321"/>
          </a:xfrm>
        </p:grpSpPr>
        <p:sp>
          <p:nvSpPr>
            <p:cNvPr id="595977" name="Text Box 9"/>
            <p:cNvSpPr txBox="1">
              <a:spLocks noChangeArrowheads="1"/>
            </p:cNvSpPr>
            <p:nvPr/>
          </p:nvSpPr>
          <p:spPr bwMode="auto">
            <a:xfrm>
              <a:off x="117475" y="1323975"/>
              <a:ext cx="7965861" cy="3139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>
                <a:defRPr/>
              </a:pPr>
              <a:r>
                <a:rPr lang="fr-FR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there are defects in real solid samples</a:t>
              </a:r>
            </a:p>
            <a:p>
              <a:pPr>
                <a:defRPr/>
              </a:pPr>
              <a:r>
                <a:rPr lang="fr-FR" b="1" i="1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dislocations in single crystals 				grain boundaries in polycrystals</a:t>
              </a:r>
            </a:p>
            <a:p>
              <a:pPr algn="l">
                <a:defRPr/>
              </a:pPr>
              <a:endPara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endParaRPr>
            </a:p>
            <a:p>
              <a:pPr algn="l">
                <a:defRPr/>
              </a:pPr>
              <a:endPara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endParaRPr>
            </a:p>
            <a:p>
              <a:pPr algn="l">
                <a:defRPr/>
              </a:pPr>
              <a:endPara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endParaRPr>
            </a:p>
            <a:p>
              <a:pPr algn="l">
                <a:defRPr/>
              </a:pPr>
              <a:endPara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endParaRPr>
            </a:p>
            <a:p>
              <a:pPr algn="l">
                <a:defRPr/>
              </a:pPr>
              <a:endParaRPr lang="fr-FR" b="1" i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endParaRPr>
            </a:p>
            <a:p>
              <a:pPr algn="l">
                <a:defRPr/>
              </a:pPr>
              <a:r>
                <a:rPr lang="fr-FR" b="1" i="1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perhaps glassy regions in quench frozen samples?</a:t>
              </a:r>
            </a:p>
            <a:p>
              <a:pPr algn="l">
                <a:defRPr/>
              </a:pPr>
              <a:r>
                <a:rPr lang="fr-FR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where atoms are loosely packed and exchange is easier</a:t>
              </a:r>
            </a:p>
            <a:p>
              <a:pPr algn="l">
                <a:defRPr/>
              </a:pPr>
              <a:r>
                <a:rPr lang="fr-FR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 =&gt; supersolidity could exist inside defects</a:t>
              </a:r>
            </a:p>
            <a:p>
              <a:pPr algn="l">
                <a:defRPr/>
              </a:pPr>
              <a:r>
                <a:rPr lang="fr-FR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 (Pollet, Boninsegni, Svistunov, Prokofev, Kuklov, Troyer et al. 2007-2008)</a:t>
              </a:r>
            </a:p>
          </p:txBody>
        </p:sp>
        <p:pic>
          <p:nvPicPr>
            <p:cNvPr id="7" name="Image 6" descr="dislocation_3dim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2340" y="2009625"/>
              <a:ext cx="1409700" cy="1222375"/>
            </a:xfrm>
            <a:prstGeom prst="rect">
              <a:avLst/>
            </a:prstGeom>
          </p:spPr>
        </p:pic>
        <p:pic>
          <p:nvPicPr>
            <p:cNvPr id="8" name="Image 7" descr="joints - copie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8193" y="2009625"/>
              <a:ext cx="1790014" cy="122237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03875" y="183735"/>
            <a:ext cx="6824136" cy="94297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lvl="0">
              <a:defRPr/>
            </a:pPr>
            <a:r>
              <a:rPr lang="fr-FR" sz="2800" b="1" smtClean="0">
                <a:latin typeface="Times"/>
                <a:ea typeface="ＭＳ Ｐゴシック" pitchFamily="28" charset="-128"/>
                <a:cs typeface="Times"/>
              </a:rPr>
              <a:t>a model for the elastic anomaly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63019" y="1810451"/>
            <a:ext cx="437052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Following previous work by Iwasa and Suzuki  (1980) and by Paalanen (1981), </a:t>
            </a:r>
          </a:p>
          <a:p>
            <a:pPr algn="l">
              <a:defRPr/>
            </a:pPr>
            <a:r>
              <a:rPr lang="fr-FR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Day and Beamish propose in 2007:</a:t>
            </a:r>
          </a:p>
          <a:p>
            <a:pPr algn="l">
              <a:defRPr/>
            </a:pPr>
            <a:endParaRPr lang="fr-FR" b="1" i="1">
              <a:solidFill>
                <a:srgbClr val="3366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 algn="l">
              <a:defRPr/>
            </a:pPr>
            <a:r>
              <a:rPr lang="fr-FR" b="1" i="1" baseline="300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3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He bind to dislocations  </a:t>
            </a:r>
          </a:p>
          <a:p>
            <a:pPr algn="l">
              <a:defRPr/>
            </a:pPr>
            <a:r>
              <a:rPr lang="fr-FR" b="1" i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below a temperature which depends </a:t>
            </a:r>
          </a:p>
          <a:p>
            <a:pPr algn="l">
              <a:defRPr/>
            </a:pPr>
            <a:r>
              <a:rPr lang="fr-FR" b="1" i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on their 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binding energy 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cs typeface="Symbol" charset="2"/>
              </a:rPr>
              <a:t>e</a:t>
            </a:r>
            <a:r>
              <a:rPr lang="fr-FR" b="1" i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</a:p>
          <a:p>
            <a:pPr algn="l">
              <a:defRPr/>
            </a:pPr>
            <a:r>
              <a:rPr lang="fr-FR" b="1" i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and on their 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concentration X</a:t>
            </a:r>
            <a:r>
              <a:rPr lang="fr-FR" b="1" i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3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63019" y="5076512"/>
            <a:ext cx="87979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6CA4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Syshchenko Day and Beamish (Phys. Rev. Lett. 2010) :</a:t>
            </a:r>
          </a:p>
          <a:p>
            <a:pPr algn="l">
              <a:defRPr/>
            </a:pPr>
            <a:r>
              <a:rPr lang="fr-FR" b="1" i="1">
                <a:solidFill>
                  <a:srgbClr val="6CA4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measurements as a function of  frequency and of the concentration X</a:t>
            </a:r>
            <a:r>
              <a:rPr lang="fr-FR" b="1" i="1" baseline="-25000">
                <a:solidFill>
                  <a:srgbClr val="6CA4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3</a:t>
            </a:r>
          </a:p>
          <a:p>
            <a:pPr>
              <a:defRPr/>
            </a:pPr>
            <a:r>
              <a:rPr lang="fr-FR" b="1" i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precise agreement if  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cs typeface="Symbol" charset="2"/>
              </a:rPr>
              <a:t>e</a:t>
            </a:r>
            <a:r>
              <a:rPr lang="fr-FR" b="1" i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</a:t>
            </a:r>
            <a:r>
              <a:rPr lang="fr-FR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 = 0.73 ± 0.45 K</a:t>
            </a:r>
          </a:p>
        </p:txBody>
      </p:sp>
      <p:grpSp>
        <p:nvGrpSpPr>
          <p:cNvPr id="2" name="Grouper 10"/>
          <p:cNvGrpSpPr/>
          <p:nvPr/>
        </p:nvGrpSpPr>
        <p:grpSpPr>
          <a:xfrm>
            <a:off x="4561982" y="1713365"/>
            <a:ext cx="4398962" cy="2569296"/>
            <a:chOff x="152400" y="432790"/>
            <a:chExt cx="8686800" cy="3886200"/>
          </a:xfrm>
        </p:grpSpPr>
        <p:grpSp>
          <p:nvGrpSpPr>
            <p:cNvPr id="3" name="Group 105"/>
            <p:cNvGrpSpPr>
              <a:grpSpLocks/>
            </p:cNvGrpSpPr>
            <p:nvPr/>
          </p:nvGrpSpPr>
          <p:grpSpPr bwMode="auto">
            <a:xfrm>
              <a:off x="800101" y="1285874"/>
              <a:ext cx="7058025" cy="1857377"/>
              <a:chOff x="228600" y="1714500"/>
              <a:chExt cx="7696198" cy="2705103"/>
            </a:xfrm>
          </p:grpSpPr>
          <p:grpSp>
            <p:nvGrpSpPr>
              <p:cNvPr id="4" name="Group 1"/>
              <p:cNvGrpSpPr>
                <a:grpSpLocks/>
              </p:cNvGrpSpPr>
              <p:nvPr/>
            </p:nvGrpSpPr>
            <p:grpSpPr bwMode="auto">
              <a:xfrm>
                <a:off x="228600" y="1751494"/>
                <a:ext cx="2058206" cy="2668109"/>
                <a:chOff x="381000" y="378723"/>
                <a:chExt cx="4421331" cy="5488677"/>
              </a:xfrm>
            </p:grpSpPr>
            <p:grpSp>
              <p:nvGrpSpPr>
                <p:cNvPr id="8" name="Group 11"/>
                <p:cNvGrpSpPr>
                  <a:grpSpLocks/>
                </p:cNvGrpSpPr>
                <p:nvPr/>
              </p:nvGrpSpPr>
              <p:grpSpPr bwMode="auto">
                <a:xfrm>
                  <a:off x="1600678" y="378723"/>
                  <a:ext cx="1866702" cy="5488677"/>
                  <a:chOff x="1600678" y="378723"/>
                  <a:chExt cx="1866702" cy="5488677"/>
                </a:xfrm>
              </p:grpSpPr>
              <p:cxnSp>
                <p:nvCxnSpPr>
                  <p:cNvPr id="107" name="Straight Connector 2"/>
                  <p:cNvCxnSpPr/>
                  <p:nvPr/>
                </p:nvCxnSpPr>
                <p:spPr>
                  <a:xfrm rot="5400000">
                    <a:off x="458242" y="3199681"/>
                    <a:ext cx="3961929" cy="371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Straight Connector 21"/>
                  <p:cNvCxnSpPr/>
                  <p:nvPr/>
                </p:nvCxnSpPr>
                <p:spPr>
                  <a:xfrm flipV="1">
                    <a:off x="2437348" y="454823"/>
                    <a:ext cx="1030032" cy="76575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Connector 22"/>
                  <p:cNvCxnSpPr/>
                  <p:nvPr/>
                </p:nvCxnSpPr>
                <p:spPr>
                  <a:xfrm rot="16200000" flipV="1">
                    <a:off x="1598087" y="381314"/>
                    <a:ext cx="841852" cy="83667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Straight Connector 23"/>
                  <p:cNvCxnSpPr/>
                  <p:nvPr/>
                </p:nvCxnSpPr>
                <p:spPr>
                  <a:xfrm rot="10800000" flipV="1">
                    <a:off x="1831227" y="5182504"/>
                    <a:ext cx="606122" cy="45659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Straight Connector 24"/>
                  <p:cNvCxnSpPr/>
                  <p:nvPr/>
                </p:nvCxnSpPr>
                <p:spPr>
                  <a:xfrm rot="16200000" flipH="1">
                    <a:off x="2457457" y="5162396"/>
                    <a:ext cx="684896" cy="725112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0" name="Oval 3"/>
                <p:cNvSpPr/>
                <p:nvPr/>
              </p:nvSpPr>
              <p:spPr>
                <a:xfrm>
                  <a:off x="3582654" y="1063619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1" name="Oval 4"/>
                <p:cNvSpPr/>
                <p:nvPr/>
              </p:nvSpPr>
              <p:spPr>
                <a:xfrm>
                  <a:off x="1831226" y="1753272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2" name="Oval 5"/>
                <p:cNvSpPr/>
                <p:nvPr/>
              </p:nvSpPr>
              <p:spPr>
                <a:xfrm>
                  <a:off x="1831226" y="4649808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3" name="Oval 6"/>
                <p:cNvSpPr/>
                <p:nvPr/>
              </p:nvSpPr>
              <p:spPr>
                <a:xfrm>
                  <a:off x="3735112" y="2438167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4" name="Oval 7"/>
                <p:cNvSpPr/>
                <p:nvPr/>
              </p:nvSpPr>
              <p:spPr>
                <a:xfrm>
                  <a:off x="4575500" y="3046963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5" name="Oval 8"/>
                <p:cNvSpPr/>
                <p:nvPr/>
              </p:nvSpPr>
              <p:spPr>
                <a:xfrm>
                  <a:off x="2972815" y="3123063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6" name="Oval 9"/>
                <p:cNvSpPr/>
                <p:nvPr/>
              </p:nvSpPr>
              <p:spPr>
                <a:xfrm>
                  <a:off x="2667896" y="1981570"/>
                  <a:ext cx="22682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7" name="Oval 10"/>
                <p:cNvSpPr/>
                <p:nvPr/>
              </p:nvSpPr>
              <p:spPr>
                <a:xfrm>
                  <a:off x="4118122" y="3884058"/>
                  <a:ext cx="22682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8" name="Oval 11"/>
                <p:cNvSpPr/>
                <p:nvPr/>
              </p:nvSpPr>
              <p:spPr>
                <a:xfrm>
                  <a:off x="1221387" y="2438167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9" name="Oval 12"/>
                <p:cNvSpPr/>
                <p:nvPr/>
              </p:nvSpPr>
              <p:spPr>
                <a:xfrm>
                  <a:off x="1905596" y="3351362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00" name="Oval 13"/>
                <p:cNvSpPr/>
                <p:nvPr/>
              </p:nvSpPr>
              <p:spPr>
                <a:xfrm>
                  <a:off x="912751" y="4193211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01" name="Oval 14"/>
                <p:cNvSpPr/>
                <p:nvPr/>
              </p:nvSpPr>
              <p:spPr>
                <a:xfrm>
                  <a:off x="4344951" y="1220575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02" name="Oval 15"/>
                <p:cNvSpPr/>
                <p:nvPr/>
              </p:nvSpPr>
              <p:spPr>
                <a:xfrm>
                  <a:off x="3203364" y="4421509"/>
                  <a:ext cx="22682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03" name="Oval 16"/>
                <p:cNvSpPr/>
                <p:nvPr/>
              </p:nvSpPr>
              <p:spPr>
                <a:xfrm>
                  <a:off x="990839" y="1063619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04" name="Oval 17"/>
                <p:cNvSpPr/>
                <p:nvPr/>
              </p:nvSpPr>
              <p:spPr>
                <a:xfrm>
                  <a:off x="381000" y="1677172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05" name="Oval 18"/>
                <p:cNvSpPr/>
                <p:nvPr/>
              </p:nvSpPr>
              <p:spPr>
                <a:xfrm>
                  <a:off x="533461" y="3351362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06" name="Oval 19"/>
                <p:cNvSpPr/>
                <p:nvPr/>
              </p:nvSpPr>
              <p:spPr>
                <a:xfrm>
                  <a:off x="4040032" y="4725907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  <p:grpSp>
            <p:nvGrpSpPr>
              <p:cNvPr id="9" name="Group 25"/>
              <p:cNvGrpSpPr>
                <a:grpSpLocks/>
              </p:cNvGrpSpPr>
              <p:nvPr/>
            </p:nvGrpSpPr>
            <p:grpSpPr bwMode="auto">
              <a:xfrm>
                <a:off x="2667635" y="1751492"/>
                <a:ext cx="1980310" cy="2668107"/>
                <a:chOff x="534694" y="378722"/>
                <a:chExt cx="4036784" cy="5488677"/>
              </a:xfrm>
            </p:grpSpPr>
            <p:grpSp>
              <p:nvGrpSpPr>
                <p:cNvPr id="10" name="Group 11"/>
                <p:cNvGrpSpPr>
                  <a:grpSpLocks/>
                </p:cNvGrpSpPr>
                <p:nvPr/>
              </p:nvGrpSpPr>
              <p:grpSpPr bwMode="auto">
                <a:xfrm>
                  <a:off x="1600349" y="378722"/>
                  <a:ext cx="1753743" cy="5488677"/>
                  <a:chOff x="1600349" y="378722"/>
                  <a:chExt cx="1753743" cy="5488677"/>
                </a:xfrm>
              </p:grpSpPr>
              <p:cxnSp>
                <p:nvCxnSpPr>
                  <p:cNvPr id="84" name="Straight Connector 2"/>
                  <p:cNvCxnSpPr/>
                  <p:nvPr/>
                </p:nvCxnSpPr>
                <p:spPr>
                  <a:xfrm rot="5400000">
                    <a:off x="457439" y="3199776"/>
                    <a:ext cx="3961929" cy="353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45"/>
                  <p:cNvCxnSpPr/>
                  <p:nvPr/>
                </p:nvCxnSpPr>
                <p:spPr>
                  <a:xfrm flipV="1">
                    <a:off x="2440170" y="454823"/>
                    <a:ext cx="913922" cy="76575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Connector 46"/>
                  <p:cNvCxnSpPr/>
                  <p:nvPr/>
                </p:nvCxnSpPr>
                <p:spPr>
                  <a:xfrm rot="16200000" flipV="1">
                    <a:off x="1599334" y="379737"/>
                    <a:ext cx="841852" cy="83982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47"/>
                  <p:cNvCxnSpPr/>
                  <p:nvPr/>
                </p:nvCxnSpPr>
                <p:spPr>
                  <a:xfrm rot="10800000" flipV="1">
                    <a:off x="1829711" y="5182504"/>
                    <a:ext cx="610459" cy="45659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Connector 48"/>
                  <p:cNvCxnSpPr/>
                  <p:nvPr/>
                </p:nvCxnSpPr>
                <p:spPr>
                  <a:xfrm rot="16200000" flipH="1">
                    <a:off x="2402952" y="5219722"/>
                    <a:ext cx="684896" cy="61045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7" name="Oval 27"/>
                <p:cNvSpPr/>
                <p:nvPr/>
              </p:nvSpPr>
              <p:spPr>
                <a:xfrm>
                  <a:off x="2972995" y="1139718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8" name="Oval 28"/>
                <p:cNvSpPr/>
                <p:nvPr/>
              </p:nvSpPr>
              <p:spPr>
                <a:xfrm>
                  <a:off x="2059074" y="2052912"/>
                  <a:ext cx="22936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9" name="Oval 29"/>
                <p:cNvSpPr/>
                <p:nvPr/>
              </p:nvSpPr>
              <p:spPr>
                <a:xfrm>
                  <a:off x="2133174" y="4421509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0" name="Oval 30"/>
                <p:cNvSpPr/>
                <p:nvPr/>
              </p:nvSpPr>
              <p:spPr>
                <a:xfrm>
                  <a:off x="2895364" y="2438167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1" name="Oval 31"/>
                <p:cNvSpPr/>
                <p:nvPr/>
              </p:nvSpPr>
              <p:spPr>
                <a:xfrm>
                  <a:off x="2972995" y="3503561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2" name="Oval 32"/>
                <p:cNvSpPr/>
                <p:nvPr/>
              </p:nvSpPr>
              <p:spPr>
                <a:xfrm>
                  <a:off x="2591900" y="3123063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3" name="Oval 33"/>
                <p:cNvSpPr/>
                <p:nvPr/>
              </p:nvSpPr>
              <p:spPr>
                <a:xfrm>
                  <a:off x="2514269" y="1596315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4" name="Oval 34"/>
                <p:cNvSpPr/>
                <p:nvPr/>
              </p:nvSpPr>
              <p:spPr>
                <a:xfrm>
                  <a:off x="3198829" y="4264556"/>
                  <a:ext cx="229364" cy="233053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5" name="Oval 35"/>
                <p:cNvSpPr/>
                <p:nvPr/>
              </p:nvSpPr>
              <p:spPr>
                <a:xfrm>
                  <a:off x="1981443" y="2514267"/>
                  <a:ext cx="22936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6" name="Oval 36"/>
                <p:cNvSpPr/>
                <p:nvPr/>
              </p:nvSpPr>
              <p:spPr>
                <a:xfrm>
                  <a:off x="1907340" y="3351362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7" name="Oval 37"/>
                <p:cNvSpPr/>
                <p:nvPr/>
              </p:nvSpPr>
              <p:spPr>
                <a:xfrm>
                  <a:off x="1370984" y="4112357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8" name="Oval 38"/>
                <p:cNvSpPr/>
                <p:nvPr/>
              </p:nvSpPr>
              <p:spPr>
                <a:xfrm>
                  <a:off x="3812815" y="1905471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9" name="Oval 39"/>
                <p:cNvSpPr/>
                <p:nvPr/>
              </p:nvSpPr>
              <p:spPr>
                <a:xfrm>
                  <a:off x="2514269" y="4568954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0" name="Oval 40"/>
                <p:cNvSpPr/>
                <p:nvPr/>
              </p:nvSpPr>
              <p:spPr>
                <a:xfrm>
                  <a:off x="1526245" y="1139718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1" name="Oval 41"/>
                <p:cNvSpPr/>
                <p:nvPr/>
              </p:nvSpPr>
              <p:spPr>
                <a:xfrm>
                  <a:off x="612324" y="1677172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2" name="Oval 42"/>
                <p:cNvSpPr/>
                <p:nvPr/>
              </p:nvSpPr>
              <p:spPr>
                <a:xfrm>
                  <a:off x="534694" y="3351362"/>
                  <a:ext cx="22936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3" name="Oval 43"/>
                <p:cNvSpPr/>
                <p:nvPr/>
              </p:nvSpPr>
              <p:spPr>
                <a:xfrm>
                  <a:off x="4342114" y="3655760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  <p:grpSp>
            <p:nvGrpSpPr>
              <p:cNvPr id="11" name="Group 49"/>
              <p:cNvGrpSpPr>
                <a:grpSpLocks/>
              </p:cNvGrpSpPr>
              <p:nvPr/>
            </p:nvGrpSpPr>
            <p:grpSpPr bwMode="auto">
              <a:xfrm>
                <a:off x="5181104" y="1751494"/>
                <a:ext cx="1068051" cy="2668108"/>
                <a:chOff x="5942572" y="531122"/>
                <a:chExt cx="2212391" cy="5488678"/>
              </a:xfrm>
            </p:grpSpPr>
            <p:grpSp>
              <p:nvGrpSpPr>
                <p:cNvPr id="12" name="Group 11"/>
                <p:cNvGrpSpPr>
                  <a:grpSpLocks/>
                </p:cNvGrpSpPr>
                <p:nvPr/>
              </p:nvGrpSpPr>
              <p:grpSpPr bwMode="auto">
                <a:xfrm>
                  <a:off x="6096757" y="531122"/>
                  <a:ext cx="1753420" cy="5488678"/>
                  <a:chOff x="1600957" y="378722"/>
                  <a:chExt cx="1753420" cy="5488678"/>
                </a:xfrm>
              </p:grpSpPr>
              <p:cxnSp>
                <p:nvCxnSpPr>
                  <p:cNvPr id="61" name="Straight Connector 2"/>
                  <p:cNvCxnSpPr/>
                  <p:nvPr/>
                </p:nvCxnSpPr>
                <p:spPr>
                  <a:xfrm rot="5400000">
                    <a:off x="459050" y="3201541"/>
                    <a:ext cx="3961929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9"/>
                  <p:cNvCxnSpPr/>
                  <p:nvPr/>
                </p:nvCxnSpPr>
                <p:spPr>
                  <a:xfrm flipV="1">
                    <a:off x="2440016" y="454823"/>
                    <a:ext cx="914361" cy="76575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Connector 70"/>
                  <p:cNvCxnSpPr/>
                  <p:nvPr/>
                </p:nvCxnSpPr>
                <p:spPr>
                  <a:xfrm rot="16200000" flipV="1">
                    <a:off x="1599561" y="380118"/>
                    <a:ext cx="841852" cy="839059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Connector 71"/>
                  <p:cNvCxnSpPr/>
                  <p:nvPr/>
                </p:nvCxnSpPr>
                <p:spPr>
                  <a:xfrm rot="10800000" flipV="1">
                    <a:off x="1830443" y="5182504"/>
                    <a:ext cx="609573" cy="45659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72"/>
                  <p:cNvCxnSpPr/>
                  <p:nvPr/>
                </p:nvCxnSpPr>
                <p:spPr>
                  <a:xfrm rot="16200000" flipH="1">
                    <a:off x="2400562" y="5221958"/>
                    <a:ext cx="684896" cy="6059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4" name="Oval 51"/>
                <p:cNvSpPr/>
                <p:nvPr/>
              </p:nvSpPr>
              <p:spPr>
                <a:xfrm>
                  <a:off x="7466504" y="1292118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5" name="Oval 52"/>
                <p:cNvSpPr/>
                <p:nvPr/>
              </p:nvSpPr>
              <p:spPr>
                <a:xfrm>
                  <a:off x="6631031" y="2133970"/>
                  <a:ext cx="225900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6" name="Oval 53"/>
                <p:cNvSpPr/>
                <p:nvPr/>
              </p:nvSpPr>
              <p:spPr>
                <a:xfrm>
                  <a:off x="6631031" y="4573909"/>
                  <a:ext cx="225900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7" name="Oval 54"/>
                <p:cNvSpPr/>
                <p:nvPr/>
              </p:nvSpPr>
              <p:spPr>
                <a:xfrm>
                  <a:off x="7090004" y="2362269"/>
                  <a:ext cx="225900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8" name="Oval 55"/>
                <p:cNvSpPr/>
                <p:nvPr/>
              </p:nvSpPr>
              <p:spPr>
                <a:xfrm>
                  <a:off x="7007531" y="3884259"/>
                  <a:ext cx="233073" cy="233053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9" name="Oval 56"/>
                <p:cNvSpPr/>
                <p:nvPr/>
              </p:nvSpPr>
              <p:spPr>
                <a:xfrm>
                  <a:off x="7007531" y="3275463"/>
                  <a:ext cx="233073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0" name="Oval 57"/>
                <p:cNvSpPr/>
                <p:nvPr/>
              </p:nvSpPr>
              <p:spPr>
                <a:xfrm>
                  <a:off x="7007531" y="1748715"/>
                  <a:ext cx="233073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1" name="Oval 58"/>
                <p:cNvSpPr/>
                <p:nvPr/>
              </p:nvSpPr>
              <p:spPr>
                <a:xfrm>
                  <a:off x="7545390" y="4493055"/>
                  <a:ext cx="22590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2" name="Oval 59"/>
                <p:cNvSpPr/>
                <p:nvPr/>
              </p:nvSpPr>
              <p:spPr>
                <a:xfrm>
                  <a:off x="6706330" y="2590567"/>
                  <a:ext cx="22590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3" name="Oval 60"/>
                <p:cNvSpPr/>
                <p:nvPr/>
              </p:nvSpPr>
              <p:spPr>
                <a:xfrm>
                  <a:off x="6631031" y="3732060"/>
                  <a:ext cx="225900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4" name="Oval 61"/>
                <p:cNvSpPr/>
                <p:nvPr/>
              </p:nvSpPr>
              <p:spPr>
                <a:xfrm>
                  <a:off x="6401545" y="4188657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5" name="Oval 62"/>
                <p:cNvSpPr/>
                <p:nvPr/>
              </p:nvSpPr>
              <p:spPr>
                <a:xfrm>
                  <a:off x="7925477" y="2590567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6" name="Oval 63"/>
                <p:cNvSpPr/>
                <p:nvPr/>
              </p:nvSpPr>
              <p:spPr>
                <a:xfrm>
                  <a:off x="7007531" y="4949652"/>
                  <a:ext cx="233073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7" name="Oval 64"/>
                <p:cNvSpPr/>
                <p:nvPr/>
              </p:nvSpPr>
              <p:spPr>
                <a:xfrm>
                  <a:off x="6706330" y="1444317"/>
                  <a:ext cx="22590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8" name="Oval 65"/>
                <p:cNvSpPr/>
                <p:nvPr/>
              </p:nvSpPr>
              <p:spPr>
                <a:xfrm>
                  <a:off x="5942572" y="1672616"/>
                  <a:ext cx="229486" cy="233056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9" name="Oval 66"/>
                <p:cNvSpPr/>
                <p:nvPr/>
              </p:nvSpPr>
              <p:spPr>
                <a:xfrm>
                  <a:off x="6476844" y="3123264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0" name="Oval 67"/>
                <p:cNvSpPr/>
                <p:nvPr/>
              </p:nvSpPr>
              <p:spPr>
                <a:xfrm>
                  <a:off x="7315904" y="3047164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  <p:grpSp>
            <p:nvGrpSpPr>
              <p:cNvPr id="16" name="Group 73"/>
              <p:cNvGrpSpPr>
                <a:grpSpLocks/>
              </p:cNvGrpSpPr>
              <p:nvPr/>
            </p:nvGrpSpPr>
            <p:grpSpPr bwMode="auto">
              <a:xfrm>
                <a:off x="7086975" y="1714500"/>
                <a:ext cx="837823" cy="2668107"/>
                <a:chOff x="1372388" y="533401"/>
                <a:chExt cx="1751812" cy="5488677"/>
              </a:xfrm>
            </p:grpSpPr>
            <p:grpSp>
              <p:nvGrpSpPr>
                <p:cNvPr id="17" name="Group 11"/>
                <p:cNvGrpSpPr>
                  <a:grpSpLocks/>
                </p:cNvGrpSpPr>
                <p:nvPr/>
              </p:nvGrpSpPr>
              <p:grpSpPr bwMode="auto">
                <a:xfrm>
                  <a:off x="1372388" y="533401"/>
                  <a:ext cx="1751812" cy="5488677"/>
                  <a:chOff x="1600988" y="381001"/>
                  <a:chExt cx="1751812" cy="5488677"/>
                </a:xfrm>
              </p:grpSpPr>
              <p:cxnSp>
                <p:nvCxnSpPr>
                  <p:cNvPr id="38" name="Straight Connector 2"/>
                  <p:cNvCxnSpPr/>
                  <p:nvPr/>
                </p:nvCxnSpPr>
                <p:spPr>
                  <a:xfrm rot="5400000">
                    <a:off x="457926" y="3202008"/>
                    <a:ext cx="3961929" cy="361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93"/>
                  <p:cNvCxnSpPr/>
                  <p:nvPr/>
                </p:nvCxnSpPr>
                <p:spPr>
                  <a:xfrm flipV="1">
                    <a:off x="2440700" y="457100"/>
                    <a:ext cx="912100" cy="76575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94"/>
                  <p:cNvCxnSpPr/>
                  <p:nvPr/>
                </p:nvCxnSpPr>
                <p:spPr>
                  <a:xfrm rot="16200000" flipV="1">
                    <a:off x="1599918" y="382071"/>
                    <a:ext cx="841852" cy="83971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95"/>
                  <p:cNvCxnSpPr/>
                  <p:nvPr/>
                </p:nvCxnSpPr>
                <p:spPr>
                  <a:xfrm rot="10800000" flipV="1">
                    <a:off x="1829015" y="5184781"/>
                    <a:ext cx="611685" cy="45659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96"/>
                  <p:cNvCxnSpPr/>
                  <p:nvPr/>
                </p:nvCxnSpPr>
                <p:spPr>
                  <a:xfrm rot="16200000" flipH="1">
                    <a:off x="2402286" y="5223196"/>
                    <a:ext cx="684896" cy="60806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1" name="Oval 75"/>
                <p:cNvSpPr/>
                <p:nvPr/>
              </p:nvSpPr>
              <p:spPr>
                <a:xfrm>
                  <a:off x="2360498" y="3277740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2" name="Oval 76"/>
                <p:cNvSpPr/>
                <p:nvPr/>
              </p:nvSpPr>
              <p:spPr>
                <a:xfrm>
                  <a:off x="1984076" y="2060148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3" name="Oval 77"/>
                <p:cNvSpPr/>
                <p:nvPr/>
              </p:nvSpPr>
              <p:spPr>
                <a:xfrm>
                  <a:off x="1908067" y="4576186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4" name="Oval 78"/>
                <p:cNvSpPr/>
                <p:nvPr/>
              </p:nvSpPr>
              <p:spPr>
                <a:xfrm>
                  <a:off x="2212100" y="1907949"/>
                  <a:ext cx="22440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5" name="Oval 79"/>
                <p:cNvSpPr/>
                <p:nvPr/>
              </p:nvSpPr>
              <p:spPr>
                <a:xfrm>
                  <a:off x="2284489" y="3886536"/>
                  <a:ext cx="228026" cy="233053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6" name="Oval 80"/>
                <p:cNvSpPr/>
                <p:nvPr/>
              </p:nvSpPr>
              <p:spPr>
                <a:xfrm>
                  <a:off x="2284489" y="3582138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7" name="Oval 81"/>
                <p:cNvSpPr/>
                <p:nvPr/>
              </p:nvSpPr>
              <p:spPr>
                <a:xfrm>
                  <a:off x="2212100" y="1603551"/>
                  <a:ext cx="22440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8" name="Oval 82"/>
                <p:cNvSpPr/>
                <p:nvPr/>
              </p:nvSpPr>
              <p:spPr>
                <a:xfrm>
                  <a:off x="2212100" y="4495332"/>
                  <a:ext cx="22440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9" name="Oval 83"/>
                <p:cNvSpPr/>
                <p:nvPr/>
              </p:nvSpPr>
              <p:spPr>
                <a:xfrm>
                  <a:off x="1984076" y="2516745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0" name="Oval 84"/>
                <p:cNvSpPr/>
                <p:nvPr/>
              </p:nvSpPr>
              <p:spPr>
                <a:xfrm>
                  <a:off x="1984076" y="3582138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1" name="Oval 85"/>
                <p:cNvSpPr/>
                <p:nvPr/>
              </p:nvSpPr>
              <p:spPr>
                <a:xfrm>
                  <a:off x="1984076" y="4190934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2" name="Oval 86"/>
                <p:cNvSpPr/>
                <p:nvPr/>
              </p:nvSpPr>
              <p:spPr>
                <a:xfrm>
                  <a:off x="2284489" y="2973342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3" name="Oval 87"/>
                <p:cNvSpPr/>
                <p:nvPr/>
              </p:nvSpPr>
              <p:spPr>
                <a:xfrm>
                  <a:off x="2284489" y="4951929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4" name="Oval 88"/>
                <p:cNvSpPr/>
                <p:nvPr/>
              </p:nvSpPr>
              <p:spPr>
                <a:xfrm>
                  <a:off x="2060083" y="1294395"/>
                  <a:ext cx="22440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5" name="Oval 89"/>
                <p:cNvSpPr/>
                <p:nvPr/>
              </p:nvSpPr>
              <p:spPr>
                <a:xfrm>
                  <a:off x="1984076" y="1674893"/>
                  <a:ext cx="228024" cy="233056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6" name="Oval 90"/>
                <p:cNvSpPr/>
                <p:nvPr/>
              </p:nvSpPr>
              <p:spPr>
                <a:xfrm>
                  <a:off x="1984076" y="2973342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7" name="Oval 91"/>
                <p:cNvSpPr/>
                <p:nvPr/>
              </p:nvSpPr>
              <p:spPr>
                <a:xfrm>
                  <a:off x="2284489" y="2516745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</p:grpSp>
        <p:sp>
          <p:nvSpPr>
            <p:cNvPr id="13" name="Rectangle 12"/>
            <p:cNvSpPr/>
            <p:nvPr/>
          </p:nvSpPr>
          <p:spPr bwMode="auto">
            <a:xfrm>
              <a:off x="152400" y="432790"/>
              <a:ext cx="8686800" cy="38862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>
                <a:latin typeface="Times" pitchFamily="-112" charset="0"/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800102" y="3409514"/>
              <a:ext cx="1887538" cy="5586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>
                  <a:latin typeface="Times" pitchFamily="-105" charset="0"/>
                </a:rPr>
                <a:t>T &gt; </a:t>
              </a:r>
              <a:r>
                <a:rPr lang="fr-FR" i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pitchFamily="-112" charset="2"/>
                  <a:ea typeface="Symbol" pitchFamily="-112" charset="2"/>
                  <a:cs typeface="Symbol" pitchFamily="-112" charset="2"/>
                </a:rPr>
                <a:t>e</a:t>
              </a:r>
              <a:r>
                <a:rPr lang="fr-FR" i="1" baseline="-2500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B</a:t>
              </a:r>
              <a:r>
                <a:rPr lang="fr-FR">
                  <a:latin typeface="Times" pitchFamily="-105" charset="0"/>
                </a:rPr>
                <a:t> 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6630848" y="3332720"/>
              <a:ext cx="2171839" cy="5586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>
                  <a:latin typeface="Times" pitchFamily="-105" charset="0"/>
                </a:rPr>
                <a:t>T &lt;&lt; </a:t>
              </a:r>
              <a:r>
                <a:rPr lang="fr-FR" i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pitchFamily="-112" charset="2"/>
                  <a:ea typeface="Symbol" pitchFamily="-112" charset="2"/>
                  <a:cs typeface="Symbol" pitchFamily="-112" charset="2"/>
                </a:rPr>
                <a:t>e</a:t>
              </a:r>
              <a:r>
                <a:rPr lang="fr-FR" i="1" baseline="-2500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B</a:t>
              </a:r>
              <a:r>
                <a:rPr lang="fr-FR">
                  <a:latin typeface="Times" pitchFamily="-105" charset="0"/>
                </a:rPr>
                <a:t> </a:t>
              </a:r>
            </a:p>
          </p:txBody>
        </p:sp>
      </p:grpSp>
      <p:sp>
        <p:nvSpPr>
          <p:cNvPr id="112" name="Text Box 9"/>
          <p:cNvSpPr txBox="1">
            <a:spLocks noChangeArrowheads="1"/>
          </p:cNvSpPr>
          <p:nvPr/>
        </p:nvSpPr>
        <p:spPr bwMode="auto">
          <a:xfrm>
            <a:off x="163019" y="4274478"/>
            <a:ext cx="41855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 crystal with mobile dislocations is softer than if they are pinned by impurities</a:t>
            </a:r>
          </a:p>
        </p:txBody>
      </p:sp>
      <p:sp>
        <p:nvSpPr>
          <p:cNvPr id="113" name="Text Box 9"/>
          <p:cNvSpPr txBox="1">
            <a:spLocks noChangeArrowheads="1"/>
          </p:cNvSpPr>
          <p:nvPr/>
        </p:nvSpPr>
        <p:spPr bwMode="auto">
          <a:xfrm>
            <a:off x="163019" y="6155545"/>
            <a:ext cx="41855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measurements made on polycrystals...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112" grpId="0"/>
      <p:bldP spid="113" grpId="0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6290</TotalTime>
  <Words>2775</Words>
  <Application>Microsoft Macintosh PowerPoint</Application>
  <PresentationFormat>Présentation à l'écran (4:3)</PresentationFormat>
  <Paragraphs>394</Paragraphs>
  <Slides>33</Slides>
  <Notes>13</Notes>
  <HiddenSlides>0</HiddenSlides>
  <MMClips>3</MMClips>
  <ScaleCrop>false</ScaleCrop>
  <HeadingPairs>
    <vt:vector size="6" baseType="variant">
      <vt:variant>
        <vt:lpstr>Modèle de conception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5" baseType="lpstr">
      <vt:lpstr>Thème Office</vt:lpstr>
      <vt:lpstr>Équation</vt:lpstr>
      <vt:lpstr>Quantum crystals: from quantum plasticity to supersolidity</vt:lpstr>
      <vt:lpstr>Quantum crystals: large quantum fluctuations</vt:lpstr>
      <vt:lpstr>Diapositive 3</vt:lpstr>
      <vt:lpstr>Diapositive 4</vt:lpstr>
      <vt:lpstr>could solid helium 4  flow like a superfluid ?</vt:lpstr>
      <vt:lpstr>a historical model</vt:lpstr>
      <vt:lpstr>Day and Beamish (2007) :   supersolid helium 4 is stiffer than normal solid helium 4</vt:lpstr>
      <vt:lpstr>disorder</vt:lpstr>
      <vt:lpstr>a model for the elastic anomaly</vt:lpstr>
      <vt:lpstr>a possible model for supersolidity   superfluid flow only if dislocations do not fluctuate (pinning)</vt:lpstr>
      <vt:lpstr>acoustic measurements in oriented single crystals</vt:lpstr>
      <vt:lpstr>Diapositive 12</vt:lpstr>
      <vt:lpstr>Diapositive 13</vt:lpstr>
      <vt:lpstr>high quality ultrapure crystals (0.4 ppb 3He) </vt:lpstr>
      <vt:lpstr>Diapositive 15</vt:lpstr>
      <vt:lpstr>Diapositive 16</vt:lpstr>
      <vt:lpstr>Diapositive 17</vt:lpstr>
      <vt:lpstr>2 crystals + 1 grain boundary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a mosaic structure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a superfluid network of  dislocations ?</vt:lpstr>
      <vt:lpstr>Diapositive 33</vt:lpstr>
    </vt:vector>
  </TitlesOfParts>
  <Company>ens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Balibar Sebastien</dc:creator>
  <cp:lastModifiedBy>Balibar Sebastien</cp:lastModifiedBy>
  <cp:revision>101</cp:revision>
  <dcterms:created xsi:type="dcterms:W3CDTF">2010-11-16T10:42:53Z</dcterms:created>
  <dcterms:modified xsi:type="dcterms:W3CDTF">2010-11-16T10:53:23Z</dcterms:modified>
</cp:coreProperties>
</file>