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tif" ContentType="image/tiff"/>
  <Default Extension="bin" ContentType="application/vnd.openxmlformats-officedocument.presentationml.printerSettings"/>
  <Default Extension="png" ContentType="image/png"/>
  <Default Extension="wdp" ContentType="image/vnd.ms-photo"/>
  <Default Extension="wmf" ContentType="image/x-wmf"/>
  <Default Extension="rels" ContentType="application/vnd.openxmlformats-package.relationships+xml"/>
  <Default Extension="avi" ContentType="video/unknown"/>
  <Default Extension="mov" ContentType="video/unknown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notesSlides/notesSlide8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7" r:id="rId2"/>
    <p:sldId id="376" r:id="rId3"/>
    <p:sldId id="351" r:id="rId4"/>
    <p:sldId id="352" r:id="rId5"/>
    <p:sldId id="377" r:id="rId6"/>
    <p:sldId id="353" r:id="rId7"/>
    <p:sldId id="369" r:id="rId8"/>
    <p:sldId id="368" r:id="rId9"/>
    <p:sldId id="374" r:id="rId10"/>
    <p:sldId id="322" r:id="rId11"/>
    <p:sldId id="288" r:id="rId12"/>
    <p:sldId id="358" r:id="rId13"/>
    <p:sldId id="379" r:id="rId14"/>
    <p:sldId id="380" r:id="rId15"/>
    <p:sldId id="381" r:id="rId16"/>
    <p:sldId id="382" r:id="rId17"/>
    <p:sldId id="383" r:id="rId18"/>
    <p:sldId id="384" r:id="rId19"/>
    <p:sldId id="385" r:id="rId20"/>
    <p:sldId id="386" r:id="rId21"/>
    <p:sldId id="387" r:id="rId22"/>
    <p:sldId id="388" r:id="rId23"/>
    <p:sldId id="389" r:id="rId24"/>
    <p:sldId id="390" r:id="rId25"/>
    <p:sldId id="391" r:id="rId26"/>
    <p:sldId id="392" r:id="rId27"/>
    <p:sldId id="393" r:id="rId28"/>
    <p:sldId id="394" r:id="rId29"/>
    <p:sldId id="395" r:id="rId30"/>
    <p:sldId id="396" r:id="rId31"/>
    <p:sldId id="397" r:id="rId32"/>
    <p:sldId id="398" r:id="rId3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554" autoAdjust="0"/>
  </p:normalViewPr>
  <p:slideViewPr>
    <p:cSldViewPr snapToGrid="0" snapToObjects="1">
      <p:cViewPr varScale="1">
        <p:scale>
          <a:sx n="102" d="100"/>
          <a:sy n="102" d="100"/>
        </p:scale>
        <p:origin x="-11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emf"/><Relationship Id="rId12" Type="http://schemas.openxmlformats.org/officeDocument/2006/relationships/image" Target="../media/image27.emf"/><Relationship Id="rId1" Type="http://schemas.openxmlformats.org/officeDocument/2006/relationships/image" Target="../media/image16.emf"/><Relationship Id="rId2" Type="http://schemas.openxmlformats.org/officeDocument/2006/relationships/image" Target="../media/image17.emf"/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7" Type="http://schemas.openxmlformats.org/officeDocument/2006/relationships/image" Target="../media/image22.emf"/><Relationship Id="rId8" Type="http://schemas.openxmlformats.org/officeDocument/2006/relationships/image" Target="../media/image23.emf"/><Relationship Id="rId9" Type="http://schemas.openxmlformats.org/officeDocument/2006/relationships/image" Target="../media/image24.emf"/><Relationship Id="rId10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Relationship Id="rId2" Type="http://schemas.openxmlformats.org/officeDocument/2006/relationships/image" Target="../media/image46.emf"/><Relationship Id="rId3" Type="http://schemas.openxmlformats.org/officeDocument/2006/relationships/image" Target="../media/image4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Relationship Id="rId2" Type="http://schemas.openxmlformats.org/officeDocument/2006/relationships/image" Target="../media/image5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Relationship Id="rId2" Type="http://schemas.openxmlformats.org/officeDocument/2006/relationships/image" Target="../media/image6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5F5C7-671C-4845-BC8F-A5E98E9421A6}" type="datetimeFigureOut">
              <a:rPr lang="fr-FR"/>
              <a:pPr/>
              <a:t>12/12/12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65FD1E-0869-554E-A1A8-F51CB6230E36}" type="slidenum">
              <a:rPr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8652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1BD0B5-70B0-9941-978F-2F0021037B89}" type="slidenum">
              <a:rPr lang="fr-FR">
                <a:latin typeface="Times New Roman" pitchFamily="-106" charset="0"/>
              </a:rPr>
              <a:pPr/>
              <a:t>1</a:t>
            </a:fld>
            <a:endParaRPr lang="fr-FR">
              <a:latin typeface="Times New Roman" pitchFamily="-106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B7B572-924C-EA43-BA03-62C6131F71B2}" type="slidenum">
              <a:rPr lang="fr-FR">
                <a:latin typeface="Times New Roman" pitchFamily="28" charset="0"/>
              </a:rPr>
              <a:pPr/>
              <a:t>12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460A4-FA78-644D-BB0C-B341E80C8695}" type="slidenum">
              <a:rPr lang="fr-FR"/>
              <a:pPr/>
              <a:t>3</a:t>
            </a:fld>
            <a:endParaRPr lang="fr-FR"/>
          </a:p>
        </p:txBody>
      </p:sp>
      <p:sp>
        <p:nvSpPr>
          <p:cNvPr id="130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464BD5-94B3-C24A-B499-9AEEABABFC40}" type="slidenum">
              <a:rPr lang="fr-FR"/>
              <a:pPr/>
              <a:t>4</a:t>
            </a:fld>
            <a:endParaRPr lang="fr-FR"/>
          </a:p>
        </p:txBody>
      </p:sp>
      <p:sp>
        <p:nvSpPr>
          <p:cNvPr id="1320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67313C-F7FD-DB4C-BB4E-4C52E3C395AB}" type="slidenum">
              <a:rPr lang="fr-FR"/>
              <a:pPr/>
              <a:t>6</a:t>
            </a:fld>
            <a:endParaRPr lang="fr-FR"/>
          </a:p>
        </p:txBody>
      </p:sp>
      <p:sp>
        <p:nvSpPr>
          <p:cNvPr id="1361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460A4-FA78-644D-BB0C-B341E80C8695}" type="slidenum">
              <a:rPr lang="fr-FR"/>
              <a:pPr/>
              <a:t>7</a:t>
            </a:fld>
            <a:endParaRPr lang="fr-FR"/>
          </a:p>
        </p:txBody>
      </p:sp>
      <p:sp>
        <p:nvSpPr>
          <p:cNvPr id="130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460A4-FA78-644D-BB0C-B341E80C8695}" type="slidenum">
              <a:rPr lang="fr-FR"/>
              <a:pPr/>
              <a:t>8</a:t>
            </a:fld>
            <a:endParaRPr lang="fr-FR"/>
          </a:p>
        </p:txBody>
      </p:sp>
      <p:sp>
        <p:nvSpPr>
          <p:cNvPr id="130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B823AB-AF5E-CC4F-9895-B0043963E778}" type="slidenum">
              <a:rPr lang="fr-FR">
                <a:latin typeface="Times New Roman" pitchFamily="28" charset="0"/>
              </a:rPr>
              <a:pPr/>
              <a:t>9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>
              <a:ea typeface="ＭＳ Ｐゴシック" charset="0"/>
              <a:cs typeface="ＭＳ Ｐゴシック" charset="0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3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29577" indent="-280607" defTabSz="91353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22426" indent="-224485" defTabSz="91353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571396" indent="-224485" defTabSz="91353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20367" indent="-224485" defTabSz="91353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469337" indent="-224485" defTabSz="9135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18308" indent="-224485" defTabSz="9135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367278" indent="-224485" defTabSz="9135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16248" indent="-224485" defTabSz="9135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5571B7F3-2B31-7749-B4A8-E4F458C9B41B}" type="slidenum">
              <a:rPr lang="en-US" sz="1200">
                <a:latin typeface="Arial" charset="0"/>
              </a:rPr>
              <a:pPr eaLnBrk="1" hangingPunct="1"/>
              <a:t>10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536E3C-C46F-E34F-8515-B8BBA5F1FEB9}" type="slidenum">
              <a:rPr lang="fr-FR">
                <a:latin typeface="Times New Roman" pitchFamily="28" charset="0"/>
              </a:rPr>
              <a:pPr/>
              <a:t>11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12/12/12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12/12/12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12/12/12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12/12/12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12/12/12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12/12/12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12/12/12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12/12/12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12/12/12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12/12/12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12/12/12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128DD-D7B1-2847-AE1E-88EBC4A768E4}" type="datetimeFigureOut">
              <a:rPr lang="fr-FR"/>
              <a:pPr/>
              <a:t>12/12/12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.bin"/><Relationship Id="rId20" Type="http://schemas.openxmlformats.org/officeDocument/2006/relationships/image" Target="../media/image23.emf"/><Relationship Id="rId21" Type="http://schemas.openxmlformats.org/officeDocument/2006/relationships/oleObject" Target="../embeddings/oleObject10.bin"/><Relationship Id="rId22" Type="http://schemas.openxmlformats.org/officeDocument/2006/relationships/image" Target="../media/image24.emf"/><Relationship Id="rId23" Type="http://schemas.openxmlformats.org/officeDocument/2006/relationships/oleObject" Target="../embeddings/oleObject11.bin"/><Relationship Id="rId24" Type="http://schemas.openxmlformats.org/officeDocument/2006/relationships/image" Target="../media/image25.emf"/><Relationship Id="rId25" Type="http://schemas.openxmlformats.org/officeDocument/2006/relationships/oleObject" Target="../embeddings/oleObject12.bin"/><Relationship Id="rId26" Type="http://schemas.openxmlformats.org/officeDocument/2006/relationships/image" Target="../media/image26.emf"/><Relationship Id="rId27" Type="http://schemas.openxmlformats.org/officeDocument/2006/relationships/oleObject" Target="../embeddings/oleObject13.bin"/><Relationship Id="rId28" Type="http://schemas.openxmlformats.org/officeDocument/2006/relationships/image" Target="../media/image27.emf"/><Relationship Id="rId10" Type="http://schemas.openxmlformats.org/officeDocument/2006/relationships/image" Target="../media/image18.emf"/><Relationship Id="rId11" Type="http://schemas.openxmlformats.org/officeDocument/2006/relationships/oleObject" Target="../embeddings/oleObject5.bin"/><Relationship Id="rId12" Type="http://schemas.openxmlformats.org/officeDocument/2006/relationships/image" Target="../media/image19.emf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20.emf"/><Relationship Id="rId15" Type="http://schemas.openxmlformats.org/officeDocument/2006/relationships/oleObject" Target="../embeddings/oleObject7.bin"/><Relationship Id="rId16" Type="http://schemas.openxmlformats.org/officeDocument/2006/relationships/image" Target="../media/image21.emf"/><Relationship Id="rId17" Type="http://schemas.openxmlformats.org/officeDocument/2006/relationships/oleObject" Target="../embeddings/oleObject8.bin"/><Relationship Id="rId18" Type="http://schemas.openxmlformats.org/officeDocument/2006/relationships/image" Target="../media/image22.emf"/><Relationship Id="rId19" Type="http://schemas.openxmlformats.org/officeDocument/2006/relationships/oleObject" Target="../embeddings/oleObject9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8.xml"/><Relationship Id="rId4" Type="http://schemas.openxmlformats.org/officeDocument/2006/relationships/image" Target="../media/image28.jpeg"/><Relationship Id="rId5" Type="http://schemas.openxmlformats.org/officeDocument/2006/relationships/oleObject" Target="../embeddings/oleObject2.bin"/><Relationship Id="rId6" Type="http://schemas.openxmlformats.org/officeDocument/2006/relationships/image" Target="../media/image16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4" Type="http://schemas.openxmlformats.org/officeDocument/2006/relationships/video" Target="../media/media3.avi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7" Type="http://schemas.microsoft.com/office/2007/relationships/hdphoto" Target="../media/hdphoto1.wdp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tiff"/><Relationship Id="rId6" Type="http://schemas.openxmlformats.org/officeDocument/2006/relationships/image" Target="../media/image41.tiff"/><Relationship Id="rId7" Type="http://schemas.openxmlformats.org/officeDocument/2006/relationships/image" Target="../media/image42.jpeg"/><Relationship Id="rId8" Type="http://schemas.openxmlformats.org/officeDocument/2006/relationships/image" Target="../media/image43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Relationship Id="rId3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oleObject" Target="../embeddings/oleObject14.bin"/><Relationship Id="rId5" Type="http://schemas.openxmlformats.org/officeDocument/2006/relationships/image" Target="../media/image45.emf"/><Relationship Id="rId6" Type="http://schemas.openxmlformats.org/officeDocument/2006/relationships/oleObject" Target="../embeddings/oleObject15.bin"/><Relationship Id="rId7" Type="http://schemas.openxmlformats.org/officeDocument/2006/relationships/image" Target="../media/image46.emf"/><Relationship Id="rId8" Type="http://schemas.openxmlformats.org/officeDocument/2006/relationships/oleObject" Target="../embeddings/oleObject16.bin"/><Relationship Id="rId9" Type="http://schemas.openxmlformats.org/officeDocument/2006/relationships/image" Target="../media/image47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Relationship Id="rId3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Relationship Id="rId3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Relationship Id="rId3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t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tif"/><Relationship Id="rId3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t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t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oleObject" Target="../embeddings/oleObject17.bin"/><Relationship Id="rId5" Type="http://schemas.openxmlformats.org/officeDocument/2006/relationships/image" Target="../media/image56.wmf"/><Relationship Id="rId6" Type="http://schemas.openxmlformats.org/officeDocument/2006/relationships/oleObject" Target="../embeddings/oleObject18.bin"/><Relationship Id="rId7" Type="http://schemas.openxmlformats.org/officeDocument/2006/relationships/image" Target="../media/image57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oleObject" Target="../embeddings/oleObject19.bin"/><Relationship Id="rId7" Type="http://schemas.openxmlformats.org/officeDocument/2006/relationships/image" Target="../media/image59.emf"/><Relationship Id="rId8" Type="http://schemas.openxmlformats.org/officeDocument/2006/relationships/oleObject" Target="../embeddings/oleObject20.bin"/><Relationship Id="rId9" Type="http://schemas.openxmlformats.org/officeDocument/2006/relationships/image" Target="../media/image60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1" Type="http://schemas.microsoft.com/office/2007/relationships/media" Target="file://localhost/Users/balibar/Desktop/Sebastien/films%20re%CC%81cents/He4court.mpg" TargetMode="External"/><Relationship Id="rId2" Type="http://schemas.openxmlformats.org/officeDocument/2006/relationships/video" Target="file://localhost/Users/balibar/Desktop/Sebastien/films%20re%CC%81cents/He4court.m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4.emf"/><Relationship Id="rId6" Type="http://schemas.openxmlformats.org/officeDocument/2006/relationships/image" Target="../media/image15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081794" y="625829"/>
            <a:ext cx="4904724" cy="1905001"/>
          </a:xfrm>
          <a:solidFill>
            <a:srgbClr val="323294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3200" b="1" dirty="0" smtClean="0">
                <a:solidFill>
                  <a:srgbClr val="FFFFFF"/>
                </a:solidFill>
                <a:latin typeface="Times New Roman"/>
                <a:ea typeface="ＭＳ Ｐゴシック" pitchFamily="-106" charset="-128"/>
                <a:cs typeface="Times New Roman"/>
              </a:rPr>
              <a:t>La plasticité géante d’un cristal quantique</a:t>
            </a:r>
            <a:endParaRPr lang="fr-FR" sz="3600" b="1" dirty="0" smtClean="0">
              <a:solidFill>
                <a:srgbClr val="FFFFFF"/>
              </a:solidFill>
              <a:latin typeface="Times New Roman"/>
              <a:ea typeface="ＭＳ Ｐゴシック" pitchFamily="-106" charset="-128"/>
              <a:cs typeface="Times New Roman"/>
            </a:endParaRPr>
          </a:p>
        </p:txBody>
      </p:sp>
      <p:sp>
        <p:nvSpPr>
          <p:cNvPr id="593923" name="Rectangle 3"/>
          <p:cNvSpPr>
            <a:spLocks noChangeArrowheads="1"/>
          </p:cNvSpPr>
          <p:nvPr/>
        </p:nvSpPr>
        <p:spPr bwMode="auto">
          <a:xfrm>
            <a:off x="332874" y="3687620"/>
            <a:ext cx="8665076" cy="258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fr-FR" sz="2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S. </a:t>
            </a:r>
            <a:r>
              <a:rPr lang="fr-FR" sz="2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Balibar</a:t>
            </a:r>
            <a:r>
              <a:rPr lang="fr-F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A. </a:t>
            </a:r>
            <a:r>
              <a:rPr lang="fr-FR" sz="2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Fefferman</a:t>
            </a:r>
            <a:r>
              <a:rPr lang="fr-F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</a:t>
            </a:r>
            <a:r>
              <a:rPr lang="fr-F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A. </a:t>
            </a:r>
            <a:r>
              <a:rPr lang="fr-FR" sz="2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Haziot</a:t>
            </a:r>
            <a:r>
              <a:rPr lang="fr-F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X. Rojas</a:t>
            </a:r>
            <a:endParaRPr lang="fr-FR" sz="2000" b="1" i="1" u="sng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Laboratoire de Physique </a:t>
            </a:r>
            <a:r>
              <a:rPr lang="fr-F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Statistique</a:t>
            </a:r>
            <a:r>
              <a:rPr lang="fr-F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de l’Ecole </a:t>
            </a:r>
            <a:r>
              <a:rPr lang="fr-F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Normale </a:t>
            </a:r>
            <a:r>
              <a:rPr lang="fr-F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Supérieure,</a:t>
            </a:r>
            <a:endParaRPr lang="fr-FR" sz="2000" b="1" i="1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associé au CNRS et aux Universités PM Curie et D. Diderot (Paris)</a:t>
            </a:r>
            <a:endParaRPr lang="fr-FR" sz="2000" b="1" i="1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collaborations: M.H.W. Chan et J. West (Penn State, USA) ,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H.J. Maris (Brown, USA) and J. </a:t>
            </a:r>
            <a:r>
              <a:rPr lang="fr-FR" sz="20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Beamish</a:t>
            </a:r>
            <a:r>
              <a:rPr lang="fr-FR" sz="2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(Edmonton, Canada)</a:t>
            </a:r>
            <a:endParaRPr lang="fr-FR" sz="2000" b="1" i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sp>
        <p:nvSpPr>
          <p:cNvPr id="593924" name="Text Box 4"/>
          <p:cNvSpPr txBox="1">
            <a:spLocks noChangeArrowheads="1"/>
          </p:cNvSpPr>
          <p:nvPr/>
        </p:nvSpPr>
        <p:spPr bwMode="auto">
          <a:xfrm>
            <a:off x="6070415" y="6355707"/>
            <a:ext cx="29275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fr-FR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sym typeface="Symbol" pitchFamily="-112" charset="2"/>
              </a:rPr>
              <a:t>ESPCI, 5 décembre 2012</a:t>
            </a:r>
            <a:endParaRPr lang="fr-FR" b="1" i="1" dirty="0">
              <a:solidFill>
                <a:srgbClr val="66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  <a:sym typeface="Symbol" pitchFamily="-112" charset="2"/>
            </a:endParaRPr>
          </a:p>
        </p:txBody>
      </p:sp>
      <p:pic>
        <p:nvPicPr>
          <p:cNvPr id="14341" name="Image 4" descr="erc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2874" y="293687"/>
            <a:ext cx="1143000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Image 5" descr="en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38179" y="1560741"/>
            <a:ext cx="1297799" cy="105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Image 6" descr="cnrs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38180" y="293686"/>
            <a:ext cx="1159770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2874" y="1597025"/>
            <a:ext cx="739074" cy="860266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2132" y="2646028"/>
            <a:ext cx="738812" cy="7866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38180" y="2652310"/>
            <a:ext cx="1220095" cy="837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378007" y="214313"/>
            <a:ext cx="8225442" cy="1071562"/>
          </a:xfrm>
          <a:ln>
            <a:solidFill>
              <a:schemeClr val="tx1"/>
            </a:solidFill>
          </a:ln>
        </p:spPr>
        <p:txBody>
          <a:bodyPr anchor="ctr">
            <a:normAutofit fontScale="90000"/>
          </a:bodyPr>
          <a:lstStyle/>
          <a:p>
            <a:pPr algn="ctr" eaLnBrk="1" hangingPunct="1"/>
            <a:r>
              <a:rPr lang="en-US" sz="2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Day and Beamish (2007):</a:t>
            </a:r>
            <a:br>
              <a:rPr lang="en-US" sz="2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b="1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mesures</a:t>
            </a:r>
            <a:r>
              <a:rPr lang="en-US" sz="2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directes</a:t>
            </a:r>
            <a:r>
              <a:rPr lang="en-US" sz="2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du module de </a:t>
            </a:r>
            <a:r>
              <a:rPr lang="en-US" sz="2400" b="1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cisaillement</a:t>
            </a:r>
            <a:r>
              <a:rPr lang="en-US" sz="2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sz="2400" b="1" dirty="0" err="1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polycristaux</a:t>
            </a:r>
            <a:r>
              <a:rPr lang="en-US" sz="2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sz="2400" b="1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987" name="Line 1167"/>
          <p:cNvSpPr>
            <a:spLocks noChangeShapeType="1"/>
          </p:cNvSpPr>
          <p:nvPr/>
        </p:nvSpPr>
        <p:spPr bwMode="auto">
          <a:xfrm>
            <a:off x="2195513" y="5653088"/>
            <a:ext cx="0" cy="433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1988" name="Rectangle 1074" descr="Blue tissue paper"/>
          <p:cNvSpPr>
            <a:spLocks noChangeArrowheads="1"/>
          </p:cNvSpPr>
          <p:nvPr/>
        </p:nvSpPr>
        <p:spPr bwMode="auto">
          <a:xfrm>
            <a:off x="1785938" y="2413000"/>
            <a:ext cx="2928937" cy="2808288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1989" name="Rectangle 7"/>
          <p:cNvSpPr>
            <a:spLocks noChangeAspect="1" noChangeArrowheads="1"/>
          </p:cNvSpPr>
          <p:nvPr/>
        </p:nvSpPr>
        <p:spPr bwMode="auto">
          <a:xfrm>
            <a:off x="1428750" y="2052638"/>
            <a:ext cx="3571875" cy="4318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1990" name="Rectangle 8"/>
          <p:cNvSpPr>
            <a:spLocks noChangeAspect="1" noChangeArrowheads="1"/>
          </p:cNvSpPr>
          <p:nvPr/>
        </p:nvSpPr>
        <p:spPr bwMode="auto">
          <a:xfrm>
            <a:off x="1428750" y="5078413"/>
            <a:ext cx="3571875" cy="4318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1991" name="Rectangle 9"/>
          <p:cNvSpPr>
            <a:spLocks noChangeAspect="1" noChangeArrowheads="1"/>
          </p:cNvSpPr>
          <p:nvPr/>
        </p:nvSpPr>
        <p:spPr bwMode="auto">
          <a:xfrm rot="-5400000">
            <a:off x="-84138" y="3565526"/>
            <a:ext cx="3457575" cy="4318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1992" name="Rectangle 41"/>
          <p:cNvSpPr>
            <a:spLocks noChangeAspect="1" noChangeArrowheads="1"/>
          </p:cNvSpPr>
          <p:nvPr/>
        </p:nvSpPr>
        <p:spPr bwMode="auto">
          <a:xfrm rot="-5400000">
            <a:off x="3128962" y="3565526"/>
            <a:ext cx="3311525" cy="4318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1993" name="Rectangle 44"/>
          <p:cNvSpPr>
            <a:spLocks noChangeAspect="1" noChangeArrowheads="1"/>
          </p:cNvSpPr>
          <p:nvPr/>
        </p:nvSpPr>
        <p:spPr bwMode="auto">
          <a:xfrm rot="-5400000">
            <a:off x="420687" y="3708401"/>
            <a:ext cx="2447925" cy="4318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1994" name="Rectangle 45"/>
          <p:cNvSpPr>
            <a:spLocks noChangeAspect="1" noChangeArrowheads="1"/>
          </p:cNvSpPr>
          <p:nvPr/>
        </p:nvSpPr>
        <p:spPr bwMode="auto">
          <a:xfrm rot="-5400000">
            <a:off x="3560762" y="3708401"/>
            <a:ext cx="2447925" cy="4318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grpSp>
        <p:nvGrpSpPr>
          <p:cNvPr id="2" name="Group 758"/>
          <p:cNvGrpSpPr>
            <a:grpSpLocks/>
          </p:cNvGrpSpPr>
          <p:nvPr/>
        </p:nvGrpSpPr>
        <p:grpSpPr bwMode="auto">
          <a:xfrm>
            <a:off x="2559050" y="2695575"/>
            <a:ext cx="1295400" cy="2022475"/>
            <a:chOff x="295" y="2025"/>
            <a:chExt cx="816" cy="1274"/>
          </a:xfrm>
        </p:grpSpPr>
        <p:grpSp>
          <p:nvGrpSpPr>
            <p:cNvPr id="42315" name="Group 759"/>
            <p:cNvGrpSpPr>
              <a:grpSpLocks/>
            </p:cNvGrpSpPr>
            <p:nvPr/>
          </p:nvGrpSpPr>
          <p:grpSpPr bwMode="auto">
            <a:xfrm>
              <a:off x="295" y="2025"/>
              <a:ext cx="816" cy="1274"/>
              <a:chOff x="4150" y="2795"/>
              <a:chExt cx="816" cy="1274"/>
            </a:xfrm>
          </p:grpSpPr>
          <p:sp>
            <p:nvSpPr>
              <p:cNvPr id="42318" name="AutoShape 5"/>
              <p:cNvSpPr>
                <a:spLocks noChangeArrowheads="1"/>
              </p:cNvSpPr>
              <p:nvPr/>
            </p:nvSpPr>
            <p:spPr bwMode="auto">
              <a:xfrm rot="5400000">
                <a:off x="3644" y="3301"/>
                <a:ext cx="1274" cy="262"/>
              </a:xfrm>
              <a:prstGeom prst="parallelogram">
                <a:avLst>
                  <a:gd name="adj" fmla="val 0"/>
                </a:avLst>
              </a:prstGeom>
              <a:solidFill>
                <a:schemeClr val="folHlink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fr-FR" sz="2000">
                  <a:latin typeface="Arial" charset="0"/>
                </a:endParaRPr>
              </a:p>
            </p:txBody>
          </p:sp>
          <p:sp>
            <p:nvSpPr>
              <p:cNvPr id="42319" name="AutoShape 6"/>
              <p:cNvSpPr>
                <a:spLocks noChangeArrowheads="1"/>
              </p:cNvSpPr>
              <p:nvPr/>
            </p:nvSpPr>
            <p:spPr bwMode="auto">
              <a:xfrm rot="16200000" flipH="1">
                <a:off x="4198" y="3301"/>
                <a:ext cx="1274" cy="262"/>
              </a:xfrm>
              <a:prstGeom prst="parallelogram">
                <a:avLst>
                  <a:gd name="adj" fmla="val 0"/>
                </a:avLst>
              </a:prstGeom>
              <a:solidFill>
                <a:schemeClr val="folHlink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fr-FR" sz="2000">
                  <a:latin typeface="Arial" charset="0"/>
                </a:endParaRPr>
              </a:p>
            </p:txBody>
          </p:sp>
          <p:sp>
            <p:nvSpPr>
              <p:cNvPr id="42320" name="Line 7"/>
              <p:cNvSpPr>
                <a:spLocks noChangeShapeType="1"/>
              </p:cNvSpPr>
              <p:nvPr/>
            </p:nvSpPr>
            <p:spPr bwMode="auto">
              <a:xfrm>
                <a:off x="4441" y="2806"/>
                <a:ext cx="0" cy="126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1" name="Line 8"/>
              <p:cNvSpPr>
                <a:spLocks noChangeShapeType="1"/>
              </p:cNvSpPr>
              <p:nvPr/>
            </p:nvSpPr>
            <p:spPr bwMode="auto">
              <a:xfrm>
                <a:off x="4500" y="2806"/>
                <a:ext cx="0" cy="126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2" name="Line 9"/>
              <p:cNvSpPr>
                <a:spLocks noChangeShapeType="1"/>
              </p:cNvSpPr>
              <p:nvPr/>
            </p:nvSpPr>
            <p:spPr bwMode="auto">
              <a:xfrm>
                <a:off x="4558" y="2806"/>
                <a:ext cx="0" cy="126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3" name="Line 10"/>
              <p:cNvSpPr>
                <a:spLocks noChangeShapeType="1"/>
              </p:cNvSpPr>
              <p:nvPr/>
            </p:nvSpPr>
            <p:spPr bwMode="auto">
              <a:xfrm>
                <a:off x="4616" y="2806"/>
                <a:ext cx="0" cy="126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4" name="Line 11"/>
              <p:cNvSpPr>
                <a:spLocks noChangeShapeType="1"/>
              </p:cNvSpPr>
              <p:nvPr/>
            </p:nvSpPr>
            <p:spPr bwMode="auto">
              <a:xfrm>
                <a:off x="4675" y="2806"/>
                <a:ext cx="0" cy="126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5" name="Line 12"/>
              <p:cNvSpPr>
                <a:spLocks noChangeShapeType="1"/>
              </p:cNvSpPr>
              <p:nvPr/>
            </p:nvSpPr>
            <p:spPr bwMode="auto">
              <a:xfrm flipH="1">
                <a:off x="4412" y="2806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6" name="Line 13"/>
              <p:cNvSpPr>
                <a:spLocks noChangeShapeType="1"/>
              </p:cNvSpPr>
              <p:nvPr/>
            </p:nvSpPr>
            <p:spPr bwMode="auto">
              <a:xfrm flipH="1">
                <a:off x="4412" y="2851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7" name="Line 14"/>
              <p:cNvSpPr>
                <a:spLocks noChangeShapeType="1"/>
              </p:cNvSpPr>
              <p:nvPr/>
            </p:nvSpPr>
            <p:spPr bwMode="auto">
              <a:xfrm flipH="1">
                <a:off x="4412" y="2896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8" name="Line 15"/>
              <p:cNvSpPr>
                <a:spLocks noChangeShapeType="1"/>
              </p:cNvSpPr>
              <p:nvPr/>
            </p:nvSpPr>
            <p:spPr bwMode="auto">
              <a:xfrm flipH="1">
                <a:off x="4412" y="2942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9" name="Line 16"/>
              <p:cNvSpPr>
                <a:spLocks noChangeShapeType="1"/>
              </p:cNvSpPr>
              <p:nvPr/>
            </p:nvSpPr>
            <p:spPr bwMode="auto">
              <a:xfrm flipH="1">
                <a:off x="4412" y="2987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0" name="Line 17"/>
              <p:cNvSpPr>
                <a:spLocks noChangeShapeType="1"/>
              </p:cNvSpPr>
              <p:nvPr/>
            </p:nvSpPr>
            <p:spPr bwMode="auto">
              <a:xfrm flipH="1">
                <a:off x="4412" y="3032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1" name="Line 18"/>
              <p:cNvSpPr>
                <a:spLocks noChangeShapeType="1"/>
              </p:cNvSpPr>
              <p:nvPr/>
            </p:nvSpPr>
            <p:spPr bwMode="auto">
              <a:xfrm flipH="1">
                <a:off x="4412" y="3077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2" name="Line 19"/>
              <p:cNvSpPr>
                <a:spLocks noChangeShapeType="1"/>
              </p:cNvSpPr>
              <p:nvPr/>
            </p:nvSpPr>
            <p:spPr bwMode="auto">
              <a:xfrm flipH="1">
                <a:off x="4412" y="3122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3" name="Line 20"/>
              <p:cNvSpPr>
                <a:spLocks noChangeShapeType="1"/>
              </p:cNvSpPr>
              <p:nvPr/>
            </p:nvSpPr>
            <p:spPr bwMode="auto">
              <a:xfrm flipH="1">
                <a:off x="4412" y="3167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4" name="Line 21"/>
              <p:cNvSpPr>
                <a:spLocks noChangeShapeType="1"/>
              </p:cNvSpPr>
              <p:nvPr/>
            </p:nvSpPr>
            <p:spPr bwMode="auto">
              <a:xfrm flipH="1">
                <a:off x="4412" y="3212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5" name="Line 22"/>
              <p:cNvSpPr>
                <a:spLocks noChangeShapeType="1"/>
              </p:cNvSpPr>
              <p:nvPr/>
            </p:nvSpPr>
            <p:spPr bwMode="auto">
              <a:xfrm flipH="1">
                <a:off x="4412" y="3257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6" name="Line 23"/>
              <p:cNvSpPr>
                <a:spLocks noChangeShapeType="1"/>
              </p:cNvSpPr>
              <p:nvPr/>
            </p:nvSpPr>
            <p:spPr bwMode="auto">
              <a:xfrm flipH="1">
                <a:off x="4412" y="3302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7" name="Line 24"/>
              <p:cNvSpPr>
                <a:spLocks noChangeShapeType="1"/>
              </p:cNvSpPr>
              <p:nvPr/>
            </p:nvSpPr>
            <p:spPr bwMode="auto">
              <a:xfrm flipH="1">
                <a:off x="4412" y="3347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8" name="Line 25"/>
              <p:cNvSpPr>
                <a:spLocks noChangeShapeType="1"/>
              </p:cNvSpPr>
              <p:nvPr/>
            </p:nvSpPr>
            <p:spPr bwMode="auto">
              <a:xfrm flipH="1">
                <a:off x="4412" y="3393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9" name="Line 26"/>
              <p:cNvSpPr>
                <a:spLocks noChangeShapeType="1"/>
              </p:cNvSpPr>
              <p:nvPr/>
            </p:nvSpPr>
            <p:spPr bwMode="auto">
              <a:xfrm flipH="1">
                <a:off x="4412" y="3438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0" name="Line 27"/>
              <p:cNvSpPr>
                <a:spLocks noChangeShapeType="1"/>
              </p:cNvSpPr>
              <p:nvPr/>
            </p:nvSpPr>
            <p:spPr bwMode="auto">
              <a:xfrm flipH="1">
                <a:off x="4412" y="3483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1" name="Line 28"/>
              <p:cNvSpPr>
                <a:spLocks noChangeShapeType="1"/>
              </p:cNvSpPr>
              <p:nvPr/>
            </p:nvSpPr>
            <p:spPr bwMode="auto">
              <a:xfrm flipH="1">
                <a:off x="4412" y="3528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2" name="Line 29"/>
              <p:cNvSpPr>
                <a:spLocks noChangeShapeType="1"/>
              </p:cNvSpPr>
              <p:nvPr/>
            </p:nvSpPr>
            <p:spPr bwMode="auto">
              <a:xfrm flipH="1">
                <a:off x="4412" y="3573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3" name="Line 30"/>
              <p:cNvSpPr>
                <a:spLocks noChangeShapeType="1"/>
              </p:cNvSpPr>
              <p:nvPr/>
            </p:nvSpPr>
            <p:spPr bwMode="auto">
              <a:xfrm flipH="1">
                <a:off x="4412" y="3618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4" name="Line 31"/>
              <p:cNvSpPr>
                <a:spLocks noChangeShapeType="1"/>
              </p:cNvSpPr>
              <p:nvPr/>
            </p:nvSpPr>
            <p:spPr bwMode="auto">
              <a:xfrm flipH="1">
                <a:off x="4412" y="3663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5" name="Line 32"/>
              <p:cNvSpPr>
                <a:spLocks noChangeShapeType="1"/>
              </p:cNvSpPr>
              <p:nvPr/>
            </p:nvSpPr>
            <p:spPr bwMode="auto">
              <a:xfrm flipH="1">
                <a:off x="4412" y="3708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6" name="Line 33"/>
              <p:cNvSpPr>
                <a:spLocks noChangeShapeType="1"/>
              </p:cNvSpPr>
              <p:nvPr/>
            </p:nvSpPr>
            <p:spPr bwMode="auto">
              <a:xfrm flipH="1">
                <a:off x="4412" y="3753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7" name="Line 34"/>
              <p:cNvSpPr>
                <a:spLocks noChangeShapeType="1"/>
              </p:cNvSpPr>
              <p:nvPr/>
            </p:nvSpPr>
            <p:spPr bwMode="auto">
              <a:xfrm flipH="1">
                <a:off x="4412" y="3798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8" name="Line 35"/>
              <p:cNvSpPr>
                <a:spLocks noChangeShapeType="1"/>
              </p:cNvSpPr>
              <p:nvPr/>
            </p:nvSpPr>
            <p:spPr bwMode="auto">
              <a:xfrm flipH="1">
                <a:off x="4412" y="3844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9" name="Line 36"/>
              <p:cNvSpPr>
                <a:spLocks noChangeShapeType="1"/>
              </p:cNvSpPr>
              <p:nvPr/>
            </p:nvSpPr>
            <p:spPr bwMode="auto">
              <a:xfrm flipH="1">
                <a:off x="4412" y="3889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50" name="Line 37"/>
              <p:cNvSpPr>
                <a:spLocks noChangeShapeType="1"/>
              </p:cNvSpPr>
              <p:nvPr/>
            </p:nvSpPr>
            <p:spPr bwMode="auto">
              <a:xfrm flipH="1">
                <a:off x="4412" y="3934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51" name="Line 38"/>
              <p:cNvSpPr>
                <a:spLocks noChangeShapeType="1"/>
              </p:cNvSpPr>
              <p:nvPr/>
            </p:nvSpPr>
            <p:spPr bwMode="auto">
              <a:xfrm flipH="1">
                <a:off x="4412" y="3979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52" name="Line 39"/>
              <p:cNvSpPr>
                <a:spLocks noChangeShapeType="1"/>
              </p:cNvSpPr>
              <p:nvPr/>
            </p:nvSpPr>
            <p:spPr bwMode="auto">
              <a:xfrm flipH="1">
                <a:off x="4412" y="4024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53" name="Line 40"/>
              <p:cNvSpPr>
                <a:spLocks noChangeShapeType="1"/>
              </p:cNvSpPr>
              <p:nvPr/>
            </p:nvSpPr>
            <p:spPr bwMode="auto">
              <a:xfrm flipH="1">
                <a:off x="4412" y="4069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aphicFrame>
          <p:nvGraphicFramePr>
            <p:cNvPr id="42316" name="Object 12"/>
            <p:cNvGraphicFramePr>
              <a:graphicFrameLocks noChangeAspect="1"/>
            </p:cNvGraphicFramePr>
            <p:nvPr/>
          </p:nvGraphicFramePr>
          <p:xfrm>
            <a:off x="378" y="2387"/>
            <a:ext cx="179" cy="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51" name="Equation" r:id="rId5" imgW="127000" imgH="139700" progId="">
                    <p:embed/>
                  </p:oleObj>
                </mc:Choice>
                <mc:Fallback>
                  <p:oleObj name="Equation" r:id="rId5" imgW="1270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8" y="2387"/>
                          <a:ext cx="179" cy="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2317" name="Object 13"/>
            <p:cNvGraphicFramePr>
              <a:graphicFrameLocks noChangeAspect="1"/>
            </p:cNvGraphicFramePr>
            <p:nvPr/>
          </p:nvGraphicFramePr>
          <p:xfrm>
            <a:off x="936" y="2417"/>
            <a:ext cx="175" cy="1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52" name="Equation" r:id="rId7" imgW="152400" imgH="139700" progId="">
                    <p:embed/>
                  </p:oleObj>
                </mc:Choice>
                <mc:Fallback>
                  <p:oleObj name="Equation" r:id="rId7" imgW="1524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36" y="2417"/>
                          <a:ext cx="175" cy="1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143"/>
          <p:cNvGrpSpPr>
            <a:grpSpLocks/>
          </p:cNvGrpSpPr>
          <p:nvPr/>
        </p:nvGrpSpPr>
        <p:grpSpPr bwMode="auto">
          <a:xfrm>
            <a:off x="2555875" y="2701925"/>
            <a:ext cx="1295400" cy="2057400"/>
            <a:chOff x="-23" y="1389"/>
            <a:chExt cx="816" cy="1296"/>
          </a:xfrm>
        </p:grpSpPr>
        <p:sp>
          <p:nvSpPr>
            <p:cNvPr id="42270" name="AutoShape 45"/>
            <p:cNvSpPr>
              <a:spLocks noChangeArrowheads="1"/>
            </p:cNvSpPr>
            <p:nvPr/>
          </p:nvSpPr>
          <p:spPr bwMode="auto">
            <a:xfrm rot="5400000">
              <a:off x="-540" y="1906"/>
              <a:ext cx="1296" cy="262"/>
            </a:xfrm>
            <a:prstGeom prst="parallelogram">
              <a:avLst>
                <a:gd name="adj" fmla="val 9115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71" name="AutoShape 46"/>
            <p:cNvSpPr>
              <a:spLocks noChangeArrowheads="1"/>
            </p:cNvSpPr>
            <p:nvPr/>
          </p:nvSpPr>
          <p:spPr bwMode="auto">
            <a:xfrm rot="16200000" flipH="1">
              <a:off x="25" y="1895"/>
              <a:ext cx="1273" cy="262"/>
            </a:xfrm>
            <a:prstGeom prst="parallelogram">
              <a:avLst>
                <a:gd name="adj" fmla="val 0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72" name="Line 47"/>
            <p:cNvSpPr>
              <a:spLocks noChangeShapeType="1"/>
            </p:cNvSpPr>
            <p:nvPr/>
          </p:nvSpPr>
          <p:spPr bwMode="auto">
            <a:xfrm>
              <a:off x="268" y="1423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73" name="Line 48"/>
            <p:cNvSpPr>
              <a:spLocks noChangeShapeType="1"/>
            </p:cNvSpPr>
            <p:nvPr/>
          </p:nvSpPr>
          <p:spPr bwMode="auto">
            <a:xfrm>
              <a:off x="327" y="1414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74" name="Line 49"/>
            <p:cNvSpPr>
              <a:spLocks noChangeShapeType="1"/>
            </p:cNvSpPr>
            <p:nvPr/>
          </p:nvSpPr>
          <p:spPr bwMode="auto">
            <a:xfrm>
              <a:off x="385" y="1405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75" name="Line 50"/>
            <p:cNvSpPr>
              <a:spLocks noChangeShapeType="1"/>
            </p:cNvSpPr>
            <p:nvPr/>
          </p:nvSpPr>
          <p:spPr bwMode="auto">
            <a:xfrm>
              <a:off x="443" y="1400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76" name="Line 51"/>
            <p:cNvSpPr>
              <a:spLocks noChangeShapeType="1"/>
            </p:cNvSpPr>
            <p:nvPr/>
          </p:nvSpPr>
          <p:spPr bwMode="auto">
            <a:xfrm>
              <a:off x="502" y="1400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77" name="Line 52"/>
            <p:cNvSpPr>
              <a:spLocks noChangeShapeType="1"/>
            </p:cNvSpPr>
            <p:nvPr/>
          </p:nvSpPr>
          <p:spPr bwMode="auto">
            <a:xfrm flipH="1">
              <a:off x="239" y="1400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78" name="Line 53"/>
            <p:cNvSpPr>
              <a:spLocks noChangeShapeType="1"/>
            </p:cNvSpPr>
            <p:nvPr/>
          </p:nvSpPr>
          <p:spPr bwMode="auto">
            <a:xfrm flipH="1">
              <a:off x="239" y="1445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79" name="Line 54"/>
            <p:cNvSpPr>
              <a:spLocks noChangeShapeType="1"/>
            </p:cNvSpPr>
            <p:nvPr/>
          </p:nvSpPr>
          <p:spPr bwMode="auto">
            <a:xfrm flipH="1">
              <a:off x="239" y="1490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0" name="Line 55"/>
            <p:cNvSpPr>
              <a:spLocks noChangeShapeType="1"/>
            </p:cNvSpPr>
            <p:nvPr/>
          </p:nvSpPr>
          <p:spPr bwMode="auto">
            <a:xfrm flipH="1">
              <a:off x="239" y="1536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1" name="Line 56"/>
            <p:cNvSpPr>
              <a:spLocks noChangeShapeType="1"/>
            </p:cNvSpPr>
            <p:nvPr/>
          </p:nvSpPr>
          <p:spPr bwMode="auto">
            <a:xfrm flipH="1">
              <a:off x="239" y="1581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2" name="Line 57"/>
            <p:cNvSpPr>
              <a:spLocks noChangeShapeType="1"/>
            </p:cNvSpPr>
            <p:nvPr/>
          </p:nvSpPr>
          <p:spPr bwMode="auto">
            <a:xfrm flipH="1">
              <a:off x="239" y="1626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3" name="Line 58"/>
            <p:cNvSpPr>
              <a:spLocks noChangeShapeType="1"/>
            </p:cNvSpPr>
            <p:nvPr/>
          </p:nvSpPr>
          <p:spPr bwMode="auto">
            <a:xfrm flipH="1">
              <a:off x="239" y="1671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4" name="Line 59"/>
            <p:cNvSpPr>
              <a:spLocks noChangeShapeType="1"/>
            </p:cNvSpPr>
            <p:nvPr/>
          </p:nvSpPr>
          <p:spPr bwMode="auto">
            <a:xfrm flipH="1">
              <a:off x="239" y="1716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5" name="Line 60"/>
            <p:cNvSpPr>
              <a:spLocks noChangeShapeType="1"/>
            </p:cNvSpPr>
            <p:nvPr/>
          </p:nvSpPr>
          <p:spPr bwMode="auto">
            <a:xfrm flipH="1">
              <a:off x="239" y="1761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6" name="Line 61"/>
            <p:cNvSpPr>
              <a:spLocks noChangeShapeType="1"/>
            </p:cNvSpPr>
            <p:nvPr/>
          </p:nvSpPr>
          <p:spPr bwMode="auto">
            <a:xfrm flipH="1">
              <a:off x="239" y="1806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7" name="Line 62"/>
            <p:cNvSpPr>
              <a:spLocks noChangeShapeType="1"/>
            </p:cNvSpPr>
            <p:nvPr/>
          </p:nvSpPr>
          <p:spPr bwMode="auto">
            <a:xfrm flipH="1">
              <a:off x="239" y="1851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8" name="Line 63"/>
            <p:cNvSpPr>
              <a:spLocks noChangeShapeType="1"/>
            </p:cNvSpPr>
            <p:nvPr/>
          </p:nvSpPr>
          <p:spPr bwMode="auto">
            <a:xfrm flipH="1">
              <a:off x="239" y="1896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9" name="Line 64"/>
            <p:cNvSpPr>
              <a:spLocks noChangeShapeType="1"/>
            </p:cNvSpPr>
            <p:nvPr/>
          </p:nvSpPr>
          <p:spPr bwMode="auto">
            <a:xfrm flipH="1">
              <a:off x="239" y="1941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0" name="Line 65"/>
            <p:cNvSpPr>
              <a:spLocks noChangeShapeType="1"/>
            </p:cNvSpPr>
            <p:nvPr/>
          </p:nvSpPr>
          <p:spPr bwMode="auto">
            <a:xfrm flipH="1">
              <a:off x="239" y="1986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1" name="Line 66"/>
            <p:cNvSpPr>
              <a:spLocks noChangeShapeType="1"/>
            </p:cNvSpPr>
            <p:nvPr/>
          </p:nvSpPr>
          <p:spPr bwMode="auto">
            <a:xfrm flipH="1">
              <a:off x="239" y="2031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2" name="Line 67"/>
            <p:cNvSpPr>
              <a:spLocks noChangeShapeType="1"/>
            </p:cNvSpPr>
            <p:nvPr/>
          </p:nvSpPr>
          <p:spPr bwMode="auto">
            <a:xfrm flipH="1">
              <a:off x="239" y="2076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3" name="Line 68"/>
            <p:cNvSpPr>
              <a:spLocks noChangeShapeType="1"/>
            </p:cNvSpPr>
            <p:nvPr/>
          </p:nvSpPr>
          <p:spPr bwMode="auto">
            <a:xfrm flipH="1">
              <a:off x="239" y="2122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4" name="Line 69"/>
            <p:cNvSpPr>
              <a:spLocks noChangeShapeType="1"/>
            </p:cNvSpPr>
            <p:nvPr/>
          </p:nvSpPr>
          <p:spPr bwMode="auto">
            <a:xfrm flipH="1">
              <a:off x="239" y="2167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5" name="Line 70"/>
            <p:cNvSpPr>
              <a:spLocks noChangeShapeType="1"/>
            </p:cNvSpPr>
            <p:nvPr/>
          </p:nvSpPr>
          <p:spPr bwMode="auto">
            <a:xfrm flipH="1">
              <a:off x="239" y="2212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6" name="Line 71"/>
            <p:cNvSpPr>
              <a:spLocks noChangeShapeType="1"/>
            </p:cNvSpPr>
            <p:nvPr/>
          </p:nvSpPr>
          <p:spPr bwMode="auto">
            <a:xfrm flipH="1">
              <a:off x="239" y="2257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7" name="Line 72"/>
            <p:cNvSpPr>
              <a:spLocks noChangeShapeType="1"/>
            </p:cNvSpPr>
            <p:nvPr/>
          </p:nvSpPr>
          <p:spPr bwMode="auto">
            <a:xfrm flipH="1">
              <a:off x="239" y="2302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8" name="Line 73"/>
            <p:cNvSpPr>
              <a:spLocks noChangeShapeType="1"/>
            </p:cNvSpPr>
            <p:nvPr/>
          </p:nvSpPr>
          <p:spPr bwMode="auto">
            <a:xfrm flipH="1">
              <a:off x="239" y="2347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9" name="Line 74"/>
            <p:cNvSpPr>
              <a:spLocks noChangeShapeType="1"/>
            </p:cNvSpPr>
            <p:nvPr/>
          </p:nvSpPr>
          <p:spPr bwMode="auto">
            <a:xfrm flipH="1">
              <a:off x="239" y="2392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300" name="Line 75"/>
            <p:cNvSpPr>
              <a:spLocks noChangeShapeType="1"/>
            </p:cNvSpPr>
            <p:nvPr/>
          </p:nvSpPr>
          <p:spPr bwMode="auto">
            <a:xfrm flipH="1">
              <a:off x="239" y="2437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301" name="Line 76"/>
            <p:cNvSpPr>
              <a:spLocks noChangeShapeType="1"/>
            </p:cNvSpPr>
            <p:nvPr/>
          </p:nvSpPr>
          <p:spPr bwMode="auto">
            <a:xfrm flipH="1">
              <a:off x="239" y="2482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302" name="Line 77"/>
            <p:cNvSpPr>
              <a:spLocks noChangeShapeType="1"/>
            </p:cNvSpPr>
            <p:nvPr/>
          </p:nvSpPr>
          <p:spPr bwMode="auto">
            <a:xfrm flipH="1">
              <a:off x="239" y="2527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303" name="Line 78"/>
            <p:cNvSpPr>
              <a:spLocks noChangeShapeType="1"/>
            </p:cNvSpPr>
            <p:nvPr/>
          </p:nvSpPr>
          <p:spPr bwMode="auto">
            <a:xfrm flipH="1">
              <a:off x="239" y="2572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304" name="Line 82"/>
            <p:cNvSpPr>
              <a:spLocks noChangeShapeType="1"/>
            </p:cNvSpPr>
            <p:nvPr/>
          </p:nvSpPr>
          <p:spPr bwMode="auto">
            <a:xfrm>
              <a:off x="147" y="1935"/>
              <a:ext cx="0" cy="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305" name="Object 83"/>
            <p:cNvGraphicFramePr>
              <a:graphicFrameLocks noChangeAspect="1"/>
            </p:cNvGraphicFramePr>
            <p:nvPr/>
          </p:nvGraphicFramePr>
          <p:xfrm>
            <a:off x="60" y="1751"/>
            <a:ext cx="179" cy="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53" name="Equation" r:id="rId9" imgW="127000" imgH="139700" progId="">
                    <p:embed/>
                  </p:oleObj>
                </mc:Choice>
                <mc:Fallback>
                  <p:oleObj name="Equation" r:id="rId9" imgW="1270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" y="1751"/>
                          <a:ext cx="179" cy="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306" name="Line 85"/>
            <p:cNvSpPr>
              <a:spLocks noChangeShapeType="1"/>
            </p:cNvSpPr>
            <p:nvPr/>
          </p:nvSpPr>
          <p:spPr bwMode="auto">
            <a:xfrm>
              <a:off x="691" y="1934"/>
              <a:ext cx="0" cy="4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307" name="Object 86"/>
            <p:cNvGraphicFramePr>
              <a:graphicFrameLocks noChangeAspect="1"/>
            </p:cNvGraphicFramePr>
            <p:nvPr/>
          </p:nvGraphicFramePr>
          <p:xfrm>
            <a:off x="618" y="1780"/>
            <a:ext cx="175" cy="1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54" name="Equation" r:id="rId11" imgW="152400" imgH="139700" progId="">
                    <p:embed/>
                  </p:oleObj>
                </mc:Choice>
                <mc:Fallback>
                  <p:oleObj name="Equation" r:id="rId11" imgW="1524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8" y="1780"/>
                          <a:ext cx="175" cy="1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308" name="AutoShape 88"/>
            <p:cNvSpPr>
              <a:spLocks noChangeArrowheads="1"/>
            </p:cNvSpPr>
            <p:nvPr/>
          </p:nvSpPr>
          <p:spPr bwMode="auto">
            <a:xfrm rot="5400000">
              <a:off x="568" y="142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309" name="AutoShape 89"/>
            <p:cNvSpPr>
              <a:spLocks noChangeArrowheads="1"/>
            </p:cNvSpPr>
            <p:nvPr/>
          </p:nvSpPr>
          <p:spPr bwMode="auto">
            <a:xfrm rot="5400000">
              <a:off x="568" y="1704"/>
              <a:ext cx="43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310" name="AutoShape 90"/>
            <p:cNvSpPr>
              <a:spLocks noChangeArrowheads="1"/>
            </p:cNvSpPr>
            <p:nvPr/>
          </p:nvSpPr>
          <p:spPr bwMode="auto">
            <a:xfrm rot="5400000">
              <a:off x="568" y="197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311" name="AutoShape 91"/>
            <p:cNvSpPr>
              <a:spLocks noChangeArrowheads="1"/>
            </p:cNvSpPr>
            <p:nvPr/>
          </p:nvSpPr>
          <p:spPr bwMode="auto">
            <a:xfrm rot="5400000">
              <a:off x="568" y="2255"/>
              <a:ext cx="43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312" name="AutoShape 92"/>
            <p:cNvSpPr>
              <a:spLocks noChangeArrowheads="1"/>
            </p:cNvSpPr>
            <p:nvPr/>
          </p:nvSpPr>
          <p:spPr bwMode="auto">
            <a:xfrm rot="5400000">
              <a:off x="568" y="252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313" name="Line 79"/>
            <p:cNvSpPr>
              <a:spLocks noChangeShapeType="1"/>
            </p:cNvSpPr>
            <p:nvPr/>
          </p:nvSpPr>
          <p:spPr bwMode="auto">
            <a:xfrm flipH="1">
              <a:off x="239" y="2617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314" name="Line 80"/>
            <p:cNvSpPr>
              <a:spLocks noChangeShapeType="1"/>
            </p:cNvSpPr>
            <p:nvPr/>
          </p:nvSpPr>
          <p:spPr bwMode="auto">
            <a:xfrm flipH="1">
              <a:off x="229" y="2659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" name="Group 1144"/>
          <p:cNvGrpSpPr>
            <a:grpSpLocks/>
          </p:cNvGrpSpPr>
          <p:nvPr/>
        </p:nvGrpSpPr>
        <p:grpSpPr bwMode="auto">
          <a:xfrm>
            <a:off x="2555875" y="2701925"/>
            <a:ext cx="1295400" cy="2093913"/>
            <a:chOff x="2608" y="1389"/>
            <a:chExt cx="816" cy="1319"/>
          </a:xfrm>
        </p:grpSpPr>
        <p:sp>
          <p:nvSpPr>
            <p:cNvPr id="42222" name="AutoShape 97"/>
            <p:cNvSpPr>
              <a:spLocks noChangeArrowheads="1"/>
            </p:cNvSpPr>
            <p:nvPr/>
          </p:nvSpPr>
          <p:spPr bwMode="auto">
            <a:xfrm rot="5400000">
              <a:off x="2079" y="1918"/>
              <a:ext cx="1319" cy="262"/>
            </a:xfrm>
            <a:prstGeom prst="parallelogram">
              <a:avLst>
                <a:gd name="adj" fmla="val 18413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23" name="AutoShape 98"/>
            <p:cNvSpPr>
              <a:spLocks noChangeArrowheads="1"/>
            </p:cNvSpPr>
            <p:nvPr/>
          </p:nvSpPr>
          <p:spPr bwMode="auto">
            <a:xfrm rot="16200000" flipH="1">
              <a:off x="2656" y="1895"/>
              <a:ext cx="1274" cy="262"/>
            </a:xfrm>
            <a:prstGeom prst="parallelogram">
              <a:avLst>
                <a:gd name="adj" fmla="val 0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24" name="Line 99"/>
            <p:cNvSpPr>
              <a:spLocks noChangeShapeType="1"/>
            </p:cNvSpPr>
            <p:nvPr/>
          </p:nvSpPr>
          <p:spPr bwMode="auto">
            <a:xfrm>
              <a:off x="2899" y="1437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25" name="Line 100"/>
            <p:cNvSpPr>
              <a:spLocks noChangeShapeType="1"/>
            </p:cNvSpPr>
            <p:nvPr/>
          </p:nvSpPr>
          <p:spPr bwMode="auto">
            <a:xfrm>
              <a:off x="2958" y="1428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26" name="Line 101"/>
            <p:cNvSpPr>
              <a:spLocks noChangeShapeType="1"/>
            </p:cNvSpPr>
            <p:nvPr/>
          </p:nvSpPr>
          <p:spPr bwMode="auto">
            <a:xfrm>
              <a:off x="3016" y="1419"/>
              <a:ext cx="0" cy="126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27" name="Line 102"/>
            <p:cNvSpPr>
              <a:spLocks noChangeShapeType="1"/>
            </p:cNvSpPr>
            <p:nvPr/>
          </p:nvSpPr>
          <p:spPr bwMode="auto">
            <a:xfrm>
              <a:off x="3074" y="1410"/>
              <a:ext cx="0" cy="126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28" name="Line 103"/>
            <p:cNvSpPr>
              <a:spLocks noChangeShapeType="1"/>
            </p:cNvSpPr>
            <p:nvPr/>
          </p:nvSpPr>
          <p:spPr bwMode="auto">
            <a:xfrm>
              <a:off x="3133" y="1400"/>
              <a:ext cx="0" cy="126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29" name="Line 104"/>
            <p:cNvSpPr>
              <a:spLocks noChangeShapeType="1"/>
            </p:cNvSpPr>
            <p:nvPr/>
          </p:nvSpPr>
          <p:spPr bwMode="auto">
            <a:xfrm flipH="1">
              <a:off x="2870" y="1400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0" name="Line 105"/>
            <p:cNvSpPr>
              <a:spLocks noChangeShapeType="1"/>
            </p:cNvSpPr>
            <p:nvPr/>
          </p:nvSpPr>
          <p:spPr bwMode="auto">
            <a:xfrm flipH="1">
              <a:off x="2870" y="1445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1" name="Line 106"/>
            <p:cNvSpPr>
              <a:spLocks noChangeShapeType="1"/>
            </p:cNvSpPr>
            <p:nvPr/>
          </p:nvSpPr>
          <p:spPr bwMode="auto">
            <a:xfrm flipH="1">
              <a:off x="2870" y="1490"/>
              <a:ext cx="292" cy="4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2" name="Line 107"/>
            <p:cNvSpPr>
              <a:spLocks noChangeShapeType="1"/>
            </p:cNvSpPr>
            <p:nvPr/>
          </p:nvSpPr>
          <p:spPr bwMode="auto">
            <a:xfrm flipH="1">
              <a:off x="2870" y="1536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3" name="Line 108"/>
            <p:cNvSpPr>
              <a:spLocks noChangeShapeType="1"/>
            </p:cNvSpPr>
            <p:nvPr/>
          </p:nvSpPr>
          <p:spPr bwMode="auto">
            <a:xfrm flipH="1">
              <a:off x="2870" y="1581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4" name="Line 109"/>
            <p:cNvSpPr>
              <a:spLocks noChangeShapeType="1"/>
            </p:cNvSpPr>
            <p:nvPr/>
          </p:nvSpPr>
          <p:spPr bwMode="auto">
            <a:xfrm flipH="1">
              <a:off x="2870" y="1626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5" name="Line 110"/>
            <p:cNvSpPr>
              <a:spLocks noChangeShapeType="1"/>
            </p:cNvSpPr>
            <p:nvPr/>
          </p:nvSpPr>
          <p:spPr bwMode="auto">
            <a:xfrm flipH="1">
              <a:off x="2870" y="1671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6" name="Line 111"/>
            <p:cNvSpPr>
              <a:spLocks noChangeShapeType="1"/>
            </p:cNvSpPr>
            <p:nvPr/>
          </p:nvSpPr>
          <p:spPr bwMode="auto">
            <a:xfrm flipH="1">
              <a:off x="2870" y="1716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7" name="Line 112"/>
            <p:cNvSpPr>
              <a:spLocks noChangeShapeType="1"/>
            </p:cNvSpPr>
            <p:nvPr/>
          </p:nvSpPr>
          <p:spPr bwMode="auto">
            <a:xfrm flipH="1">
              <a:off x="2870" y="1761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8" name="Line 113"/>
            <p:cNvSpPr>
              <a:spLocks noChangeShapeType="1"/>
            </p:cNvSpPr>
            <p:nvPr/>
          </p:nvSpPr>
          <p:spPr bwMode="auto">
            <a:xfrm flipH="1">
              <a:off x="2870" y="1806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9" name="Line 114"/>
            <p:cNvSpPr>
              <a:spLocks noChangeShapeType="1"/>
            </p:cNvSpPr>
            <p:nvPr/>
          </p:nvSpPr>
          <p:spPr bwMode="auto">
            <a:xfrm flipH="1">
              <a:off x="2870" y="1851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0" name="Line 115"/>
            <p:cNvSpPr>
              <a:spLocks noChangeShapeType="1"/>
            </p:cNvSpPr>
            <p:nvPr/>
          </p:nvSpPr>
          <p:spPr bwMode="auto">
            <a:xfrm flipH="1">
              <a:off x="2870" y="1896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1" name="Line 116"/>
            <p:cNvSpPr>
              <a:spLocks noChangeShapeType="1"/>
            </p:cNvSpPr>
            <p:nvPr/>
          </p:nvSpPr>
          <p:spPr bwMode="auto">
            <a:xfrm flipH="1">
              <a:off x="2870" y="1941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2" name="Line 117"/>
            <p:cNvSpPr>
              <a:spLocks noChangeShapeType="1"/>
            </p:cNvSpPr>
            <p:nvPr/>
          </p:nvSpPr>
          <p:spPr bwMode="auto">
            <a:xfrm flipH="1">
              <a:off x="2870" y="1986"/>
              <a:ext cx="292" cy="4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3" name="Line 118"/>
            <p:cNvSpPr>
              <a:spLocks noChangeShapeType="1"/>
            </p:cNvSpPr>
            <p:nvPr/>
          </p:nvSpPr>
          <p:spPr bwMode="auto">
            <a:xfrm flipH="1">
              <a:off x="2870" y="2032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4" name="Line 119"/>
            <p:cNvSpPr>
              <a:spLocks noChangeShapeType="1"/>
            </p:cNvSpPr>
            <p:nvPr/>
          </p:nvSpPr>
          <p:spPr bwMode="auto">
            <a:xfrm flipH="1">
              <a:off x="2870" y="2077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5" name="Line 120"/>
            <p:cNvSpPr>
              <a:spLocks noChangeShapeType="1"/>
            </p:cNvSpPr>
            <p:nvPr/>
          </p:nvSpPr>
          <p:spPr bwMode="auto">
            <a:xfrm flipH="1">
              <a:off x="2870" y="2122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6" name="Line 121"/>
            <p:cNvSpPr>
              <a:spLocks noChangeShapeType="1"/>
            </p:cNvSpPr>
            <p:nvPr/>
          </p:nvSpPr>
          <p:spPr bwMode="auto">
            <a:xfrm flipH="1">
              <a:off x="2870" y="2167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7" name="Line 122"/>
            <p:cNvSpPr>
              <a:spLocks noChangeShapeType="1"/>
            </p:cNvSpPr>
            <p:nvPr/>
          </p:nvSpPr>
          <p:spPr bwMode="auto">
            <a:xfrm flipH="1">
              <a:off x="2870" y="2212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8" name="Line 123"/>
            <p:cNvSpPr>
              <a:spLocks noChangeShapeType="1"/>
            </p:cNvSpPr>
            <p:nvPr/>
          </p:nvSpPr>
          <p:spPr bwMode="auto">
            <a:xfrm flipH="1">
              <a:off x="2870" y="2257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9" name="Line 124"/>
            <p:cNvSpPr>
              <a:spLocks noChangeShapeType="1"/>
            </p:cNvSpPr>
            <p:nvPr/>
          </p:nvSpPr>
          <p:spPr bwMode="auto">
            <a:xfrm flipH="1">
              <a:off x="2870" y="2302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0" name="Line 125"/>
            <p:cNvSpPr>
              <a:spLocks noChangeShapeType="1"/>
            </p:cNvSpPr>
            <p:nvPr/>
          </p:nvSpPr>
          <p:spPr bwMode="auto">
            <a:xfrm flipH="1">
              <a:off x="2870" y="2347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1" name="Line 126"/>
            <p:cNvSpPr>
              <a:spLocks noChangeShapeType="1"/>
            </p:cNvSpPr>
            <p:nvPr/>
          </p:nvSpPr>
          <p:spPr bwMode="auto">
            <a:xfrm flipH="1">
              <a:off x="2870" y="2392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2" name="Line 127"/>
            <p:cNvSpPr>
              <a:spLocks noChangeShapeType="1"/>
            </p:cNvSpPr>
            <p:nvPr/>
          </p:nvSpPr>
          <p:spPr bwMode="auto">
            <a:xfrm flipH="1">
              <a:off x="2870" y="2437"/>
              <a:ext cx="292" cy="4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3" name="Line 128"/>
            <p:cNvSpPr>
              <a:spLocks noChangeShapeType="1"/>
            </p:cNvSpPr>
            <p:nvPr/>
          </p:nvSpPr>
          <p:spPr bwMode="auto">
            <a:xfrm flipH="1">
              <a:off x="2870" y="2483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4" name="Line 129"/>
            <p:cNvSpPr>
              <a:spLocks noChangeShapeType="1"/>
            </p:cNvSpPr>
            <p:nvPr/>
          </p:nvSpPr>
          <p:spPr bwMode="auto">
            <a:xfrm flipH="1">
              <a:off x="2870" y="2528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5" name="Line 130"/>
            <p:cNvSpPr>
              <a:spLocks noChangeShapeType="1"/>
            </p:cNvSpPr>
            <p:nvPr/>
          </p:nvSpPr>
          <p:spPr bwMode="auto">
            <a:xfrm flipH="1">
              <a:off x="2870" y="2573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6" name="Line 131"/>
            <p:cNvSpPr>
              <a:spLocks noChangeShapeType="1"/>
            </p:cNvSpPr>
            <p:nvPr/>
          </p:nvSpPr>
          <p:spPr bwMode="auto">
            <a:xfrm flipH="1">
              <a:off x="2870" y="2618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7" name="Line 132"/>
            <p:cNvSpPr>
              <a:spLocks noChangeShapeType="1"/>
            </p:cNvSpPr>
            <p:nvPr/>
          </p:nvSpPr>
          <p:spPr bwMode="auto">
            <a:xfrm flipH="1">
              <a:off x="2870" y="2663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8" name="Line 134"/>
            <p:cNvSpPr>
              <a:spLocks noChangeShapeType="1"/>
            </p:cNvSpPr>
            <p:nvPr/>
          </p:nvSpPr>
          <p:spPr bwMode="auto">
            <a:xfrm>
              <a:off x="2783" y="1935"/>
              <a:ext cx="0" cy="13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259" name="Object 135"/>
            <p:cNvGraphicFramePr>
              <a:graphicFrameLocks noChangeAspect="1"/>
            </p:cNvGraphicFramePr>
            <p:nvPr/>
          </p:nvGraphicFramePr>
          <p:xfrm>
            <a:off x="2690" y="1752"/>
            <a:ext cx="180" cy="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55" name="Equation" r:id="rId13" imgW="127000" imgH="139700" progId="">
                    <p:embed/>
                  </p:oleObj>
                </mc:Choice>
                <mc:Fallback>
                  <p:oleObj name="Equation" r:id="rId13" imgW="1270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90" y="1752"/>
                          <a:ext cx="180" cy="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260" name="Line 137"/>
            <p:cNvSpPr>
              <a:spLocks noChangeShapeType="1"/>
            </p:cNvSpPr>
            <p:nvPr/>
          </p:nvSpPr>
          <p:spPr bwMode="auto">
            <a:xfrm>
              <a:off x="3322" y="1935"/>
              <a:ext cx="0" cy="6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261" name="Object 138"/>
            <p:cNvGraphicFramePr>
              <a:graphicFrameLocks noChangeAspect="1"/>
            </p:cNvGraphicFramePr>
            <p:nvPr/>
          </p:nvGraphicFramePr>
          <p:xfrm>
            <a:off x="3249" y="1781"/>
            <a:ext cx="175" cy="1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56" name="Equation" r:id="rId15" imgW="152400" imgH="139700" progId="">
                    <p:embed/>
                  </p:oleObj>
                </mc:Choice>
                <mc:Fallback>
                  <p:oleObj name="Equation" r:id="rId15" imgW="1524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49" y="1781"/>
                          <a:ext cx="175" cy="1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262" name="AutoShape 140"/>
            <p:cNvSpPr>
              <a:spLocks noChangeArrowheads="1"/>
            </p:cNvSpPr>
            <p:nvPr/>
          </p:nvSpPr>
          <p:spPr bwMode="auto">
            <a:xfrm rot="5400000">
              <a:off x="3199" y="142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63" name="AutoShape 141"/>
            <p:cNvSpPr>
              <a:spLocks noChangeArrowheads="1"/>
            </p:cNvSpPr>
            <p:nvPr/>
          </p:nvSpPr>
          <p:spPr bwMode="auto">
            <a:xfrm rot="5400000">
              <a:off x="3199" y="159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64" name="AutoShape 142"/>
            <p:cNvSpPr>
              <a:spLocks noChangeArrowheads="1"/>
            </p:cNvSpPr>
            <p:nvPr/>
          </p:nvSpPr>
          <p:spPr bwMode="auto">
            <a:xfrm rot="5400000">
              <a:off x="3199" y="175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65" name="AutoShape 143"/>
            <p:cNvSpPr>
              <a:spLocks noChangeArrowheads="1"/>
            </p:cNvSpPr>
            <p:nvPr/>
          </p:nvSpPr>
          <p:spPr bwMode="auto">
            <a:xfrm rot="5400000">
              <a:off x="3199" y="192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66" name="AutoShape 144"/>
            <p:cNvSpPr>
              <a:spLocks noChangeArrowheads="1"/>
            </p:cNvSpPr>
            <p:nvPr/>
          </p:nvSpPr>
          <p:spPr bwMode="auto">
            <a:xfrm rot="5400000">
              <a:off x="3199" y="208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67" name="AutoShape 145"/>
            <p:cNvSpPr>
              <a:spLocks noChangeArrowheads="1"/>
            </p:cNvSpPr>
            <p:nvPr/>
          </p:nvSpPr>
          <p:spPr bwMode="auto">
            <a:xfrm rot="5400000">
              <a:off x="3199" y="225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68" name="AutoShape 146"/>
            <p:cNvSpPr>
              <a:spLocks noChangeArrowheads="1"/>
            </p:cNvSpPr>
            <p:nvPr/>
          </p:nvSpPr>
          <p:spPr bwMode="auto">
            <a:xfrm rot="5400000">
              <a:off x="3199" y="2420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69" name="AutoShape 147"/>
            <p:cNvSpPr>
              <a:spLocks noChangeArrowheads="1"/>
            </p:cNvSpPr>
            <p:nvPr/>
          </p:nvSpPr>
          <p:spPr bwMode="auto">
            <a:xfrm rot="5400000">
              <a:off x="3199" y="258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</p:grpSp>
      <p:grpSp>
        <p:nvGrpSpPr>
          <p:cNvPr id="6" name="Group 1145"/>
          <p:cNvGrpSpPr>
            <a:grpSpLocks/>
          </p:cNvGrpSpPr>
          <p:nvPr/>
        </p:nvGrpSpPr>
        <p:grpSpPr bwMode="auto">
          <a:xfrm>
            <a:off x="2555875" y="2701925"/>
            <a:ext cx="1295400" cy="2128838"/>
            <a:chOff x="3651" y="1389"/>
            <a:chExt cx="816" cy="1341"/>
          </a:xfrm>
        </p:grpSpPr>
        <p:sp>
          <p:nvSpPr>
            <p:cNvPr id="42171" name="AutoShape 150"/>
            <p:cNvSpPr>
              <a:spLocks noChangeArrowheads="1"/>
            </p:cNvSpPr>
            <p:nvPr/>
          </p:nvSpPr>
          <p:spPr bwMode="auto">
            <a:xfrm rot="16200000" flipH="1">
              <a:off x="3688" y="1906"/>
              <a:ext cx="1295" cy="262"/>
            </a:xfrm>
            <a:prstGeom prst="parallelogram">
              <a:avLst>
                <a:gd name="adj" fmla="val 6178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72" name="Line 152"/>
            <p:cNvSpPr>
              <a:spLocks noChangeShapeType="1"/>
            </p:cNvSpPr>
            <p:nvPr/>
          </p:nvSpPr>
          <p:spPr bwMode="auto">
            <a:xfrm>
              <a:off x="4366" y="1933"/>
              <a:ext cx="0" cy="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173" name="Object 153"/>
            <p:cNvGraphicFramePr>
              <a:graphicFrameLocks noChangeAspect="1"/>
            </p:cNvGraphicFramePr>
            <p:nvPr/>
          </p:nvGraphicFramePr>
          <p:xfrm>
            <a:off x="4292" y="1779"/>
            <a:ext cx="175" cy="1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57" name="Equation" r:id="rId17" imgW="152400" imgH="139700" progId="">
                    <p:embed/>
                  </p:oleObj>
                </mc:Choice>
                <mc:Fallback>
                  <p:oleObj name="Equation" r:id="rId17" imgW="1524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92" y="1779"/>
                          <a:ext cx="175" cy="1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174" name="AutoShape 154"/>
            <p:cNvSpPr>
              <a:spLocks noChangeArrowheads="1"/>
            </p:cNvSpPr>
            <p:nvPr/>
          </p:nvSpPr>
          <p:spPr bwMode="auto">
            <a:xfrm rot="5400000">
              <a:off x="3111" y="1929"/>
              <a:ext cx="1341" cy="262"/>
            </a:xfrm>
            <a:prstGeom prst="parallelogram">
              <a:avLst>
                <a:gd name="adj" fmla="val 28980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75" name="Line 155"/>
            <p:cNvSpPr>
              <a:spLocks noChangeShapeType="1"/>
            </p:cNvSpPr>
            <p:nvPr/>
          </p:nvSpPr>
          <p:spPr bwMode="auto">
            <a:xfrm>
              <a:off x="3942" y="1455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76" name="Line 156"/>
            <p:cNvSpPr>
              <a:spLocks noChangeShapeType="1"/>
            </p:cNvSpPr>
            <p:nvPr/>
          </p:nvSpPr>
          <p:spPr bwMode="auto">
            <a:xfrm>
              <a:off x="4001" y="1441"/>
              <a:ext cx="0" cy="126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77" name="Line 157"/>
            <p:cNvSpPr>
              <a:spLocks noChangeShapeType="1"/>
            </p:cNvSpPr>
            <p:nvPr/>
          </p:nvSpPr>
          <p:spPr bwMode="auto">
            <a:xfrm>
              <a:off x="4059" y="1437"/>
              <a:ext cx="0" cy="126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78" name="Line 158"/>
            <p:cNvSpPr>
              <a:spLocks noChangeShapeType="1"/>
            </p:cNvSpPr>
            <p:nvPr/>
          </p:nvSpPr>
          <p:spPr bwMode="auto">
            <a:xfrm>
              <a:off x="4117" y="1414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79" name="Line 159"/>
            <p:cNvSpPr>
              <a:spLocks noChangeShapeType="1"/>
            </p:cNvSpPr>
            <p:nvPr/>
          </p:nvSpPr>
          <p:spPr bwMode="auto">
            <a:xfrm>
              <a:off x="4176" y="1400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0" name="Line 160"/>
            <p:cNvSpPr>
              <a:spLocks noChangeShapeType="1"/>
            </p:cNvSpPr>
            <p:nvPr/>
          </p:nvSpPr>
          <p:spPr bwMode="auto">
            <a:xfrm flipH="1">
              <a:off x="3913" y="1400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1" name="Line 161"/>
            <p:cNvSpPr>
              <a:spLocks noChangeShapeType="1"/>
            </p:cNvSpPr>
            <p:nvPr/>
          </p:nvSpPr>
          <p:spPr bwMode="auto">
            <a:xfrm flipH="1">
              <a:off x="3913" y="1445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2" name="Line 162"/>
            <p:cNvSpPr>
              <a:spLocks noChangeShapeType="1"/>
            </p:cNvSpPr>
            <p:nvPr/>
          </p:nvSpPr>
          <p:spPr bwMode="auto">
            <a:xfrm flipH="1">
              <a:off x="3913" y="1490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3" name="Line 163"/>
            <p:cNvSpPr>
              <a:spLocks noChangeShapeType="1"/>
            </p:cNvSpPr>
            <p:nvPr/>
          </p:nvSpPr>
          <p:spPr bwMode="auto">
            <a:xfrm flipH="1">
              <a:off x="3913" y="1535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4" name="Line 164"/>
            <p:cNvSpPr>
              <a:spLocks noChangeShapeType="1"/>
            </p:cNvSpPr>
            <p:nvPr/>
          </p:nvSpPr>
          <p:spPr bwMode="auto">
            <a:xfrm flipH="1">
              <a:off x="3913" y="1580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5" name="Line 165"/>
            <p:cNvSpPr>
              <a:spLocks noChangeShapeType="1"/>
            </p:cNvSpPr>
            <p:nvPr/>
          </p:nvSpPr>
          <p:spPr bwMode="auto">
            <a:xfrm flipH="1">
              <a:off x="3913" y="1625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6" name="Line 166"/>
            <p:cNvSpPr>
              <a:spLocks noChangeShapeType="1"/>
            </p:cNvSpPr>
            <p:nvPr/>
          </p:nvSpPr>
          <p:spPr bwMode="auto">
            <a:xfrm flipH="1">
              <a:off x="3913" y="1671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7" name="Line 167"/>
            <p:cNvSpPr>
              <a:spLocks noChangeShapeType="1"/>
            </p:cNvSpPr>
            <p:nvPr/>
          </p:nvSpPr>
          <p:spPr bwMode="auto">
            <a:xfrm flipH="1">
              <a:off x="3913" y="1716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8" name="Line 168"/>
            <p:cNvSpPr>
              <a:spLocks noChangeShapeType="1"/>
            </p:cNvSpPr>
            <p:nvPr/>
          </p:nvSpPr>
          <p:spPr bwMode="auto">
            <a:xfrm flipH="1">
              <a:off x="3913" y="1761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9" name="Line 169"/>
            <p:cNvSpPr>
              <a:spLocks noChangeShapeType="1"/>
            </p:cNvSpPr>
            <p:nvPr/>
          </p:nvSpPr>
          <p:spPr bwMode="auto">
            <a:xfrm flipH="1">
              <a:off x="3913" y="1806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0" name="Line 170"/>
            <p:cNvSpPr>
              <a:spLocks noChangeShapeType="1"/>
            </p:cNvSpPr>
            <p:nvPr/>
          </p:nvSpPr>
          <p:spPr bwMode="auto">
            <a:xfrm flipH="1">
              <a:off x="3913" y="1851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1" name="Line 171"/>
            <p:cNvSpPr>
              <a:spLocks noChangeShapeType="1"/>
            </p:cNvSpPr>
            <p:nvPr/>
          </p:nvSpPr>
          <p:spPr bwMode="auto">
            <a:xfrm flipH="1">
              <a:off x="3913" y="1896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2" name="Line 172"/>
            <p:cNvSpPr>
              <a:spLocks noChangeShapeType="1"/>
            </p:cNvSpPr>
            <p:nvPr/>
          </p:nvSpPr>
          <p:spPr bwMode="auto">
            <a:xfrm flipH="1">
              <a:off x="3913" y="1941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3" name="Line 173"/>
            <p:cNvSpPr>
              <a:spLocks noChangeShapeType="1"/>
            </p:cNvSpPr>
            <p:nvPr/>
          </p:nvSpPr>
          <p:spPr bwMode="auto">
            <a:xfrm flipH="1">
              <a:off x="3913" y="1986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4" name="Line 174"/>
            <p:cNvSpPr>
              <a:spLocks noChangeShapeType="1"/>
            </p:cNvSpPr>
            <p:nvPr/>
          </p:nvSpPr>
          <p:spPr bwMode="auto">
            <a:xfrm flipH="1">
              <a:off x="3913" y="2031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5" name="Line 175"/>
            <p:cNvSpPr>
              <a:spLocks noChangeShapeType="1"/>
            </p:cNvSpPr>
            <p:nvPr/>
          </p:nvSpPr>
          <p:spPr bwMode="auto">
            <a:xfrm flipH="1">
              <a:off x="3913" y="2076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6" name="Line 176"/>
            <p:cNvSpPr>
              <a:spLocks noChangeShapeType="1"/>
            </p:cNvSpPr>
            <p:nvPr/>
          </p:nvSpPr>
          <p:spPr bwMode="auto">
            <a:xfrm flipH="1">
              <a:off x="3913" y="2121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7" name="Line 177"/>
            <p:cNvSpPr>
              <a:spLocks noChangeShapeType="1"/>
            </p:cNvSpPr>
            <p:nvPr/>
          </p:nvSpPr>
          <p:spPr bwMode="auto">
            <a:xfrm flipH="1">
              <a:off x="3913" y="2166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8" name="Line 178"/>
            <p:cNvSpPr>
              <a:spLocks noChangeShapeType="1"/>
            </p:cNvSpPr>
            <p:nvPr/>
          </p:nvSpPr>
          <p:spPr bwMode="auto">
            <a:xfrm flipH="1">
              <a:off x="3913" y="2211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9" name="Line 179"/>
            <p:cNvSpPr>
              <a:spLocks noChangeShapeType="1"/>
            </p:cNvSpPr>
            <p:nvPr/>
          </p:nvSpPr>
          <p:spPr bwMode="auto">
            <a:xfrm flipH="1">
              <a:off x="3913" y="2256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0" name="Line 180"/>
            <p:cNvSpPr>
              <a:spLocks noChangeShapeType="1"/>
            </p:cNvSpPr>
            <p:nvPr/>
          </p:nvSpPr>
          <p:spPr bwMode="auto">
            <a:xfrm flipH="1">
              <a:off x="3913" y="2301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1" name="Line 181"/>
            <p:cNvSpPr>
              <a:spLocks noChangeShapeType="1"/>
            </p:cNvSpPr>
            <p:nvPr/>
          </p:nvSpPr>
          <p:spPr bwMode="auto">
            <a:xfrm flipH="1">
              <a:off x="3913" y="2346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2" name="Line 182"/>
            <p:cNvSpPr>
              <a:spLocks noChangeShapeType="1"/>
            </p:cNvSpPr>
            <p:nvPr/>
          </p:nvSpPr>
          <p:spPr bwMode="auto">
            <a:xfrm flipH="1">
              <a:off x="3913" y="2392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3" name="Line 183"/>
            <p:cNvSpPr>
              <a:spLocks noChangeShapeType="1"/>
            </p:cNvSpPr>
            <p:nvPr/>
          </p:nvSpPr>
          <p:spPr bwMode="auto">
            <a:xfrm flipH="1">
              <a:off x="3913" y="2437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4" name="Line 184"/>
            <p:cNvSpPr>
              <a:spLocks noChangeShapeType="1"/>
            </p:cNvSpPr>
            <p:nvPr/>
          </p:nvSpPr>
          <p:spPr bwMode="auto">
            <a:xfrm flipH="1">
              <a:off x="3913" y="2482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5" name="Line 185"/>
            <p:cNvSpPr>
              <a:spLocks noChangeShapeType="1"/>
            </p:cNvSpPr>
            <p:nvPr/>
          </p:nvSpPr>
          <p:spPr bwMode="auto">
            <a:xfrm flipH="1">
              <a:off x="3913" y="2527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6" name="Line 186"/>
            <p:cNvSpPr>
              <a:spLocks noChangeShapeType="1"/>
            </p:cNvSpPr>
            <p:nvPr/>
          </p:nvSpPr>
          <p:spPr bwMode="auto">
            <a:xfrm flipH="1">
              <a:off x="3913" y="2572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7" name="Line 187"/>
            <p:cNvSpPr>
              <a:spLocks noChangeShapeType="1"/>
            </p:cNvSpPr>
            <p:nvPr/>
          </p:nvSpPr>
          <p:spPr bwMode="auto">
            <a:xfrm flipH="1">
              <a:off x="3913" y="2617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8" name="Line 189"/>
            <p:cNvSpPr>
              <a:spLocks noChangeShapeType="1"/>
            </p:cNvSpPr>
            <p:nvPr/>
          </p:nvSpPr>
          <p:spPr bwMode="auto">
            <a:xfrm>
              <a:off x="3822" y="1933"/>
              <a:ext cx="4" cy="20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209" name="Object 190"/>
            <p:cNvGraphicFramePr>
              <a:graphicFrameLocks noChangeAspect="1"/>
            </p:cNvGraphicFramePr>
            <p:nvPr/>
          </p:nvGraphicFramePr>
          <p:xfrm>
            <a:off x="3735" y="1750"/>
            <a:ext cx="178" cy="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58" name="Equation" r:id="rId19" imgW="127000" imgH="139700" progId="">
                    <p:embed/>
                  </p:oleObj>
                </mc:Choice>
                <mc:Fallback>
                  <p:oleObj name="Equation" r:id="rId19" imgW="1270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35" y="1750"/>
                          <a:ext cx="178" cy="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210" name="Line 191"/>
            <p:cNvSpPr>
              <a:spLocks noChangeShapeType="1"/>
            </p:cNvSpPr>
            <p:nvPr/>
          </p:nvSpPr>
          <p:spPr bwMode="auto">
            <a:xfrm flipH="1">
              <a:off x="3913" y="2662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11" name="AutoShape 193"/>
            <p:cNvSpPr>
              <a:spLocks noChangeArrowheads="1"/>
            </p:cNvSpPr>
            <p:nvPr/>
          </p:nvSpPr>
          <p:spPr bwMode="auto">
            <a:xfrm rot="5400000">
              <a:off x="4242" y="143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12" name="AutoShape 194"/>
            <p:cNvSpPr>
              <a:spLocks noChangeArrowheads="1"/>
            </p:cNvSpPr>
            <p:nvPr/>
          </p:nvSpPr>
          <p:spPr bwMode="auto">
            <a:xfrm rot="5400000">
              <a:off x="4242" y="154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13" name="AutoShape 195"/>
            <p:cNvSpPr>
              <a:spLocks noChangeArrowheads="1"/>
            </p:cNvSpPr>
            <p:nvPr/>
          </p:nvSpPr>
          <p:spPr bwMode="auto">
            <a:xfrm rot="5400000">
              <a:off x="4242" y="165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14" name="AutoShape 196"/>
            <p:cNvSpPr>
              <a:spLocks noChangeArrowheads="1"/>
            </p:cNvSpPr>
            <p:nvPr/>
          </p:nvSpPr>
          <p:spPr bwMode="auto">
            <a:xfrm rot="5400000">
              <a:off x="4242" y="1767"/>
              <a:ext cx="43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15" name="AutoShape 197"/>
            <p:cNvSpPr>
              <a:spLocks noChangeArrowheads="1"/>
            </p:cNvSpPr>
            <p:nvPr/>
          </p:nvSpPr>
          <p:spPr bwMode="auto">
            <a:xfrm rot="5400000">
              <a:off x="4242" y="187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16" name="AutoShape 198"/>
            <p:cNvSpPr>
              <a:spLocks noChangeArrowheads="1"/>
            </p:cNvSpPr>
            <p:nvPr/>
          </p:nvSpPr>
          <p:spPr bwMode="auto">
            <a:xfrm rot="5400000">
              <a:off x="4242" y="198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17" name="AutoShape 199"/>
            <p:cNvSpPr>
              <a:spLocks noChangeArrowheads="1"/>
            </p:cNvSpPr>
            <p:nvPr/>
          </p:nvSpPr>
          <p:spPr bwMode="auto">
            <a:xfrm rot="5400000">
              <a:off x="4242" y="209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18" name="AutoShape 200"/>
            <p:cNvSpPr>
              <a:spLocks noChangeArrowheads="1"/>
            </p:cNvSpPr>
            <p:nvPr/>
          </p:nvSpPr>
          <p:spPr bwMode="auto">
            <a:xfrm rot="5400000">
              <a:off x="4242" y="2208"/>
              <a:ext cx="43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19" name="AutoShape 201"/>
            <p:cNvSpPr>
              <a:spLocks noChangeArrowheads="1"/>
            </p:cNvSpPr>
            <p:nvPr/>
          </p:nvSpPr>
          <p:spPr bwMode="auto">
            <a:xfrm rot="5400000">
              <a:off x="4242" y="231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20" name="AutoShape 202"/>
            <p:cNvSpPr>
              <a:spLocks noChangeArrowheads="1"/>
            </p:cNvSpPr>
            <p:nvPr/>
          </p:nvSpPr>
          <p:spPr bwMode="auto">
            <a:xfrm rot="5400000">
              <a:off x="4242" y="242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21" name="AutoShape 203"/>
            <p:cNvSpPr>
              <a:spLocks noChangeArrowheads="1"/>
            </p:cNvSpPr>
            <p:nvPr/>
          </p:nvSpPr>
          <p:spPr bwMode="auto">
            <a:xfrm rot="5400000">
              <a:off x="4242" y="253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</p:grpSp>
      <p:grpSp>
        <p:nvGrpSpPr>
          <p:cNvPr id="7" name="Group 1146"/>
          <p:cNvGrpSpPr>
            <a:grpSpLocks/>
          </p:cNvGrpSpPr>
          <p:nvPr/>
        </p:nvGrpSpPr>
        <p:grpSpPr bwMode="auto">
          <a:xfrm>
            <a:off x="2555875" y="2701925"/>
            <a:ext cx="1295400" cy="2200275"/>
            <a:chOff x="4603" y="1389"/>
            <a:chExt cx="816" cy="1386"/>
          </a:xfrm>
        </p:grpSpPr>
        <p:sp>
          <p:nvSpPr>
            <p:cNvPr id="42116" name="AutoShape 206"/>
            <p:cNvSpPr>
              <a:spLocks noChangeArrowheads="1"/>
            </p:cNvSpPr>
            <p:nvPr/>
          </p:nvSpPr>
          <p:spPr bwMode="auto">
            <a:xfrm rot="5400000">
              <a:off x="4041" y="1951"/>
              <a:ext cx="1386" cy="262"/>
            </a:xfrm>
            <a:prstGeom prst="parallelogram">
              <a:avLst>
                <a:gd name="adj" fmla="val 41855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17" name="AutoShape 207"/>
            <p:cNvSpPr>
              <a:spLocks noChangeArrowheads="1"/>
            </p:cNvSpPr>
            <p:nvPr/>
          </p:nvSpPr>
          <p:spPr bwMode="auto">
            <a:xfrm rot="16200000" flipH="1">
              <a:off x="4640" y="1906"/>
              <a:ext cx="1296" cy="262"/>
            </a:xfrm>
            <a:prstGeom prst="parallelogram">
              <a:avLst>
                <a:gd name="adj" fmla="val 7832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18" name="Line 208"/>
            <p:cNvSpPr>
              <a:spLocks noChangeShapeType="1"/>
            </p:cNvSpPr>
            <p:nvPr/>
          </p:nvSpPr>
          <p:spPr bwMode="auto">
            <a:xfrm>
              <a:off x="4894" y="1482"/>
              <a:ext cx="0" cy="126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19" name="Line 209"/>
            <p:cNvSpPr>
              <a:spLocks noChangeShapeType="1"/>
            </p:cNvSpPr>
            <p:nvPr/>
          </p:nvSpPr>
          <p:spPr bwMode="auto">
            <a:xfrm>
              <a:off x="4953" y="1459"/>
              <a:ext cx="0" cy="127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0" name="Line 210"/>
            <p:cNvSpPr>
              <a:spLocks noChangeShapeType="1"/>
            </p:cNvSpPr>
            <p:nvPr/>
          </p:nvSpPr>
          <p:spPr bwMode="auto">
            <a:xfrm>
              <a:off x="5011" y="1441"/>
              <a:ext cx="0" cy="126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1" name="Line 211"/>
            <p:cNvSpPr>
              <a:spLocks noChangeShapeType="1"/>
            </p:cNvSpPr>
            <p:nvPr/>
          </p:nvSpPr>
          <p:spPr bwMode="auto">
            <a:xfrm>
              <a:off x="5069" y="1423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2" name="Line 212"/>
            <p:cNvSpPr>
              <a:spLocks noChangeShapeType="1"/>
            </p:cNvSpPr>
            <p:nvPr/>
          </p:nvSpPr>
          <p:spPr bwMode="auto">
            <a:xfrm>
              <a:off x="5128" y="1410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3" name="Line 213"/>
            <p:cNvSpPr>
              <a:spLocks noChangeShapeType="1"/>
            </p:cNvSpPr>
            <p:nvPr/>
          </p:nvSpPr>
          <p:spPr bwMode="auto">
            <a:xfrm flipH="1">
              <a:off x="4865" y="1400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4" name="Line 214"/>
            <p:cNvSpPr>
              <a:spLocks noChangeShapeType="1"/>
            </p:cNvSpPr>
            <p:nvPr/>
          </p:nvSpPr>
          <p:spPr bwMode="auto">
            <a:xfrm flipH="1">
              <a:off x="4865" y="1445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5" name="Line 215"/>
            <p:cNvSpPr>
              <a:spLocks noChangeShapeType="1"/>
            </p:cNvSpPr>
            <p:nvPr/>
          </p:nvSpPr>
          <p:spPr bwMode="auto">
            <a:xfrm flipH="1">
              <a:off x="4865" y="1490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6" name="Line 216"/>
            <p:cNvSpPr>
              <a:spLocks noChangeShapeType="1"/>
            </p:cNvSpPr>
            <p:nvPr/>
          </p:nvSpPr>
          <p:spPr bwMode="auto">
            <a:xfrm flipH="1">
              <a:off x="4865" y="1535"/>
              <a:ext cx="292" cy="9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7" name="Line 217"/>
            <p:cNvSpPr>
              <a:spLocks noChangeShapeType="1"/>
            </p:cNvSpPr>
            <p:nvPr/>
          </p:nvSpPr>
          <p:spPr bwMode="auto">
            <a:xfrm flipH="1">
              <a:off x="4865" y="1580"/>
              <a:ext cx="292" cy="9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8" name="Line 218"/>
            <p:cNvSpPr>
              <a:spLocks noChangeShapeType="1"/>
            </p:cNvSpPr>
            <p:nvPr/>
          </p:nvSpPr>
          <p:spPr bwMode="auto">
            <a:xfrm flipH="1">
              <a:off x="4865" y="1626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9" name="Line 219"/>
            <p:cNvSpPr>
              <a:spLocks noChangeShapeType="1"/>
            </p:cNvSpPr>
            <p:nvPr/>
          </p:nvSpPr>
          <p:spPr bwMode="auto">
            <a:xfrm flipH="1">
              <a:off x="4865" y="1671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0" name="Line 220"/>
            <p:cNvSpPr>
              <a:spLocks noChangeShapeType="1"/>
            </p:cNvSpPr>
            <p:nvPr/>
          </p:nvSpPr>
          <p:spPr bwMode="auto">
            <a:xfrm flipH="1">
              <a:off x="4865" y="1716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1" name="Line 221"/>
            <p:cNvSpPr>
              <a:spLocks noChangeShapeType="1"/>
            </p:cNvSpPr>
            <p:nvPr/>
          </p:nvSpPr>
          <p:spPr bwMode="auto">
            <a:xfrm flipH="1">
              <a:off x="4865" y="1761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2" name="Line 222"/>
            <p:cNvSpPr>
              <a:spLocks noChangeShapeType="1"/>
            </p:cNvSpPr>
            <p:nvPr/>
          </p:nvSpPr>
          <p:spPr bwMode="auto">
            <a:xfrm flipH="1">
              <a:off x="4865" y="1806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3" name="Line 223"/>
            <p:cNvSpPr>
              <a:spLocks noChangeShapeType="1"/>
            </p:cNvSpPr>
            <p:nvPr/>
          </p:nvSpPr>
          <p:spPr bwMode="auto">
            <a:xfrm flipH="1">
              <a:off x="4865" y="1851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4" name="Line 224"/>
            <p:cNvSpPr>
              <a:spLocks noChangeShapeType="1"/>
            </p:cNvSpPr>
            <p:nvPr/>
          </p:nvSpPr>
          <p:spPr bwMode="auto">
            <a:xfrm flipH="1">
              <a:off x="4865" y="1896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5" name="Line 225"/>
            <p:cNvSpPr>
              <a:spLocks noChangeShapeType="1"/>
            </p:cNvSpPr>
            <p:nvPr/>
          </p:nvSpPr>
          <p:spPr bwMode="auto">
            <a:xfrm flipH="1">
              <a:off x="4865" y="1941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6" name="Line 226"/>
            <p:cNvSpPr>
              <a:spLocks noChangeShapeType="1"/>
            </p:cNvSpPr>
            <p:nvPr/>
          </p:nvSpPr>
          <p:spPr bwMode="auto">
            <a:xfrm flipH="1">
              <a:off x="4865" y="1986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7" name="Line 227"/>
            <p:cNvSpPr>
              <a:spLocks noChangeShapeType="1"/>
            </p:cNvSpPr>
            <p:nvPr/>
          </p:nvSpPr>
          <p:spPr bwMode="auto">
            <a:xfrm flipH="1">
              <a:off x="4865" y="2031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8" name="Line 228"/>
            <p:cNvSpPr>
              <a:spLocks noChangeShapeType="1"/>
            </p:cNvSpPr>
            <p:nvPr/>
          </p:nvSpPr>
          <p:spPr bwMode="auto">
            <a:xfrm flipH="1">
              <a:off x="4865" y="2076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9" name="Line 229"/>
            <p:cNvSpPr>
              <a:spLocks noChangeShapeType="1"/>
            </p:cNvSpPr>
            <p:nvPr/>
          </p:nvSpPr>
          <p:spPr bwMode="auto">
            <a:xfrm flipH="1">
              <a:off x="4865" y="2121"/>
              <a:ext cx="292" cy="9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0" name="Line 230"/>
            <p:cNvSpPr>
              <a:spLocks noChangeShapeType="1"/>
            </p:cNvSpPr>
            <p:nvPr/>
          </p:nvSpPr>
          <p:spPr bwMode="auto">
            <a:xfrm flipH="1">
              <a:off x="4865" y="2166"/>
              <a:ext cx="292" cy="9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1" name="Line 231"/>
            <p:cNvSpPr>
              <a:spLocks noChangeShapeType="1"/>
            </p:cNvSpPr>
            <p:nvPr/>
          </p:nvSpPr>
          <p:spPr bwMode="auto">
            <a:xfrm flipH="1">
              <a:off x="4865" y="2212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2" name="Line 232"/>
            <p:cNvSpPr>
              <a:spLocks noChangeShapeType="1"/>
            </p:cNvSpPr>
            <p:nvPr/>
          </p:nvSpPr>
          <p:spPr bwMode="auto">
            <a:xfrm flipH="1">
              <a:off x="4865" y="2257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3" name="Line 233"/>
            <p:cNvSpPr>
              <a:spLocks noChangeShapeType="1"/>
            </p:cNvSpPr>
            <p:nvPr/>
          </p:nvSpPr>
          <p:spPr bwMode="auto">
            <a:xfrm flipH="1">
              <a:off x="4865" y="2302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4" name="Line 234"/>
            <p:cNvSpPr>
              <a:spLocks noChangeShapeType="1"/>
            </p:cNvSpPr>
            <p:nvPr/>
          </p:nvSpPr>
          <p:spPr bwMode="auto">
            <a:xfrm flipH="1">
              <a:off x="4865" y="2347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5" name="Line 235"/>
            <p:cNvSpPr>
              <a:spLocks noChangeShapeType="1"/>
            </p:cNvSpPr>
            <p:nvPr/>
          </p:nvSpPr>
          <p:spPr bwMode="auto">
            <a:xfrm flipH="1">
              <a:off x="4865" y="2392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6" name="Line 236"/>
            <p:cNvSpPr>
              <a:spLocks noChangeShapeType="1"/>
            </p:cNvSpPr>
            <p:nvPr/>
          </p:nvSpPr>
          <p:spPr bwMode="auto">
            <a:xfrm flipH="1">
              <a:off x="4865" y="2437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7" name="Line 237"/>
            <p:cNvSpPr>
              <a:spLocks noChangeShapeType="1"/>
            </p:cNvSpPr>
            <p:nvPr/>
          </p:nvSpPr>
          <p:spPr bwMode="auto">
            <a:xfrm flipH="1">
              <a:off x="4865" y="2482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8" name="Line 238"/>
            <p:cNvSpPr>
              <a:spLocks noChangeShapeType="1"/>
            </p:cNvSpPr>
            <p:nvPr/>
          </p:nvSpPr>
          <p:spPr bwMode="auto">
            <a:xfrm flipH="1">
              <a:off x="4865" y="2527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9" name="Line 239"/>
            <p:cNvSpPr>
              <a:spLocks noChangeShapeType="1"/>
            </p:cNvSpPr>
            <p:nvPr/>
          </p:nvSpPr>
          <p:spPr bwMode="auto">
            <a:xfrm flipH="1">
              <a:off x="4865" y="2572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50" name="Line 240"/>
            <p:cNvSpPr>
              <a:spLocks noChangeShapeType="1"/>
            </p:cNvSpPr>
            <p:nvPr/>
          </p:nvSpPr>
          <p:spPr bwMode="auto">
            <a:xfrm flipH="1">
              <a:off x="4865" y="2617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51" name="Line 241"/>
            <p:cNvSpPr>
              <a:spLocks noChangeShapeType="1"/>
            </p:cNvSpPr>
            <p:nvPr/>
          </p:nvSpPr>
          <p:spPr bwMode="auto">
            <a:xfrm flipH="1">
              <a:off x="4865" y="2662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52" name="Line 243"/>
            <p:cNvSpPr>
              <a:spLocks noChangeShapeType="1"/>
            </p:cNvSpPr>
            <p:nvPr/>
          </p:nvSpPr>
          <p:spPr bwMode="auto">
            <a:xfrm>
              <a:off x="4774" y="1935"/>
              <a:ext cx="0" cy="24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153" name="Object 244"/>
            <p:cNvGraphicFramePr>
              <a:graphicFrameLocks noChangeAspect="1"/>
            </p:cNvGraphicFramePr>
            <p:nvPr/>
          </p:nvGraphicFramePr>
          <p:xfrm>
            <a:off x="4687" y="1752"/>
            <a:ext cx="178" cy="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59" name="Equation" r:id="rId21" imgW="127000" imgH="139700" progId="">
                    <p:embed/>
                  </p:oleObj>
                </mc:Choice>
                <mc:Fallback>
                  <p:oleObj name="Equation" r:id="rId21" imgW="1270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87" y="1752"/>
                          <a:ext cx="178" cy="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154" name="Line 246"/>
            <p:cNvSpPr>
              <a:spLocks noChangeShapeType="1"/>
            </p:cNvSpPr>
            <p:nvPr/>
          </p:nvSpPr>
          <p:spPr bwMode="auto">
            <a:xfrm>
              <a:off x="5317" y="1935"/>
              <a:ext cx="0" cy="1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155" name="Object 247"/>
            <p:cNvGraphicFramePr>
              <a:graphicFrameLocks noChangeAspect="1"/>
            </p:cNvGraphicFramePr>
            <p:nvPr/>
          </p:nvGraphicFramePr>
          <p:xfrm>
            <a:off x="5244" y="1781"/>
            <a:ext cx="175" cy="1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60" name="Equation" r:id="rId23" imgW="152400" imgH="139700" progId="">
                    <p:embed/>
                  </p:oleObj>
                </mc:Choice>
                <mc:Fallback>
                  <p:oleObj name="Equation" r:id="rId23" imgW="1524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44" y="1781"/>
                          <a:ext cx="175" cy="1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156" name="AutoShape 249"/>
            <p:cNvSpPr>
              <a:spLocks noChangeArrowheads="1"/>
            </p:cNvSpPr>
            <p:nvPr/>
          </p:nvSpPr>
          <p:spPr bwMode="auto">
            <a:xfrm rot="5400000">
              <a:off x="5194" y="142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57" name="AutoShape 250"/>
            <p:cNvSpPr>
              <a:spLocks noChangeArrowheads="1"/>
            </p:cNvSpPr>
            <p:nvPr/>
          </p:nvSpPr>
          <p:spPr bwMode="auto">
            <a:xfrm rot="5400000">
              <a:off x="5194" y="148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58" name="AutoShape 251"/>
            <p:cNvSpPr>
              <a:spLocks noChangeArrowheads="1"/>
            </p:cNvSpPr>
            <p:nvPr/>
          </p:nvSpPr>
          <p:spPr bwMode="auto">
            <a:xfrm rot="5400000">
              <a:off x="5194" y="159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59" name="AutoShape 252"/>
            <p:cNvSpPr>
              <a:spLocks noChangeArrowheads="1"/>
            </p:cNvSpPr>
            <p:nvPr/>
          </p:nvSpPr>
          <p:spPr bwMode="auto">
            <a:xfrm rot="5400000">
              <a:off x="5194" y="164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0" name="AutoShape 253"/>
            <p:cNvSpPr>
              <a:spLocks noChangeArrowheads="1"/>
            </p:cNvSpPr>
            <p:nvPr/>
          </p:nvSpPr>
          <p:spPr bwMode="auto">
            <a:xfrm rot="5400000">
              <a:off x="5194" y="175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1" name="AutoShape 254"/>
            <p:cNvSpPr>
              <a:spLocks noChangeArrowheads="1"/>
            </p:cNvSpPr>
            <p:nvPr/>
          </p:nvSpPr>
          <p:spPr bwMode="auto">
            <a:xfrm rot="5400000">
              <a:off x="5194" y="181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2" name="AutoShape 255"/>
            <p:cNvSpPr>
              <a:spLocks noChangeArrowheads="1"/>
            </p:cNvSpPr>
            <p:nvPr/>
          </p:nvSpPr>
          <p:spPr bwMode="auto">
            <a:xfrm rot="5400000">
              <a:off x="5194" y="192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3" name="AutoShape 256"/>
            <p:cNvSpPr>
              <a:spLocks noChangeArrowheads="1"/>
            </p:cNvSpPr>
            <p:nvPr/>
          </p:nvSpPr>
          <p:spPr bwMode="auto">
            <a:xfrm rot="5400000">
              <a:off x="5194" y="197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4" name="AutoShape 257"/>
            <p:cNvSpPr>
              <a:spLocks noChangeArrowheads="1"/>
            </p:cNvSpPr>
            <p:nvPr/>
          </p:nvSpPr>
          <p:spPr bwMode="auto">
            <a:xfrm rot="5400000">
              <a:off x="5194" y="208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5" name="AutoShape 258"/>
            <p:cNvSpPr>
              <a:spLocks noChangeArrowheads="1"/>
            </p:cNvSpPr>
            <p:nvPr/>
          </p:nvSpPr>
          <p:spPr bwMode="auto">
            <a:xfrm rot="5400000">
              <a:off x="5194" y="214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6" name="AutoShape 259"/>
            <p:cNvSpPr>
              <a:spLocks noChangeArrowheads="1"/>
            </p:cNvSpPr>
            <p:nvPr/>
          </p:nvSpPr>
          <p:spPr bwMode="auto">
            <a:xfrm rot="5400000">
              <a:off x="5194" y="225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7" name="AutoShape 260"/>
            <p:cNvSpPr>
              <a:spLocks noChangeArrowheads="1"/>
            </p:cNvSpPr>
            <p:nvPr/>
          </p:nvSpPr>
          <p:spPr bwMode="auto">
            <a:xfrm rot="5400000">
              <a:off x="5194" y="2310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8" name="AutoShape 261"/>
            <p:cNvSpPr>
              <a:spLocks noChangeArrowheads="1"/>
            </p:cNvSpPr>
            <p:nvPr/>
          </p:nvSpPr>
          <p:spPr bwMode="auto">
            <a:xfrm rot="5400000">
              <a:off x="5194" y="2420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9" name="AutoShape 262"/>
            <p:cNvSpPr>
              <a:spLocks noChangeArrowheads="1"/>
            </p:cNvSpPr>
            <p:nvPr/>
          </p:nvSpPr>
          <p:spPr bwMode="auto">
            <a:xfrm rot="5400000">
              <a:off x="5194" y="247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70" name="AutoShape 263"/>
            <p:cNvSpPr>
              <a:spLocks noChangeArrowheads="1"/>
            </p:cNvSpPr>
            <p:nvPr/>
          </p:nvSpPr>
          <p:spPr bwMode="auto">
            <a:xfrm rot="5400000">
              <a:off x="5194" y="258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</p:grpSp>
      <p:grpSp>
        <p:nvGrpSpPr>
          <p:cNvPr id="8" name="Group 1147"/>
          <p:cNvGrpSpPr>
            <a:grpSpLocks/>
          </p:cNvGrpSpPr>
          <p:nvPr/>
        </p:nvGrpSpPr>
        <p:grpSpPr bwMode="auto">
          <a:xfrm>
            <a:off x="2555875" y="2701925"/>
            <a:ext cx="1295400" cy="2274888"/>
            <a:chOff x="5511" y="1389"/>
            <a:chExt cx="816" cy="1433"/>
          </a:xfrm>
        </p:grpSpPr>
        <p:sp>
          <p:nvSpPr>
            <p:cNvPr id="42054" name="AutoShape 267"/>
            <p:cNvSpPr>
              <a:spLocks noChangeArrowheads="1"/>
            </p:cNvSpPr>
            <p:nvPr/>
          </p:nvSpPr>
          <p:spPr bwMode="auto">
            <a:xfrm rot="5400000">
              <a:off x="4925" y="1975"/>
              <a:ext cx="1433" cy="262"/>
            </a:xfrm>
            <a:prstGeom prst="parallelogram">
              <a:avLst>
                <a:gd name="adj" fmla="val 55201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055" name="AutoShape 268"/>
            <p:cNvSpPr>
              <a:spLocks noChangeArrowheads="1"/>
            </p:cNvSpPr>
            <p:nvPr/>
          </p:nvSpPr>
          <p:spPr bwMode="auto">
            <a:xfrm rot="16200000" flipH="1">
              <a:off x="5548" y="1906"/>
              <a:ext cx="1295" cy="262"/>
            </a:xfrm>
            <a:prstGeom prst="parallelogram">
              <a:avLst>
                <a:gd name="adj" fmla="val 10366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056" name="Line 269"/>
            <p:cNvSpPr>
              <a:spLocks noChangeShapeType="1"/>
            </p:cNvSpPr>
            <p:nvPr/>
          </p:nvSpPr>
          <p:spPr bwMode="auto">
            <a:xfrm>
              <a:off x="5802" y="1527"/>
              <a:ext cx="1" cy="126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57" name="Line 270"/>
            <p:cNvSpPr>
              <a:spLocks noChangeShapeType="1"/>
            </p:cNvSpPr>
            <p:nvPr/>
          </p:nvSpPr>
          <p:spPr bwMode="auto">
            <a:xfrm>
              <a:off x="5861" y="1500"/>
              <a:ext cx="0" cy="126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58" name="Line 271"/>
            <p:cNvSpPr>
              <a:spLocks noChangeShapeType="1"/>
            </p:cNvSpPr>
            <p:nvPr/>
          </p:nvSpPr>
          <p:spPr bwMode="auto">
            <a:xfrm>
              <a:off x="5919" y="1482"/>
              <a:ext cx="1" cy="126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59" name="Line 272"/>
            <p:cNvSpPr>
              <a:spLocks noChangeShapeType="1"/>
            </p:cNvSpPr>
            <p:nvPr/>
          </p:nvSpPr>
          <p:spPr bwMode="auto">
            <a:xfrm>
              <a:off x="5977" y="1455"/>
              <a:ext cx="1" cy="126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0" name="Line 273"/>
            <p:cNvSpPr>
              <a:spLocks noChangeShapeType="1"/>
            </p:cNvSpPr>
            <p:nvPr/>
          </p:nvSpPr>
          <p:spPr bwMode="auto">
            <a:xfrm>
              <a:off x="6036" y="1432"/>
              <a:ext cx="0" cy="126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1" name="Line 274"/>
            <p:cNvSpPr>
              <a:spLocks noChangeShapeType="1"/>
            </p:cNvSpPr>
            <p:nvPr/>
          </p:nvSpPr>
          <p:spPr bwMode="auto">
            <a:xfrm flipH="1">
              <a:off x="5773" y="1423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2" name="Line 275"/>
            <p:cNvSpPr>
              <a:spLocks noChangeShapeType="1"/>
            </p:cNvSpPr>
            <p:nvPr/>
          </p:nvSpPr>
          <p:spPr bwMode="auto">
            <a:xfrm flipH="1">
              <a:off x="5773" y="1468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3" name="Line 276"/>
            <p:cNvSpPr>
              <a:spLocks noChangeShapeType="1"/>
            </p:cNvSpPr>
            <p:nvPr/>
          </p:nvSpPr>
          <p:spPr bwMode="auto">
            <a:xfrm flipH="1">
              <a:off x="5773" y="1513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4" name="Line 277"/>
            <p:cNvSpPr>
              <a:spLocks noChangeShapeType="1"/>
            </p:cNvSpPr>
            <p:nvPr/>
          </p:nvSpPr>
          <p:spPr bwMode="auto">
            <a:xfrm flipH="1">
              <a:off x="5773" y="1558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5" name="Line 278"/>
            <p:cNvSpPr>
              <a:spLocks noChangeShapeType="1"/>
            </p:cNvSpPr>
            <p:nvPr/>
          </p:nvSpPr>
          <p:spPr bwMode="auto">
            <a:xfrm flipH="1">
              <a:off x="5773" y="1603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6" name="Line 279"/>
            <p:cNvSpPr>
              <a:spLocks noChangeShapeType="1"/>
            </p:cNvSpPr>
            <p:nvPr/>
          </p:nvSpPr>
          <p:spPr bwMode="auto">
            <a:xfrm flipH="1">
              <a:off x="5773" y="1648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7" name="Line 280"/>
            <p:cNvSpPr>
              <a:spLocks noChangeShapeType="1"/>
            </p:cNvSpPr>
            <p:nvPr/>
          </p:nvSpPr>
          <p:spPr bwMode="auto">
            <a:xfrm flipH="1">
              <a:off x="5773" y="1693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8" name="Line 281"/>
            <p:cNvSpPr>
              <a:spLocks noChangeShapeType="1"/>
            </p:cNvSpPr>
            <p:nvPr/>
          </p:nvSpPr>
          <p:spPr bwMode="auto">
            <a:xfrm flipH="1">
              <a:off x="5773" y="1738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9" name="Line 282"/>
            <p:cNvSpPr>
              <a:spLocks noChangeShapeType="1"/>
            </p:cNvSpPr>
            <p:nvPr/>
          </p:nvSpPr>
          <p:spPr bwMode="auto">
            <a:xfrm flipH="1">
              <a:off x="5773" y="1783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0" name="Line 283"/>
            <p:cNvSpPr>
              <a:spLocks noChangeShapeType="1"/>
            </p:cNvSpPr>
            <p:nvPr/>
          </p:nvSpPr>
          <p:spPr bwMode="auto">
            <a:xfrm flipH="1">
              <a:off x="5773" y="1828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1" name="Line 284"/>
            <p:cNvSpPr>
              <a:spLocks noChangeShapeType="1"/>
            </p:cNvSpPr>
            <p:nvPr/>
          </p:nvSpPr>
          <p:spPr bwMode="auto">
            <a:xfrm flipH="1">
              <a:off x="5773" y="1873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2" name="Line 285"/>
            <p:cNvSpPr>
              <a:spLocks noChangeShapeType="1"/>
            </p:cNvSpPr>
            <p:nvPr/>
          </p:nvSpPr>
          <p:spPr bwMode="auto">
            <a:xfrm flipH="1">
              <a:off x="5773" y="1918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3" name="Line 286"/>
            <p:cNvSpPr>
              <a:spLocks noChangeShapeType="1"/>
            </p:cNvSpPr>
            <p:nvPr/>
          </p:nvSpPr>
          <p:spPr bwMode="auto">
            <a:xfrm flipH="1">
              <a:off x="5773" y="1964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4" name="Line 287"/>
            <p:cNvSpPr>
              <a:spLocks noChangeShapeType="1"/>
            </p:cNvSpPr>
            <p:nvPr/>
          </p:nvSpPr>
          <p:spPr bwMode="auto">
            <a:xfrm flipH="1">
              <a:off x="5773" y="2009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5" name="Line 288"/>
            <p:cNvSpPr>
              <a:spLocks noChangeShapeType="1"/>
            </p:cNvSpPr>
            <p:nvPr/>
          </p:nvSpPr>
          <p:spPr bwMode="auto">
            <a:xfrm flipH="1">
              <a:off x="5773" y="2054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6" name="Line 289"/>
            <p:cNvSpPr>
              <a:spLocks noChangeShapeType="1"/>
            </p:cNvSpPr>
            <p:nvPr/>
          </p:nvSpPr>
          <p:spPr bwMode="auto">
            <a:xfrm flipH="1">
              <a:off x="5773" y="2099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7" name="Line 290"/>
            <p:cNvSpPr>
              <a:spLocks noChangeShapeType="1"/>
            </p:cNvSpPr>
            <p:nvPr/>
          </p:nvSpPr>
          <p:spPr bwMode="auto">
            <a:xfrm flipH="1">
              <a:off x="5773" y="2144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8" name="Line 291"/>
            <p:cNvSpPr>
              <a:spLocks noChangeShapeType="1"/>
            </p:cNvSpPr>
            <p:nvPr/>
          </p:nvSpPr>
          <p:spPr bwMode="auto">
            <a:xfrm flipH="1">
              <a:off x="5773" y="2189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9" name="Line 292"/>
            <p:cNvSpPr>
              <a:spLocks noChangeShapeType="1"/>
            </p:cNvSpPr>
            <p:nvPr/>
          </p:nvSpPr>
          <p:spPr bwMode="auto">
            <a:xfrm flipH="1">
              <a:off x="5773" y="2234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0" name="Line 293"/>
            <p:cNvSpPr>
              <a:spLocks noChangeShapeType="1"/>
            </p:cNvSpPr>
            <p:nvPr/>
          </p:nvSpPr>
          <p:spPr bwMode="auto">
            <a:xfrm flipH="1">
              <a:off x="5773" y="2279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1" name="Line 294"/>
            <p:cNvSpPr>
              <a:spLocks noChangeShapeType="1"/>
            </p:cNvSpPr>
            <p:nvPr/>
          </p:nvSpPr>
          <p:spPr bwMode="auto">
            <a:xfrm flipH="1">
              <a:off x="5773" y="2324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2" name="Line 295"/>
            <p:cNvSpPr>
              <a:spLocks noChangeShapeType="1"/>
            </p:cNvSpPr>
            <p:nvPr/>
          </p:nvSpPr>
          <p:spPr bwMode="auto">
            <a:xfrm flipH="1">
              <a:off x="5773" y="2369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3" name="Line 296"/>
            <p:cNvSpPr>
              <a:spLocks noChangeShapeType="1"/>
            </p:cNvSpPr>
            <p:nvPr/>
          </p:nvSpPr>
          <p:spPr bwMode="auto">
            <a:xfrm flipH="1">
              <a:off x="5773" y="2414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4" name="Line 297"/>
            <p:cNvSpPr>
              <a:spLocks noChangeShapeType="1"/>
            </p:cNvSpPr>
            <p:nvPr/>
          </p:nvSpPr>
          <p:spPr bwMode="auto">
            <a:xfrm flipH="1">
              <a:off x="5773" y="2459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5" name="Line 298"/>
            <p:cNvSpPr>
              <a:spLocks noChangeShapeType="1"/>
            </p:cNvSpPr>
            <p:nvPr/>
          </p:nvSpPr>
          <p:spPr bwMode="auto">
            <a:xfrm flipH="1">
              <a:off x="5773" y="2504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6" name="Line 299"/>
            <p:cNvSpPr>
              <a:spLocks noChangeShapeType="1"/>
            </p:cNvSpPr>
            <p:nvPr/>
          </p:nvSpPr>
          <p:spPr bwMode="auto">
            <a:xfrm flipH="1">
              <a:off x="5773" y="2549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7" name="Line 300"/>
            <p:cNvSpPr>
              <a:spLocks noChangeShapeType="1"/>
            </p:cNvSpPr>
            <p:nvPr/>
          </p:nvSpPr>
          <p:spPr bwMode="auto">
            <a:xfrm flipH="1">
              <a:off x="5773" y="2594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8" name="Line 301"/>
            <p:cNvSpPr>
              <a:spLocks noChangeShapeType="1"/>
            </p:cNvSpPr>
            <p:nvPr/>
          </p:nvSpPr>
          <p:spPr bwMode="auto">
            <a:xfrm flipH="1">
              <a:off x="5773" y="2639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9" name="Line 302"/>
            <p:cNvSpPr>
              <a:spLocks noChangeShapeType="1"/>
            </p:cNvSpPr>
            <p:nvPr/>
          </p:nvSpPr>
          <p:spPr bwMode="auto">
            <a:xfrm flipH="1">
              <a:off x="5773" y="2684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90" name="Line 304"/>
            <p:cNvSpPr>
              <a:spLocks noChangeShapeType="1"/>
            </p:cNvSpPr>
            <p:nvPr/>
          </p:nvSpPr>
          <p:spPr bwMode="auto">
            <a:xfrm>
              <a:off x="5681" y="1934"/>
              <a:ext cx="0" cy="31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091" name="Object 305"/>
            <p:cNvGraphicFramePr>
              <a:graphicFrameLocks noChangeAspect="1"/>
            </p:cNvGraphicFramePr>
            <p:nvPr/>
          </p:nvGraphicFramePr>
          <p:xfrm>
            <a:off x="5595" y="1751"/>
            <a:ext cx="180" cy="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61" name="Equation" r:id="rId25" imgW="127000" imgH="139700" progId="">
                    <p:embed/>
                  </p:oleObj>
                </mc:Choice>
                <mc:Fallback>
                  <p:oleObj name="Equation" r:id="rId25" imgW="1270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95" y="1751"/>
                          <a:ext cx="180" cy="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092" name="Line 307"/>
            <p:cNvSpPr>
              <a:spLocks noChangeShapeType="1"/>
            </p:cNvSpPr>
            <p:nvPr/>
          </p:nvSpPr>
          <p:spPr bwMode="auto">
            <a:xfrm>
              <a:off x="6225" y="1934"/>
              <a:ext cx="0" cy="15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093" name="Object 308"/>
            <p:cNvGraphicFramePr>
              <a:graphicFrameLocks noChangeAspect="1"/>
            </p:cNvGraphicFramePr>
            <p:nvPr/>
          </p:nvGraphicFramePr>
          <p:xfrm>
            <a:off x="6152" y="1780"/>
            <a:ext cx="175" cy="1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62" name="Équation" r:id="rId27" imgW="152400" imgH="139700" progId="Equation.3">
                    <p:embed/>
                  </p:oleObj>
                </mc:Choice>
                <mc:Fallback>
                  <p:oleObj name="Équation" r:id="rId27" imgW="152400" imgH="139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52" y="1780"/>
                          <a:ext cx="175" cy="1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094" name="AutoShape 310"/>
            <p:cNvSpPr>
              <a:spLocks noChangeArrowheads="1"/>
            </p:cNvSpPr>
            <p:nvPr/>
          </p:nvSpPr>
          <p:spPr bwMode="auto">
            <a:xfrm rot="5400000">
              <a:off x="6101" y="142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095" name="AutoShape 311"/>
            <p:cNvSpPr>
              <a:spLocks noChangeArrowheads="1"/>
            </p:cNvSpPr>
            <p:nvPr/>
          </p:nvSpPr>
          <p:spPr bwMode="auto">
            <a:xfrm rot="5400000">
              <a:off x="6101" y="148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096" name="AutoShape 312"/>
            <p:cNvSpPr>
              <a:spLocks noChangeArrowheads="1"/>
            </p:cNvSpPr>
            <p:nvPr/>
          </p:nvSpPr>
          <p:spPr bwMode="auto">
            <a:xfrm rot="5400000">
              <a:off x="6101" y="153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097" name="AutoShape 313"/>
            <p:cNvSpPr>
              <a:spLocks noChangeArrowheads="1"/>
            </p:cNvSpPr>
            <p:nvPr/>
          </p:nvSpPr>
          <p:spPr bwMode="auto">
            <a:xfrm rot="5400000">
              <a:off x="6101" y="159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098" name="AutoShape 314"/>
            <p:cNvSpPr>
              <a:spLocks noChangeArrowheads="1"/>
            </p:cNvSpPr>
            <p:nvPr/>
          </p:nvSpPr>
          <p:spPr bwMode="auto">
            <a:xfrm rot="5400000">
              <a:off x="6101" y="164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099" name="AutoShape 315"/>
            <p:cNvSpPr>
              <a:spLocks noChangeArrowheads="1"/>
            </p:cNvSpPr>
            <p:nvPr/>
          </p:nvSpPr>
          <p:spPr bwMode="auto">
            <a:xfrm rot="5400000">
              <a:off x="6101" y="170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0" name="AutoShape 316"/>
            <p:cNvSpPr>
              <a:spLocks noChangeArrowheads="1"/>
            </p:cNvSpPr>
            <p:nvPr/>
          </p:nvSpPr>
          <p:spPr bwMode="auto">
            <a:xfrm rot="5400000">
              <a:off x="6101" y="175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1" name="AutoShape 317"/>
            <p:cNvSpPr>
              <a:spLocks noChangeArrowheads="1"/>
            </p:cNvSpPr>
            <p:nvPr/>
          </p:nvSpPr>
          <p:spPr bwMode="auto">
            <a:xfrm rot="5400000">
              <a:off x="6101" y="181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2" name="AutoShape 318"/>
            <p:cNvSpPr>
              <a:spLocks noChangeArrowheads="1"/>
            </p:cNvSpPr>
            <p:nvPr/>
          </p:nvSpPr>
          <p:spPr bwMode="auto">
            <a:xfrm rot="5400000">
              <a:off x="6101" y="186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3" name="AutoShape 319"/>
            <p:cNvSpPr>
              <a:spLocks noChangeArrowheads="1"/>
            </p:cNvSpPr>
            <p:nvPr/>
          </p:nvSpPr>
          <p:spPr bwMode="auto">
            <a:xfrm rot="5400000">
              <a:off x="6101" y="192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4" name="AutoShape 320"/>
            <p:cNvSpPr>
              <a:spLocks noChangeArrowheads="1"/>
            </p:cNvSpPr>
            <p:nvPr/>
          </p:nvSpPr>
          <p:spPr bwMode="auto">
            <a:xfrm rot="5400000">
              <a:off x="6101" y="197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5" name="AutoShape 321"/>
            <p:cNvSpPr>
              <a:spLocks noChangeArrowheads="1"/>
            </p:cNvSpPr>
            <p:nvPr/>
          </p:nvSpPr>
          <p:spPr bwMode="auto">
            <a:xfrm rot="5400000">
              <a:off x="6101" y="203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6" name="AutoShape 322"/>
            <p:cNvSpPr>
              <a:spLocks noChangeArrowheads="1"/>
            </p:cNvSpPr>
            <p:nvPr/>
          </p:nvSpPr>
          <p:spPr bwMode="auto">
            <a:xfrm rot="5400000">
              <a:off x="6101" y="208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7" name="AutoShape 323"/>
            <p:cNvSpPr>
              <a:spLocks noChangeArrowheads="1"/>
            </p:cNvSpPr>
            <p:nvPr/>
          </p:nvSpPr>
          <p:spPr bwMode="auto">
            <a:xfrm rot="5400000">
              <a:off x="6101" y="214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8" name="AutoShape 324"/>
            <p:cNvSpPr>
              <a:spLocks noChangeArrowheads="1"/>
            </p:cNvSpPr>
            <p:nvPr/>
          </p:nvSpPr>
          <p:spPr bwMode="auto">
            <a:xfrm rot="5400000">
              <a:off x="6101" y="2200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9" name="AutoShape 325"/>
            <p:cNvSpPr>
              <a:spLocks noChangeArrowheads="1"/>
            </p:cNvSpPr>
            <p:nvPr/>
          </p:nvSpPr>
          <p:spPr bwMode="auto">
            <a:xfrm rot="5400000">
              <a:off x="6101" y="225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10" name="AutoShape 326"/>
            <p:cNvSpPr>
              <a:spLocks noChangeArrowheads="1"/>
            </p:cNvSpPr>
            <p:nvPr/>
          </p:nvSpPr>
          <p:spPr bwMode="auto">
            <a:xfrm rot="5400000">
              <a:off x="6101" y="2310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11" name="AutoShape 327"/>
            <p:cNvSpPr>
              <a:spLocks noChangeArrowheads="1"/>
            </p:cNvSpPr>
            <p:nvPr/>
          </p:nvSpPr>
          <p:spPr bwMode="auto">
            <a:xfrm rot="5400000">
              <a:off x="6101" y="236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12" name="AutoShape 328"/>
            <p:cNvSpPr>
              <a:spLocks noChangeArrowheads="1"/>
            </p:cNvSpPr>
            <p:nvPr/>
          </p:nvSpPr>
          <p:spPr bwMode="auto">
            <a:xfrm rot="5400000">
              <a:off x="6101" y="2420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13" name="AutoShape 329"/>
            <p:cNvSpPr>
              <a:spLocks noChangeArrowheads="1"/>
            </p:cNvSpPr>
            <p:nvPr/>
          </p:nvSpPr>
          <p:spPr bwMode="auto">
            <a:xfrm rot="5400000">
              <a:off x="6101" y="247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14" name="AutoShape 330"/>
            <p:cNvSpPr>
              <a:spLocks noChangeArrowheads="1"/>
            </p:cNvSpPr>
            <p:nvPr/>
          </p:nvSpPr>
          <p:spPr bwMode="auto">
            <a:xfrm rot="5400000">
              <a:off x="6101" y="2530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15" name="AutoShape 331"/>
            <p:cNvSpPr>
              <a:spLocks noChangeArrowheads="1"/>
            </p:cNvSpPr>
            <p:nvPr/>
          </p:nvSpPr>
          <p:spPr bwMode="auto">
            <a:xfrm rot="5400000">
              <a:off x="6101" y="258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</p:grpSp>
      <p:grpSp>
        <p:nvGrpSpPr>
          <p:cNvPr id="42001" name="Group 1084"/>
          <p:cNvGrpSpPr>
            <a:grpSpLocks/>
          </p:cNvGrpSpPr>
          <p:nvPr/>
        </p:nvGrpSpPr>
        <p:grpSpPr bwMode="auto">
          <a:xfrm>
            <a:off x="3278188" y="4573588"/>
            <a:ext cx="144462" cy="1296987"/>
            <a:chOff x="2744" y="2931"/>
            <a:chExt cx="91" cy="817"/>
          </a:xfrm>
        </p:grpSpPr>
        <p:sp>
          <p:nvSpPr>
            <p:cNvPr id="42052" name="Line 1077"/>
            <p:cNvSpPr>
              <a:spLocks noChangeShapeType="1"/>
            </p:cNvSpPr>
            <p:nvPr/>
          </p:nvSpPr>
          <p:spPr bwMode="auto">
            <a:xfrm>
              <a:off x="2744" y="2931"/>
              <a:ext cx="0" cy="8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b"/>
            <a:lstStyle/>
            <a:p>
              <a:endParaRPr lang="fr-FR"/>
            </a:p>
          </p:txBody>
        </p:sp>
        <p:sp>
          <p:nvSpPr>
            <p:cNvPr id="42053" name="Line 1079"/>
            <p:cNvSpPr>
              <a:spLocks noChangeShapeType="1"/>
            </p:cNvSpPr>
            <p:nvPr/>
          </p:nvSpPr>
          <p:spPr bwMode="auto">
            <a:xfrm>
              <a:off x="2744" y="2931"/>
              <a:ext cx="9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b"/>
            <a:lstStyle/>
            <a:p>
              <a:endParaRPr lang="fr-FR"/>
            </a:p>
          </p:txBody>
        </p:sp>
      </p:grpSp>
      <p:grpSp>
        <p:nvGrpSpPr>
          <p:cNvPr id="42002" name="Group 1083"/>
          <p:cNvGrpSpPr>
            <a:grpSpLocks/>
          </p:cNvGrpSpPr>
          <p:nvPr/>
        </p:nvGrpSpPr>
        <p:grpSpPr bwMode="auto">
          <a:xfrm>
            <a:off x="2989263" y="4573588"/>
            <a:ext cx="144462" cy="1296987"/>
            <a:chOff x="3061" y="2931"/>
            <a:chExt cx="91" cy="817"/>
          </a:xfrm>
        </p:grpSpPr>
        <p:sp>
          <p:nvSpPr>
            <p:cNvPr id="42050" name="Line 1081"/>
            <p:cNvSpPr>
              <a:spLocks noChangeShapeType="1"/>
            </p:cNvSpPr>
            <p:nvPr/>
          </p:nvSpPr>
          <p:spPr bwMode="auto">
            <a:xfrm>
              <a:off x="3152" y="2931"/>
              <a:ext cx="0" cy="8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b"/>
            <a:lstStyle/>
            <a:p>
              <a:endParaRPr lang="fr-FR"/>
            </a:p>
          </p:txBody>
        </p:sp>
        <p:sp>
          <p:nvSpPr>
            <p:cNvPr id="42051" name="Line 1082"/>
            <p:cNvSpPr>
              <a:spLocks noChangeShapeType="1"/>
            </p:cNvSpPr>
            <p:nvPr/>
          </p:nvSpPr>
          <p:spPr bwMode="auto">
            <a:xfrm>
              <a:off x="3061" y="2931"/>
              <a:ext cx="9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b"/>
            <a:lstStyle/>
            <a:p>
              <a:endParaRPr lang="fr-FR"/>
            </a:p>
          </p:txBody>
        </p:sp>
      </p:grpSp>
      <p:sp>
        <p:nvSpPr>
          <p:cNvPr id="42003" name="Line 1085"/>
          <p:cNvSpPr>
            <a:spLocks noChangeShapeType="1"/>
          </p:cNvSpPr>
          <p:nvPr/>
        </p:nvSpPr>
        <p:spPr bwMode="auto">
          <a:xfrm flipH="1">
            <a:off x="2195513" y="5870575"/>
            <a:ext cx="9382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04" name="Line 1086"/>
          <p:cNvSpPr>
            <a:spLocks noChangeShapeType="1"/>
          </p:cNvSpPr>
          <p:nvPr/>
        </p:nvSpPr>
        <p:spPr bwMode="auto">
          <a:xfrm flipH="1">
            <a:off x="3276600" y="5870575"/>
            <a:ext cx="7905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05" name="Rectangle 10"/>
          <p:cNvSpPr>
            <a:spLocks noChangeArrowheads="1"/>
          </p:cNvSpPr>
          <p:nvPr/>
        </p:nvSpPr>
        <p:spPr bwMode="auto">
          <a:xfrm rot="10800000">
            <a:off x="2773363" y="1838325"/>
            <a:ext cx="792162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fr-FR" sz="2000">
              <a:latin typeface="Arial" charset="0"/>
            </a:endParaRPr>
          </a:p>
        </p:txBody>
      </p:sp>
      <p:sp>
        <p:nvSpPr>
          <p:cNvPr id="42006" name="Rectangle 11"/>
          <p:cNvSpPr>
            <a:spLocks noChangeArrowheads="1"/>
          </p:cNvSpPr>
          <p:nvPr/>
        </p:nvSpPr>
        <p:spPr bwMode="auto">
          <a:xfrm rot="10800000">
            <a:off x="2879725" y="2141538"/>
            <a:ext cx="609600" cy="152400"/>
          </a:xfrm>
          <a:prstGeom prst="rect">
            <a:avLst/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fr-FR" sz="2400">
              <a:solidFill>
                <a:srgbClr val="CC6600"/>
              </a:solidFill>
              <a:latin typeface="Helvetica" charset="0"/>
            </a:endParaRPr>
          </a:p>
        </p:txBody>
      </p:sp>
      <p:sp>
        <p:nvSpPr>
          <p:cNvPr id="42007" name="Rectangle 12"/>
          <p:cNvSpPr>
            <a:spLocks noChangeArrowheads="1"/>
          </p:cNvSpPr>
          <p:nvPr/>
        </p:nvSpPr>
        <p:spPr bwMode="auto">
          <a:xfrm rot="10800000">
            <a:off x="2879725" y="1912938"/>
            <a:ext cx="609600" cy="152400"/>
          </a:xfrm>
          <a:prstGeom prst="rect">
            <a:avLst/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fr-FR" sz="2000">
              <a:latin typeface="Arial" charset="0"/>
            </a:endParaRPr>
          </a:p>
        </p:txBody>
      </p:sp>
      <p:sp>
        <p:nvSpPr>
          <p:cNvPr id="42008" name="Rectangle 13"/>
          <p:cNvSpPr>
            <a:spLocks noChangeArrowheads="1"/>
          </p:cNvSpPr>
          <p:nvPr/>
        </p:nvSpPr>
        <p:spPr bwMode="auto">
          <a:xfrm rot="10800000">
            <a:off x="3108325" y="2370138"/>
            <a:ext cx="152400" cy="762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fr-FR" sz="2000">
              <a:latin typeface="Arial" charset="0"/>
            </a:endParaRPr>
          </a:p>
        </p:txBody>
      </p:sp>
      <p:sp>
        <p:nvSpPr>
          <p:cNvPr id="42009" name="Rectangle 14"/>
          <p:cNvSpPr>
            <a:spLocks noChangeArrowheads="1"/>
          </p:cNvSpPr>
          <p:nvPr/>
        </p:nvSpPr>
        <p:spPr bwMode="auto">
          <a:xfrm rot="10800000">
            <a:off x="3108325" y="2293938"/>
            <a:ext cx="152400" cy="76200"/>
          </a:xfrm>
          <a:prstGeom prst="rect">
            <a:avLst/>
          </a:prstGeom>
          <a:solidFill>
            <a:srgbClr val="0125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fr-FR" sz="2000">
              <a:latin typeface="Arial" charset="0"/>
            </a:endParaRPr>
          </a:p>
        </p:txBody>
      </p:sp>
      <p:sp>
        <p:nvSpPr>
          <p:cNvPr id="42010" name="Rectangle 1114" descr="Blue tissue paper"/>
          <p:cNvSpPr>
            <a:spLocks noChangeArrowheads="1"/>
          </p:cNvSpPr>
          <p:nvPr/>
        </p:nvSpPr>
        <p:spPr bwMode="auto">
          <a:xfrm>
            <a:off x="928688" y="4929188"/>
            <a:ext cx="1700212" cy="762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2011" name="Line 1117"/>
          <p:cNvSpPr>
            <a:spLocks noChangeShapeType="1"/>
          </p:cNvSpPr>
          <p:nvPr/>
        </p:nvSpPr>
        <p:spPr bwMode="auto">
          <a:xfrm>
            <a:off x="928688" y="5005388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12" name="Line 1118"/>
          <p:cNvSpPr>
            <a:spLocks noChangeShapeType="1"/>
          </p:cNvSpPr>
          <p:nvPr/>
        </p:nvSpPr>
        <p:spPr bwMode="auto">
          <a:xfrm>
            <a:off x="928688" y="4933950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13" name="Line 1119"/>
          <p:cNvSpPr>
            <a:spLocks noChangeShapeType="1"/>
          </p:cNvSpPr>
          <p:nvPr/>
        </p:nvSpPr>
        <p:spPr bwMode="auto">
          <a:xfrm flipV="1">
            <a:off x="1857375" y="47180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14" name="Line 1123"/>
          <p:cNvSpPr>
            <a:spLocks noChangeShapeType="1"/>
          </p:cNvSpPr>
          <p:nvPr/>
        </p:nvSpPr>
        <p:spPr bwMode="auto">
          <a:xfrm>
            <a:off x="1857375" y="5005388"/>
            <a:ext cx="0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15" name="Line 1127"/>
          <p:cNvSpPr>
            <a:spLocks noChangeShapeType="1"/>
          </p:cNvSpPr>
          <p:nvPr/>
        </p:nvSpPr>
        <p:spPr bwMode="auto">
          <a:xfrm>
            <a:off x="1428750" y="5005388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16" name="Line 1129"/>
          <p:cNvSpPr>
            <a:spLocks noChangeShapeType="1"/>
          </p:cNvSpPr>
          <p:nvPr/>
        </p:nvSpPr>
        <p:spPr bwMode="auto">
          <a:xfrm flipV="1">
            <a:off x="1428750" y="2054225"/>
            <a:ext cx="0" cy="2879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17" name="Line 1132"/>
          <p:cNvSpPr>
            <a:spLocks noChangeShapeType="1"/>
          </p:cNvSpPr>
          <p:nvPr/>
        </p:nvSpPr>
        <p:spPr bwMode="auto">
          <a:xfrm>
            <a:off x="5000625" y="2054225"/>
            <a:ext cx="0" cy="3455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18" name="Line 1136"/>
          <p:cNvSpPr>
            <a:spLocks noChangeShapeType="1"/>
          </p:cNvSpPr>
          <p:nvPr/>
        </p:nvSpPr>
        <p:spPr bwMode="auto">
          <a:xfrm>
            <a:off x="2773363" y="2054225"/>
            <a:ext cx="0" cy="395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19" name="Line 1137"/>
          <p:cNvSpPr>
            <a:spLocks noChangeShapeType="1"/>
          </p:cNvSpPr>
          <p:nvPr/>
        </p:nvSpPr>
        <p:spPr bwMode="auto">
          <a:xfrm>
            <a:off x="3565525" y="2054225"/>
            <a:ext cx="0" cy="395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20" name="Line 1138"/>
          <p:cNvSpPr>
            <a:spLocks noChangeShapeType="1"/>
          </p:cNvSpPr>
          <p:nvPr/>
        </p:nvSpPr>
        <p:spPr bwMode="auto">
          <a:xfrm>
            <a:off x="2771775" y="2446338"/>
            <a:ext cx="331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21" name="Line 1139"/>
          <p:cNvSpPr>
            <a:spLocks noChangeShapeType="1"/>
          </p:cNvSpPr>
          <p:nvPr/>
        </p:nvSpPr>
        <p:spPr bwMode="auto">
          <a:xfrm>
            <a:off x="3259138" y="2446338"/>
            <a:ext cx="306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22" name="Line 1140"/>
          <p:cNvSpPr>
            <a:spLocks noChangeShapeType="1"/>
          </p:cNvSpPr>
          <p:nvPr/>
        </p:nvSpPr>
        <p:spPr bwMode="auto">
          <a:xfrm flipV="1">
            <a:off x="3109913" y="2341563"/>
            <a:ext cx="0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23" name="Line 1141"/>
          <p:cNvSpPr>
            <a:spLocks noChangeShapeType="1"/>
          </p:cNvSpPr>
          <p:nvPr/>
        </p:nvSpPr>
        <p:spPr bwMode="auto">
          <a:xfrm flipV="1">
            <a:off x="3262313" y="2341563"/>
            <a:ext cx="0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24" name="Line 1149"/>
          <p:cNvSpPr>
            <a:spLocks noChangeShapeType="1"/>
          </p:cNvSpPr>
          <p:nvPr/>
        </p:nvSpPr>
        <p:spPr bwMode="auto">
          <a:xfrm flipH="1">
            <a:off x="3636963" y="1909763"/>
            <a:ext cx="1657350" cy="12239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25" name="Line 1150"/>
          <p:cNvSpPr>
            <a:spLocks noChangeShapeType="1"/>
          </p:cNvSpPr>
          <p:nvPr/>
        </p:nvSpPr>
        <p:spPr bwMode="auto">
          <a:xfrm flipH="1">
            <a:off x="2773363" y="1838325"/>
            <a:ext cx="2447925" cy="11509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26" name="Line 1152"/>
          <p:cNvSpPr>
            <a:spLocks noChangeShapeType="1"/>
          </p:cNvSpPr>
          <p:nvPr/>
        </p:nvSpPr>
        <p:spPr bwMode="auto">
          <a:xfrm>
            <a:off x="1214438" y="2643188"/>
            <a:ext cx="1990725" cy="635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27" name="Text Box 1153"/>
          <p:cNvSpPr txBox="1">
            <a:spLocks noChangeArrowheads="1"/>
          </p:cNvSpPr>
          <p:nvPr/>
        </p:nvSpPr>
        <p:spPr bwMode="auto">
          <a:xfrm>
            <a:off x="3731030" y="1406525"/>
            <a:ext cx="2951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/>
              <a:t>transducteurs piézoélectriques</a:t>
            </a:r>
          </a:p>
        </p:txBody>
      </p:sp>
      <p:sp>
        <p:nvSpPr>
          <p:cNvPr id="42028" name="Text Box 1154"/>
          <p:cNvSpPr txBox="1">
            <a:spLocks noChangeArrowheads="1"/>
          </p:cNvSpPr>
          <p:nvPr/>
        </p:nvSpPr>
        <p:spPr bwMode="auto">
          <a:xfrm>
            <a:off x="214313" y="2359025"/>
            <a:ext cx="1193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/>
              <a:t>solid </a:t>
            </a:r>
            <a:r>
              <a:rPr lang="en-US" sz="1600" baseline="30000"/>
              <a:t>4</a:t>
            </a:r>
            <a:r>
              <a:rPr lang="en-US" sz="1600"/>
              <a:t>He</a:t>
            </a:r>
          </a:p>
        </p:txBody>
      </p:sp>
      <p:sp>
        <p:nvSpPr>
          <p:cNvPr id="156813" name="Rectangle 1165"/>
          <p:cNvSpPr>
            <a:spLocks noChangeArrowheads="1"/>
          </p:cNvSpPr>
          <p:nvPr/>
        </p:nvSpPr>
        <p:spPr bwMode="auto">
          <a:xfrm>
            <a:off x="3563938" y="3205163"/>
            <a:ext cx="215900" cy="28892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156814" name="Rectangle 1166"/>
          <p:cNvSpPr>
            <a:spLocks noChangeArrowheads="1"/>
          </p:cNvSpPr>
          <p:nvPr/>
        </p:nvSpPr>
        <p:spPr bwMode="auto">
          <a:xfrm>
            <a:off x="2700338" y="3205163"/>
            <a:ext cx="215900" cy="28892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2031" name="Line 1168"/>
          <p:cNvSpPr>
            <a:spLocks noChangeShapeType="1"/>
          </p:cNvSpPr>
          <p:nvPr/>
        </p:nvSpPr>
        <p:spPr bwMode="auto">
          <a:xfrm>
            <a:off x="2124075" y="5726113"/>
            <a:ext cx="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32" name="Line 1174"/>
          <p:cNvSpPr>
            <a:spLocks noChangeShapeType="1"/>
          </p:cNvSpPr>
          <p:nvPr/>
        </p:nvSpPr>
        <p:spPr bwMode="auto">
          <a:xfrm flipH="1">
            <a:off x="1908175" y="5870575"/>
            <a:ext cx="2159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33" name="AutoShape 1179"/>
          <p:cNvSpPr>
            <a:spLocks noChangeArrowheads="1"/>
          </p:cNvSpPr>
          <p:nvPr/>
        </p:nvSpPr>
        <p:spPr bwMode="auto">
          <a:xfrm>
            <a:off x="4067175" y="5607050"/>
            <a:ext cx="431800" cy="360363"/>
          </a:xfrm>
          <a:prstGeom prst="homePlate">
            <a:avLst>
              <a:gd name="adj" fmla="val 2995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2034" name="Line 1181"/>
          <p:cNvSpPr>
            <a:spLocks noChangeShapeType="1"/>
          </p:cNvSpPr>
          <p:nvPr/>
        </p:nvSpPr>
        <p:spPr bwMode="auto">
          <a:xfrm flipH="1">
            <a:off x="3779838" y="5726113"/>
            <a:ext cx="2873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35" name="Line 1183"/>
          <p:cNvSpPr>
            <a:spLocks noChangeShapeType="1"/>
          </p:cNvSpPr>
          <p:nvPr/>
        </p:nvSpPr>
        <p:spPr bwMode="auto">
          <a:xfrm flipV="1">
            <a:off x="3779838" y="5510213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36" name="Line 1184"/>
          <p:cNvSpPr>
            <a:spLocks noChangeShapeType="1"/>
          </p:cNvSpPr>
          <p:nvPr/>
        </p:nvSpPr>
        <p:spPr bwMode="auto">
          <a:xfrm>
            <a:off x="4500563" y="5786438"/>
            <a:ext cx="431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37" name="Text Box 1185"/>
          <p:cNvSpPr txBox="1">
            <a:spLocks noChangeArrowheads="1"/>
          </p:cNvSpPr>
          <p:nvPr/>
        </p:nvSpPr>
        <p:spPr bwMode="auto">
          <a:xfrm>
            <a:off x="4102100" y="5607050"/>
            <a:ext cx="287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/>
              <a:t>I</a:t>
            </a:r>
          </a:p>
        </p:txBody>
      </p:sp>
      <p:cxnSp>
        <p:nvCxnSpPr>
          <p:cNvPr id="42041" name="Straight Connector 372"/>
          <p:cNvCxnSpPr>
            <a:cxnSpLocks noChangeShapeType="1"/>
            <a:endCxn id="42013" idx="1"/>
          </p:cNvCxnSpPr>
          <p:nvPr/>
        </p:nvCxnSpPr>
        <p:spPr bwMode="auto">
          <a:xfrm rot="5400000">
            <a:off x="746919" y="3609182"/>
            <a:ext cx="22193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42" name="Straight Connector 376"/>
          <p:cNvCxnSpPr>
            <a:cxnSpLocks noChangeShapeType="1"/>
          </p:cNvCxnSpPr>
          <p:nvPr/>
        </p:nvCxnSpPr>
        <p:spPr bwMode="auto">
          <a:xfrm rot="10800000">
            <a:off x="1428750" y="2071688"/>
            <a:ext cx="13446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43" name="Straight Connector 384"/>
          <p:cNvCxnSpPr>
            <a:cxnSpLocks noChangeShapeType="1"/>
          </p:cNvCxnSpPr>
          <p:nvPr/>
        </p:nvCxnSpPr>
        <p:spPr bwMode="auto">
          <a:xfrm rot="10800000">
            <a:off x="3571875" y="2071688"/>
            <a:ext cx="142875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44" name="Straight Connector 386"/>
          <p:cNvCxnSpPr>
            <a:cxnSpLocks noChangeShapeType="1"/>
            <a:stCxn id="42015" idx="1"/>
          </p:cNvCxnSpPr>
          <p:nvPr/>
        </p:nvCxnSpPr>
        <p:spPr bwMode="auto">
          <a:xfrm rot="5400000" flipH="1" flipV="1">
            <a:off x="3209925" y="3719513"/>
            <a:ext cx="9525" cy="3571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45" name="Straight Connector 388"/>
          <p:cNvCxnSpPr>
            <a:cxnSpLocks noChangeShapeType="1"/>
          </p:cNvCxnSpPr>
          <p:nvPr/>
        </p:nvCxnSpPr>
        <p:spPr bwMode="auto">
          <a:xfrm rot="10800000">
            <a:off x="1857375" y="2500313"/>
            <a:ext cx="27146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46" name="Straight Connector 390"/>
          <p:cNvCxnSpPr>
            <a:cxnSpLocks noChangeShapeType="1"/>
          </p:cNvCxnSpPr>
          <p:nvPr/>
        </p:nvCxnSpPr>
        <p:spPr bwMode="auto">
          <a:xfrm>
            <a:off x="1870603" y="5072063"/>
            <a:ext cx="27146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47" name="Straight Connector 392"/>
          <p:cNvCxnSpPr>
            <a:cxnSpLocks noChangeShapeType="1"/>
          </p:cNvCxnSpPr>
          <p:nvPr/>
        </p:nvCxnSpPr>
        <p:spPr bwMode="auto">
          <a:xfrm rot="5400000">
            <a:off x="3285332" y="3785394"/>
            <a:ext cx="2573337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48" name="Straight Connector 396"/>
          <p:cNvCxnSpPr>
            <a:cxnSpLocks noChangeShapeType="1"/>
          </p:cNvCxnSpPr>
          <p:nvPr/>
        </p:nvCxnSpPr>
        <p:spPr bwMode="auto">
          <a:xfrm rot="5400000">
            <a:off x="1749425" y="5680075"/>
            <a:ext cx="357188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049" name="Line 1152"/>
          <p:cNvSpPr>
            <a:spLocks noChangeShapeType="1"/>
          </p:cNvSpPr>
          <p:nvPr/>
        </p:nvSpPr>
        <p:spPr bwMode="auto">
          <a:xfrm>
            <a:off x="1214438" y="2714625"/>
            <a:ext cx="1071562" cy="1143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371" name="ZoneTexte 370"/>
          <p:cNvSpPr txBox="1"/>
          <p:nvPr/>
        </p:nvSpPr>
        <p:spPr>
          <a:xfrm>
            <a:off x="1408113" y="6235329"/>
            <a:ext cx="6924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ENS 2012:  mesure calibrée de  </a:t>
            </a:r>
            <a:r>
              <a:rPr lang="en-US" b="1" dirty="0">
                <a:solidFill>
                  <a:srgbClr val="0000FF"/>
                </a:solidFill>
                <a:latin typeface="Symbol" charset="2"/>
                <a:cs typeface="Symbol" charset="2"/>
              </a:rPr>
              <a:t>m=s/e</a:t>
            </a:r>
            <a:r>
              <a:rPr lang="en-US" b="1" dirty="0">
                <a:solidFill>
                  <a:srgbClr val="0000FF"/>
                </a:solidFill>
              </a:rPr>
              <a:t>  dans des monocristaux ultrapurs</a:t>
            </a:r>
            <a:endParaRPr lang="fr-FR" dirty="0"/>
          </a:p>
        </p:txBody>
      </p:sp>
      <p:sp>
        <p:nvSpPr>
          <p:cNvPr id="373" name="Text Box 1190"/>
          <p:cNvSpPr txBox="1">
            <a:spLocks noChangeArrowheads="1"/>
          </p:cNvSpPr>
          <p:nvPr/>
        </p:nvSpPr>
        <p:spPr bwMode="auto">
          <a:xfrm>
            <a:off x="5294313" y="2652424"/>
            <a:ext cx="3762032" cy="273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 smtClean="0">
                <a:solidFill>
                  <a:srgbClr val="FF0000"/>
                </a:solidFill>
              </a:rPr>
              <a:t>une tension alternative V </a:t>
            </a:r>
          </a:p>
          <a:p>
            <a:pPr algn="ctr" eaLnBrk="1" hangingPunct="1"/>
            <a:r>
              <a:rPr lang="en-US" sz="1800" b="1" dirty="0" smtClean="0"/>
              <a:t>produit </a:t>
            </a:r>
            <a:r>
              <a:rPr lang="en-US" sz="1800" b="1" dirty="0" smtClean="0">
                <a:solidFill>
                  <a:srgbClr val="FF0000"/>
                </a:solidFill>
              </a:rPr>
              <a:t>une déformation </a:t>
            </a:r>
            <a:r>
              <a:rPr lang="en-US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endParaRPr lang="en-US" b="1" dirty="0">
              <a:solidFill>
                <a:srgbClr val="FF0000"/>
              </a:solidFill>
              <a:latin typeface="Symbol" charset="2"/>
              <a:cs typeface="Symbol" charset="2"/>
            </a:endParaRPr>
          </a:p>
          <a:p>
            <a:pPr algn="ctr" eaLnBrk="1" hangingPunct="1"/>
            <a:r>
              <a:rPr lang="en-US" sz="1800" b="1" dirty="0" smtClean="0"/>
              <a:t>et </a:t>
            </a:r>
            <a:r>
              <a:rPr lang="en-US" sz="1800" b="1" dirty="0" smtClean="0">
                <a:solidFill>
                  <a:srgbClr val="FF0000"/>
                </a:solidFill>
              </a:rPr>
              <a:t>une contrainte </a:t>
            </a:r>
            <a:r>
              <a:rPr lang="en-US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algn="ctr" eaLnBrk="1" hangingPunct="1"/>
            <a:r>
              <a:rPr lang="en-US" sz="1800" b="1" dirty="0" smtClean="0"/>
              <a:t>sur l’autre transducteur donc </a:t>
            </a:r>
            <a:r>
              <a:rPr lang="en-US" sz="1800" b="1" dirty="0" smtClean="0">
                <a:solidFill>
                  <a:srgbClr val="FF0000"/>
                </a:solidFill>
              </a:rPr>
              <a:t>un courant</a:t>
            </a:r>
          </a:p>
          <a:p>
            <a:pPr algn="ctr" eaLnBrk="1" hangingPunct="1"/>
            <a:r>
              <a:rPr lang="en-US" sz="1800" b="1" dirty="0" smtClean="0">
                <a:solidFill>
                  <a:srgbClr val="FF0000"/>
                </a:solidFill>
              </a:rPr>
              <a:t>I=</a:t>
            </a:r>
            <a:r>
              <a:rPr lang="en-US" sz="2000" b="1" dirty="0">
                <a:solidFill>
                  <a:srgbClr val="FF0000"/>
                </a:solidFill>
                <a:latin typeface="Symbol" charset="2"/>
                <a:cs typeface="Symbol" charset="2"/>
              </a:rPr>
              <a:t>w</a:t>
            </a:r>
            <a:r>
              <a:rPr lang="en-US" sz="1800" b="1" dirty="0">
                <a:solidFill>
                  <a:srgbClr val="FF0000"/>
                </a:solidFill>
              </a:rPr>
              <a:t> d</a:t>
            </a:r>
            <a:r>
              <a:rPr lang="en-US" sz="1800" b="1" baseline="-25000" dirty="0">
                <a:solidFill>
                  <a:srgbClr val="FF0000"/>
                </a:solidFill>
              </a:rPr>
              <a:t>15</a:t>
            </a:r>
            <a:r>
              <a:rPr lang="en-US" sz="2000" b="1" baseline="30000" dirty="0">
                <a:solidFill>
                  <a:srgbClr val="FF0000"/>
                </a:solidFill>
              </a:rPr>
              <a:t>2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1800" b="1" dirty="0">
                <a:solidFill>
                  <a:srgbClr val="FF0000"/>
                </a:solidFill>
              </a:rPr>
              <a:t>V/</a:t>
            </a:r>
            <a:r>
              <a:rPr lang="en-US" sz="1800" b="1" dirty="0" smtClean="0">
                <a:solidFill>
                  <a:srgbClr val="FF0000"/>
                </a:solidFill>
              </a:rPr>
              <a:t>d</a:t>
            </a:r>
          </a:p>
          <a:p>
            <a:pPr algn="ctr" eaLnBrk="1" hangingPunct="1"/>
            <a:endParaRPr lang="en-US" sz="1800" b="1" dirty="0" smtClean="0">
              <a:solidFill>
                <a:srgbClr val="FF0000"/>
              </a:solidFill>
            </a:endParaRPr>
          </a:p>
          <a:p>
            <a:pPr algn="ctr" eaLnBrk="1" hangingPunct="1"/>
            <a:r>
              <a:rPr lang="en-US" sz="1800" b="1" dirty="0"/>
              <a:t>le module élastique de cisaillement est </a:t>
            </a:r>
            <a:r>
              <a:rPr lang="en-US" sz="1800" b="1" dirty="0">
                <a:latin typeface="Symbol" charset="2"/>
                <a:cs typeface="Symbol" charset="2"/>
              </a:rPr>
              <a:t>m = s/e</a:t>
            </a:r>
            <a:endParaRPr lang="en-US" sz="18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716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813" grpId="0" animBg="1"/>
      <p:bldP spid="156814" grpId="0" animBg="1"/>
      <p:bldP spid="371" grpId="0"/>
      <p:bldP spid="373" grpId="0"/>
      <p:bldP spid="37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763000" cy="66307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chemeClr val="tx1"/>
                </a:solidFill>
                <a:latin typeface="Times New Roman"/>
                <a:ea typeface="ＭＳ Ｐゴシック" pitchFamily="28" charset="-128"/>
                <a:cs typeface="Times New Roman"/>
              </a:rPr>
              <a:t>surprise :   est-ce la même anomalie ?</a:t>
            </a:r>
            <a:endParaRPr lang="fr-FR" sz="2400" b="1" dirty="0">
              <a:solidFill>
                <a:schemeClr val="tx1"/>
              </a:solidFill>
              <a:latin typeface="Times New Roman"/>
              <a:ea typeface="ＭＳ Ｐゴシック" pitchFamily="28" charset="-128"/>
              <a:cs typeface="Times New Roman"/>
            </a:endParaRPr>
          </a:p>
        </p:txBody>
      </p:sp>
      <p:grpSp>
        <p:nvGrpSpPr>
          <p:cNvPr id="3" name="Grouper 2"/>
          <p:cNvGrpSpPr/>
          <p:nvPr/>
        </p:nvGrpSpPr>
        <p:grpSpPr>
          <a:xfrm>
            <a:off x="228599" y="1002639"/>
            <a:ext cx="8787518" cy="2959410"/>
            <a:chOff x="228599" y="1002639"/>
            <a:chExt cx="8787518" cy="2959410"/>
          </a:xfrm>
        </p:grpSpPr>
        <p:sp>
          <p:nvSpPr>
            <p:cNvPr id="295953" name="Text Box 17"/>
            <p:cNvSpPr txBox="1">
              <a:spLocks noChangeArrowheads="1"/>
            </p:cNvSpPr>
            <p:nvPr/>
          </p:nvSpPr>
          <p:spPr bwMode="auto">
            <a:xfrm>
              <a:off x="228599" y="1632364"/>
              <a:ext cx="3761007" cy="2031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>
                <a:defRPr/>
              </a:pPr>
              <a:r>
                <a:rPr lang="fr-FR" altLang="ja-JP" b="1" i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le module de cisaillement de ces polycristaux augmente de ~ </a:t>
              </a:r>
              <a:r>
                <a:rPr lang="fr-FR" altLang="ja-JP" b="1" i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10 % </a:t>
              </a:r>
              <a:r>
                <a:rPr lang="fr-FR" altLang="ja-JP" b="1" i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en dessous de ~ </a:t>
              </a:r>
              <a:r>
                <a:rPr lang="fr-FR" altLang="ja-JP" b="1" i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100 </a:t>
              </a:r>
              <a:r>
                <a:rPr lang="fr-FR" altLang="ja-JP" b="1" i="1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mK</a:t>
              </a:r>
              <a:r>
                <a:rPr lang="fr-FR" altLang="ja-JP" b="1" i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 </a:t>
              </a:r>
            </a:p>
            <a:p>
              <a:pPr algn="l">
                <a:defRPr/>
              </a:pPr>
              <a:endParaRPr lang="fr-FR" altLang="ja-JP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endParaRPr>
            </a:p>
            <a:p>
              <a:pPr algn="l">
                <a:defRPr/>
              </a:pPr>
              <a:r>
                <a:rPr lang="fr-FR" altLang="ja-JP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même variation en </a:t>
              </a:r>
              <a:r>
                <a:rPr lang="fr-FR" altLang="ja-JP" b="1" i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T</a:t>
              </a:r>
              <a:r>
                <a:rPr lang="fr-FR" altLang="ja-JP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 que pour l’anomalie de rotation des polycristaux de Kim et Chan (2004)</a:t>
              </a:r>
              <a:endPara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endParaRPr>
            </a:p>
          </p:txBody>
        </p:sp>
        <p:pic>
          <p:nvPicPr>
            <p:cNvPr id="6" name="Image 5" descr="Beamish-shearmod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70"/>
            <a:stretch/>
          </p:blipFill>
          <p:spPr>
            <a:xfrm>
              <a:off x="4674657" y="1002639"/>
              <a:ext cx="4341460" cy="2959410"/>
            </a:xfrm>
            <a:prstGeom prst="rect">
              <a:avLst/>
            </a:prstGeom>
          </p:spPr>
        </p:pic>
      </p:grpSp>
      <p:grpSp>
        <p:nvGrpSpPr>
          <p:cNvPr id="4" name="Grouper 3"/>
          <p:cNvGrpSpPr/>
          <p:nvPr/>
        </p:nvGrpSpPr>
        <p:grpSpPr>
          <a:xfrm>
            <a:off x="228600" y="3970432"/>
            <a:ext cx="8661389" cy="2302784"/>
            <a:chOff x="228600" y="3970432"/>
            <a:chExt cx="8661389" cy="2302784"/>
          </a:xfrm>
        </p:grpSpPr>
        <p:grpSp>
          <p:nvGrpSpPr>
            <p:cNvPr id="2" name="Grouper 1"/>
            <p:cNvGrpSpPr/>
            <p:nvPr/>
          </p:nvGrpSpPr>
          <p:grpSpPr>
            <a:xfrm>
              <a:off x="4777545" y="3970432"/>
              <a:ext cx="4112444" cy="2302784"/>
              <a:chOff x="4443345" y="4331368"/>
              <a:chExt cx="4112444" cy="2302784"/>
            </a:xfrm>
          </p:grpSpPr>
          <p:pic>
            <p:nvPicPr>
              <p:cNvPr id="11" name="Picture 11" descr="Beamish-col"/>
              <p:cNvPicPr>
                <a:picLocks noChangeAspect="1" noChangeArrowheads="1"/>
              </p:cNvPicPr>
              <p:nvPr/>
            </p:nvPicPr>
            <p:blipFill rotWithShape="1">
              <a:blip r:embed="rId4"/>
              <a:srcRect t="10403" r="2566"/>
              <a:stretch/>
            </p:blipFill>
            <p:spPr bwMode="auto">
              <a:xfrm>
                <a:off x="4443345" y="4331368"/>
                <a:ext cx="4112444" cy="23027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Text Box 12"/>
              <p:cNvSpPr txBox="1">
                <a:spLocks noChangeArrowheads="1"/>
              </p:cNvSpPr>
              <p:nvPr/>
            </p:nvSpPr>
            <p:spPr bwMode="auto">
              <a:xfrm>
                <a:off x="4901197" y="5043106"/>
                <a:ext cx="811600" cy="52322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fr-FR" sz="140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FFFF00"/>
                      </a:outerShdw>
                    </a:effectLst>
                    <a:latin typeface="Times" pitchFamily="-112" charset="0"/>
                  </a:rPr>
                  <a:t>shear</a:t>
                </a:r>
                <a:r>
                  <a:rPr lang="fr-FR" sz="14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FFFF00"/>
                      </a:outerShdw>
                    </a:effectLst>
                    <a:latin typeface="Times" pitchFamily="-112" charset="0"/>
                  </a:rPr>
                  <a:t> </a:t>
                </a:r>
                <a:r>
                  <a:rPr lang="fr-FR" sz="140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FFFF00"/>
                      </a:outerShdw>
                    </a:effectLst>
                    <a:latin typeface="Times" pitchFamily="-112" charset="0"/>
                  </a:rPr>
                  <a:t>modulus</a:t>
                </a:r>
                <a:endParaRPr lang="fr-FR" sz="1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FFFF00"/>
                    </a:outerShdw>
                  </a:effectLst>
                  <a:latin typeface="Times" pitchFamily="-112" charset="0"/>
                </a:endParaRPr>
              </a:p>
            </p:txBody>
          </p:sp>
          <p:sp>
            <p:nvSpPr>
              <p:cNvPr id="13" name="Text Box 13"/>
              <p:cNvSpPr txBox="1">
                <a:spLocks noChangeArrowheads="1"/>
              </p:cNvSpPr>
              <p:nvPr/>
            </p:nvSpPr>
            <p:spPr bwMode="auto">
              <a:xfrm>
                <a:off x="4901198" y="5485831"/>
                <a:ext cx="865364" cy="52322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fr-FR" sz="140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FFFF00"/>
                      </a:outerShdw>
                    </a:effectLst>
                    <a:latin typeface="Times" pitchFamily="-112" charset="0"/>
                  </a:rPr>
                  <a:t>oscillator</a:t>
                </a:r>
                <a:r>
                  <a:rPr lang="fr-FR" sz="14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FFFF00"/>
                      </a:outerShdw>
                    </a:effectLst>
                    <a:latin typeface="Times" pitchFamily="-112" charset="0"/>
                  </a:rPr>
                  <a:t> </a:t>
                </a:r>
                <a:r>
                  <a:rPr lang="fr-FR" sz="140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FFFF00"/>
                      </a:outerShdw>
                    </a:effectLst>
                    <a:latin typeface="Times" pitchFamily="-112" charset="0"/>
                  </a:rPr>
                  <a:t>period</a:t>
                </a:r>
                <a:endParaRPr lang="fr-FR" sz="1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FFFF00"/>
                    </a:outerShdw>
                  </a:effectLst>
                  <a:latin typeface="Times" pitchFamily="-112" charset="0"/>
                </a:endParaRPr>
              </a:p>
            </p:txBody>
          </p:sp>
          <p:sp>
            <p:nvSpPr>
              <p:cNvPr id="9" name="Line 14"/>
              <p:cNvSpPr>
                <a:spLocks noChangeShapeType="1"/>
              </p:cNvSpPr>
              <p:nvPr/>
            </p:nvSpPr>
            <p:spPr bwMode="auto">
              <a:xfrm flipV="1">
                <a:off x="5451913" y="5226183"/>
                <a:ext cx="314648" cy="5614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stealth" w="med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fr-FR">
                  <a:latin typeface="Times" pitchFamily="-112" charset="0"/>
                </a:endParaRPr>
              </a:p>
            </p:txBody>
          </p:sp>
          <p:sp>
            <p:nvSpPr>
              <p:cNvPr id="10" name="Line 15"/>
              <p:cNvSpPr>
                <a:spLocks noChangeShapeType="1"/>
              </p:cNvSpPr>
              <p:nvPr/>
            </p:nvSpPr>
            <p:spPr bwMode="auto">
              <a:xfrm flipV="1">
                <a:off x="5655321" y="5560960"/>
                <a:ext cx="541364" cy="13030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stealth" w="med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fr-FR">
                  <a:latin typeface="Times" pitchFamily="-112" charset="0"/>
                </a:endParaRPr>
              </a:p>
            </p:txBody>
          </p:sp>
        </p:grpSp>
        <p:sp>
          <p:nvSpPr>
            <p:cNvPr id="14" name="Text Box 17"/>
            <p:cNvSpPr txBox="1">
              <a:spLocks noChangeArrowheads="1"/>
            </p:cNvSpPr>
            <p:nvPr/>
          </p:nvSpPr>
          <p:spPr bwMode="auto">
            <a:xfrm>
              <a:off x="228600" y="4403582"/>
              <a:ext cx="3276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defRPr/>
              </a:pPr>
              <a:r>
                <a:rPr lang="en-US" altLang="ja-JP" b="1" i="1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même</a:t>
              </a:r>
              <a:r>
                <a:rPr lang="en-US" altLang="ja-JP" b="1" i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 variation </a:t>
              </a:r>
              <a:r>
                <a:rPr lang="en-US" altLang="ja-JP" b="1" i="1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aussi</a:t>
              </a:r>
              <a:r>
                <a:rPr lang="en-US" altLang="ja-JP" b="1" i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  avec la concentration en </a:t>
              </a:r>
              <a:r>
                <a:rPr lang="en-US" altLang="ja-JP" b="1" i="1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impuretés</a:t>
              </a:r>
              <a:r>
                <a:rPr lang="en-US" altLang="ja-JP" b="1" i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 </a:t>
              </a:r>
              <a:r>
                <a:rPr lang="en-US" altLang="ja-JP" b="1" i="1" baseline="300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3</a:t>
              </a:r>
              <a:r>
                <a:rPr lang="en-US" altLang="ja-JP" b="1" i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He</a:t>
              </a:r>
              <a:endParaRPr lang="en-US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endParaRPr>
            </a:p>
          </p:txBody>
        </p:sp>
      </p:grp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28599" y="5676520"/>
            <a:ext cx="8787518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altLang="ja-JP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Mais pourquoi un « </a:t>
            </a:r>
            <a:r>
              <a:rPr lang="fr-FR" altLang="ja-JP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supersolide</a:t>
            </a:r>
            <a:r>
              <a:rPr lang="fr-FR" altLang="ja-JP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 »</a:t>
            </a:r>
          </a:p>
          <a:p>
            <a:pPr algn="l">
              <a:defRPr/>
            </a:pPr>
            <a:r>
              <a:rPr lang="fr-FR" altLang="ja-JP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serait-il  plus rigide qu’un solide normal ?</a:t>
            </a:r>
          </a:p>
          <a:p>
            <a:pPr algn="l">
              <a:defRPr/>
            </a:pPr>
            <a:r>
              <a:rPr lang="fr-F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PW Anderson (Princeton): prolifération de tourbillons</a:t>
            </a:r>
            <a:endParaRPr lang="fr-FR" sz="2400" b="1" i="1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03875" y="183735"/>
            <a:ext cx="6824136" cy="942975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fr-FR" sz="2800" b="1" dirty="0" smtClean="0">
                <a:latin typeface="Times New Roman"/>
                <a:ea typeface="ＭＳ Ｐゴシック" pitchFamily="28" charset="-128"/>
                <a:cs typeface="Times New Roman"/>
              </a:rPr>
              <a:t>un modèle pour l’anomalie élastique:</a:t>
            </a:r>
            <a:br>
              <a:rPr lang="fr-FR" sz="2800" b="1" dirty="0" smtClean="0">
                <a:latin typeface="Times New Roman"/>
                <a:ea typeface="ＭＳ Ｐゴシック" pitchFamily="28" charset="-128"/>
                <a:cs typeface="Times New Roman"/>
              </a:rPr>
            </a:br>
            <a:r>
              <a:rPr lang="fr-FR" sz="2800" b="1" dirty="0" smtClean="0">
                <a:latin typeface="Times New Roman"/>
                <a:ea typeface="ＭＳ Ｐゴシック" pitchFamily="28" charset="-128"/>
                <a:cs typeface="Times New Roman"/>
              </a:rPr>
              <a:t>ancrage par les impuretés 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8862" y="1304947"/>
            <a:ext cx="453354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 la suite de  </a:t>
            </a:r>
            <a:r>
              <a:rPr lang="fr-FR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Iwasa</a:t>
            </a:r>
            <a:r>
              <a:rPr lang="fr-FR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(</a:t>
            </a:r>
            <a:r>
              <a:rPr lang="fr-FR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1980) </a:t>
            </a:r>
            <a:r>
              <a:rPr lang="fr-FR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et </a:t>
            </a:r>
            <a:r>
              <a:rPr lang="fr-FR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Paalanen</a:t>
            </a:r>
            <a:r>
              <a:rPr lang="fr-FR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(1981), </a:t>
            </a:r>
            <a:r>
              <a:rPr lang="fr-FR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Day </a:t>
            </a:r>
            <a:r>
              <a:rPr lang="fr-FR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and </a:t>
            </a:r>
            <a:r>
              <a:rPr lang="fr-FR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Beamish</a:t>
            </a:r>
            <a:r>
              <a:rPr lang="fr-FR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proposent en 2007:</a:t>
            </a:r>
            <a:endParaRPr lang="fr-FR" b="1" i="1" dirty="0">
              <a:solidFill>
                <a:srgbClr val="3366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algn="l">
              <a:defRPr/>
            </a:pP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les dislocations sont très mobiles mais les impuretés </a:t>
            </a:r>
            <a:r>
              <a:rPr lang="fr-FR" b="1" i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3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He peuvent les  piéger </a:t>
            </a: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en-dessous d’une température qui dépend</a:t>
            </a:r>
          </a:p>
          <a:p>
            <a:pPr>
              <a:defRPr/>
            </a:pP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 de  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l’énergie de liaison </a:t>
            </a:r>
            <a:r>
              <a:rPr lang="fr-FR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cs typeface="Symbol" charset="2"/>
              </a:rPr>
              <a:t>e</a:t>
            </a:r>
            <a:r>
              <a:rPr lang="fr-FR" b="1" i="1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</a:t>
            </a:r>
          </a:p>
          <a:p>
            <a:pPr>
              <a:defRPr/>
            </a:pPr>
            <a:r>
              <a:rPr lang="fr-FR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 de </a:t>
            </a: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la concentration X</a:t>
            </a:r>
            <a:r>
              <a:rPr lang="fr-FR" b="1" i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3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en </a:t>
            </a:r>
            <a:r>
              <a:rPr lang="fr-FR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3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He</a:t>
            </a:r>
            <a:endParaRPr lang="fr-FR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>
              <a:defRPr/>
            </a:pPr>
            <a:r>
              <a:rPr lang="fr-FR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 de </a:t>
            </a: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la densité de dislocations 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cs typeface="Symbol" charset="2"/>
              </a:rPr>
              <a:t>L</a:t>
            </a:r>
            <a:endParaRPr lang="fr-FR" b="1" i="1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Symbol" charset="2"/>
              <a:cs typeface="Symbol" charset="2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8862" y="4252417"/>
            <a:ext cx="87979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Syshchenko</a:t>
            </a:r>
            <a:r>
              <a:rPr lang="fr-FR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Day and </a:t>
            </a:r>
            <a:r>
              <a:rPr lang="fr-FR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Beamish</a:t>
            </a:r>
            <a:r>
              <a:rPr lang="fr-FR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(Phys. </a:t>
            </a:r>
            <a:r>
              <a:rPr lang="fr-FR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Rev</a:t>
            </a:r>
            <a:r>
              <a:rPr lang="fr-FR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. </a:t>
            </a:r>
            <a:r>
              <a:rPr lang="fr-FR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Lett</a:t>
            </a:r>
            <a:r>
              <a:rPr lang="fr-FR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. 2010) :</a:t>
            </a:r>
          </a:p>
          <a:p>
            <a:pPr algn="l">
              <a:defRPr/>
            </a:pP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mesures en fonction de la fréquence et de la concentration </a:t>
            </a:r>
            <a:r>
              <a:rPr lang="fr-FR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X</a:t>
            </a:r>
            <a:r>
              <a:rPr lang="fr-FR" b="1" i="1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3</a:t>
            </a:r>
          </a:p>
          <a:p>
            <a:pPr>
              <a:defRPr/>
            </a:pP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accord précis si </a:t>
            </a:r>
            <a:r>
              <a:rPr lang="fr-FR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cs typeface="Symbol" charset="2"/>
              </a:rPr>
              <a:t>e</a:t>
            </a:r>
            <a:r>
              <a:rPr lang="fr-FR" b="1" i="1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 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= 0.73 ± 0.45 K </a:t>
            </a:r>
          </a:p>
          <a:p>
            <a:pPr>
              <a:defRPr/>
            </a:pPr>
            <a:r>
              <a:rPr lang="fr-FR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(Corboz</a:t>
            </a:r>
            <a:r>
              <a:rPr lang="fr-FR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et al. 2008 : 0.8 ± 0.1 K)</a:t>
            </a:r>
          </a:p>
          <a:p>
            <a:pPr>
              <a:defRPr/>
            </a:pPr>
            <a:endParaRPr lang="fr-FR" b="1" i="1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grpSp>
        <p:nvGrpSpPr>
          <p:cNvPr id="2" name="Grouper 10"/>
          <p:cNvGrpSpPr/>
          <p:nvPr/>
        </p:nvGrpSpPr>
        <p:grpSpPr>
          <a:xfrm>
            <a:off x="4619706" y="1597925"/>
            <a:ext cx="4398962" cy="2569296"/>
            <a:chOff x="152400" y="432790"/>
            <a:chExt cx="8686800" cy="3886200"/>
          </a:xfrm>
        </p:grpSpPr>
        <p:grpSp>
          <p:nvGrpSpPr>
            <p:cNvPr id="3" name="Group 105"/>
            <p:cNvGrpSpPr>
              <a:grpSpLocks/>
            </p:cNvGrpSpPr>
            <p:nvPr/>
          </p:nvGrpSpPr>
          <p:grpSpPr bwMode="auto">
            <a:xfrm>
              <a:off x="800101" y="1285874"/>
              <a:ext cx="7058025" cy="1857377"/>
              <a:chOff x="228600" y="1714500"/>
              <a:chExt cx="7696198" cy="2705103"/>
            </a:xfrm>
          </p:grpSpPr>
          <p:grpSp>
            <p:nvGrpSpPr>
              <p:cNvPr id="4" name="Group 1"/>
              <p:cNvGrpSpPr>
                <a:grpSpLocks/>
              </p:cNvGrpSpPr>
              <p:nvPr/>
            </p:nvGrpSpPr>
            <p:grpSpPr bwMode="auto">
              <a:xfrm>
                <a:off x="228600" y="1751494"/>
                <a:ext cx="2058206" cy="2668109"/>
                <a:chOff x="381000" y="378723"/>
                <a:chExt cx="4421331" cy="5488677"/>
              </a:xfrm>
            </p:grpSpPr>
            <p:grpSp>
              <p:nvGrpSpPr>
                <p:cNvPr id="8" name="Group 11"/>
                <p:cNvGrpSpPr>
                  <a:grpSpLocks/>
                </p:cNvGrpSpPr>
                <p:nvPr/>
              </p:nvGrpSpPr>
              <p:grpSpPr bwMode="auto">
                <a:xfrm>
                  <a:off x="1600678" y="378723"/>
                  <a:ext cx="1866702" cy="5488677"/>
                  <a:chOff x="1600678" y="378723"/>
                  <a:chExt cx="1866702" cy="5488677"/>
                </a:xfrm>
              </p:grpSpPr>
              <p:cxnSp>
                <p:nvCxnSpPr>
                  <p:cNvPr id="107" name="Straight Connector 2"/>
                  <p:cNvCxnSpPr/>
                  <p:nvPr/>
                </p:nvCxnSpPr>
                <p:spPr>
                  <a:xfrm rot="5400000">
                    <a:off x="458242" y="3199681"/>
                    <a:ext cx="3961929" cy="371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Connector 21"/>
                  <p:cNvCxnSpPr/>
                  <p:nvPr/>
                </p:nvCxnSpPr>
                <p:spPr>
                  <a:xfrm flipV="1">
                    <a:off x="2437348" y="454823"/>
                    <a:ext cx="1030032" cy="76575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22"/>
                  <p:cNvCxnSpPr/>
                  <p:nvPr/>
                </p:nvCxnSpPr>
                <p:spPr>
                  <a:xfrm rot="16200000" flipV="1">
                    <a:off x="1598087" y="381314"/>
                    <a:ext cx="841852" cy="83667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Straight Connector 23"/>
                  <p:cNvCxnSpPr/>
                  <p:nvPr/>
                </p:nvCxnSpPr>
                <p:spPr>
                  <a:xfrm rot="10800000" flipV="1">
                    <a:off x="1831227" y="5182504"/>
                    <a:ext cx="606122" cy="45659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Connector 24"/>
                  <p:cNvCxnSpPr/>
                  <p:nvPr/>
                </p:nvCxnSpPr>
                <p:spPr>
                  <a:xfrm rot="16200000" flipH="1">
                    <a:off x="2457457" y="5162396"/>
                    <a:ext cx="684896" cy="725112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0" name="Oval 3"/>
                <p:cNvSpPr/>
                <p:nvPr/>
              </p:nvSpPr>
              <p:spPr>
                <a:xfrm>
                  <a:off x="3582654" y="1063619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1" name="Oval 4"/>
                <p:cNvSpPr/>
                <p:nvPr/>
              </p:nvSpPr>
              <p:spPr>
                <a:xfrm>
                  <a:off x="1831226" y="1753272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2" name="Oval 5"/>
                <p:cNvSpPr/>
                <p:nvPr/>
              </p:nvSpPr>
              <p:spPr>
                <a:xfrm>
                  <a:off x="1831226" y="4649808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3" name="Oval 6"/>
                <p:cNvSpPr/>
                <p:nvPr/>
              </p:nvSpPr>
              <p:spPr>
                <a:xfrm>
                  <a:off x="3735112" y="2438167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4" name="Oval 7"/>
                <p:cNvSpPr/>
                <p:nvPr/>
              </p:nvSpPr>
              <p:spPr>
                <a:xfrm>
                  <a:off x="4575500" y="3046963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5" name="Oval 8"/>
                <p:cNvSpPr/>
                <p:nvPr/>
              </p:nvSpPr>
              <p:spPr>
                <a:xfrm>
                  <a:off x="2972815" y="3123063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6" name="Oval 9"/>
                <p:cNvSpPr/>
                <p:nvPr/>
              </p:nvSpPr>
              <p:spPr>
                <a:xfrm>
                  <a:off x="2667896" y="1981570"/>
                  <a:ext cx="22682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7" name="Oval 10"/>
                <p:cNvSpPr/>
                <p:nvPr/>
              </p:nvSpPr>
              <p:spPr>
                <a:xfrm>
                  <a:off x="4118122" y="3884058"/>
                  <a:ext cx="22682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8" name="Oval 11"/>
                <p:cNvSpPr/>
                <p:nvPr/>
              </p:nvSpPr>
              <p:spPr>
                <a:xfrm>
                  <a:off x="1221387" y="2438167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9" name="Oval 12"/>
                <p:cNvSpPr/>
                <p:nvPr/>
              </p:nvSpPr>
              <p:spPr>
                <a:xfrm>
                  <a:off x="1905596" y="3351362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0" name="Oval 13"/>
                <p:cNvSpPr/>
                <p:nvPr/>
              </p:nvSpPr>
              <p:spPr>
                <a:xfrm>
                  <a:off x="912751" y="4193211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1" name="Oval 14"/>
                <p:cNvSpPr/>
                <p:nvPr/>
              </p:nvSpPr>
              <p:spPr>
                <a:xfrm>
                  <a:off x="4344951" y="1220575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2" name="Oval 15"/>
                <p:cNvSpPr/>
                <p:nvPr/>
              </p:nvSpPr>
              <p:spPr>
                <a:xfrm>
                  <a:off x="3203364" y="4421509"/>
                  <a:ext cx="22682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3" name="Oval 16"/>
                <p:cNvSpPr/>
                <p:nvPr/>
              </p:nvSpPr>
              <p:spPr>
                <a:xfrm>
                  <a:off x="990839" y="1063619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4" name="Oval 17"/>
                <p:cNvSpPr/>
                <p:nvPr/>
              </p:nvSpPr>
              <p:spPr>
                <a:xfrm>
                  <a:off x="381000" y="1677172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5" name="Oval 18"/>
                <p:cNvSpPr/>
                <p:nvPr/>
              </p:nvSpPr>
              <p:spPr>
                <a:xfrm>
                  <a:off x="533461" y="3351362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6" name="Oval 19"/>
                <p:cNvSpPr/>
                <p:nvPr/>
              </p:nvSpPr>
              <p:spPr>
                <a:xfrm>
                  <a:off x="4040032" y="4725907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grpSp>
            <p:nvGrpSpPr>
              <p:cNvPr id="9" name="Group 25"/>
              <p:cNvGrpSpPr>
                <a:grpSpLocks/>
              </p:cNvGrpSpPr>
              <p:nvPr/>
            </p:nvGrpSpPr>
            <p:grpSpPr bwMode="auto">
              <a:xfrm>
                <a:off x="2667635" y="1751492"/>
                <a:ext cx="1980310" cy="2668107"/>
                <a:chOff x="534694" y="378722"/>
                <a:chExt cx="4036784" cy="5488677"/>
              </a:xfrm>
            </p:grpSpPr>
            <p:grpSp>
              <p:nvGrpSpPr>
                <p:cNvPr id="10" name="Group 11"/>
                <p:cNvGrpSpPr>
                  <a:grpSpLocks/>
                </p:cNvGrpSpPr>
                <p:nvPr/>
              </p:nvGrpSpPr>
              <p:grpSpPr bwMode="auto">
                <a:xfrm>
                  <a:off x="1600349" y="378722"/>
                  <a:ext cx="1753743" cy="5488677"/>
                  <a:chOff x="1600349" y="378722"/>
                  <a:chExt cx="1753743" cy="5488677"/>
                </a:xfrm>
              </p:grpSpPr>
              <p:cxnSp>
                <p:nvCxnSpPr>
                  <p:cNvPr id="84" name="Straight Connector 2"/>
                  <p:cNvCxnSpPr/>
                  <p:nvPr/>
                </p:nvCxnSpPr>
                <p:spPr>
                  <a:xfrm rot="5400000">
                    <a:off x="457439" y="3199776"/>
                    <a:ext cx="3961929" cy="353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45"/>
                  <p:cNvCxnSpPr/>
                  <p:nvPr/>
                </p:nvCxnSpPr>
                <p:spPr>
                  <a:xfrm flipV="1">
                    <a:off x="2440170" y="454823"/>
                    <a:ext cx="913922" cy="76575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Connector 46"/>
                  <p:cNvCxnSpPr/>
                  <p:nvPr/>
                </p:nvCxnSpPr>
                <p:spPr>
                  <a:xfrm rot="16200000" flipV="1">
                    <a:off x="1599334" y="379737"/>
                    <a:ext cx="841852" cy="83982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47"/>
                  <p:cNvCxnSpPr/>
                  <p:nvPr/>
                </p:nvCxnSpPr>
                <p:spPr>
                  <a:xfrm rot="10800000" flipV="1">
                    <a:off x="1829711" y="5182504"/>
                    <a:ext cx="610459" cy="45659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Connector 48"/>
                  <p:cNvCxnSpPr/>
                  <p:nvPr/>
                </p:nvCxnSpPr>
                <p:spPr>
                  <a:xfrm rot="16200000" flipH="1">
                    <a:off x="2402952" y="5219722"/>
                    <a:ext cx="684896" cy="61045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7" name="Oval 27"/>
                <p:cNvSpPr/>
                <p:nvPr/>
              </p:nvSpPr>
              <p:spPr>
                <a:xfrm>
                  <a:off x="2972995" y="1139718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8" name="Oval 28"/>
                <p:cNvSpPr/>
                <p:nvPr/>
              </p:nvSpPr>
              <p:spPr>
                <a:xfrm>
                  <a:off x="2059074" y="2052912"/>
                  <a:ext cx="22936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9" name="Oval 29"/>
                <p:cNvSpPr/>
                <p:nvPr/>
              </p:nvSpPr>
              <p:spPr>
                <a:xfrm>
                  <a:off x="2133174" y="4421509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0" name="Oval 30"/>
                <p:cNvSpPr/>
                <p:nvPr/>
              </p:nvSpPr>
              <p:spPr>
                <a:xfrm>
                  <a:off x="2895364" y="2438167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1" name="Oval 31"/>
                <p:cNvSpPr/>
                <p:nvPr/>
              </p:nvSpPr>
              <p:spPr>
                <a:xfrm>
                  <a:off x="2972995" y="3503561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2" name="Oval 32"/>
                <p:cNvSpPr/>
                <p:nvPr/>
              </p:nvSpPr>
              <p:spPr>
                <a:xfrm>
                  <a:off x="2591900" y="3123063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3" name="Oval 33"/>
                <p:cNvSpPr/>
                <p:nvPr/>
              </p:nvSpPr>
              <p:spPr>
                <a:xfrm>
                  <a:off x="2514269" y="1596315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4" name="Oval 34"/>
                <p:cNvSpPr/>
                <p:nvPr/>
              </p:nvSpPr>
              <p:spPr>
                <a:xfrm>
                  <a:off x="3198829" y="4264556"/>
                  <a:ext cx="229364" cy="233053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5" name="Oval 35"/>
                <p:cNvSpPr/>
                <p:nvPr/>
              </p:nvSpPr>
              <p:spPr>
                <a:xfrm>
                  <a:off x="1981443" y="2514267"/>
                  <a:ext cx="22936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6" name="Oval 36"/>
                <p:cNvSpPr/>
                <p:nvPr/>
              </p:nvSpPr>
              <p:spPr>
                <a:xfrm>
                  <a:off x="1907340" y="3351362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7" name="Oval 37"/>
                <p:cNvSpPr/>
                <p:nvPr/>
              </p:nvSpPr>
              <p:spPr>
                <a:xfrm>
                  <a:off x="1370984" y="4112357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8" name="Oval 38"/>
                <p:cNvSpPr/>
                <p:nvPr/>
              </p:nvSpPr>
              <p:spPr>
                <a:xfrm>
                  <a:off x="3812815" y="1905471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9" name="Oval 39"/>
                <p:cNvSpPr/>
                <p:nvPr/>
              </p:nvSpPr>
              <p:spPr>
                <a:xfrm>
                  <a:off x="2514269" y="4568954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0" name="Oval 40"/>
                <p:cNvSpPr/>
                <p:nvPr/>
              </p:nvSpPr>
              <p:spPr>
                <a:xfrm>
                  <a:off x="1526245" y="1139718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1" name="Oval 41"/>
                <p:cNvSpPr/>
                <p:nvPr/>
              </p:nvSpPr>
              <p:spPr>
                <a:xfrm>
                  <a:off x="612324" y="1677172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2" name="Oval 42"/>
                <p:cNvSpPr/>
                <p:nvPr/>
              </p:nvSpPr>
              <p:spPr>
                <a:xfrm>
                  <a:off x="534694" y="3351362"/>
                  <a:ext cx="22936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3" name="Oval 43"/>
                <p:cNvSpPr/>
                <p:nvPr/>
              </p:nvSpPr>
              <p:spPr>
                <a:xfrm>
                  <a:off x="4342114" y="3655760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grpSp>
            <p:nvGrpSpPr>
              <p:cNvPr id="11" name="Group 49"/>
              <p:cNvGrpSpPr>
                <a:grpSpLocks/>
              </p:cNvGrpSpPr>
              <p:nvPr/>
            </p:nvGrpSpPr>
            <p:grpSpPr bwMode="auto">
              <a:xfrm>
                <a:off x="5181104" y="1751494"/>
                <a:ext cx="1068051" cy="2668108"/>
                <a:chOff x="5942572" y="531122"/>
                <a:chExt cx="2212391" cy="5488678"/>
              </a:xfrm>
            </p:grpSpPr>
            <p:grpSp>
              <p:nvGrpSpPr>
                <p:cNvPr id="12" name="Group 11"/>
                <p:cNvGrpSpPr>
                  <a:grpSpLocks/>
                </p:cNvGrpSpPr>
                <p:nvPr/>
              </p:nvGrpSpPr>
              <p:grpSpPr bwMode="auto">
                <a:xfrm>
                  <a:off x="6096757" y="531122"/>
                  <a:ext cx="1753420" cy="5488678"/>
                  <a:chOff x="1600957" y="378722"/>
                  <a:chExt cx="1753420" cy="5488678"/>
                </a:xfrm>
              </p:grpSpPr>
              <p:cxnSp>
                <p:nvCxnSpPr>
                  <p:cNvPr id="61" name="Straight Connector 2"/>
                  <p:cNvCxnSpPr/>
                  <p:nvPr/>
                </p:nvCxnSpPr>
                <p:spPr>
                  <a:xfrm rot="5400000">
                    <a:off x="459050" y="3201541"/>
                    <a:ext cx="3961929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9"/>
                  <p:cNvCxnSpPr/>
                  <p:nvPr/>
                </p:nvCxnSpPr>
                <p:spPr>
                  <a:xfrm flipV="1">
                    <a:off x="2440016" y="454823"/>
                    <a:ext cx="914361" cy="76575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70"/>
                  <p:cNvCxnSpPr/>
                  <p:nvPr/>
                </p:nvCxnSpPr>
                <p:spPr>
                  <a:xfrm rot="16200000" flipV="1">
                    <a:off x="1599561" y="380118"/>
                    <a:ext cx="841852" cy="839059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Connector 71"/>
                  <p:cNvCxnSpPr/>
                  <p:nvPr/>
                </p:nvCxnSpPr>
                <p:spPr>
                  <a:xfrm rot="10800000" flipV="1">
                    <a:off x="1830443" y="5182504"/>
                    <a:ext cx="609573" cy="45659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72"/>
                  <p:cNvCxnSpPr/>
                  <p:nvPr/>
                </p:nvCxnSpPr>
                <p:spPr>
                  <a:xfrm rot="16200000" flipH="1">
                    <a:off x="2400562" y="5221958"/>
                    <a:ext cx="684896" cy="6059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4" name="Oval 51"/>
                <p:cNvSpPr/>
                <p:nvPr/>
              </p:nvSpPr>
              <p:spPr>
                <a:xfrm>
                  <a:off x="7466504" y="1292118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5" name="Oval 52"/>
                <p:cNvSpPr/>
                <p:nvPr/>
              </p:nvSpPr>
              <p:spPr>
                <a:xfrm>
                  <a:off x="6631031" y="2133970"/>
                  <a:ext cx="225900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6" name="Oval 53"/>
                <p:cNvSpPr/>
                <p:nvPr/>
              </p:nvSpPr>
              <p:spPr>
                <a:xfrm>
                  <a:off x="6631031" y="4573909"/>
                  <a:ext cx="225900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7" name="Oval 54"/>
                <p:cNvSpPr/>
                <p:nvPr/>
              </p:nvSpPr>
              <p:spPr>
                <a:xfrm>
                  <a:off x="7090004" y="2362269"/>
                  <a:ext cx="225900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8" name="Oval 55"/>
                <p:cNvSpPr/>
                <p:nvPr/>
              </p:nvSpPr>
              <p:spPr>
                <a:xfrm>
                  <a:off x="7007531" y="3884259"/>
                  <a:ext cx="233073" cy="233053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9" name="Oval 56"/>
                <p:cNvSpPr/>
                <p:nvPr/>
              </p:nvSpPr>
              <p:spPr>
                <a:xfrm>
                  <a:off x="7007531" y="3275463"/>
                  <a:ext cx="233073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0" name="Oval 57"/>
                <p:cNvSpPr/>
                <p:nvPr/>
              </p:nvSpPr>
              <p:spPr>
                <a:xfrm>
                  <a:off x="7007531" y="1748715"/>
                  <a:ext cx="233073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1" name="Oval 58"/>
                <p:cNvSpPr/>
                <p:nvPr/>
              </p:nvSpPr>
              <p:spPr>
                <a:xfrm>
                  <a:off x="7545390" y="4493055"/>
                  <a:ext cx="22590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2" name="Oval 59"/>
                <p:cNvSpPr/>
                <p:nvPr/>
              </p:nvSpPr>
              <p:spPr>
                <a:xfrm>
                  <a:off x="6706330" y="2590567"/>
                  <a:ext cx="22590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3" name="Oval 60"/>
                <p:cNvSpPr/>
                <p:nvPr/>
              </p:nvSpPr>
              <p:spPr>
                <a:xfrm>
                  <a:off x="6631031" y="3732060"/>
                  <a:ext cx="225900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4" name="Oval 61"/>
                <p:cNvSpPr/>
                <p:nvPr/>
              </p:nvSpPr>
              <p:spPr>
                <a:xfrm>
                  <a:off x="6401545" y="4188657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5" name="Oval 62"/>
                <p:cNvSpPr/>
                <p:nvPr/>
              </p:nvSpPr>
              <p:spPr>
                <a:xfrm>
                  <a:off x="7925477" y="2590567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6" name="Oval 63"/>
                <p:cNvSpPr/>
                <p:nvPr/>
              </p:nvSpPr>
              <p:spPr>
                <a:xfrm>
                  <a:off x="7007531" y="4949652"/>
                  <a:ext cx="233073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7" name="Oval 64"/>
                <p:cNvSpPr/>
                <p:nvPr/>
              </p:nvSpPr>
              <p:spPr>
                <a:xfrm>
                  <a:off x="6706330" y="1444317"/>
                  <a:ext cx="22590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8" name="Oval 65"/>
                <p:cNvSpPr/>
                <p:nvPr/>
              </p:nvSpPr>
              <p:spPr>
                <a:xfrm>
                  <a:off x="5942572" y="1672616"/>
                  <a:ext cx="229486" cy="233056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9" name="Oval 66"/>
                <p:cNvSpPr/>
                <p:nvPr/>
              </p:nvSpPr>
              <p:spPr>
                <a:xfrm>
                  <a:off x="6476844" y="3123264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0" name="Oval 67"/>
                <p:cNvSpPr/>
                <p:nvPr/>
              </p:nvSpPr>
              <p:spPr>
                <a:xfrm>
                  <a:off x="7315904" y="3047164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grpSp>
            <p:nvGrpSpPr>
              <p:cNvPr id="16" name="Group 73"/>
              <p:cNvGrpSpPr>
                <a:grpSpLocks/>
              </p:cNvGrpSpPr>
              <p:nvPr/>
            </p:nvGrpSpPr>
            <p:grpSpPr bwMode="auto">
              <a:xfrm>
                <a:off x="7086975" y="1714500"/>
                <a:ext cx="837823" cy="2668107"/>
                <a:chOff x="1372388" y="533401"/>
                <a:chExt cx="1751812" cy="5488677"/>
              </a:xfrm>
            </p:grpSpPr>
            <p:grpSp>
              <p:nvGrpSpPr>
                <p:cNvPr id="17" name="Group 11"/>
                <p:cNvGrpSpPr>
                  <a:grpSpLocks/>
                </p:cNvGrpSpPr>
                <p:nvPr/>
              </p:nvGrpSpPr>
              <p:grpSpPr bwMode="auto">
                <a:xfrm>
                  <a:off x="1372388" y="533401"/>
                  <a:ext cx="1751812" cy="5488677"/>
                  <a:chOff x="1600988" y="381001"/>
                  <a:chExt cx="1751812" cy="5488677"/>
                </a:xfrm>
              </p:grpSpPr>
              <p:cxnSp>
                <p:nvCxnSpPr>
                  <p:cNvPr id="38" name="Straight Connector 2"/>
                  <p:cNvCxnSpPr/>
                  <p:nvPr/>
                </p:nvCxnSpPr>
                <p:spPr>
                  <a:xfrm rot="5400000">
                    <a:off x="457926" y="3202008"/>
                    <a:ext cx="3961929" cy="361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93"/>
                  <p:cNvCxnSpPr/>
                  <p:nvPr/>
                </p:nvCxnSpPr>
                <p:spPr>
                  <a:xfrm flipV="1">
                    <a:off x="2440700" y="457100"/>
                    <a:ext cx="912100" cy="76575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94"/>
                  <p:cNvCxnSpPr/>
                  <p:nvPr/>
                </p:nvCxnSpPr>
                <p:spPr>
                  <a:xfrm rot="16200000" flipV="1">
                    <a:off x="1599918" y="382071"/>
                    <a:ext cx="841852" cy="83971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95"/>
                  <p:cNvCxnSpPr/>
                  <p:nvPr/>
                </p:nvCxnSpPr>
                <p:spPr>
                  <a:xfrm rot="10800000" flipV="1">
                    <a:off x="1829015" y="5184781"/>
                    <a:ext cx="611685" cy="45659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96"/>
                  <p:cNvCxnSpPr/>
                  <p:nvPr/>
                </p:nvCxnSpPr>
                <p:spPr>
                  <a:xfrm rot="16200000" flipH="1">
                    <a:off x="2402286" y="5223196"/>
                    <a:ext cx="684896" cy="60806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1" name="Oval 75"/>
                <p:cNvSpPr/>
                <p:nvPr/>
              </p:nvSpPr>
              <p:spPr>
                <a:xfrm>
                  <a:off x="2360498" y="3277740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2" name="Oval 76"/>
                <p:cNvSpPr/>
                <p:nvPr/>
              </p:nvSpPr>
              <p:spPr>
                <a:xfrm>
                  <a:off x="1984076" y="2060148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3" name="Oval 77"/>
                <p:cNvSpPr/>
                <p:nvPr/>
              </p:nvSpPr>
              <p:spPr>
                <a:xfrm>
                  <a:off x="1908067" y="4576186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4" name="Oval 78"/>
                <p:cNvSpPr/>
                <p:nvPr/>
              </p:nvSpPr>
              <p:spPr>
                <a:xfrm>
                  <a:off x="2212100" y="1907949"/>
                  <a:ext cx="22440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5" name="Oval 79"/>
                <p:cNvSpPr/>
                <p:nvPr/>
              </p:nvSpPr>
              <p:spPr>
                <a:xfrm>
                  <a:off x="2284489" y="3886536"/>
                  <a:ext cx="228026" cy="233053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6" name="Oval 80"/>
                <p:cNvSpPr/>
                <p:nvPr/>
              </p:nvSpPr>
              <p:spPr>
                <a:xfrm>
                  <a:off x="2284489" y="3582138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7" name="Oval 81"/>
                <p:cNvSpPr/>
                <p:nvPr/>
              </p:nvSpPr>
              <p:spPr>
                <a:xfrm>
                  <a:off x="2212100" y="1603551"/>
                  <a:ext cx="22440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8" name="Oval 82"/>
                <p:cNvSpPr/>
                <p:nvPr/>
              </p:nvSpPr>
              <p:spPr>
                <a:xfrm>
                  <a:off x="2212100" y="4495332"/>
                  <a:ext cx="22440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9" name="Oval 83"/>
                <p:cNvSpPr/>
                <p:nvPr/>
              </p:nvSpPr>
              <p:spPr>
                <a:xfrm>
                  <a:off x="1984076" y="2516745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0" name="Oval 84"/>
                <p:cNvSpPr/>
                <p:nvPr/>
              </p:nvSpPr>
              <p:spPr>
                <a:xfrm>
                  <a:off x="1984076" y="3582138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1" name="Oval 85"/>
                <p:cNvSpPr/>
                <p:nvPr/>
              </p:nvSpPr>
              <p:spPr>
                <a:xfrm>
                  <a:off x="1984076" y="4190934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2" name="Oval 86"/>
                <p:cNvSpPr/>
                <p:nvPr/>
              </p:nvSpPr>
              <p:spPr>
                <a:xfrm>
                  <a:off x="2284489" y="2973342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3" name="Oval 87"/>
                <p:cNvSpPr/>
                <p:nvPr/>
              </p:nvSpPr>
              <p:spPr>
                <a:xfrm>
                  <a:off x="2284489" y="4951929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4" name="Oval 88"/>
                <p:cNvSpPr/>
                <p:nvPr/>
              </p:nvSpPr>
              <p:spPr>
                <a:xfrm>
                  <a:off x="2060083" y="1294395"/>
                  <a:ext cx="22440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5" name="Oval 89"/>
                <p:cNvSpPr/>
                <p:nvPr/>
              </p:nvSpPr>
              <p:spPr>
                <a:xfrm>
                  <a:off x="1984076" y="1674893"/>
                  <a:ext cx="228024" cy="233056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6" name="Oval 90"/>
                <p:cNvSpPr/>
                <p:nvPr/>
              </p:nvSpPr>
              <p:spPr>
                <a:xfrm>
                  <a:off x="1984076" y="2973342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7" name="Oval 91"/>
                <p:cNvSpPr/>
                <p:nvPr/>
              </p:nvSpPr>
              <p:spPr>
                <a:xfrm>
                  <a:off x="2284489" y="2516745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</p:grpSp>
        <p:sp>
          <p:nvSpPr>
            <p:cNvPr id="13" name="Rectangle 12"/>
            <p:cNvSpPr/>
            <p:nvPr/>
          </p:nvSpPr>
          <p:spPr bwMode="auto">
            <a:xfrm>
              <a:off x="152400" y="432790"/>
              <a:ext cx="8686800" cy="38862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>
                <a:latin typeface="Times" pitchFamily="-112" charset="0"/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800102" y="3409514"/>
              <a:ext cx="1887538" cy="5586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>
                  <a:latin typeface="Times" pitchFamily="-105" charset="0"/>
                </a:rPr>
                <a:t>T &gt; </a:t>
              </a:r>
              <a:r>
                <a:rPr lang="fr-FR" i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pitchFamily="-112" charset="2"/>
                  <a:ea typeface="Symbol" pitchFamily="-112" charset="2"/>
                  <a:cs typeface="Symbol" pitchFamily="-112" charset="2"/>
                </a:rPr>
                <a:t>e</a:t>
              </a:r>
              <a:r>
                <a:rPr lang="fr-FR" i="1" baseline="-2500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B</a:t>
              </a:r>
              <a:r>
                <a:rPr lang="fr-FR">
                  <a:latin typeface="Times" pitchFamily="-105" charset="0"/>
                </a:rPr>
                <a:t> 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6630848" y="3332720"/>
              <a:ext cx="2171839" cy="5586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>
                  <a:latin typeface="Times" pitchFamily="-105" charset="0"/>
                </a:rPr>
                <a:t>T &lt;&lt; </a:t>
              </a:r>
              <a:r>
                <a:rPr lang="fr-FR" i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pitchFamily="-112" charset="2"/>
                  <a:ea typeface="Symbol" pitchFamily="-112" charset="2"/>
                  <a:cs typeface="Symbol" pitchFamily="-112" charset="2"/>
                </a:rPr>
                <a:t>e</a:t>
              </a:r>
              <a:r>
                <a:rPr lang="fr-FR" i="1" baseline="-2500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B</a:t>
              </a:r>
              <a:r>
                <a:rPr lang="fr-FR">
                  <a:latin typeface="Times" pitchFamily="-105" charset="0"/>
                </a:rPr>
                <a:t> </a:t>
              </a:r>
            </a:p>
          </p:txBody>
        </p:sp>
      </p:grpSp>
      <p:sp>
        <p:nvSpPr>
          <p:cNvPr id="112" name="Text Box 9"/>
          <p:cNvSpPr txBox="1">
            <a:spLocks noChangeArrowheads="1"/>
          </p:cNvSpPr>
          <p:nvPr/>
        </p:nvSpPr>
        <p:spPr bwMode="auto">
          <a:xfrm>
            <a:off x="28862" y="3564427"/>
            <a:ext cx="86256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dislocations mobiles =&gt; cristal mou</a:t>
            </a:r>
          </a:p>
          <a:p>
            <a:pPr algn="l">
              <a:defRPr/>
            </a:pPr>
            <a:r>
              <a:rPr lang="fr-FR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dislocations piégées =&gt; cristal rigide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788249" y="1715154"/>
            <a:ext cx="200788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Times"/>
                <a:cs typeface="Times"/>
              </a:rPr>
              <a:t>d’après </a:t>
            </a:r>
            <a:r>
              <a:rPr lang="fr-FR" sz="1600" dirty="0" err="1" smtClean="0">
                <a:latin typeface="Times"/>
                <a:cs typeface="Times"/>
              </a:rPr>
              <a:t>Beamish</a:t>
            </a:r>
            <a:r>
              <a:rPr lang="fr-FR" sz="1600" dirty="0" smtClean="0">
                <a:latin typeface="Times"/>
                <a:cs typeface="Times"/>
              </a:rPr>
              <a:t> et al.</a:t>
            </a:r>
            <a:endParaRPr lang="fr-FR" sz="1600" dirty="0">
              <a:latin typeface="Times"/>
              <a:cs typeface="Times"/>
            </a:endParaRPr>
          </a:p>
        </p:txBody>
      </p:sp>
      <p:sp>
        <p:nvSpPr>
          <p:cNvPr id="114" name="ZoneTexte 113"/>
          <p:cNvSpPr txBox="1"/>
          <p:nvPr/>
        </p:nvSpPr>
        <p:spPr>
          <a:xfrm>
            <a:off x="109714" y="5734938"/>
            <a:ext cx="3190238" cy="646331"/>
          </a:xfrm>
          <a:prstGeom prst="rect">
            <a:avLst/>
          </a:prstGeom>
          <a:noFill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ENS 2010: comparaison </a:t>
            </a:r>
          </a:p>
          <a:p>
            <a:pPr algn="l">
              <a:defRPr/>
            </a:pPr>
            <a:r>
              <a:rPr lang="fr-FR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monocristaux / polycristaux</a:t>
            </a:r>
            <a:endParaRPr lang="fr-FR" b="1" dirty="0" smtClean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pic>
        <p:nvPicPr>
          <p:cNvPr id="115" name="Image 114" descr="PRL-Rojas-titl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194" y="5106885"/>
            <a:ext cx="5613400" cy="151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56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3715" y="183210"/>
            <a:ext cx="474291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000" b="1" dirty="0" smtClean="0">
                <a:latin typeface="Times New Roman"/>
                <a:cs typeface="Times New Roman"/>
              </a:rPr>
              <a:t>ENS Paris 2012:</a:t>
            </a:r>
          </a:p>
          <a:p>
            <a:pPr algn="ctr">
              <a:defRPr/>
            </a:pPr>
            <a:r>
              <a:rPr lang="fr-FR" sz="2000" b="1" dirty="0" smtClean="0">
                <a:latin typeface="Times New Roman"/>
                <a:cs typeface="Times New Roman"/>
              </a:rPr>
              <a:t>mesures directes de 0.015 à 1K </a:t>
            </a:r>
          </a:p>
          <a:p>
            <a:pPr algn="ctr">
              <a:defRPr/>
            </a:pPr>
            <a:r>
              <a:rPr lang="fr-FR" sz="2000" b="1" dirty="0" smtClean="0">
                <a:latin typeface="Times New Roman"/>
                <a:cs typeface="Times New Roman"/>
              </a:rPr>
              <a:t>dans la limite de zéro impureté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7514" y="1454259"/>
            <a:ext cx="48896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Times New Roman"/>
                <a:cs typeface="Times New Roman"/>
              </a:rPr>
              <a:t>forme de croissance =&gt; orientation</a:t>
            </a:r>
          </a:p>
          <a:p>
            <a:r>
              <a:rPr lang="fr-FR" sz="16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croissance dans une fente de </a:t>
            </a:r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1.2 mm entre 2 </a:t>
            </a:r>
            <a:r>
              <a:rPr lang="fr-FR" sz="16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transducteurs</a:t>
            </a:r>
            <a:endParaRPr lang="fr-FR" sz="16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déplacement vertical ~ 0.001 Angström</a:t>
            </a:r>
          </a:p>
          <a:p>
            <a:r>
              <a:rPr lang="fr-FR" sz="16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déformation </a:t>
            </a:r>
            <a:r>
              <a:rPr lang="fr-FR" sz="1600" b="1" dirty="0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 jusqu’à 10</a:t>
            </a:r>
            <a:r>
              <a:rPr lang="fr-FR" sz="1600" b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-11 </a:t>
            </a:r>
          </a:p>
          <a:p>
            <a:r>
              <a:rPr lang="fr-FR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contrainte </a:t>
            </a:r>
            <a:r>
              <a:rPr lang="fr-FR" sz="1600" b="1" dirty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fr-FR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 jusqu’au nanobar</a:t>
            </a:r>
            <a:endParaRPr lang="fr-FR" sz="16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fr-FR" sz="1600" b="1" dirty="0">
                <a:latin typeface="Times"/>
                <a:cs typeface="Times"/>
              </a:rPr>
              <a:t>0.2 Hz to 20 kHz</a:t>
            </a:r>
          </a:p>
        </p:txBody>
      </p:sp>
      <p:pic>
        <p:nvPicPr>
          <p:cNvPr id="13" name="Image 12" descr="DSC_0014-2.JP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80" r="17065"/>
          <a:stretch/>
        </p:blipFill>
        <p:spPr>
          <a:xfrm>
            <a:off x="5053351" y="11297"/>
            <a:ext cx="3988837" cy="3675651"/>
          </a:xfrm>
          <a:prstGeom prst="rect">
            <a:avLst/>
          </a:prstGeom>
        </p:spPr>
      </p:pic>
      <p:pic>
        <p:nvPicPr>
          <p:cNvPr id="7" name="X2_facet_23121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9511" y="3573170"/>
            <a:ext cx="4117284" cy="3087963"/>
          </a:xfrm>
          <a:prstGeom prst="rect">
            <a:avLst/>
          </a:prstGeom>
        </p:spPr>
      </p:pic>
      <p:pic>
        <p:nvPicPr>
          <p:cNvPr id="8" name="Growing_X2c_020112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53351" y="3787672"/>
            <a:ext cx="3982156" cy="2986618"/>
          </a:xfrm>
          <a:prstGeom prst="rect">
            <a:avLst/>
          </a:prstGeom>
        </p:spPr>
      </p:pic>
      <p:cxnSp>
        <p:nvCxnSpPr>
          <p:cNvPr id="5" name="Connecteur droit avec flèche 4"/>
          <p:cNvCxnSpPr/>
          <p:nvPr/>
        </p:nvCxnSpPr>
        <p:spPr>
          <a:xfrm>
            <a:off x="4906625" y="1752600"/>
            <a:ext cx="2091075" cy="609600"/>
          </a:xfrm>
          <a:prstGeom prst="straightConnector1">
            <a:avLst/>
          </a:prstGeom>
          <a:ln w="28575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1172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50425" y="160500"/>
            <a:ext cx="723005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 smtClean="0">
                <a:latin typeface="Times" pitchFamily="-112" charset="0"/>
              </a:rPr>
              <a:t>remplissage de la cellule #2</a:t>
            </a:r>
            <a:endParaRPr lang="fr-FR" sz="2400" b="1" dirty="0">
              <a:latin typeface="Times" pitchFamily="-112" charset="0"/>
            </a:endParaRPr>
          </a:p>
        </p:txBody>
      </p:sp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2" cstate="print"/>
          <a:srcRect l="9000" t="12960" r="64393" b="7121"/>
          <a:stretch>
            <a:fillRect/>
          </a:stretch>
        </p:blipFill>
        <p:spPr bwMode="auto">
          <a:xfrm>
            <a:off x="3598428" y="1084384"/>
            <a:ext cx="5446693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270648" y="4484890"/>
            <a:ext cx="303135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Times New Roman"/>
                <a:cs typeface="Times New Roman"/>
              </a:rPr>
              <a:t>le module de cisaillement mesuré augmente linéairement avec la hauteur du cristal dans la fente de </a:t>
            </a:r>
          </a:p>
          <a:p>
            <a:r>
              <a:rPr lang="fr-FR" b="1" dirty="0" smtClean="0">
                <a:latin typeface="Times New Roman"/>
                <a:cs typeface="Times New Roman"/>
              </a:rPr>
              <a:t>0.7 mm entre les 2 </a:t>
            </a:r>
            <a:r>
              <a:rPr lang="fr-FR" b="1" dirty="0" err="1" smtClean="0">
                <a:latin typeface="Times New Roman"/>
                <a:cs typeface="Times New Roman"/>
              </a:rPr>
              <a:t>transducteurs</a:t>
            </a:r>
            <a:endParaRPr lang="fr-FR" b="1" dirty="0">
              <a:latin typeface="Times New Roman"/>
              <a:cs typeface="Times New Roman"/>
            </a:endParaRPr>
          </a:p>
        </p:txBody>
      </p:sp>
      <p:pic>
        <p:nvPicPr>
          <p:cNvPr id="33" name="Picture 30" descr="D:\Users\ariel\Bureau\DSC_0048.JPG"/>
          <p:cNvPicPr>
            <a:picLocks noChangeAspect="1" noChangeArrowheads="1"/>
          </p:cNvPicPr>
          <p:nvPr/>
        </p:nvPicPr>
        <p:blipFill>
          <a:blip r:embed="rId3" cstate="print"/>
          <a:srcRect l="7131" r="10086" b="11644"/>
          <a:stretch>
            <a:fillRect/>
          </a:stretch>
        </p:blipFill>
        <p:spPr bwMode="auto">
          <a:xfrm>
            <a:off x="190678" y="1084384"/>
            <a:ext cx="3294862" cy="23444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ZoneTexte 3"/>
          <p:cNvSpPr txBox="1"/>
          <p:nvPr/>
        </p:nvSpPr>
        <p:spPr>
          <a:xfrm>
            <a:off x="1083576" y="3711222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fente de 0.7 mm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6" name="Connecteur droit avec flèche 5"/>
          <p:cNvCxnSpPr>
            <a:stCxn id="4" idx="0"/>
          </p:cNvCxnSpPr>
          <p:nvPr/>
        </p:nvCxnSpPr>
        <p:spPr>
          <a:xfrm flipH="1" flipV="1">
            <a:off x="1862669" y="2709334"/>
            <a:ext cx="95506" cy="10018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1754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50425" y="160500"/>
            <a:ext cx="723005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 err="1" smtClean="0">
                <a:latin typeface="Times New Roman"/>
                <a:cs typeface="Times New Roman"/>
              </a:rPr>
              <a:t>nucléation</a:t>
            </a:r>
            <a:r>
              <a:rPr lang="fr-FR" sz="2400" b="1" dirty="0" smtClean="0">
                <a:latin typeface="Times New Roman"/>
                <a:cs typeface="Times New Roman"/>
              </a:rPr>
              <a:t> aléatoire sur différents sites:</a:t>
            </a:r>
          </a:p>
          <a:p>
            <a:pPr algn="ctr">
              <a:defRPr/>
            </a:pPr>
            <a:r>
              <a:rPr lang="fr-FR" sz="2400" b="1" dirty="0" err="1" smtClean="0">
                <a:latin typeface="Times New Roman"/>
                <a:cs typeface="Times New Roman"/>
              </a:rPr>
              <a:t>nombreux cristaux d’orientations différentes</a:t>
            </a:r>
            <a:endParaRPr lang="fr-FR" sz="2400" b="1" dirty="0">
              <a:latin typeface="Times New Roman"/>
              <a:cs typeface="Times New Roman"/>
            </a:endParaRPr>
          </a:p>
        </p:txBody>
      </p:sp>
      <p:pic>
        <p:nvPicPr>
          <p:cNvPr id="16" name="Picture 3" descr="D:\Users\ariel\Bureau\X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437" y="1150527"/>
            <a:ext cx="2415027" cy="1512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D:\Users\ariel\Bureau\X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3137" y="4861879"/>
            <a:ext cx="2406327" cy="1484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 descr="D:\Users\ariel\Bureau\X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8001" y="1150527"/>
            <a:ext cx="234473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6" descr="Y:\Beamish (2)\Photo-Video\X15\X15c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8001" y="2791535"/>
            <a:ext cx="2376264" cy="1128923"/>
          </a:xfrm>
          <a:prstGeom prst="rect">
            <a:avLst/>
          </a:prstGeom>
          <a:noFill/>
        </p:spPr>
      </p:pic>
      <p:pic>
        <p:nvPicPr>
          <p:cNvPr id="20" name="Picture 37" descr="Y:\Beamish (2)\Photo-Video\X20\X20_15 56 41 .28_T=.tif"/>
          <p:cNvPicPr>
            <a:picLocks noChangeAspect="1" noChangeArrowheads="1"/>
          </p:cNvPicPr>
          <p:nvPr/>
        </p:nvPicPr>
        <p:blipFill>
          <a:blip r:embed="rId6" cstate="print"/>
          <a:srcRect l="40803" t="70147" r="21791"/>
          <a:stretch>
            <a:fillRect/>
          </a:stretch>
        </p:blipFill>
        <p:spPr bwMode="auto">
          <a:xfrm>
            <a:off x="4538001" y="3976922"/>
            <a:ext cx="2376264" cy="1422326"/>
          </a:xfrm>
          <a:prstGeom prst="rect">
            <a:avLst/>
          </a:prstGeom>
          <a:noFill/>
        </p:spPr>
      </p:pic>
      <p:pic>
        <p:nvPicPr>
          <p:cNvPr id="21" name="Picture 38" descr="Y:\Beamish (2)\Photo-Video\X21\x20_melting_11 37 59 .67_T=_smal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38001" y="5456440"/>
            <a:ext cx="2409204" cy="890024"/>
          </a:xfrm>
          <a:prstGeom prst="rect">
            <a:avLst/>
          </a:prstGeom>
          <a:noFill/>
        </p:spPr>
      </p:pic>
      <p:pic>
        <p:nvPicPr>
          <p:cNvPr id="22" name="Picture 39" descr="Y:\Beamish\Photo-video\X3\X3_18 45 59 .67_T=0.0000K.tif"/>
          <p:cNvPicPr>
            <a:picLocks noChangeAspect="1" noChangeArrowheads="1"/>
          </p:cNvPicPr>
          <p:nvPr/>
        </p:nvPicPr>
        <p:blipFill>
          <a:blip r:embed="rId8" cstate="print"/>
          <a:srcRect l="46856" t="44236" b="12452"/>
          <a:stretch>
            <a:fillRect/>
          </a:stretch>
        </p:blipFill>
        <p:spPr bwMode="auto">
          <a:xfrm>
            <a:off x="2013137" y="3047495"/>
            <a:ext cx="2406327" cy="1470830"/>
          </a:xfrm>
          <a:prstGeom prst="rect">
            <a:avLst/>
          </a:prstGeom>
          <a:noFill/>
        </p:spPr>
      </p:pic>
      <p:sp>
        <p:nvSpPr>
          <p:cNvPr id="23" name="ZoneTexte 22"/>
          <p:cNvSpPr txBox="1"/>
          <p:nvPr/>
        </p:nvSpPr>
        <p:spPr>
          <a:xfrm>
            <a:off x="3990666" y="2293364"/>
            <a:ext cx="42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X2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6409267" y="3544090"/>
            <a:ext cx="545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X15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476337" y="2378725"/>
            <a:ext cx="42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X6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3990666" y="4148993"/>
            <a:ext cx="42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X3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3990666" y="5977132"/>
            <a:ext cx="42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X5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6411961" y="5977132"/>
            <a:ext cx="545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X21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6368473" y="5029916"/>
            <a:ext cx="545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X20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221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/>
          <p:cNvPicPr>
            <a:picLocks noChangeAspect="1" noChangeArrowheads="1"/>
          </p:cNvPicPr>
          <p:nvPr/>
        </p:nvPicPr>
        <p:blipFill>
          <a:blip r:embed="rId2" cstate="print"/>
          <a:srcRect l="25394" t="16769" r="12001" b="15820"/>
          <a:stretch>
            <a:fillRect/>
          </a:stretch>
        </p:blipFill>
        <p:spPr bwMode="auto">
          <a:xfrm>
            <a:off x="5408239" y="3209999"/>
            <a:ext cx="3508546" cy="2359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D:\Users\ariel\Bureau\X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2922" y="677548"/>
            <a:ext cx="3475177" cy="217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ZoneTexte 4"/>
          <p:cNvSpPr txBox="1">
            <a:spLocks noChangeArrowheads="1"/>
          </p:cNvSpPr>
          <p:nvPr/>
        </p:nvSpPr>
        <p:spPr bwMode="auto">
          <a:xfrm>
            <a:off x="386780" y="3597941"/>
            <a:ext cx="479004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Orientation : </a:t>
            </a:r>
            <a:r>
              <a:rPr lang="el-GR" b="1" dirty="0">
                <a:latin typeface="Times New Roman"/>
                <a:cs typeface="Times New Roman"/>
              </a:rPr>
              <a:t>θ</a:t>
            </a:r>
            <a:r>
              <a:rPr lang="fr-FR" b="1" dirty="0">
                <a:latin typeface="Times New Roman"/>
                <a:cs typeface="Times New Roman"/>
              </a:rPr>
              <a:t>=</a:t>
            </a:r>
            <a:r>
              <a:rPr lang="fr-FR" b="1" dirty="0" smtClean="0">
                <a:latin typeface="Times New Roman"/>
                <a:cs typeface="Times New Roman"/>
              </a:rPr>
              <a:t>89.5</a:t>
            </a:r>
            <a:r>
              <a:rPr lang="fr-FR" b="1" dirty="0">
                <a:latin typeface="Times New Roman"/>
                <a:cs typeface="Times New Roman"/>
              </a:rPr>
              <a:t>° ; </a:t>
            </a:r>
            <a:r>
              <a:rPr lang="el-GR" b="1" dirty="0">
                <a:latin typeface="Times New Roman"/>
                <a:cs typeface="Times New Roman"/>
              </a:rPr>
              <a:t>φ</a:t>
            </a:r>
            <a:r>
              <a:rPr lang="fr-FR" b="1" dirty="0">
                <a:latin typeface="Times New Roman"/>
                <a:cs typeface="Times New Roman"/>
              </a:rPr>
              <a:t>=75</a:t>
            </a:r>
            <a:r>
              <a:rPr lang="fr-FR" b="1" dirty="0" smtClean="0">
                <a:latin typeface="Times New Roman"/>
                <a:cs typeface="Times New Roman"/>
              </a:rPr>
              <a:t>°</a:t>
            </a:r>
          </a:p>
          <a:p>
            <a:endParaRPr lang="fr-FR" b="1" dirty="0">
              <a:latin typeface="Times New Roman"/>
              <a:cs typeface="Times New Roman"/>
            </a:endParaRPr>
          </a:p>
          <a:p>
            <a:r>
              <a:rPr lang="fr-FR" b="1" dirty="0" err="1" smtClean="0">
                <a:latin typeface="Times New Roman"/>
                <a:cs typeface="Times New Roman"/>
              </a:rPr>
              <a:t>module de cisaillement mesuré</a:t>
            </a:r>
            <a:r>
              <a:rPr lang="fr-FR" b="1" dirty="0" smtClean="0">
                <a:latin typeface="Times New Roman"/>
                <a:cs typeface="Times New Roman"/>
              </a:rPr>
              <a:t>: </a:t>
            </a:r>
          </a:p>
          <a:p>
            <a:r>
              <a:rPr lang="el-GR" b="1" dirty="0" smtClean="0">
                <a:latin typeface="Times New Roman"/>
                <a:cs typeface="Times New Roman"/>
              </a:rPr>
              <a:t>σ</a:t>
            </a:r>
            <a:r>
              <a:rPr lang="fr-FR" b="1" dirty="0" smtClean="0">
                <a:latin typeface="Times New Roman"/>
                <a:cs typeface="Times New Roman"/>
              </a:rPr>
              <a:t> = 0.0001(c</a:t>
            </a:r>
            <a:r>
              <a:rPr lang="fr-FR" b="1" baseline="-25000" dirty="0" smtClean="0">
                <a:latin typeface="Times New Roman"/>
                <a:cs typeface="Times New Roman"/>
              </a:rPr>
              <a:t>11</a:t>
            </a:r>
            <a:r>
              <a:rPr lang="fr-FR" b="1" dirty="0" smtClean="0">
                <a:latin typeface="Times New Roman"/>
                <a:cs typeface="Times New Roman"/>
              </a:rPr>
              <a:t>-2c</a:t>
            </a:r>
            <a:r>
              <a:rPr lang="fr-FR" b="1" baseline="-25000" dirty="0" smtClean="0">
                <a:latin typeface="Times New Roman"/>
                <a:cs typeface="Times New Roman"/>
              </a:rPr>
              <a:t>13</a:t>
            </a:r>
            <a:r>
              <a:rPr lang="fr-FR" b="1" dirty="0" smtClean="0">
                <a:latin typeface="Times New Roman"/>
                <a:cs typeface="Times New Roman"/>
              </a:rPr>
              <a:t>+c</a:t>
            </a:r>
            <a:r>
              <a:rPr lang="fr-FR" b="1" baseline="-25000" dirty="0" smtClean="0">
                <a:latin typeface="Times New Roman"/>
                <a:cs typeface="Times New Roman"/>
              </a:rPr>
              <a:t>33</a:t>
            </a:r>
            <a:r>
              <a:rPr lang="fr-FR" b="1" dirty="0" smtClean="0">
                <a:latin typeface="Times New Roman"/>
                <a:cs typeface="Times New Roman"/>
              </a:rPr>
              <a:t>) </a:t>
            </a:r>
            <a:r>
              <a:rPr lang="fr-FR" b="1" dirty="0">
                <a:latin typeface="Times New Roman"/>
                <a:cs typeface="Times New Roman"/>
              </a:rPr>
              <a:t>+ </a:t>
            </a:r>
            <a:r>
              <a:rPr lang="fr-FR" b="1" dirty="0" smtClean="0">
                <a:latin typeface="Times New Roman"/>
                <a:cs typeface="Times New Roman"/>
              </a:rPr>
              <a:t>0.933c</a:t>
            </a:r>
            <a:r>
              <a:rPr lang="fr-FR" b="1" baseline="-25000" dirty="0" smtClean="0">
                <a:latin typeface="Times New Roman"/>
                <a:cs typeface="Times New Roman"/>
              </a:rPr>
              <a:t>44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>
                <a:latin typeface="Times New Roman"/>
                <a:cs typeface="Times New Roman"/>
              </a:rPr>
              <a:t>+ </a:t>
            </a:r>
            <a:r>
              <a:rPr lang="fr-FR" b="1" dirty="0" smtClean="0">
                <a:latin typeface="Times New Roman"/>
                <a:cs typeface="Times New Roman"/>
              </a:rPr>
              <a:t>0.067c</a:t>
            </a:r>
            <a:r>
              <a:rPr lang="fr-FR" b="1" baseline="-25000" dirty="0" smtClean="0">
                <a:latin typeface="Times New Roman"/>
                <a:cs typeface="Times New Roman"/>
              </a:rPr>
              <a:t>66</a:t>
            </a:r>
            <a:endParaRPr lang="fr-FR" b="1" baseline="-25000" dirty="0">
              <a:latin typeface="Times New Roman"/>
              <a:cs typeface="Times New Roman"/>
            </a:endParaRPr>
          </a:p>
          <a:p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dépend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surtout de 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lang="fr-FR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44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92189" y="471678"/>
            <a:ext cx="2090987" cy="461665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smtClean="0">
                <a:latin typeface="Times New Roman"/>
                <a:cs typeface="Times New Roman"/>
              </a:rPr>
              <a:t>orientation X2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grpSp>
        <p:nvGrpSpPr>
          <p:cNvPr id="27" name="Grouper 26"/>
          <p:cNvGrpSpPr/>
          <p:nvPr/>
        </p:nvGrpSpPr>
        <p:grpSpPr>
          <a:xfrm>
            <a:off x="977894" y="1104756"/>
            <a:ext cx="2158698" cy="2261104"/>
            <a:chOff x="977894" y="1348976"/>
            <a:chExt cx="2158698" cy="2261104"/>
          </a:xfrm>
        </p:grpSpPr>
        <p:grpSp>
          <p:nvGrpSpPr>
            <p:cNvPr id="26" name="Grouper 25"/>
            <p:cNvGrpSpPr/>
            <p:nvPr/>
          </p:nvGrpSpPr>
          <p:grpSpPr>
            <a:xfrm>
              <a:off x="977894" y="1348976"/>
              <a:ext cx="2158698" cy="2261104"/>
              <a:chOff x="977894" y="1348976"/>
              <a:chExt cx="2158698" cy="2261104"/>
            </a:xfrm>
          </p:grpSpPr>
          <p:cxnSp>
            <p:nvCxnSpPr>
              <p:cNvPr id="12" name="Connecteur droit avec flèche 11"/>
              <p:cNvCxnSpPr/>
              <p:nvPr/>
            </p:nvCxnSpPr>
            <p:spPr>
              <a:xfrm>
                <a:off x="1703156" y="2994509"/>
                <a:ext cx="1318123" cy="0"/>
              </a:xfrm>
              <a:prstGeom prst="straightConnector1">
                <a:avLst/>
              </a:prstGeom>
              <a:ln w="28575" cmpd="sng"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" name="Grouper 4"/>
              <p:cNvGrpSpPr/>
              <p:nvPr/>
            </p:nvGrpSpPr>
            <p:grpSpPr>
              <a:xfrm>
                <a:off x="977894" y="1348976"/>
                <a:ext cx="2158698" cy="2261104"/>
                <a:chOff x="977894" y="1348976"/>
                <a:chExt cx="2158698" cy="2261104"/>
              </a:xfrm>
            </p:grpSpPr>
            <p:grpSp>
              <p:nvGrpSpPr>
                <p:cNvPr id="10" name="Grouper 9"/>
                <p:cNvGrpSpPr/>
                <p:nvPr/>
              </p:nvGrpSpPr>
              <p:grpSpPr>
                <a:xfrm>
                  <a:off x="977894" y="1348976"/>
                  <a:ext cx="2158698" cy="2261104"/>
                  <a:chOff x="1485878" y="934568"/>
                  <a:chExt cx="2158698" cy="2261104"/>
                </a:xfrm>
              </p:grpSpPr>
              <p:cxnSp>
                <p:nvCxnSpPr>
                  <p:cNvPr id="14" name="Connecteur droit avec flèche 13"/>
                  <p:cNvCxnSpPr/>
                  <p:nvPr/>
                </p:nvCxnSpPr>
                <p:spPr>
                  <a:xfrm flipV="1">
                    <a:off x="2197772" y="1136316"/>
                    <a:ext cx="0" cy="1436436"/>
                  </a:xfrm>
                  <a:prstGeom prst="straightConnector1">
                    <a:avLst/>
                  </a:prstGeom>
                  <a:ln w="28575" cmpd="sng">
                    <a:solidFill>
                      <a:srgbClr val="0000FF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Connecteur droit 14"/>
                  <p:cNvCxnSpPr/>
                  <p:nvPr/>
                </p:nvCxnSpPr>
                <p:spPr>
                  <a:xfrm>
                    <a:off x="2847473" y="1671052"/>
                    <a:ext cx="0" cy="117976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" name="Arc 15"/>
                  <p:cNvSpPr/>
                  <p:nvPr/>
                </p:nvSpPr>
                <p:spPr>
                  <a:xfrm>
                    <a:off x="1837256" y="1828703"/>
                    <a:ext cx="707872" cy="992046"/>
                  </a:xfrm>
                  <a:prstGeom prst="arc">
                    <a:avLst>
                      <a:gd name="adj1" fmla="val 16200000"/>
                      <a:gd name="adj2" fmla="val 19620983"/>
                    </a:avLst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7" name="ZoneTexte 16"/>
                  <p:cNvSpPr txBox="1"/>
                  <p:nvPr/>
                </p:nvSpPr>
                <p:spPr>
                  <a:xfrm>
                    <a:off x="2835998" y="1291047"/>
                    <a:ext cx="32127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2400" b="1" dirty="0" smtClean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rPr>
                      <a:t>c</a:t>
                    </a:r>
                    <a:endParaRPr lang="fr-FR" sz="2400" b="1" dirty="0">
                      <a:solidFill>
                        <a:srgbClr val="FF0000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18" name="ZoneTexte 17"/>
                  <p:cNvSpPr txBox="1"/>
                  <p:nvPr/>
                </p:nvSpPr>
                <p:spPr>
                  <a:xfrm>
                    <a:off x="2194412" y="1461352"/>
                    <a:ext cx="33209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l-GR" sz="2400" dirty="0">
                        <a:latin typeface="Times New Roman"/>
                        <a:cs typeface="Times New Roman"/>
                      </a:rPr>
                      <a:t>θ</a:t>
                    </a:r>
                    <a:endParaRPr lang="fr-FR" sz="2400" b="1" dirty="0">
                      <a:latin typeface="Symbol" charset="2"/>
                      <a:cs typeface="Symbol" charset="2"/>
                    </a:endParaRPr>
                  </a:p>
                </p:txBody>
              </p:sp>
              <p:sp>
                <p:nvSpPr>
                  <p:cNvPr id="19" name="Arc 18"/>
                  <p:cNvSpPr/>
                  <p:nvPr/>
                </p:nvSpPr>
                <p:spPr>
                  <a:xfrm>
                    <a:off x="1783344" y="2339478"/>
                    <a:ext cx="1109582" cy="511337"/>
                  </a:xfrm>
                  <a:prstGeom prst="arc">
                    <a:avLst>
                      <a:gd name="adj1" fmla="val 1765297"/>
                      <a:gd name="adj2" fmla="val 8413465"/>
                    </a:avLst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" name="ZoneTexte 19"/>
                  <p:cNvSpPr txBox="1"/>
                  <p:nvPr/>
                </p:nvSpPr>
                <p:spPr>
                  <a:xfrm>
                    <a:off x="2363978" y="2682871"/>
                    <a:ext cx="362299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l-GR" sz="2400" dirty="0">
                        <a:latin typeface="Times New Roman"/>
                        <a:cs typeface="Times New Roman"/>
                      </a:rPr>
                      <a:t>φ</a:t>
                    </a:r>
                    <a:endParaRPr lang="fr-FR" sz="2400" b="1" dirty="0">
                      <a:latin typeface="Symbol" charset="2"/>
                      <a:cs typeface="Symbol" charset="2"/>
                    </a:endParaRPr>
                  </a:p>
                </p:txBody>
              </p:sp>
              <p:sp>
                <p:nvSpPr>
                  <p:cNvPr id="21" name="ZoneTexte 20"/>
                  <p:cNvSpPr txBox="1"/>
                  <p:nvPr/>
                </p:nvSpPr>
                <p:spPr>
                  <a:xfrm>
                    <a:off x="1485878" y="2734007"/>
                    <a:ext cx="35137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2400" b="1" dirty="0" smtClean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rPr>
                      <a:t>x</a:t>
                    </a:r>
                    <a:endParaRPr lang="fr-FR" sz="2400" b="1" dirty="0">
                      <a:solidFill>
                        <a:srgbClr val="0000FF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22" name="ZoneTexte 21"/>
                  <p:cNvSpPr txBox="1"/>
                  <p:nvPr/>
                </p:nvSpPr>
                <p:spPr>
                  <a:xfrm>
                    <a:off x="1783344" y="934568"/>
                    <a:ext cx="32127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2400" b="1" dirty="0" smtClean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rPr>
                      <a:t>z</a:t>
                    </a:r>
                    <a:endParaRPr lang="fr-FR" sz="2400" b="1" dirty="0">
                      <a:solidFill>
                        <a:srgbClr val="0000FF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23" name="ZoneTexte 22"/>
                  <p:cNvSpPr txBox="1"/>
                  <p:nvPr/>
                </p:nvSpPr>
                <p:spPr>
                  <a:xfrm>
                    <a:off x="3293198" y="2534316"/>
                    <a:ext cx="35137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2400" b="1" dirty="0" smtClean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rPr>
                      <a:t>y</a:t>
                    </a:r>
                    <a:endParaRPr lang="fr-FR" sz="2400" b="1" dirty="0">
                      <a:solidFill>
                        <a:srgbClr val="0000FF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</p:grpSp>
            <p:cxnSp>
              <p:nvCxnSpPr>
                <p:cNvPr id="11" name="Connecteur droit avec flèche 10"/>
                <p:cNvCxnSpPr/>
                <p:nvPr/>
              </p:nvCxnSpPr>
              <p:spPr>
                <a:xfrm flipV="1">
                  <a:off x="1703156" y="2085460"/>
                  <a:ext cx="636333" cy="922417"/>
                </a:xfrm>
                <a:prstGeom prst="straightConnector1">
                  <a:avLst/>
                </a:prstGeom>
                <a:ln w="28575" cmpd="sng">
                  <a:solidFill>
                    <a:srgbClr val="FF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Connecteur droit avec flèche 12"/>
                <p:cNvCxnSpPr/>
                <p:nvPr/>
              </p:nvCxnSpPr>
              <p:spPr>
                <a:xfrm>
                  <a:off x="1703156" y="2994510"/>
                  <a:ext cx="647436" cy="270713"/>
                </a:xfrm>
                <a:prstGeom prst="straightConnector1">
                  <a:avLst/>
                </a:prstGeom>
                <a:ln w="28575" cmpd="sng">
                  <a:solidFill>
                    <a:srgbClr val="FF0000"/>
                  </a:solidFill>
                  <a:prstDash val="dash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Connecteur droit avec flèche 8"/>
            <p:cNvCxnSpPr/>
            <p:nvPr/>
          </p:nvCxnSpPr>
          <p:spPr>
            <a:xfrm flipH="1">
              <a:off x="1329272" y="2986815"/>
              <a:ext cx="373884" cy="611126"/>
            </a:xfrm>
            <a:prstGeom prst="straightConnector1">
              <a:avLst/>
            </a:prstGeom>
            <a:ln w="28575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Connecteur droit avec flèche 23"/>
          <p:cNvCxnSpPr/>
          <p:nvPr/>
        </p:nvCxnSpPr>
        <p:spPr>
          <a:xfrm>
            <a:off x="6059752" y="4294757"/>
            <a:ext cx="1944546" cy="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7538425" y="3806631"/>
            <a:ext cx="321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endParaRPr lang="fr-FR" sz="2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86757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30300" y="274638"/>
            <a:ext cx="7010400" cy="842962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fr-FR" sz="3200" b="1" dirty="0" smtClean="0">
                <a:latin typeface="Times New Roman"/>
                <a:cs typeface="Times New Roman"/>
              </a:rPr>
              <a:t>tenseur élastique des cristaux hexagonaux compacts</a:t>
            </a:r>
            <a:endParaRPr lang="fr-FR" sz="3200" b="1" dirty="0">
              <a:latin typeface="Times New Roman"/>
              <a:cs typeface="Times New Roman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2301" y="3349134"/>
            <a:ext cx="8502160" cy="30006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b="1" dirty="0">
                <a:latin typeface="Times New Roman"/>
                <a:cs typeface="Times New Roman"/>
              </a:rPr>
              <a:t>un cisaillement simple fait seulement intervenir c44 et c66</a:t>
            </a:r>
            <a:r>
              <a:rPr lang="fr-FR" sz="1800" dirty="0"/>
              <a:t>:</a:t>
            </a:r>
          </a:p>
          <a:p>
            <a:pPr marL="0" indent="0">
              <a:buNone/>
            </a:pPr>
            <a:r>
              <a:rPr lang="fr-FR" sz="1800" b="1" dirty="0" smtClean="0">
                <a:latin typeface="Times New Roman"/>
                <a:cs typeface="Times New Roman"/>
              </a:rPr>
              <a:t>la vitesse du son transverse le long de c , qui </a:t>
            </a:r>
            <a:r>
              <a:rPr lang="fr-FR" sz="1800" b="1" dirty="0" err="1" smtClean="0">
                <a:latin typeface="Times New Roman"/>
                <a:cs typeface="Times New Roman"/>
              </a:rPr>
              <a:t>fait intervenir un cisaillement xz</a:t>
            </a:r>
            <a:r>
              <a:rPr lang="fr-FR" sz="1800" b="1" dirty="0" smtClean="0">
                <a:latin typeface="Times New Roman"/>
                <a:cs typeface="Times New Roman"/>
              </a:rPr>
              <a:t> ou </a:t>
            </a:r>
            <a:r>
              <a:rPr lang="fr-FR" sz="1800" b="1" dirty="0" err="1" smtClean="0">
                <a:latin typeface="Times New Roman"/>
                <a:cs typeface="Times New Roman"/>
              </a:rPr>
              <a:t>yz</a:t>
            </a:r>
            <a:r>
              <a:rPr lang="fr-FR" sz="1800" b="1" dirty="0" smtClean="0"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latin typeface="Times New Roman"/>
                <a:cs typeface="Times New Roman"/>
              </a:rPr>
              <a:t>est :</a:t>
            </a:r>
            <a:endParaRPr lang="fr-FR" sz="1800" b="1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fr-FR" sz="1800" b="1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fr-FR" sz="1800" b="1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fr-FR" sz="1800" b="1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fr-FR" sz="1800" b="1" dirty="0">
                <a:latin typeface="Times New Roman"/>
                <a:cs typeface="Times New Roman"/>
              </a:rPr>
              <a:t>dans les « plans de base » hexagonaux, cisaillement </a:t>
            </a:r>
            <a:r>
              <a:rPr lang="fr-FR" sz="1800" b="1" dirty="0" err="1" smtClean="0">
                <a:latin typeface="Times New Roman"/>
                <a:cs typeface="Times New Roman"/>
              </a:rPr>
              <a:t>xy , la vitesse est  </a:t>
            </a:r>
            <a:endParaRPr lang="fr-FR" sz="1800" b="1" dirty="0">
              <a:latin typeface="Times New Roman"/>
              <a:cs typeface="Times New Roman"/>
            </a:endParaRPr>
          </a:p>
        </p:txBody>
      </p:sp>
      <p:pic>
        <p:nvPicPr>
          <p:cNvPr id="4" name="Image 3" descr="latex-image-1.pdf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79682" y="1470098"/>
            <a:ext cx="3708718" cy="1655445"/>
          </a:xfrm>
          <a:prstGeom prst="rect">
            <a:avLst/>
          </a:prstGeom>
        </p:spPr>
      </p:pic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0793280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77" name="Équation" r:id="rId4" imgW="114300" imgH="165100" progId="Equation.3">
                  <p:embed/>
                </p:oleObj>
              </mc:Choice>
              <mc:Fallback>
                <p:oleObj name="Équation" r:id="rId4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6033518"/>
              </p:ext>
            </p:extLst>
          </p:nvPr>
        </p:nvGraphicFramePr>
        <p:xfrm>
          <a:off x="1774727" y="4191455"/>
          <a:ext cx="1259906" cy="971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78" name="Équation" r:id="rId6" imgW="609600" imgH="469900" progId="Equation.3">
                  <p:embed/>
                </p:oleObj>
              </mc:Choice>
              <mc:Fallback>
                <p:oleObj name="Équation" r:id="rId6" imgW="6096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74727" y="4191455"/>
                        <a:ext cx="1259906" cy="9711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2470124"/>
              </p:ext>
            </p:extLst>
          </p:nvPr>
        </p:nvGraphicFramePr>
        <p:xfrm>
          <a:off x="1874252" y="5822183"/>
          <a:ext cx="1160380" cy="894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79" name="Équation" r:id="rId8" imgW="609600" imgH="469900" progId="Equation.3">
                  <p:embed/>
                </p:oleObj>
              </mc:Choice>
              <mc:Fallback>
                <p:oleObj name="Équation" r:id="rId8" imgW="6096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74252" y="5822183"/>
                        <a:ext cx="1160380" cy="894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252301" y="1394223"/>
            <a:ext cx="474134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6 </a:t>
            </a:r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coefficients élastiques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cij</a:t>
            </a:r>
            <a:endParaRPr lang="fr-FR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endParaRPr lang="fr-FR" b="1" dirty="0" smtClean="0">
              <a:latin typeface="Times New Roman"/>
              <a:cs typeface="Times New Roman"/>
            </a:endParaRPr>
          </a:p>
          <a:p>
            <a:r>
              <a:rPr lang="fr-FR" b="1" dirty="0" smtClean="0">
                <a:latin typeface="Times New Roman"/>
                <a:cs typeface="Times New Roman"/>
              </a:rPr>
              <a:t>Si </a:t>
            </a:r>
            <a:r>
              <a:rPr lang="fr-FR" b="1" dirty="0">
                <a:latin typeface="Times New Roman"/>
                <a:cs typeface="Times New Roman"/>
              </a:rPr>
              <a:t>z </a:t>
            </a:r>
            <a:r>
              <a:rPr lang="fr-FR" b="1" dirty="0" err="1" smtClean="0">
                <a:latin typeface="Times New Roman"/>
                <a:cs typeface="Times New Roman"/>
              </a:rPr>
              <a:t>est parallèle à l’axe c de symétrie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>
                <a:latin typeface="Times New Roman"/>
                <a:cs typeface="Times New Roman"/>
              </a:rPr>
              <a:t>6 </a:t>
            </a:r>
            <a:r>
              <a:rPr lang="fr-FR" b="1" dirty="0" smtClean="0">
                <a:latin typeface="Times New Roman"/>
                <a:cs typeface="Times New Roman"/>
              </a:rPr>
              <a:t>,</a:t>
            </a:r>
          </a:p>
          <a:p>
            <a:r>
              <a:rPr lang="fr-FR" b="1" dirty="0" smtClean="0">
                <a:latin typeface="Times New Roman"/>
                <a:cs typeface="Times New Roman"/>
              </a:rPr>
              <a:t> les </a:t>
            </a:r>
            <a:r>
              <a:rPr lang="fr-FR" b="1" dirty="0">
                <a:latin typeface="Times New Roman"/>
                <a:cs typeface="Times New Roman"/>
              </a:rPr>
              <a:t>indices </a:t>
            </a:r>
            <a:r>
              <a:rPr lang="fr-FR" b="1" dirty="0" err="1">
                <a:latin typeface="Times New Roman"/>
                <a:cs typeface="Times New Roman"/>
              </a:rPr>
              <a:t>i,j</a:t>
            </a:r>
            <a:r>
              <a:rPr lang="fr-FR" b="1" dirty="0">
                <a:latin typeface="Times New Roman"/>
                <a:cs typeface="Times New Roman"/>
              </a:rPr>
              <a:t> </a:t>
            </a:r>
            <a:r>
              <a:rPr lang="fr-FR" b="1" dirty="0" err="1">
                <a:latin typeface="Times New Roman"/>
                <a:cs typeface="Times New Roman"/>
              </a:rPr>
              <a:t>de </a:t>
            </a:r>
            <a:r>
              <a:rPr lang="fr-FR" b="1" dirty="0">
                <a:latin typeface="Times New Roman"/>
                <a:cs typeface="Times New Roman"/>
              </a:rPr>
              <a:t>1 à 6 </a:t>
            </a:r>
            <a:r>
              <a:rPr lang="fr-FR" b="1" dirty="0" err="1">
                <a:latin typeface="Times New Roman"/>
                <a:cs typeface="Times New Roman"/>
              </a:rPr>
              <a:t>signifient respectivement </a:t>
            </a:r>
            <a:r>
              <a:rPr lang="fr-FR" b="1" dirty="0">
                <a:latin typeface="Times New Roman"/>
                <a:cs typeface="Times New Roman"/>
              </a:rPr>
              <a:t>xx, </a:t>
            </a:r>
            <a:r>
              <a:rPr lang="fr-FR" b="1" dirty="0" err="1">
                <a:latin typeface="Times New Roman"/>
                <a:cs typeface="Times New Roman"/>
              </a:rPr>
              <a:t>yy</a:t>
            </a:r>
            <a:r>
              <a:rPr lang="fr-FR" b="1" dirty="0">
                <a:latin typeface="Times New Roman"/>
                <a:cs typeface="Times New Roman"/>
              </a:rPr>
              <a:t>, </a:t>
            </a:r>
            <a:r>
              <a:rPr lang="fr-FR" b="1" dirty="0" err="1">
                <a:latin typeface="Times New Roman"/>
                <a:cs typeface="Times New Roman"/>
              </a:rPr>
              <a:t>zz</a:t>
            </a:r>
            <a:r>
              <a:rPr lang="fr-FR" b="1" dirty="0">
                <a:latin typeface="Times New Roman"/>
                <a:cs typeface="Times New Roman"/>
              </a:rPr>
              <a:t>, </a:t>
            </a:r>
            <a:r>
              <a:rPr lang="fr-FR" b="1" dirty="0" err="1">
                <a:latin typeface="Times New Roman"/>
                <a:cs typeface="Times New Roman"/>
              </a:rPr>
              <a:t>y</a:t>
            </a:r>
            <a:r>
              <a:rPr lang="fr-FR" b="1" dirty="0" err="1" smtClean="0">
                <a:latin typeface="Times New Roman"/>
                <a:cs typeface="Times New Roman"/>
              </a:rPr>
              <a:t>z</a:t>
            </a:r>
            <a:r>
              <a:rPr lang="fr-FR" b="1" dirty="0">
                <a:latin typeface="Times New Roman"/>
                <a:cs typeface="Times New Roman"/>
              </a:rPr>
              <a:t>, </a:t>
            </a:r>
            <a:r>
              <a:rPr lang="fr-FR" b="1" dirty="0" err="1" smtClean="0">
                <a:latin typeface="Times New Roman"/>
                <a:cs typeface="Times New Roman"/>
              </a:rPr>
              <a:t>xz</a:t>
            </a:r>
            <a:r>
              <a:rPr lang="fr-FR" b="1" dirty="0" smtClean="0">
                <a:latin typeface="Times New Roman"/>
                <a:cs typeface="Times New Roman"/>
              </a:rPr>
              <a:t>, </a:t>
            </a:r>
            <a:r>
              <a:rPr lang="fr-FR" b="1" dirty="0">
                <a:latin typeface="Times New Roman"/>
                <a:cs typeface="Times New Roman"/>
              </a:rPr>
              <a:t>et </a:t>
            </a:r>
            <a:r>
              <a:rPr lang="fr-FR" b="1" dirty="0" err="1" smtClean="0">
                <a:latin typeface="Times New Roman"/>
                <a:cs typeface="Times New Roman"/>
              </a:rPr>
              <a:t>xy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avec</a:t>
            </a:r>
            <a:endParaRPr lang="fr-FR" b="1" dirty="0" smtClean="0">
              <a:latin typeface="Times New Roman"/>
              <a:cs typeface="Times New Roman"/>
            </a:endParaRPr>
          </a:p>
          <a:p>
            <a:r>
              <a:rPr lang="fr-FR" b="1" dirty="0" smtClean="0">
                <a:latin typeface="Times New Roman"/>
                <a:cs typeface="Times New Roman"/>
              </a:rPr>
              <a:t>c</a:t>
            </a:r>
            <a:r>
              <a:rPr lang="fr-FR" b="1" baseline="-25000" dirty="0" smtClean="0">
                <a:latin typeface="Times New Roman"/>
                <a:cs typeface="Times New Roman"/>
              </a:rPr>
              <a:t>66</a:t>
            </a:r>
            <a:r>
              <a:rPr lang="fr-FR" b="1" dirty="0" smtClean="0">
                <a:latin typeface="Times New Roman"/>
                <a:cs typeface="Times New Roman"/>
              </a:rPr>
              <a:t> = (c</a:t>
            </a:r>
            <a:r>
              <a:rPr lang="fr-FR" b="1" baseline="-25000" dirty="0" smtClean="0">
                <a:latin typeface="Times New Roman"/>
                <a:cs typeface="Times New Roman"/>
              </a:rPr>
              <a:t>11</a:t>
            </a:r>
            <a:r>
              <a:rPr lang="fr-FR" b="1" dirty="0" smtClean="0">
                <a:latin typeface="Times New Roman"/>
                <a:cs typeface="Times New Roman"/>
              </a:rPr>
              <a:t> – c</a:t>
            </a:r>
            <a:r>
              <a:rPr lang="fr-FR" b="1" baseline="-25000" dirty="0" smtClean="0">
                <a:latin typeface="Times New Roman"/>
                <a:cs typeface="Times New Roman"/>
              </a:rPr>
              <a:t>12</a:t>
            </a:r>
            <a:r>
              <a:rPr lang="fr-FR" b="1" dirty="0" smtClean="0">
                <a:latin typeface="Times New Roman"/>
                <a:cs typeface="Times New Roman"/>
              </a:rPr>
              <a:t>)/2</a:t>
            </a:r>
            <a:endParaRPr lang="fr-FR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56919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/>
          <p:cNvPicPr>
            <a:picLocks noChangeAspect="1" noChangeArrowheads="1"/>
          </p:cNvPicPr>
          <p:nvPr/>
        </p:nvPicPr>
        <p:blipFill>
          <a:blip r:embed="rId2" cstate="print"/>
          <a:srcRect l="25394" t="16769" r="12001" b="15820"/>
          <a:stretch>
            <a:fillRect/>
          </a:stretch>
        </p:blipFill>
        <p:spPr bwMode="auto">
          <a:xfrm>
            <a:off x="5408239" y="3209999"/>
            <a:ext cx="3508546" cy="2359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D:\Users\ariel\Bureau\X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2922" y="677548"/>
            <a:ext cx="3475177" cy="217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ZoneTexte 4"/>
          <p:cNvSpPr txBox="1">
            <a:spLocks noChangeArrowheads="1"/>
          </p:cNvSpPr>
          <p:nvPr/>
        </p:nvSpPr>
        <p:spPr bwMode="auto">
          <a:xfrm>
            <a:off x="386780" y="3597941"/>
            <a:ext cx="4790046" cy="2862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Orientation : </a:t>
            </a:r>
            <a:r>
              <a:rPr lang="el-GR" b="1" dirty="0">
                <a:latin typeface="Times New Roman"/>
                <a:cs typeface="Times New Roman"/>
              </a:rPr>
              <a:t>θ</a:t>
            </a:r>
            <a:r>
              <a:rPr lang="fr-FR" b="1" dirty="0">
                <a:latin typeface="Times New Roman"/>
                <a:cs typeface="Times New Roman"/>
              </a:rPr>
              <a:t>=</a:t>
            </a:r>
            <a:r>
              <a:rPr lang="fr-FR" b="1" dirty="0" smtClean="0">
                <a:latin typeface="Times New Roman"/>
                <a:cs typeface="Times New Roman"/>
              </a:rPr>
              <a:t>89.5</a:t>
            </a:r>
            <a:r>
              <a:rPr lang="fr-FR" b="1" dirty="0">
                <a:latin typeface="Times New Roman"/>
                <a:cs typeface="Times New Roman"/>
              </a:rPr>
              <a:t>° ; </a:t>
            </a:r>
            <a:r>
              <a:rPr lang="el-GR" b="1" dirty="0">
                <a:latin typeface="Times New Roman"/>
                <a:cs typeface="Times New Roman"/>
              </a:rPr>
              <a:t>φ</a:t>
            </a:r>
            <a:r>
              <a:rPr lang="fr-FR" b="1" dirty="0">
                <a:latin typeface="Times New Roman"/>
                <a:cs typeface="Times New Roman"/>
              </a:rPr>
              <a:t>=75</a:t>
            </a:r>
            <a:r>
              <a:rPr lang="fr-FR" b="1" dirty="0" smtClean="0">
                <a:latin typeface="Times New Roman"/>
                <a:cs typeface="Times New Roman"/>
              </a:rPr>
              <a:t>°</a:t>
            </a:r>
          </a:p>
          <a:p>
            <a:endParaRPr lang="fr-FR" b="1" dirty="0">
              <a:latin typeface="Times New Roman"/>
              <a:cs typeface="Times New Roman"/>
            </a:endParaRPr>
          </a:p>
          <a:p>
            <a:r>
              <a:rPr lang="fr-FR" b="1" dirty="0" err="1" smtClean="0">
                <a:latin typeface="Times New Roman"/>
                <a:cs typeface="Times New Roman"/>
              </a:rPr>
              <a:t>module mesuré</a:t>
            </a:r>
            <a:r>
              <a:rPr lang="fr-FR" b="1" dirty="0" smtClean="0">
                <a:latin typeface="Times New Roman"/>
                <a:cs typeface="Times New Roman"/>
              </a:rPr>
              <a:t>: </a:t>
            </a:r>
          </a:p>
          <a:p>
            <a:r>
              <a:rPr lang="fr-FR" b="1" dirty="0" smtClean="0">
                <a:latin typeface="Symbol" charset="2"/>
                <a:cs typeface="Symbol" charset="2"/>
              </a:rPr>
              <a:t>m</a:t>
            </a:r>
            <a:r>
              <a:rPr lang="fr-FR" b="1" dirty="0" smtClean="0">
                <a:latin typeface="Times New Roman"/>
                <a:cs typeface="Times New Roman"/>
              </a:rPr>
              <a:t> = 0.0001(c</a:t>
            </a:r>
            <a:r>
              <a:rPr lang="fr-FR" b="1" baseline="-25000" dirty="0" smtClean="0">
                <a:latin typeface="Times New Roman"/>
                <a:cs typeface="Times New Roman"/>
              </a:rPr>
              <a:t>11</a:t>
            </a:r>
            <a:r>
              <a:rPr lang="fr-FR" b="1" dirty="0" smtClean="0">
                <a:latin typeface="Times New Roman"/>
                <a:cs typeface="Times New Roman"/>
              </a:rPr>
              <a:t>-2c</a:t>
            </a:r>
            <a:r>
              <a:rPr lang="fr-FR" b="1" baseline="-25000" dirty="0" smtClean="0">
                <a:latin typeface="Times New Roman"/>
                <a:cs typeface="Times New Roman"/>
              </a:rPr>
              <a:t>13</a:t>
            </a:r>
            <a:r>
              <a:rPr lang="fr-FR" b="1" dirty="0" smtClean="0">
                <a:latin typeface="Times New Roman"/>
                <a:cs typeface="Times New Roman"/>
              </a:rPr>
              <a:t>+c</a:t>
            </a:r>
            <a:r>
              <a:rPr lang="fr-FR" b="1" baseline="-25000" dirty="0" smtClean="0">
                <a:latin typeface="Times New Roman"/>
                <a:cs typeface="Times New Roman"/>
              </a:rPr>
              <a:t>33</a:t>
            </a:r>
            <a:r>
              <a:rPr lang="fr-FR" b="1" dirty="0" smtClean="0">
                <a:latin typeface="Times New Roman"/>
                <a:cs typeface="Times New Roman"/>
              </a:rPr>
              <a:t>) </a:t>
            </a:r>
            <a:r>
              <a:rPr lang="fr-FR" b="1" dirty="0">
                <a:latin typeface="Times New Roman"/>
                <a:cs typeface="Times New Roman"/>
              </a:rPr>
              <a:t>+ </a:t>
            </a:r>
            <a:r>
              <a:rPr lang="fr-FR" b="1" dirty="0" smtClean="0">
                <a:latin typeface="Times New Roman"/>
                <a:cs typeface="Times New Roman"/>
              </a:rPr>
              <a:t>0.933c</a:t>
            </a:r>
            <a:r>
              <a:rPr lang="fr-FR" b="1" baseline="-25000" dirty="0" smtClean="0">
                <a:latin typeface="Times New Roman"/>
                <a:cs typeface="Times New Roman"/>
              </a:rPr>
              <a:t>44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>
                <a:latin typeface="Times New Roman"/>
                <a:cs typeface="Times New Roman"/>
              </a:rPr>
              <a:t>+ </a:t>
            </a:r>
            <a:r>
              <a:rPr lang="fr-FR" b="1" dirty="0" smtClean="0">
                <a:latin typeface="Times New Roman"/>
                <a:cs typeface="Times New Roman"/>
              </a:rPr>
              <a:t>0.067c</a:t>
            </a:r>
            <a:r>
              <a:rPr lang="fr-FR" b="1" baseline="-25000" dirty="0" smtClean="0">
                <a:latin typeface="Times New Roman"/>
                <a:cs typeface="Times New Roman"/>
              </a:rPr>
              <a:t>66</a:t>
            </a:r>
            <a:endParaRPr lang="fr-FR" b="1" baseline="-25000" dirty="0">
              <a:latin typeface="Times New Roman"/>
              <a:cs typeface="Times New Roman"/>
            </a:endParaRPr>
          </a:p>
          <a:p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dépend surtout de 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lang="fr-FR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44</a:t>
            </a:r>
          </a:p>
          <a:p>
            <a:endParaRPr lang="fr-FR" b="1" dirty="0">
              <a:latin typeface="Times New Roman"/>
              <a:cs typeface="Times New Roman"/>
            </a:endParaRPr>
          </a:p>
          <a:p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prediction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à partir des mesures de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Crepeau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et al. à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1.32K et de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Greywall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at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 1.2K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où les dislocations ne peuvent se déplacer à 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10 MHz:</a:t>
            </a:r>
          </a:p>
          <a:p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 </a:t>
            </a:r>
            <a:r>
              <a:rPr lang="fr-FR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fr-FR" b="1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= 122 bar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92189" y="471678"/>
            <a:ext cx="2090987" cy="461665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smtClean="0">
                <a:latin typeface="Times New Roman"/>
                <a:cs typeface="Times New Roman"/>
              </a:rPr>
              <a:t>orientation X2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grpSp>
        <p:nvGrpSpPr>
          <p:cNvPr id="27" name="Grouper 26"/>
          <p:cNvGrpSpPr/>
          <p:nvPr/>
        </p:nvGrpSpPr>
        <p:grpSpPr>
          <a:xfrm>
            <a:off x="977894" y="1104756"/>
            <a:ext cx="2158698" cy="2261104"/>
            <a:chOff x="977894" y="1348976"/>
            <a:chExt cx="2158698" cy="2261104"/>
          </a:xfrm>
        </p:grpSpPr>
        <p:grpSp>
          <p:nvGrpSpPr>
            <p:cNvPr id="26" name="Grouper 25"/>
            <p:cNvGrpSpPr/>
            <p:nvPr/>
          </p:nvGrpSpPr>
          <p:grpSpPr>
            <a:xfrm>
              <a:off x="977894" y="1348976"/>
              <a:ext cx="2158698" cy="2261104"/>
              <a:chOff x="977894" y="1348976"/>
              <a:chExt cx="2158698" cy="2261104"/>
            </a:xfrm>
          </p:grpSpPr>
          <p:cxnSp>
            <p:nvCxnSpPr>
              <p:cNvPr id="12" name="Connecteur droit avec flèche 11"/>
              <p:cNvCxnSpPr/>
              <p:nvPr/>
            </p:nvCxnSpPr>
            <p:spPr>
              <a:xfrm>
                <a:off x="1703156" y="2994509"/>
                <a:ext cx="1318123" cy="0"/>
              </a:xfrm>
              <a:prstGeom prst="straightConnector1">
                <a:avLst/>
              </a:prstGeom>
              <a:ln w="28575" cmpd="sng"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" name="Grouper 4"/>
              <p:cNvGrpSpPr/>
              <p:nvPr/>
            </p:nvGrpSpPr>
            <p:grpSpPr>
              <a:xfrm>
                <a:off x="977894" y="1348976"/>
                <a:ext cx="2158698" cy="2261104"/>
                <a:chOff x="977894" y="1348976"/>
                <a:chExt cx="2158698" cy="2261104"/>
              </a:xfrm>
            </p:grpSpPr>
            <p:grpSp>
              <p:nvGrpSpPr>
                <p:cNvPr id="10" name="Grouper 9"/>
                <p:cNvGrpSpPr/>
                <p:nvPr/>
              </p:nvGrpSpPr>
              <p:grpSpPr>
                <a:xfrm>
                  <a:off x="977894" y="1348976"/>
                  <a:ext cx="2158698" cy="2261104"/>
                  <a:chOff x="1485878" y="934568"/>
                  <a:chExt cx="2158698" cy="2261104"/>
                </a:xfrm>
              </p:grpSpPr>
              <p:cxnSp>
                <p:nvCxnSpPr>
                  <p:cNvPr id="14" name="Connecteur droit avec flèche 13"/>
                  <p:cNvCxnSpPr/>
                  <p:nvPr/>
                </p:nvCxnSpPr>
                <p:spPr>
                  <a:xfrm flipV="1">
                    <a:off x="2197772" y="1136316"/>
                    <a:ext cx="0" cy="1436436"/>
                  </a:xfrm>
                  <a:prstGeom prst="straightConnector1">
                    <a:avLst/>
                  </a:prstGeom>
                  <a:ln w="28575" cmpd="sng">
                    <a:solidFill>
                      <a:srgbClr val="0000FF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Connecteur droit 14"/>
                  <p:cNvCxnSpPr/>
                  <p:nvPr/>
                </p:nvCxnSpPr>
                <p:spPr>
                  <a:xfrm>
                    <a:off x="2847473" y="1671052"/>
                    <a:ext cx="0" cy="117976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" name="Arc 15"/>
                  <p:cNvSpPr/>
                  <p:nvPr/>
                </p:nvSpPr>
                <p:spPr>
                  <a:xfrm>
                    <a:off x="1837256" y="1828703"/>
                    <a:ext cx="707872" cy="992046"/>
                  </a:xfrm>
                  <a:prstGeom prst="arc">
                    <a:avLst>
                      <a:gd name="adj1" fmla="val 16200000"/>
                      <a:gd name="adj2" fmla="val 19620983"/>
                    </a:avLst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7" name="ZoneTexte 16"/>
                  <p:cNvSpPr txBox="1"/>
                  <p:nvPr/>
                </p:nvSpPr>
                <p:spPr>
                  <a:xfrm>
                    <a:off x="2835998" y="1291047"/>
                    <a:ext cx="32127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2400" b="1" dirty="0" smtClean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rPr>
                      <a:t>c</a:t>
                    </a:r>
                    <a:endParaRPr lang="fr-FR" sz="2400" b="1" dirty="0">
                      <a:solidFill>
                        <a:srgbClr val="FF0000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18" name="ZoneTexte 17"/>
                  <p:cNvSpPr txBox="1"/>
                  <p:nvPr/>
                </p:nvSpPr>
                <p:spPr>
                  <a:xfrm>
                    <a:off x="2194412" y="1461352"/>
                    <a:ext cx="33209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l-GR" sz="2400" dirty="0">
                        <a:latin typeface="Times New Roman"/>
                        <a:cs typeface="Times New Roman"/>
                      </a:rPr>
                      <a:t>θ</a:t>
                    </a:r>
                    <a:endParaRPr lang="fr-FR" sz="2400" b="1" dirty="0">
                      <a:latin typeface="Symbol" charset="2"/>
                      <a:cs typeface="Symbol" charset="2"/>
                    </a:endParaRPr>
                  </a:p>
                </p:txBody>
              </p:sp>
              <p:sp>
                <p:nvSpPr>
                  <p:cNvPr id="19" name="Arc 18"/>
                  <p:cNvSpPr/>
                  <p:nvPr/>
                </p:nvSpPr>
                <p:spPr>
                  <a:xfrm>
                    <a:off x="1783344" y="2339478"/>
                    <a:ext cx="1109582" cy="511337"/>
                  </a:xfrm>
                  <a:prstGeom prst="arc">
                    <a:avLst>
                      <a:gd name="adj1" fmla="val 1765297"/>
                      <a:gd name="adj2" fmla="val 8413465"/>
                    </a:avLst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" name="ZoneTexte 19"/>
                  <p:cNvSpPr txBox="1"/>
                  <p:nvPr/>
                </p:nvSpPr>
                <p:spPr>
                  <a:xfrm>
                    <a:off x="2363978" y="2682871"/>
                    <a:ext cx="362299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l-GR" sz="2400" dirty="0">
                        <a:latin typeface="Times New Roman"/>
                        <a:cs typeface="Times New Roman"/>
                      </a:rPr>
                      <a:t>φ</a:t>
                    </a:r>
                    <a:endParaRPr lang="fr-FR" sz="2400" b="1" dirty="0">
                      <a:latin typeface="Symbol" charset="2"/>
                      <a:cs typeface="Symbol" charset="2"/>
                    </a:endParaRPr>
                  </a:p>
                </p:txBody>
              </p:sp>
              <p:sp>
                <p:nvSpPr>
                  <p:cNvPr id="21" name="ZoneTexte 20"/>
                  <p:cNvSpPr txBox="1"/>
                  <p:nvPr/>
                </p:nvSpPr>
                <p:spPr>
                  <a:xfrm>
                    <a:off x="1485878" y="2734007"/>
                    <a:ext cx="35137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2400" b="1" dirty="0" smtClean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rPr>
                      <a:t>x</a:t>
                    </a:r>
                    <a:endParaRPr lang="fr-FR" sz="2400" b="1" dirty="0">
                      <a:solidFill>
                        <a:srgbClr val="0000FF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22" name="ZoneTexte 21"/>
                  <p:cNvSpPr txBox="1"/>
                  <p:nvPr/>
                </p:nvSpPr>
                <p:spPr>
                  <a:xfrm>
                    <a:off x="1783344" y="934568"/>
                    <a:ext cx="32127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2400" b="1" dirty="0" smtClean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rPr>
                      <a:t>z</a:t>
                    </a:r>
                    <a:endParaRPr lang="fr-FR" sz="2400" b="1" dirty="0">
                      <a:solidFill>
                        <a:srgbClr val="0000FF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23" name="ZoneTexte 22"/>
                  <p:cNvSpPr txBox="1"/>
                  <p:nvPr/>
                </p:nvSpPr>
                <p:spPr>
                  <a:xfrm>
                    <a:off x="3293198" y="2534316"/>
                    <a:ext cx="35137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2400" b="1" dirty="0" smtClean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rPr>
                      <a:t>y</a:t>
                    </a:r>
                    <a:endParaRPr lang="fr-FR" sz="2400" b="1" dirty="0">
                      <a:solidFill>
                        <a:srgbClr val="0000FF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</p:grpSp>
            <p:cxnSp>
              <p:nvCxnSpPr>
                <p:cNvPr id="11" name="Connecteur droit avec flèche 10"/>
                <p:cNvCxnSpPr/>
                <p:nvPr/>
              </p:nvCxnSpPr>
              <p:spPr>
                <a:xfrm flipV="1">
                  <a:off x="1703156" y="2085460"/>
                  <a:ext cx="636333" cy="922417"/>
                </a:xfrm>
                <a:prstGeom prst="straightConnector1">
                  <a:avLst/>
                </a:prstGeom>
                <a:ln w="28575" cmpd="sng">
                  <a:solidFill>
                    <a:srgbClr val="FF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Connecteur droit avec flèche 12"/>
                <p:cNvCxnSpPr/>
                <p:nvPr/>
              </p:nvCxnSpPr>
              <p:spPr>
                <a:xfrm>
                  <a:off x="1703156" y="2994510"/>
                  <a:ext cx="647436" cy="270713"/>
                </a:xfrm>
                <a:prstGeom prst="straightConnector1">
                  <a:avLst/>
                </a:prstGeom>
                <a:ln w="28575" cmpd="sng">
                  <a:solidFill>
                    <a:srgbClr val="FF0000"/>
                  </a:solidFill>
                  <a:prstDash val="dash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Connecteur droit avec flèche 8"/>
            <p:cNvCxnSpPr/>
            <p:nvPr/>
          </p:nvCxnSpPr>
          <p:spPr>
            <a:xfrm flipH="1">
              <a:off x="1329272" y="2986815"/>
              <a:ext cx="373884" cy="611126"/>
            </a:xfrm>
            <a:prstGeom prst="straightConnector1">
              <a:avLst/>
            </a:prstGeom>
            <a:ln w="28575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Connecteur droit avec flèche 23"/>
          <p:cNvCxnSpPr/>
          <p:nvPr/>
        </p:nvCxnSpPr>
        <p:spPr>
          <a:xfrm>
            <a:off x="6059752" y="4294757"/>
            <a:ext cx="1944546" cy="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7538425" y="3806631"/>
            <a:ext cx="321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endParaRPr lang="fr-FR" sz="2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39609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 noChangeArrowheads="1"/>
          </p:cNvPicPr>
          <p:nvPr/>
        </p:nvPicPr>
        <p:blipFill>
          <a:blip r:embed="rId2" cstate="print"/>
          <a:srcRect l="31694" t="7950" r="16331" b="9521"/>
          <a:stretch>
            <a:fillRect/>
          </a:stretch>
        </p:blipFill>
        <p:spPr bwMode="auto">
          <a:xfrm>
            <a:off x="5003800" y="837035"/>
            <a:ext cx="3813175" cy="378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D:\Users\ariel\Bureau\X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125960"/>
            <a:ext cx="3384550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ZoneTexte 5"/>
          <p:cNvSpPr txBox="1">
            <a:spLocks noChangeArrowheads="1"/>
          </p:cNvSpPr>
          <p:nvPr/>
        </p:nvSpPr>
        <p:spPr bwMode="auto">
          <a:xfrm>
            <a:off x="809557" y="4963269"/>
            <a:ext cx="635484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Orientation : </a:t>
            </a:r>
            <a:r>
              <a:rPr lang="el-GR" b="1" dirty="0">
                <a:latin typeface="Times New Roman"/>
                <a:cs typeface="Times New Roman"/>
              </a:rPr>
              <a:t>θ</a:t>
            </a:r>
            <a:r>
              <a:rPr lang="fr-FR" b="1" dirty="0">
                <a:latin typeface="Times New Roman"/>
                <a:cs typeface="Times New Roman"/>
              </a:rPr>
              <a:t>=45° ; </a:t>
            </a:r>
            <a:r>
              <a:rPr lang="el-GR" b="1" dirty="0">
                <a:latin typeface="Times New Roman"/>
                <a:cs typeface="Times New Roman"/>
              </a:rPr>
              <a:t>φ</a:t>
            </a:r>
            <a:r>
              <a:rPr lang="fr-FR" b="1" dirty="0">
                <a:latin typeface="Times New Roman"/>
                <a:cs typeface="Times New Roman"/>
              </a:rPr>
              <a:t>=85°</a:t>
            </a:r>
          </a:p>
          <a:p>
            <a:r>
              <a:rPr lang="fr-FR" b="1" dirty="0" err="1" smtClean="0">
                <a:latin typeface="Times New Roman"/>
                <a:cs typeface="Times New Roman"/>
              </a:rPr>
              <a:t>module mesuré </a:t>
            </a:r>
            <a:r>
              <a:rPr lang="fr-FR" b="1" dirty="0" smtClean="0">
                <a:latin typeface="Times New Roman"/>
                <a:cs typeface="Times New Roman"/>
              </a:rPr>
              <a:t>: </a:t>
            </a:r>
            <a:r>
              <a:rPr lang="fr-FR" b="1" dirty="0">
                <a:latin typeface="Symbol" charset="2"/>
                <a:cs typeface="Symbol" charset="2"/>
              </a:rPr>
              <a:t>m</a:t>
            </a:r>
            <a:r>
              <a:rPr lang="fr-FR" b="1" dirty="0">
                <a:latin typeface="Times New Roman"/>
                <a:cs typeface="Times New Roman"/>
              </a:rPr>
              <a:t> </a:t>
            </a:r>
            <a:r>
              <a:rPr lang="fr-FR" b="1" dirty="0" smtClean="0">
                <a:latin typeface="Times New Roman"/>
                <a:cs typeface="Times New Roman"/>
              </a:rPr>
              <a:t>= 0.248 (c</a:t>
            </a:r>
            <a:r>
              <a:rPr lang="fr-FR" b="1" baseline="-25000" dirty="0" smtClean="0">
                <a:latin typeface="Times New Roman"/>
                <a:cs typeface="Times New Roman"/>
              </a:rPr>
              <a:t>11</a:t>
            </a:r>
            <a:r>
              <a:rPr lang="fr-FR" b="1" dirty="0" smtClean="0">
                <a:latin typeface="Times New Roman"/>
                <a:cs typeface="Times New Roman"/>
              </a:rPr>
              <a:t>-2.c</a:t>
            </a:r>
            <a:r>
              <a:rPr lang="fr-FR" b="1" baseline="-25000" dirty="0" smtClean="0">
                <a:latin typeface="Times New Roman"/>
                <a:cs typeface="Times New Roman"/>
              </a:rPr>
              <a:t>13</a:t>
            </a:r>
            <a:r>
              <a:rPr lang="fr-FR" b="1" dirty="0" smtClean="0">
                <a:latin typeface="Times New Roman"/>
                <a:cs typeface="Times New Roman"/>
              </a:rPr>
              <a:t>+c</a:t>
            </a:r>
            <a:r>
              <a:rPr lang="fr-FR" b="1" baseline="-25000" dirty="0" smtClean="0">
                <a:latin typeface="Times New Roman"/>
                <a:cs typeface="Times New Roman"/>
              </a:rPr>
              <a:t>33</a:t>
            </a:r>
            <a:r>
              <a:rPr lang="fr-FR" b="1" dirty="0" smtClean="0">
                <a:latin typeface="Times New Roman"/>
                <a:cs typeface="Times New Roman"/>
              </a:rPr>
              <a:t>) </a:t>
            </a:r>
            <a:r>
              <a:rPr lang="fr-FR" b="1" dirty="0">
                <a:latin typeface="Times New Roman"/>
                <a:cs typeface="Times New Roman"/>
              </a:rPr>
              <a:t>+ </a:t>
            </a:r>
            <a:r>
              <a:rPr lang="fr-FR" b="1" dirty="0" smtClean="0">
                <a:latin typeface="Times New Roman"/>
                <a:cs typeface="Times New Roman"/>
              </a:rPr>
              <a:t>0.0038c</a:t>
            </a:r>
            <a:r>
              <a:rPr lang="fr-FR" b="1" baseline="-25000" dirty="0" smtClean="0">
                <a:latin typeface="Times New Roman"/>
                <a:cs typeface="Times New Roman"/>
              </a:rPr>
              <a:t>44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>
                <a:latin typeface="Times New Roman"/>
                <a:cs typeface="Times New Roman"/>
              </a:rPr>
              <a:t>+ </a:t>
            </a:r>
            <a:r>
              <a:rPr lang="fr-FR" b="1" dirty="0" smtClean="0">
                <a:latin typeface="Times New Roman"/>
                <a:cs typeface="Times New Roman"/>
              </a:rPr>
              <a:t>0.0038c</a:t>
            </a:r>
            <a:r>
              <a:rPr lang="fr-FR" b="1" baseline="-25000" dirty="0" smtClean="0">
                <a:latin typeface="Times New Roman"/>
                <a:cs typeface="Times New Roman"/>
              </a:rPr>
              <a:t>66</a:t>
            </a:r>
            <a:endParaRPr lang="fr-FR" b="1" baseline="-25000" dirty="0">
              <a:latin typeface="Times New Roman"/>
              <a:cs typeface="Times New Roman"/>
            </a:endParaRPr>
          </a:p>
          <a:p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dépendance négligeable de 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lang="fr-FR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44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et c</a:t>
            </a:r>
            <a:r>
              <a:rPr lang="fr-FR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66</a:t>
            </a:r>
            <a:endParaRPr lang="fr-FR" b="1" baseline="-250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fr-FR" b="1" dirty="0" err="1" smtClean="0">
                <a:latin typeface="Times New Roman"/>
                <a:cs typeface="Times New Roman"/>
              </a:rPr>
              <a:t>dans l’état rigide module prédit </a:t>
            </a:r>
            <a:r>
              <a:rPr lang="fr-FR" b="1" dirty="0" smtClean="0">
                <a:latin typeface="Times New Roman"/>
                <a:cs typeface="Times New Roman"/>
              </a:rPr>
              <a:t>: </a:t>
            </a:r>
            <a:r>
              <a:rPr lang="fr-FR" b="1" dirty="0" err="1" smtClean="0">
                <a:latin typeface="Symbol" charset="2"/>
                <a:cs typeface="Symbol" charset="2"/>
              </a:rPr>
              <a:t>m</a:t>
            </a:r>
            <a:r>
              <a:rPr lang="fr-FR" b="1" baseline="-25000" dirty="0" err="1" smtClean="0">
                <a:latin typeface="Times New Roman"/>
                <a:cs typeface="Times New Roman"/>
              </a:rPr>
              <a:t>stiff</a:t>
            </a:r>
            <a:r>
              <a:rPr lang="fr-FR" b="1" baseline="-25000" dirty="0" smtClean="0">
                <a:latin typeface="Times New Roman"/>
                <a:cs typeface="Times New Roman"/>
              </a:rPr>
              <a:t> </a:t>
            </a:r>
            <a:r>
              <a:rPr lang="fr-FR" b="1" dirty="0" smtClean="0">
                <a:latin typeface="Times New Roman"/>
                <a:cs typeface="Times New Roman"/>
              </a:rPr>
              <a:t>= 187 bar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597944" y="240846"/>
            <a:ext cx="2090987" cy="461665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smtClean="0">
                <a:latin typeface="Times New Roman"/>
                <a:cs typeface="Times New Roman"/>
              </a:rPr>
              <a:t>orientation X3</a:t>
            </a:r>
            <a:endParaRPr lang="en-US" sz="24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3529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3396" y="3653277"/>
            <a:ext cx="3335672" cy="16490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800" b="1" dirty="0" smtClean="0">
                <a:latin typeface="Times New Roman"/>
                <a:cs typeface="Times New Roman"/>
              </a:rPr>
              <a:t>les dislocations sont très mobiles dans un domaine </a:t>
            </a:r>
            <a:r>
              <a:rPr lang="fr-FR" sz="1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entre</a:t>
            </a:r>
            <a:r>
              <a:rPr lang="fr-FR"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</a:p>
          <a:p>
            <a:pPr marL="0" indent="0">
              <a:buNone/>
            </a:pPr>
            <a:r>
              <a:rPr lang="fr-FR"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- accrochage par les impuretés à basse </a:t>
            </a:r>
            <a:r>
              <a:rPr lang="fr-FR" sz="1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endParaRPr lang="fr-FR" sz="18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fr-FR"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- </a:t>
            </a:r>
            <a:r>
              <a:rPr lang="fr-FR" sz="1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freinage par les fluctuations thermiques à plus haute T</a:t>
            </a:r>
            <a:endParaRPr lang="fr-FR" sz="18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fr-FR" sz="18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Titre 3"/>
          <p:cNvSpPr txBox="1">
            <a:spLocks noGrp="1"/>
          </p:cNvSpPr>
          <p:nvPr>
            <p:ph type="title"/>
          </p:nvPr>
        </p:nvSpPr>
        <p:spPr>
          <a:xfrm>
            <a:off x="375212" y="90003"/>
            <a:ext cx="8413417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800" b="1" smtClean="0">
                <a:latin typeface="Times New Roman"/>
                <a:cs typeface="Times New Roman"/>
              </a:rPr>
              <a:t>vers 0.2 Kelvin, les cristaux d’ hélium 4 </a:t>
            </a:r>
            <a:br>
              <a:rPr lang="fr-FR" sz="2800" b="1" smtClean="0">
                <a:latin typeface="Times New Roman"/>
                <a:cs typeface="Times New Roman"/>
              </a:rPr>
            </a:br>
            <a:r>
              <a:rPr lang="fr-FR" sz="2800" b="1" smtClean="0">
                <a:latin typeface="Times New Roman"/>
                <a:cs typeface="Times New Roman"/>
              </a:rPr>
              <a:t>sont étonnamment mous</a:t>
            </a:r>
            <a:endParaRPr lang="fr-FR" sz="2400" b="1">
              <a:latin typeface="Times New Roman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3396" y="1288266"/>
            <a:ext cx="3335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un cristal  hexagonal </a:t>
            </a:r>
          </a:p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d’hélium 4</a:t>
            </a:r>
          </a:p>
        </p:txBody>
      </p:sp>
      <p:sp>
        <p:nvSpPr>
          <p:cNvPr id="2" name="Rectangle 1"/>
          <p:cNvSpPr/>
          <p:nvPr/>
        </p:nvSpPr>
        <p:spPr>
          <a:xfrm>
            <a:off x="113396" y="1986349"/>
            <a:ext cx="33356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une mesure directe de sa résistance élastique à un cisaillement</a:t>
            </a:r>
          </a:p>
        </p:txBody>
      </p:sp>
      <p:pic>
        <p:nvPicPr>
          <p:cNvPr id="7" name="Image 6" descr="3domains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2"/>
          <a:stretch/>
        </p:blipFill>
        <p:spPr>
          <a:xfrm>
            <a:off x="3378200" y="1288266"/>
            <a:ext cx="5765800" cy="545225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216400" y="1129000"/>
            <a:ext cx="49972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i="1" dirty="0" err="1" smtClean="0">
                <a:latin typeface="Times New Roman"/>
                <a:cs typeface="Times New Roman"/>
              </a:rPr>
              <a:t>Haziot</a:t>
            </a:r>
            <a:r>
              <a:rPr lang="fr-FR" sz="1600" b="1" i="1" dirty="0" smtClean="0">
                <a:latin typeface="Times New Roman"/>
                <a:cs typeface="Times New Roman"/>
              </a:rPr>
              <a:t> et al.  </a:t>
            </a:r>
            <a:r>
              <a:rPr lang="fr-FR" sz="1600" b="1" i="1" dirty="0" err="1" smtClean="0">
                <a:latin typeface="Times New Roman"/>
                <a:cs typeface="Times New Roman"/>
              </a:rPr>
              <a:t>à paraître dans </a:t>
            </a:r>
            <a:r>
              <a:rPr lang="fr-FR" sz="1600" b="1" i="1" dirty="0" smtClean="0">
                <a:latin typeface="Times New Roman"/>
                <a:cs typeface="Times New Roman"/>
              </a:rPr>
              <a:t>Phys. </a:t>
            </a:r>
            <a:r>
              <a:rPr lang="fr-FR" sz="1600" b="1" i="1" dirty="0" err="1" smtClean="0">
                <a:latin typeface="Times New Roman"/>
                <a:cs typeface="Times New Roman"/>
              </a:rPr>
              <a:t>Rev</a:t>
            </a:r>
            <a:r>
              <a:rPr lang="fr-FR" sz="1600" b="1" i="1" dirty="0" smtClean="0">
                <a:latin typeface="Times New Roman"/>
                <a:cs typeface="Times New Roman"/>
              </a:rPr>
              <a:t>. </a:t>
            </a:r>
            <a:r>
              <a:rPr lang="fr-FR" sz="1600" b="1" i="1" dirty="0" err="1" smtClean="0">
                <a:latin typeface="Times New Roman"/>
                <a:cs typeface="Times New Roman"/>
              </a:rPr>
              <a:t>Lett</a:t>
            </a:r>
            <a:r>
              <a:rPr lang="fr-FR" sz="1600" b="1" i="1" dirty="0" smtClean="0">
                <a:latin typeface="Times New Roman"/>
                <a:cs typeface="Times New Roman"/>
              </a:rPr>
              <a:t>. (déc. 2012)</a:t>
            </a:r>
            <a:endParaRPr lang="fr-FR" sz="1600" b="1" i="1" dirty="0">
              <a:latin typeface="Times New Roman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3396" y="5537065"/>
            <a:ext cx="33356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atin typeface="Times New Roman"/>
                <a:cs typeface="Times New Roman"/>
              </a:rPr>
              <a:t>pas de plasticité équivalente dans les cristaux classiques</a:t>
            </a:r>
            <a:endParaRPr lang="fr-FR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/>
              <a:cs typeface="Times New Roman"/>
            </a:endParaRPr>
          </a:p>
          <a:p>
            <a:r>
              <a:rPr lang="fr-FR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Nous avons résolu l’</a:t>
            </a:r>
            <a:r>
              <a:rPr lang="fr-FR" b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énigme de la 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« </a:t>
            </a:r>
            <a:r>
              <a:rPr lang="fr-FR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supersolidité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 ».</a:t>
            </a:r>
            <a:endParaRPr lang="fr-FR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13396" y="2961431"/>
            <a:ext cx="2544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000000"/>
                </a:solidFill>
                <a:latin typeface="Times New Roman"/>
                <a:cs typeface="Times New Roman"/>
              </a:rPr>
              <a:t>très fort ramollissement </a:t>
            </a:r>
          </a:p>
          <a:p>
            <a:r>
              <a:rPr lang="fr-FR" b="1" dirty="0" err="1">
                <a:solidFill>
                  <a:srgbClr val="000000"/>
                </a:solidFill>
                <a:latin typeface="Times New Roman"/>
                <a:cs typeface="Times New Roman"/>
              </a:rPr>
              <a:t>autour de 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0.2K</a:t>
            </a:r>
            <a:endParaRPr lang="fr-FR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79567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2" grpId="0"/>
      <p:bldP spid="9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3" t="14250" r="21645" b="6371"/>
          <a:stretch>
            <a:fillRect/>
          </a:stretch>
        </p:blipFill>
        <p:spPr bwMode="auto">
          <a:xfrm>
            <a:off x="5076825" y="1341438"/>
            <a:ext cx="3514725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597944" y="240846"/>
            <a:ext cx="2090987" cy="461665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smtClean="0">
                <a:latin typeface="Times New Roman"/>
                <a:cs typeface="Times New Roman"/>
              </a:rPr>
              <a:t>orientation X5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5124" name="ZoneTexte 3"/>
          <p:cNvSpPr txBox="1">
            <a:spLocks noChangeArrowheads="1"/>
          </p:cNvSpPr>
          <p:nvPr/>
        </p:nvSpPr>
        <p:spPr bwMode="auto">
          <a:xfrm>
            <a:off x="900113" y="4797425"/>
            <a:ext cx="6403466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latin typeface="Times New Roman"/>
                <a:cs typeface="Times New Roman"/>
              </a:rPr>
              <a:t>o</a:t>
            </a:r>
            <a:r>
              <a:rPr lang="en-US" b="1" dirty="0" smtClean="0">
                <a:latin typeface="Times New Roman"/>
                <a:cs typeface="Times New Roman"/>
              </a:rPr>
              <a:t>rientation </a:t>
            </a:r>
            <a:r>
              <a:rPr lang="en-US" b="1" dirty="0">
                <a:latin typeface="Times New Roman"/>
                <a:cs typeface="Times New Roman"/>
              </a:rPr>
              <a:t>: </a:t>
            </a:r>
            <a:r>
              <a:rPr lang="el-GR" b="1" dirty="0">
                <a:latin typeface="Times New Roman"/>
                <a:cs typeface="Times New Roman"/>
              </a:rPr>
              <a:t>θ</a:t>
            </a:r>
            <a:r>
              <a:rPr lang="fr-FR" b="1" dirty="0">
                <a:latin typeface="Times New Roman"/>
                <a:cs typeface="Times New Roman"/>
              </a:rPr>
              <a:t>=60° ; </a:t>
            </a:r>
            <a:r>
              <a:rPr lang="el-GR" b="1" dirty="0">
                <a:latin typeface="Times New Roman"/>
                <a:cs typeface="Times New Roman"/>
              </a:rPr>
              <a:t>φ</a:t>
            </a:r>
            <a:r>
              <a:rPr lang="fr-FR" b="1" dirty="0">
                <a:latin typeface="Times New Roman"/>
                <a:cs typeface="Times New Roman"/>
              </a:rPr>
              <a:t>=30°</a:t>
            </a:r>
          </a:p>
          <a:p>
            <a:pPr eaLnBrk="1" hangingPunct="1"/>
            <a:endParaRPr lang="fr-FR" b="1" dirty="0">
              <a:latin typeface="Times New Roman"/>
              <a:cs typeface="Times New Roman"/>
            </a:endParaRPr>
          </a:p>
          <a:p>
            <a:pPr eaLnBrk="1" hangingPunct="1"/>
            <a:r>
              <a:rPr lang="fr-FR" b="1" dirty="0" err="1" smtClean="0">
                <a:latin typeface="Times New Roman"/>
                <a:cs typeface="Times New Roman"/>
              </a:rPr>
              <a:t>module mesuré</a:t>
            </a:r>
            <a:r>
              <a:rPr lang="fr-FR" b="1" dirty="0" smtClean="0">
                <a:latin typeface="Times New Roman"/>
                <a:cs typeface="Times New Roman"/>
              </a:rPr>
              <a:t>: </a:t>
            </a:r>
            <a:r>
              <a:rPr lang="fr-FR" b="1" dirty="0">
                <a:latin typeface="Symbol" charset="2"/>
                <a:cs typeface="Symbol" charset="2"/>
              </a:rPr>
              <a:t>m</a:t>
            </a:r>
            <a:r>
              <a:rPr lang="fr-FR" b="1" dirty="0">
                <a:latin typeface="Times New Roman"/>
                <a:cs typeface="Times New Roman"/>
              </a:rPr>
              <a:t> = </a:t>
            </a:r>
            <a:r>
              <a:rPr lang="fr-FR" b="1" dirty="0" smtClean="0">
                <a:latin typeface="Times New Roman"/>
                <a:cs typeface="Times New Roman"/>
              </a:rPr>
              <a:t>0.047 </a:t>
            </a:r>
            <a:r>
              <a:rPr lang="fr-FR" b="1" dirty="0">
                <a:latin typeface="Times New Roman"/>
                <a:cs typeface="Times New Roman"/>
              </a:rPr>
              <a:t>(c</a:t>
            </a:r>
            <a:r>
              <a:rPr lang="fr-FR" b="1" baseline="-25000" dirty="0">
                <a:latin typeface="Times New Roman"/>
                <a:cs typeface="Times New Roman"/>
              </a:rPr>
              <a:t>33</a:t>
            </a:r>
            <a:r>
              <a:rPr lang="fr-FR" b="1" dirty="0">
                <a:latin typeface="Times New Roman"/>
                <a:cs typeface="Times New Roman"/>
              </a:rPr>
              <a:t> + c</a:t>
            </a:r>
            <a:r>
              <a:rPr lang="fr-FR" b="1" baseline="-25000" dirty="0">
                <a:latin typeface="Times New Roman"/>
                <a:cs typeface="Times New Roman"/>
              </a:rPr>
              <a:t>12</a:t>
            </a:r>
            <a:r>
              <a:rPr lang="fr-FR" b="1" dirty="0">
                <a:latin typeface="Times New Roman"/>
                <a:cs typeface="Times New Roman"/>
              </a:rPr>
              <a:t> – 2 c</a:t>
            </a:r>
            <a:r>
              <a:rPr lang="fr-FR" b="1" baseline="-25000" dirty="0">
                <a:latin typeface="Times New Roman"/>
                <a:cs typeface="Times New Roman"/>
              </a:rPr>
              <a:t>13</a:t>
            </a:r>
            <a:r>
              <a:rPr lang="fr-FR" b="1" dirty="0">
                <a:latin typeface="Times New Roman"/>
                <a:cs typeface="Times New Roman"/>
              </a:rPr>
              <a:t> ) </a:t>
            </a:r>
            <a:r>
              <a:rPr lang="fr-FR" b="1" dirty="0" smtClean="0">
                <a:latin typeface="Times New Roman"/>
                <a:cs typeface="Times New Roman"/>
              </a:rPr>
              <a:t>+ 0.25</a:t>
            </a:r>
            <a:r>
              <a:rPr lang="fr-FR" b="1" dirty="0">
                <a:latin typeface="Times New Roman"/>
                <a:cs typeface="Times New Roman"/>
              </a:rPr>
              <a:t> </a:t>
            </a:r>
            <a:r>
              <a:rPr lang="fr-FR" b="1" dirty="0" smtClean="0">
                <a:latin typeface="Times New Roman"/>
                <a:cs typeface="Times New Roman"/>
              </a:rPr>
              <a:t>c</a:t>
            </a:r>
            <a:r>
              <a:rPr lang="fr-FR" b="1" baseline="-25000" dirty="0" smtClean="0">
                <a:latin typeface="Times New Roman"/>
                <a:cs typeface="Times New Roman"/>
              </a:rPr>
              <a:t>44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>
                <a:latin typeface="Times New Roman"/>
                <a:cs typeface="Times New Roman"/>
              </a:rPr>
              <a:t>+ </a:t>
            </a:r>
            <a:r>
              <a:rPr lang="fr-FR" b="1" dirty="0" smtClean="0">
                <a:latin typeface="Times New Roman"/>
                <a:cs typeface="Times New Roman"/>
              </a:rPr>
              <a:t>0.56</a:t>
            </a:r>
            <a:r>
              <a:rPr lang="fr-FR" b="1" dirty="0">
                <a:latin typeface="Times New Roman"/>
                <a:cs typeface="Times New Roman"/>
              </a:rPr>
              <a:t> </a:t>
            </a:r>
            <a:r>
              <a:rPr lang="fr-FR" b="1" dirty="0" smtClean="0">
                <a:latin typeface="Times New Roman"/>
                <a:cs typeface="Times New Roman"/>
              </a:rPr>
              <a:t>c</a:t>
            </a:r>
            <a:r>
              <a:rPr lang="fr-FR" b="1" baseline="-25000" dirty="0" smtClean="0">
                <a:latin typeface="Times New Roman"/>
                <a:cs typeface="Times New Roman"/>
              </a:rPr>
              <a:t>66</a:t>
            </a:r>
            <a:endParaRPr lang="fr-FR" b="1" baseline="-25000" dirty="0">
              <a:latin typeface="Times New Roman"/>
              <a:cs typeface="Times New Roman"/>
            </a:endParaRPr>
          </a:p>
          <a:p>
            <a:pPr eaLnBrk="1" hangingPunct="1"/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grande dépendance en c</a:t>
            </a:r>
            <a:r>
              <a:rPr lang="fr-FR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66</a:t>
            </a:r>
            <a:endParaRPr lang="fr-FR" b="1" baseline="-250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eaLnBrk="1" hangingPunct="1"/>
            <a:r>
              <a:rPr lang="fr-FR" b="1" dirty="0" err="1" smtClean="0">
                <a:latin typeface="Times New Roman"/>
                <a:cs typeface="Times New Roman"/>
              </a:rPr>
              <a:t>état rigide prédit </a:t>
            </a:r>
            <a:r>
              <a:rPr lang="fr-FR" b="1" dirty="0" smtClean="0">
                <a:latin typeface="Times New Roman"/>
                <a:cs typeface="Times New Roman"/>
              </a:rPr>
              <a:t>: </a:t>
            </a:r>
            <a:r>
              <a:rPr lang="fr-FR" b="1" dirty="0" err="1" smtClean="0">
                <a:latin typeface="Symbol" charset="2"/>
                <a:cs typeface="Symbol" charset="2"/>
              </a:rPr>
              <a:t>m</a:t>
            </a:r>
            <a:r>
              <a:rPr lang="fr-FR" b="1" baseline="-25000" dirty="0" err="1" smtClean="0">
                <a:latin typeface="Times New Roman"/>
                <a:cs typeface="Times New Roman"/>
              </a:rPr>
              <a:t>stiff</a:t>
            </a:r>
            <a:r>
              <a:rPr lang="fr-FR" b="1" baseline="-25000" dirty="0" smtClean="0">
                <a:latin typeface="Times New Roman"/>
                <a:cs typeface="Times New Roman"/>
              </a:rPr>
              <a:t> </a:t>
            </a:r>
            <a:r>
              <a:rPr lang="fr-FR" b="1" dirty="0" smtClean="0">
                <a:latin typeface="Times New Roman"/>
                <a:cs typeface="Times New Roman"/>
              </a:rPr>
              <a:t>= 1.19 10</a:t>
            </a:r>
            <a:r>
              <a:rPr lang="fr-FR" b="1" baseline="30000" dirty="0" smtClean="0">
                <a:latin typeface="Times New Roman"/>
                <a:cs typeface="Times New Roman"/>
              </a:rPr>
              <a:t>7</a:t>
            </a:r>
            <a:r>
              <a:rPr lang="fr-FR" b="1" dirty="0" smtClean="0">
                <a:latin typeface="Times New Roman"/>
                <a:cs typeface="Times New Roman"/>
              </a:rPr>
              <a:t> Pa = 119 bar</a:t>
            </a:r>
            <a:endParaRPr lang="en-US" b="1" baseline="-25000" dirty="0">
              <a:latin typeface="Times New Roman"/>
              <a:cs typeface="Times New Roman"/>
            </a:endParaRPr>
          </a:p>
          <a:p>
            <a:pPr eaLnBrk="1" hangingPunct="1"/>
            <a:endParaRPr lang="fr-FR" baseline="-25000" dirty="0"/>
          </a:p>
        </p:txBody>
      </p:sp>
      <p:pic>
        <p:nvPicPr>
          <p:cNvPr id="5125" name="Picture 3" descr="D:\Users\ariel\Bureau\X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1628775"/>
            <a:ext cx="4289425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cteur droit avec flèche 6"/>
          <p:cNvCxnSpPr/>
          <p:nvPr/>
        </p:nvCxnSpPr>
        <p:spPr>
          <a:xfrm flipV="1">
            <a:off x="5688931" y="2976705"/>
            <a:ext cx="1402189" cy="79698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6624453" y="2654947"/>
            <a:ext cx="321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endParaRPr lang="fr-FR" sz="2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56038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27246" y="194901"/>
            <a:ext cx="5624406" cy="461665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Times New Roman"/>
                <a:cs typeface="Times New Roman"/>
              </a:rPr>
              <a:t>croissance à volume constant : polycristal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7171" name="ZoneTexte 3"/>
          <p:cNvSpPr txBox="1">
            <a:spLocks noChangeArrowheads="1"/>
          </p:cNvSpPr>
          <p:nvPr/>
        </p:nvSpPr>
        <p:spPr bwMode="auto">
          <a:xfrm>
            <a:off x="749497" y="4810534"/>
            <a:ext cx="781419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smtClean="0">
                <a:latin typeface="Times New Roman"/>
                <a:cs typeface="Times New Roman"/>
              </a:rPr>
              <a:t>pression finale : 33.8 </a:t>
            </a:r>
            <a:r>
              <a:rPr lang="en-US" b="1" dirty="0">
                <a:latin typeface="Times New Roman"/>
                <a:cs typeface="Times New Roman"/>
              </a:rPr>
              <a:t>bar</a:t>
            </a:r>
            <a:endParaRPr lang="fr-FR" b="1" dirty="0">
              <a:latin typeface="Times New Roman"/>
              <a:cs typeface="Times New Roman"/>
            </a:endParaRPr>
          </a:p>
          <a:p>
            <a:pPr eaLnBrk="1" hangingPunct="1"/>
            <a:endParaRPr lang="fr-FR" b="1" dirty="0">
              <a:latin typeface="Times New Roman"/>
              <a:cs typeface="Times New Roman"/>
            </a:endParaRPr>
          </a:p>
          <a:p>
            <a:pPr eaLnBrk="1" hangingPunct="1"/>
            <a:r>
              <a:rPr lang="fr-FR" b="1" dirty="0" err="1" smtClean="0">
                <a:latin typeface="Times New Roman"/>
                <a:cs typeface="Times New Roman"/>
              </a:rPr>
              <a:t>prédiction de l’état rigide en utilisant la méthode de moyennage de </a:t>
            </a:r>
            <a:r>
              <a:rPr lang="fr-FR" b="1" dirty="0" smtClean="0">
                <a:latin typeface="Times New Roman"/>
                <a:cs typeface="Times New Roman"/>
              </a:rPr>
              <a:t>HJ Maris: </a:t>
            </a:r>
          </a:p>
          <a:p>
            <a:pPr eaLnBrk="1" hangingPunct="1"/>
            <a:r>
              <a:rPr lang="fr-FR" b="1" dirty="0" err="1" smtClean="0">
                <a:latin typeface="Symbol" charset="2"/>
                <a:cs typeface="Symbol" charset="2"/>
              </a:rPr>
              <a:t>m</a:t>
            </a:r>
            <a:r>
              <a:rPr lang="fr-FR" b="1" baseline="-25000" dirty="0" err="1" smtClean="0">
                <a:latin typeface="Times New Roman"/>
                <a:cs typeface="Times New Roman"/>
              </a:rPr>
              <a:t>stiff</a:t>
            </a:r>
            <a:r>
              <a:rPr lang="fr-FR" b="1" baseline="-25000" dirty="0" smtClean="0">
                <a:latin typeface="Times New Roman"/>
                <a:cs typeface="Times New Roman"/>
              </a:rPr>
              <a:t> </a:t>
            </a:r>
            <a:r>
              <a:rPr lang="fr-FR" b="1" dirty="0" smtClean="0">
                <a:latin typeface="Times New Roman"/>
                <a:cs typeface="Times New Roman"/>
              </a:rPr>
              <a:t>= 144 bar</a:t>
            </a:r>
          </a:p>
          <a:p>
            <a:pPr eaLnBrk="1" hangingPunct="1"/>
            <a:endParaRPr lang="fr-FR" b="1" baseline="-25000" dirty="0">
              <a:latin typeface="Times New Roman"/>
              <a:cs typeface="Times New Roman"/>
            </a:endParaRPr>
          </a:p>
          <a:p>
            <a:pPr eaLnBrk="1" hangingPunct="1"/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la fusion fait apparaître les joints de grains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. </a:t>
            </a:r>
          </a:p>
          <a:p>
            <a:pPr eaLnBrk="1" hangingPunct="1"/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Mûrissement en quelques minutes analogue à une mousse de bulle de savon.</a:t>
            </a:r>
          </a:p>
        </p:txBody>
      </p:sp>
      <p:pic>
        <p:nvPicPr>
          <p:cNvPr id="7172" name="Picture 2" descr="D:\Users\ariel\Bureau\BC1_melting_16 36 47 .41_T=0.0000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914809"/>
            <a:ext cx="519430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479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19054" y="902772"/>
            <a:ext cx="35681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		  </a:t>
            </a:r>
          </a:p>
          <a:p>
            <a:r>
              <a:rPr lang="fr-FR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	X3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penché à 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~ 45°  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		indépendant de c</a:t>
            </a:r>
            <a:r>
              <a:rPr lang="fr-FR" sz="1600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44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et 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lang="fr-FR" sz="1600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66</a:t>
            </a:r>
          </a:p>
          <a:p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		pas de variation en T </a:t>
            </a:r>
          </a:p>
          <a:p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= 187 bar</a:t>
            </a:r>
          </a:p>
          <a:p>
            <a:r>
              <a:rPr lang="fr-FR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=&gt; c11, c13 et c33 sont constants</a:t>
            </a:r>
          </a:p>
          <a:p>
            <a:r>
              <a:rPr lang="fr-FR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	=&gt;</a:t>
            </a:r>
            <a:r>
              <a:rPr lang="fr-FR" sz="1600" b="1" dirty="0" smtClean="0">
                <a:latin typeface="Times New Roman"/>
                <a:cs typeface="Times New Roman"/>
              </a:rPr>
              <a:t> calibration des </a:t>
            </a:r>
            <a:r>
              <a:rPr lang="fr-FR" sz="1600" b="1" dirty="0" err="1" smtClean="0">
                <a:latin typeface="Times New Roman"/>
                <a:cs typeface="Times New Roman"/>
              </a:rPr>
              <a:t>transducteurs</a:t>
            </a:r>
            <a:r>
              <a:rPr lang="fr-FR" sz="1600" b="1" dirty="0" smtClean="0">
                <a:latin typeface="Times New Roman"/>
                <a:cs typeface="Times New Roman"/>
              </a:rPr>
              <a:t> 0.88 A/V puis 0.95 A/V (2 cellules)</a:t>
            </a:r>
            <a:endParaRPr lang="fr-FR" sz="16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43209" y="93303"/>
            <a:ext cx="8700315" cy="769441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Times New Roman"/>
                <a:cs typeface="Times New Roman"/>
              </a:rPr>
              <a:t>une anomalie élastique très anisotrope</a:t>
            </a:r>
          </a:p>
          <a:p>
            <a:pPr algn="ctr">
              <a:defRPr/>
            </a:pPr>
            <a:r>
              <a:rPr lang="en-US" sz="2000" b="1" i="1" dirty="0" smtClean="0">
                <a:latin typeface="Times New Roman"/>
                <a:cs typeface="Times New Roman"/>
              </a:rPr>
              <a:t>(</a:t>
            </a:r>
            <a:r>
              <a:rPr lang="en-US" sz="2000" b="1" i="1" dirty="0">
                <a:latin typeface="Times New Roman"/>
                <a:cs typeface="Times New Roman"/>
              </a:rPr>
              <a:t>A. </a:t>
            </a:r>
            <a:r>
              <a:rPr lang="en-US" sz="2000" b="1" i="1" dirty="0" err="1">
                <a:latin typeface="Times New Roman"/>
                <a:cs typeface="Times New Roman"/>
              </a:rPr>
              <a:t>Haziot</a:t>
            </a:r>
            <a:r>
              <a:rPr lang="en-US" sz="2000" b="1" i="1" dirty="0">
                <a:latin typeface="Times New Roman"/>
                <a:cs typeface="Times New Roman"/>
              </a:rPr>
              <a:t> et al. à paraître dans </a:t>
            </a:r>
            <a:r>
              <a:rPr lang="en-US" sz="2000" b="1" i="1" dirty="0" err="1">
                <a:latin typeface="Times New Roman"/>
                <a:cs typeface="Times New Roman"/>
              </a:rPr>
              <a:t>Phys</a:t>
            </a:r>
            <a:r>
              <a:rPr lang="en-US" sz="2000" b="1" i="1" dirty="0">
                <a:latin typeface="Times New Roman"/>
                <a:cs typeface="Times New Roman"/>
              </a:rPr>
              <a:t> Rev </a:t>
            </a:r>
            <a:r>
              <a:rPr lang="en-US" sz="2000" b="1" i="1" dirty="0" err="1">
                <a:latin typeface="Times New Roman"/>
                <a:cs typeface="Times New Roman"/>
              </a:rPr>
              <a:t>Lett</a:t>
            </a:r>
            <a:r>
              <a:rPr lang="en-US" sz="2000" b="1" i="1" dirty="0">
                <a:latin typeface="Times New Roman"/>
                <a:cs typeface="Times New Roman"/>
              </a:rPr>
              <a:t>. décembre 2012</a:t>
            </a:r>
            <a:r>
              <a:rPr lang="en-US" sz="2000" b="1" i="1" dirty="0" smtClean="0">
                <a:latin typeface="Times New Roman"/>
                <a:cs typeface="Times New Roman"/>
              </a:rPr>
              <a:t>)</a:t>
            </a:r>
            <a:endParaRPr lang="en-US" sz="2000" b="1" i="1" dirty="0">
              <a:latin typeface="Times New Roman"/>
              <a:cs typeface="Times New Roman"/>
            </a:endParaRPr>
          </a:p>
        </p:txBody>
      </p:sp>
      <p:pic>
        <p:nvPicPr>
          <p:cNvPr id="11" name="Image 10" descr="mu pour poster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800" y="1025900"/>
            <a:ext cx="5537200" cy="5359400"/>
          </a:xfrm>
          <a:prstGeom prst="rect">
            <a:avLst/>
          </a:prstGeom>
        </p:spPr>
      </p:pic>
      <p:grpSp>
        <p:nvGrpSpPr>
          <p:cNvPr id="10" name="Grouper 9"/>
          <p:cNvGrpSpPr/>
          <p:nvPr/>
        </p:nvGrpSpPr>
        <p:grpSpPr>
          <a:xfrm>
            <a:off x="119054" y="1018674"/>
            <a:ext cx="997486" cy="949042"/>
            <a:chOff x="119054" y="1343814"/>
            <a:chExt cx="997486" cy="949042"/>
          </a:xfrm>
        </p:grpSpPr>
        <p:pic>
          <p:nvPicPr>
            <p:cNvPr id="9" name="Image 8" descr="X3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054" y="1343814"/>
              <a:ext cx="922947" cy="905141"/>
            </a:xfrm>
            <a:prstGeom prst="rect">
              <a:avLst/>
            </a:prstGeom>
          </p:spPr>
        </p:pic>
        <p:sp>
          <p:nvSpPr>
            <p:cNvPr id="24" name="ZoneTexte 23"/>
            <p:cNvSpPr txBox="1"/>
            <p:nvPr/>
          </p:nvSpPr>
          <p:spPr>
            <a:xfrm>
              <a:off x="681104" y="1954302"/>
              <a:ext cx="4354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X3</a:t>
              </a:r>
              <a:endParaRPr lang="fr-FR" sz="1600" b="1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5" name="Grouper 4"/>
          <p:cNvGrpSpPr/>
          <p:nvPr/>
        </p:nvGrpSpPr>
        <p:grpSpPr>
          <a:xfrm>
            <a:off x="119054" y="2978150"/>
            <a:ext cx="4277986" cy="2305433"/>
            <a:chOff x="119054" y="2978150"/>
            <a:chExt cx="4277986" cy="2305433"/>
          </a:xfrm>
        </p:grpSpPr>
        <p:grpSp>
          <p:nvGrpSpPr>
            <p:cNvPr id="18" name="Grouper 17"/>
            <p:cNvGrpSpPr/>
            <p:nvPr/>
          </p:nvGrpSpPr>
          <p:grpSpPr>
            <a:xfrm>
              <a:off x="119054" y="3972882"/>
              <a:ext cx="3185554" cy="1310701"/>
              <a:chOff x="119054" y="4226882"/>
              <a:chExt cx="3185554" cy="1310701"/>
            </a:xfrm>
          </p:grpSpPr>
          <p:sp>
            <p:nvSpPr>
              <p:cNvPr id="7" name="ZoneTexte 6"/>
              <p:cNvSpPr txBox="1"/>
              <p:nvPr/>
            </p:nvSpPr>
            <p:spPr>
              <a:xfrm>
                <a:off x="119054" y="4952807"/>
                <a:ext cx="3185554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b="1" dirty="0" smtClean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X2 </a:t>
                </a:r>
                <a:r>
                  <a:rPr lang="fr-FR" sz="1600" b="1" dirty="0" err="1" smtClean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dépend seulement de </a:t>
                </a:r>
                <a:r>
                  <a:rPr lang="fr-FR" sz="1600" b="1" dirty="0" smtClean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c</a:t>
                </a:r>
                <a:r>
                  <a:rPr lang="fr-FR" sz="1600" b="1" baseline="-25000" dirty="0" smtClean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44</a:t>
                </a:r>
              </a:p>
              <a:p>
                <a:r>
                  <a:rPr lang="fr-FR" sz="1600" b="1" dirty="0" smtClean="0">
                    <a:solidFill>
                      <a:srgbClr val="008000"/>
                    </a:solidFill>
                    <a:latin typeface="Times New Roman"/>
                    <a:cs typeface="Times New Roman"/>
                  </a:rPr>
                  <a:t>X5 </a:t>
                </a:r>
                <a:r>
                  <a:rPr lang="fr-FR" sz="1600" b="1" dirty="0" err="1" smtClean="0">
                    <a:solidFill>
                      <a:srgbClr val="008000"/>
                    </a:solidFill>
                    <a:latin typeface="Times New Roman"/>
                    <a:cs typeface="Times New Roman"/>
                  </a:rPr>
                  <a:t>dépend plus de </a:t>
                </a:r>
                <a:r>
                  <a:rPr lang="fr-FR" sz="1600" b="1" dirty="0" smtClean="0">
                    <a:solidFill>
                      <a:srgbClr val="008000"/>
                    </a:solidFill>
                    <a:latin typeface="Times New Roman"/>
                    <a:cs typeface="Times New Roman"/>
                  </a:rPr>
                  <a:t>c</a:t>
                </a:r>
                <a:r>
                  <a:rPr lang="fr-FR" sz="1600" b="1" baseline="-25000" dirty="0" smtClean="0">
                    <a:solidFill>
                      <a:srgbClr val="008000"/>
                    </a:solidFill>
                    <a:latin typeface="Times New Roman"/>
                    <a:cs typeface="Times New Roman"/>
                  </a:rPr>
                  <a:t>66</a:t>
                </a:r>
                <a:r>
                  <a:rPr lang="fr-FR" sz="1600" b="1" dirty="0" smtClean="0">
                    <a:solidFill>
                      <a:srgbClr val="008000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fr-FR" sz="1600" b="1" dirty="0" err="1" smtClean="0">
                    <a:solidFill>
                      <a:srgbClr val="008000"/>
                    </a:solidFill>
                    <a:latin typeface="Times New Roman"/>
                    <a:cs typeface="Times New Roman"/>
                  </a:rPr>
                  <a:t>que de </a:t>
                </a:r>
                <a:r>
                  <a:rPr lang="fr-FR" sz="1600" b="1" dirty="0" smtClean="0">
                    <a:solidFill>
                      <a:srgbClr val="008000"/>
                    </a:solidFill>
                    <a:latin typeface="Times New Roman"/>
                    <a:cs typeface="Times New Roman"/>
                  </a:rPr>
                  <a:t>c</a:t>
                </a:r>
                <a:r>
                  <a:rPr lang="fr-FR" sz="1600" b="1" baseline="-25000" dirty="0" smtClean="0">
                    <a:solidFill>
                      <a:srgbClr val="008000"/>
                    </a:solidFill>
                    <a:latin typeface="Times New Roman"/>
                    <a:cs typeface="Times New Roman"/>
                  </a:rPr>
                  <a:t>44</a:t>
                </a:r>
              </a:p>
            </p:txBody>
          </p:sp>
          <p:grpSp>
            <p:nvGrpSpPr>
              <p:cNvPr id="17" name="Grouper 16"/>
              <p:cNvGrpSpPr/>
              <p:nvPr/>
            </p:nvGrpSpPr>
            <p:grpSpPr>
              <a:xfrm>
                <a:off x="119054" y="4226882"/>
                <a:ext cx="2349996" cy="695583"/>
                <a:chOff x="119054" y="4226882"/>
                <a:chExt cx="2349996" cy="695583"/>
              </a:xfrm>
            </p:grpSpPr>
            <p:pic>
              <p:nvPicPr>
                <p:cNvPr id="19" name="Image 18" descr="X2.jp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9054" y="4226882"/>
                  <a:ext cx="1051333" cy="658086"/>
                </a:xfrm>
                <a:prstGeom prst="rect">
                  <a:avLst/>
                </a:prstGeom>
              </p:spPr>
            </p:pic>
            <p:sp>
              <p:nvSpPr>
                <p:cNvPr id="20" name="ZoneTexte 19"/>
                <p:cNvSpPr txBox="1"/>
                <p:nvPr/>
              </p:nvSpPr>
              <p:spPr>
                <a:xfrm>
                  <a:off x="815459" y="4583911"/>
                  <a:ext cx="43543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600" b="1" dirty="0" smtClean="0">
                      <a:solidFill>
                        <a:schemeClr val="bg1"/>
                      </a:solidFill>
                      <a:latin typeface="Times New Roman"/>
                      <a:cs typeface="Times New Roman"/>
                    </a:rPr>
                    <a:t>X2</a:t>
                  </a:r>
                  <a:endParaRPr lang="fr-FR" sz="1600" b="1" dirty="0">
                    <a:solidFill>
                      <a:schemeClr val="bg1"/>
                    </a:solidFill>
                    <a:latin typeface="Times New Roman"/>
                    <a:cs typeface="Times New Roman"/>
                  </a:endParaRPr>
                </a:p>
              </p:txBody>
            </p:sp>
            <p:pic>
              <p:nvPicPr>
                <p:cNvPr id="21" name="Picture 3" descr="D:\Users\ariel\Bureau\X5.jpg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38621" y="4226882"/>
                  <a:ext cx="1049922" cy="6477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" name="ZoneTexte 22"/>
                <p:cNvSpPr txBox="1"/>
                <p:nvPr/>
              </p:nvSpPr>
              <p:spPr>
                <a:xfrm>
                  <a:off x="2033614" y="4573575"/>
                  <a:ext cx="43543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600" b="1" dirty="0" smtClean="0">
                      <a:solidFill>
                        <a:schemeClr val="bg1"/>
                      </a:solidFill>
                      <a:latin typeface="Times New Roman"/>
                      <a:cs typeface="Times New Roman"/>
                    </a:rPr>
                    <a:t>X5</a:t>
                  </a:r>
                  <a:endParaRPr lang="fr-FR" sz="1600" b="1" dirty="0">
                    <a:solidFill>
                      <a:schemeClr val="bg1"/>
                    </a:solidFill>
                    <a:latin typeface="Times New Roman"/>
                    <a:cs typeface="Times New Roman"/>
                  </a:endParaRPr>
                </a:p>
              </p:txBody>
            </p:sp>
          </p:grpSp>
        </p:grpSp>
        <p:cxnSp>
          <p:nvCxnSpPr>
            <p:cNvPr id="3" name="Connecteur droit avec flèche 2"/>
            <p:cNvCxnSpPr/>
            <p:nvPr/>
          </p:nvCxnSpPr>
          <p:spPr>
            <a:xfrm flipV="1">
              <a:off x="2867635" y="3044967"/>
              <a:ext cx="1529405" cy="1996933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/>
            <p:cNvCxnSpPr/>
            <p:nvPr/>
          </p:nvCxnSpPr>
          <p:spPr>
            <a:xfrm flipV="1">
              <a:off x="2388543" y="2978150"/>
              <a:ext cx="1885598" cy="188595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Connecteur droit avec flèche 28"/>
          <p:cNvCxnSpPr/>
          <p:nvPr/>
        </p:nvCxnSpPr>
        <p:spPr>
          <a:xfrm>
            <a:off x="2867635" y="1384300"/>
            <a:ext cx="1406506" cy="903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90589" y="5300586"/>
            <a:ext cx="43064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 smtClean="0">
                <a:latin typeface="Times New Roman"/>
                <a:cs typeface="Times New Roman"/>
              </a:rPr>
              <a:t>à basse T</a:t>
            </a:r>
            <a:r>
              <a:rPr lang="fr-FR" sz="1600" b="1" dirty="0" smtClean="0">
                <a:latin typeface="Times New Roman"/>
                <a:cs typeface="Times New Roman"/>
              </a:rPr>
              <a:t> accord pour tous les cristaux avec les </a:t>
            </a:r>
            <a:r>
              <a:rPr lang="fr-FR" sz="1600" b="1" dirty="0" err="1" smtClean="0">
                <a:latin typeface="Times New Roman"/>
                <a:cs typeface="Times New Roman"/>
              </a:rPr>
              <a:t>mesures à </a:t>
            </a:r>
            <a:r>
              <a:rPr lang="fr-FR" sz="1600" b="1" dirty="0" smtClean="0">
                <a:latin typeface="Times New Roman"/>
                <a:cs typeface="Times New Roman"/>
              </a:rPr>
              <a:t>10MHz de </a:t>
            </a:r>
            <a:r>
              <a:rPr lang="fr-FR" sz="1600" b="1" dirty="0" err="1" smtClean="0">
                <a:latin typeface="Times New Roman"/>
                <a:cs typeface="Times New Roman"/>
              </a:rPr>
              <a:t>Crepeau</a:t>
            </a:r>
            <a:r>
              <a:rPr lang="fr-FR" sz="1600" b="1" dirty="0" smtClean="0">
                <a:latin typeface="Times New Roman"/>
                <a:cs typeface="Times New Roman"/>
              </a:rPr>
              <a:t> (1.32K) et </a:t>
            </a:r>
            <a:r>
              <a:rPr lang="fr-FR" sz="1600" b="1" dirty="0" err="1" smtClean="0">
                <a:latin typeface="Times New Roman"/>
                <a:cs typeface="Times New Roman"/>
              </a:rPr>
              <a:t>Greywall</a:t>
            </a:r>
            <a:r>
              <a:rPr lang="fr-FR" sz="1600" b="1" dirty="0" smtClean="0">
                <a:latin typeface="Times New Roman"/>
                <a:cs typeface="Times New Roman"/>
              </a:rPr>
              <a:t>  (1.2K), </a:t>
            </a:r>
            <a:r>
              <a:rPr lang="fr-FR" sz="1600" b="1" dirty="0">
                <a:latin typeface="Times New Roman"/>
                <a:cs typeface="Times New Roman"/>
              </a:rPr>
              <a:t> </a:t>
            </a:r>
            <a:endParaRPr lang="fr-FR" sz="1600" b="1" dirty="0" smtClean="0">
              <a:latin typeface="Times New Roman"/>
              <a:cs typeface="Times New Roman"/>
            </a:endParaRP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le« 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supersolide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 » (s’il existe) n’est pas plus rigide que le solide normal, contrairement aux prédictions de PW. Anderson</a:t>
            </a:r>
          </a:p>
        </p:txBody>
      </p:sp>
      <p:grpSp>
        <p:nvGrpSpPr>
          <p:cNvPr id="2" name="Grouper 1"/>
          <p:cNvGrpSpPr/>
          <p:nvPr/>
        </p:nvGrpSpPr>
        <p:grpSpPr>
          <a:xfrm>
            <a:off x="119054" y="1738387"/>
            <a:ext cx="4205296" cy="2036901"/>
            <a:chOff x="119054" y="1738387"/>
            <a:chExt cx="4205296" cy="2036901"/>
          </a:xfrm>
        </p:grpSpPr>
        <p:grpSp>
          <p:nvGrpSpPr>
            <p:cNvPr id="31" name="Grouper 30"/>
            <p:cNvGrpSpPr/>
            <p:nvPr/>
          </p:nvGrpSpPr>
          <p:grpSpPr>
            <a:xfrm>
              <a:off x="119054" y="2917497"/>
              <a:ext cx="3323631" cy="857791"/>
              <a:chOff x="119053" y="6734456"/>
              <a:chExt cx="3323631" cy="857791"/>
            </a:xfrm>
          </p:grpSpPr>
          <p:sp>
            <p:nvSpPr>
              <p:cNvPr id="8" name="ZoneTexte 7"/>
              <p:cNvSpPr txBox="1"/>
              <p:nvPr/>
            </p:nvSpPr>
            <p:spPr>
              <a:xfrm>
                <a:off x="1337209" y="6734456"/>
                <a:ext cx="210547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b="1" dirty="0" err="1" smtClean="0">
                    <a:solidFill>
                      <a:srgbClr val="FF6600"/>
                    </a:solidFill>
                    <a:latin typeface="Times New Roman"/>
                    <a:cs typeface="Times New Roman"/>
                  </a:rPr>
                  <a:t>polycristal</a:t>
                </a:r>
                <a:r>
                  <a:rPr lang="fr-FR" sz="1600" b="1" dirty="0" smtClean="0">
                    <a:solidFill>
                      <a:srgbClr val="FF6600"/>
                    </a:solidFill>
                    <a:latin typeface="Times New Roman"/>
                    <a:cs typeface="Times New Roman"/>
                  </a:rPr>
                  <a:t> BC1:</a:t>
                </a:r>
              </a:p>
              <a:p>
                <a:r>
                  <a:rPr lang="fr-FR" sz="1600" b="1" dirty="0" smtClean="0">
                    <a:solidFill>
                      <a:srgbClr val="FF6600"/>
                    </a:solidFill>
                    <a:latin typeface="Times New Roman"/>
                    <a:cs typeface="Times New Roman"/>
                  </a:rPr>
                  <a:t>variation en T intermédiaire</a:t>
                </a:r>
              </a:p>
            </p:txBody>
          </p:sp>
          <p:pic>
            <p:nvPicPr>
              <p:cNvPr id="15" name="Picture 2" descr="D:\Users\ariel\Bureau\BC1_melting_16 36 47 .41_T=0.0000K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053" y="6739035"/>
                <a:ext cx="1137616" cy="853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2" name="Connecteur droit avec flèche 21"/>
            <p:cNvCxnSpPr/>
            <p:nvPr/>
          </p:nvCxnSpPr>
          <p:spPr>
            <a:xfrm flipV="1">
              <a:off x="3020035" y="1738387"/>
              <a:ext cx="1304315" cy="1306580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ZoneTexte 31"/>
            <p:cNvSpPr txBox="1"/>
            <p:nvPr/>
          </p:nvSpPr>
          <p:spPr>
            <a:xfrm>
              <a:off x="812800" y="3352800"/>
              <a:ext cx="5609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BC1</a:t>
              </a:r>
              <a:endParaRPr lang="fr-FR" sz="1600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9398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43209" y="194903"/>
            <a:ext cx="8700315" cy="461665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Times New Roman"/>
                <a:cs typeface="Times New Roman"/>
              </a:rPr>
              <a:t>Quelle est l’origine de </a:t>
            </a:r>
            <a:r>
              <a:rPr lang="en-US" sz="2400" b="1" dirty="0">
                <a:latin typeface="Times New Roman"/>
                <a:cs typeface="Times New Roman"/>
              </a:rPr>
              <a:t>cette </a:t>
            </a:r>
            <a:r>
              <a:rPr lang="en-US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plasticité anisotrope  ?</a:t>
            </a:r>
            <a:endParaRPr lang="en-US" sz="2400" b="1" baseline="-25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grpSp>
        <p:nvGrpSpPr>
          <p:cNvPr id="10" name="Grouper 9"/>
          <p:cNvGrpSpPr/>
          <p:nvPr/>
        </p:nvGrpSpPr>
        <p:grpSpPr>
          <a:xfrm>
            <a:off x="195854" y="923010"/>
            <a:ext cx="2923435" cy="1077218"/>
            <a:chOff x="119053" y="2307586"/>
            <a:chExt cx="2923435" cy="1077218"/>
          </a:xfrm>
        </p:grpSpPr>
        <p:sp>
          <p:nvSpPr>
            <p:cNvPr id="6" name="ZoneTexte 5"/>
            <p:cNvSpPr txBox="1"/>
            <p:nvPr/>
          </p:nvSpPr>
          <p:spPr>
            <a:xfrm>
              <a:off x="119053" y="2307586"/>
              <a:ext cx="29234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		  </a:t>
              </a:r>
            </a:p>
            <a:p>
              <a:r>
                <a:rPr lang="fr-FR" sz="1600" b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	</a:t>
              </a:r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	  </a:t>
              </a:r>
              <a:r>
                <a:rPr lang="fr-FR" sz="1600" b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cristal</a:t>
              </a:r>
              <a:r>
                <a:rPr lang="fr-FR" sz="16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X3 à 45° : 		</a:t>
              </a:r>
            </a:p>
            <a:p>
              <a:endPara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  <p:pic>
          <p:nvPicPr>
            <p:cNvPr id="9" name="Image 8" descr="X3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054" y="2424342"/>
              <a:ext cx="922947" cy="905141"/>
            </a:xfrm>
            <a:prstGeom prst="rect">
              <a:avLst/>
            </a:prstGeom>
          </p:spPr>
        </p:pic>
      </p:grpSp>
      <p:pic>
        <p:nvPicPr>
          <p:cNvPr id="11" name="Image 10" descr="mu pour poster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800" y="1025900"/>
            <a:ext cx="5537200" cy="5359400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744604" y="1611402"/>
            <a:ext cx="435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X3</a:t>
            </a:r>
            <a:endParaRPr lang="fr-FR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grpSp>
        <p:nvGrpSpPr>
          <p:cNvPr id="13" name="Grouper 12"/>
          <p:cNvGrpSpPr/>
          <p:nvPr/>
        </p:nvGrpSpPr>
        <p:grpSpPr>
          <a:xfrm>
            <a:off x="119054" y="2922077"/>
            <a:ext cx="4277986" cy="2023542"/>
            <a:chOff x="119054" y="2922077"/>
            <a:chExt cx="4277986" cy="2023542"/>
          </a:xfrm>
        </p:grpSpPr>
        <p:sp>
          <p:nvSpPr>
            <p:cNvPr id="7" name="ZoneTexte 6"/>
            <p:cNvSpPr txBox="1"/>
            <p:nvPr/>
          </p:nvSpPr>
          <p:spPr>
            <a:xfrm>
              <a:off x="119054" y="4360843"/>
              <a:ext cx="318555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X2 </a:t>
              </a:r>
              <a:r>
                <a:rPr lang="fr-FR" sz="1600" b="1" dirty="0">
                  <a:solidFill>
                    <a:srgbClr val="808000"/>
                  </a:solidFill>
                  <a:latin typeface="Times New Roman"/>
                  <a:cs typeface="Times New Roman"/>
                </a:rPr>
                <a:t>, </a:t>
              </a:r>
              <a:r>
                <a:rPr lang="fr-FR" sz="1600" b="1" dirty="0" smtClean="0">
                  <a:solidFill>
                    <a:srgbClr val="808000"/>
                  </a:solidFill>
                  <a:latin typeface="Times New Roman"/>
                  <a:cs typeface="Times New Roman"/>
                </a:rPr>
                <a:t>X21 </a:t>
              </a:r>
              <a:r>
                <a:rPr lang="fr-FR" sz="16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dépend</a:t>
              </a:r>
              <a:r>
                <a:rPr lang="fr-FR" sz="1600" b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ent surtout de </a:t>
              </a:r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c</a:t>
              </a:r>
              <a:r>
                <a:rPr lang="fr-FR" sz="1600" b="1" baseline="-25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44</a:t>
              </a:r>
            </a:p>
            <a:p>
              <a:r>
                <a:rPr lang="fr-FR" sz="16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X5 </a:t>
              </a:r>
              <a:r>
                <a:rPr lang="fr-FR" sz="1600" b="1" dirty="0" err="1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dépend plus de </a:t>
              </a:r>
              <a:r>
                <a:rPr lang="fr-FR" sz="16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c</a:t>
              </a:r>
              <a:r>
                <a:rPr lang="fr-FR" sz="1600" b="1" baseline="-25000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66</a:t>
              </a:r>
              <a:r>
                <a:rPr lang="fr-FR" sz="16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1600" b="1" dirty="0" err="1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que de </a:t>
              </a:r>
              <a:r>
                <a:rPr lang="fr-FR" sz="16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c</a:t>
              </a:r>
              <a:r>
                <a:rPr lang="fr-FR" sz="1600" b="1" baseline="-25000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44</a:t>
              </a:r>
            </a:p>
          </p:txBody>
        </p:sp>
        <p:grpSp>
          <p:nvGrpSpPr>
            <p:cNvPr id="5" name="Grouper 4"/>
            <p:cNvGrpSpPr/>
            <p:nvPr/>
          </p:nvGrpSpPr>
          <p:grpSpPr>
            <a:xfrm>
              <a:off x="119054" y="3634918"/>
              <a:ext cx="1144541" cy="720983"/>
              <a:chOff x="119054" y="3342818"/>
              <a:chExt cx="1144541" cy="720983"/>
            </a:xfrm>
          </p:grpSpPr>
          <p:pic>
            <p:nvPicPr>
              <p:cNvPr id="19" name="Image 18" descr="X2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054" y="3342818"/>
                <a:ext cx="1051333" cy="658086"/>
              </a:xfrm>
              <a:prstGeom prst="rect">
                <a:avLst/>
              </a:prstGeom>
            </p:spPr>
          </p:pic>
          <p:sp>
            <p:nvSpPr>
              <p:cNvPr id="20" name="ZoneTexte 19"/>
              <p:cNvSpPr txBox="1"/>
              <p:nvPr/>
            </p:nvSpPr>
            <p:spPr>
              <a:xfrm>
                <a:off x="828159" y="3725247"/>
                <a:ext cx="4354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b="1" dirty="0" smtClean="0">
                    <a:solidFill>
                      <a:srgbClr val="FFFFFF"/>
                    </a:solidFill>
                    <a:latin typeface="Times New Roman"/>
                    <a:cs typeface="Times New Roman"/>
                  </a:rPr>
                  <a:t>X2</a:t>
                </a:r>
                <a:endParaRPr lang="fr-FR" sz="1600" b="1" dirty="0">
                  <a:solidFill>
                    <a:srgbClr val="FFFFFF"/>
                  </a:solidFill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12" name="Grouper 11"/>
            <p:cNvGrpSpPr/>
            <p:nvPr/>
          </p:nvGrpSpPr>
          <p:grpSpPr>
            <a:xfrm>
              <a:off x="1338621" y="3634918"/>
              <a:ext cx="1130429" cy="672547"/>
              <a:chOff x="1338621" y="3342818"/>
              <a:chExt cx="1130429" cy="672547"/>
            </a:xfrm>
          </p:grpSpPr>
          <p:pic>
            <p:nvPicPr>
              <p:cNvPr id="21" name="Picture 3" descr="D:\Users\ariel\Bureau\X5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8621" y="3342818"/>
                <a:ext cx="1049922" cy="647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ZoneTexte 22"/>
              <p:cNvSpPr txBox="1"/>
              <p:nvPr/>
            </p:nvSpPr>
            <p:spPr>
              <a:xfrm>
                <a:off x="2033614" y="3676811"/>
                <a:ext cx="4354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b="1" dirty="0" smtClean="0">
                    <a:solidFill>
                      <a:schemeClr val="bg1"/>
                    </a:solidFill>
                    <a:latin typeface="Times New Roman"/>
                    <a:cs typeface="Times New Roman"/>
                  </a:rPr>
                  <a:t>X5</a:t>
                </a:r>
                <a:endParaRPr lang="fr-FR" sz="1600" b="1" dirty="0">
                  <a:solidFill>
                    <a:schemeClr val="bg1"/>
                  </a:solidFill>
                  <a:latin typeface="Times New Roman"/>
                  <a:cs typeface="Times New Roman"/>
                </a:endParaRPr>
              </a:p>
            </p:txBody>
          </p:sp>
        </p:grpSp>
        <p:cxnSp>
          <p:nvCxnSpPr>
            <p:cNvPr id="3" name="Connecteur droit avec flèche 2"/>
            <p:cNvCxnSpPr/>
            <p:nvPr/>
          </p:nvCxnSpPr>
          <p:spPr>
            <a:xfrm flipV="1">
              <a:off x="3042488" y="3044968"/>
              <a:ext cx="1354552" cy="1755632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/>
            <p:cNvCxnSpPr/>
            <p:nvPr/>
          </p:nvCxnSpPr>
          <p:spPr>
            <a:xfrm flipV="1">
              <a:off x="2946400" y="2922077"/>
              <a:ext cx="1327741" cy="1548323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Connecteur droit avec flèche 28"/>
          <p:cNvCxnSpPr/>
          <p:nvPr/>
        </p:nvCxnSpPr>
        <p:spPr>
          <a:xfrm>
            <a:off x="2794000" y="1371600"/>
            <a:ext cx="1480141" cy="1030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119053" y="5211743"/>
            <a:ext cx="40338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Times New Roman"/>
                <a:cs typeface="Times New Roman"/>
              </a:rPr>
              <a:t>les dislocations glissent le long des plans denses .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Les plans de base hexagonaux? 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la variation de </a:t>
            </a:r>
            <a:r>
              <a:rPr lang="fr-FR" sz="16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devrait être due à 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lang="fr-FR" sz="1600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44</a:t>
            </a:r>
          </a:p>
          <a:p>
            <a:r>
              <a:rPr lang="fr-FR" sz="1600" b="1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plans prismatiques</a:t>
            </a:r>
            <a:r>
              <a:rPr lang="fr-FR" sz="16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? </a:t>
            </a:r>
            <a:r>
              <a:rPr lang="fr-FR" sz="1600" b="1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c</a:t>
            </a:r>
            <a:r>
              <a:rPr lang="fr-FR" sz="1600" b="1" baseline="-25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66</a:t>
            </a:r>
          </a:p>
        </p:txBody>
      </p:sp>
      <p:grpSp>
        <p:nvGrpSpPr>
          <p:cNvPr id="14" name="Grouper 13"/>
          <p:cNvGrpSpPr/>
          <p:nvPr/>
        </p:nvGrpSpPr>
        <p:grpSpPr>
          <a:xfrm>
            <a:off x="119054" y="1738387"/>
            <a:ext cx="4205296" cy="1610295"/>
            <a:chOff x="119054" y="1738387"/>
            <a:chExt cx="4205296" cy="1610295"/>
          </a:xfrm>
        </p:grpSpPr>
        <p:grpSp>
          <p:nvGrpSpPr>
            <p:cNvPr id="2" name="Grouper 1"/>
            <p:cNvGrpSpPr/>
            <p:nvPr/>
          </p:nvGrpSpPr>
          <p:grpSpPr>
            <a:xfrm>
              <a:off x="119054" y="1738387"/>
              <a:ext cx="4205296" cy="1610295"/>
              <a:chOff x="119054" y="1738387"/>
              <a:chExt cx="4205296" cy="1610295"/>
            </a:xfrm>
          </p:grpSpPr>
          <p:grpSp>
            <p:nvGrpSpPr>
              <p:cNvPr id="31" name="Grouper 30"/>
              <p:cNvGrpSpPr/>
              <p:nvPr/>
            </p:nvGrpSpPr>
            <p:grpSpPr>
              <a:xfrm>
                <a:off x="119054" y="2495470"/>
                <a:ext cx="3323631" cy="853212"/>
                <a:chOff x="119053" y="5760465"/>
                <a:chExt cx="3323631" cy="853212"/>
              </a:xfrm>
            </p:grpSpPr>
            <p:sp>
              <p:nvSpPr>
                <p:cNvPr id="8" name="ZoneTexte 7"/>
                <p:cNvSpPr txBox="1"/>
                <p:nvPr/>
              </p:nvSpPr>
              <p:spPr>
                <a:xfrm>
                  <a:off x="1337209" y="5760465"/>
                  <a:ext cx="21054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b="1" dirty="0" err="1" smtClean="0">
                      <a:solidFill>
                        <a:srgbClr val="FF6600"/>
                      </a:solidFill>
                      <a:latin typeface="Times New Roman"/>
                      <a:cs typeface="Times New Roman"/>
                    </a:rPr>
                    <a:t>polycristal</a:t>
                  </a:r>
                  <a:r>
                    <a:rPr lang="fr-FR" sz="1600" b="1" dirty="0" smtClean="0">
                      <a:solidFill>
                        <a:srgbClr val="FF6600"/>
                      </a:solidFill>
                      <a:latin typeface="Times New Roman"/>
                      <a:cs typeface="Times New Roman"/>
                    </a:rPr>
                    <a:t> BC1:</a:t>
                  </a:r>
                </a:p>
              </p:txBody>
            </p:sp>
            <p:pic>
              <p:nvPicPr>
                <p:cNvPr id="15" name="Picture 2" descr="D:\Users\ariel\Bureau\BC1_melting_16 36 47 .41_T=0.0000K.jpg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9053" y="5760465"/>
                  <a:ext cx="1137616" cy="853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cxnSp>
            <p:nvCxnSpPr>
              <p:cNvPr id="27" name="Connecteur droit avec flèche 26"/>
              <p:cNvCxnSpPr/>
              <p:nvPr/>
            </p:nvCxnSpPr>
            <p:spPr>
              <a:xfrm flipV="1">
                <a:off x="2946400" y="1738387"/>
                <a:ext cx="1377950" cy="966713"/>
              </a:xfrm>
              <a:prstGeom prst="straightConnector1">
                <a:avLst/>
              </a:prstGeom>
              <a:ln>
                <a:solidFill>
                  <a:srgbClr val="FF66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ZoneTexte 25"/>
            <p:cNvSpPr txBox="1"/>
            <p:nvPr/>
          </p:nvSpPr>
          <p:spPr>
            <a:xfrm>
              <a:off x="759291" y="2800511"/>
              <a:ext cx="5609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rgbClr val="FF6600"/>
                  </a:solidFill>
                  <a:latin typeface="Times New Roman"/>
                  <a:cs typeface="Times New Roman"/>
                </a:rPr>
                <a:t>BC1</a:t>
              </a:r>
              <a:endParaRPr lang="fr-FR" sz="1600" dirty="0">
                <a:solidFill>
                  <a:srgbClr val="FF6600"/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8934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266286" y="194901"/>
            <a:ext cx="6546383" cy="461665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Times New Roman"/>
                <a:cs typeface="Times New Roman"/>
              </a:rPr>
              <a:t>les dislocations glissent le long des plans de base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81437" y="988456"/>
            <a:ext cx="38543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Times New Roman"/>
                <a:cs typeface="Times New Roman"/>
              </a:rPr>
              <a:t>X2, X5, X6 and X21 :</a:t>
            </a:r>
          </a:p>
          <a:p>
            <a:r>
              <a:rPr lang="fr-FR" b="1" dirty="0" smtClean="0">
                <a:latin typeface="Times New Roman"/>
                <a:cs typeface="Times New Roman"/>
              </a:rPr>
              <a:t>croissance similaire à 1.4K, </a:t>
            </a:r>
          </a:p>
          <a:p>
            <a:r>
              <a:rPr lang="fr-FR" b="1" dirty="0" err="1" smtClean="0">
                <a:latin typeface="Times New Roman"/>
                <a:cs typeface="Times New Roman"/>
              </a:rPr>
              <a:t>pureté naturelle (0.3 ppm d’3He)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devraient avoir tous les mêmes constantes élastiques</a:t>
            </a:r>
            <a:endParaRPr lang="fr-FR" b="1" dirty="0" smtClean="0">
              <a:latin typeface="Times New Roman"/>
              <a:cs typeface="Times New Roman"/>
            </a:endParaRPr>
          </a:p>
        </p:txBody>
      </p:sp>
      <p:pic>
        <p:nvPicPr>
          <p:cNvPr id="5" name="Image 4" descr="c44-variousX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780" y="846582"/>
            <a:ext cx="4854222" cy="480896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81437" y="2370709"/>
            <a:ext cx="40660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si le glissement est lel long des plans de base, </a:t>
            </a:r>
          </a:p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c66 =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Cst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et c44 varie: </a:t>
            </a:r>
          </a:p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62</a:t>
            </a:r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±8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%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reduction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de c44 pour tous les cristaux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81438" y="5878391"/>
            <a:ext cx="8708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Times New Roman"/>
                <a:cs typeface="Times New Roman"/>
              </a:rPr>
              <a:t>un résultat attendu ? </a:t>
            </a:r>
            <a:r>
              <a:rPr lang="fr-FR" b="1" dirty="0" err="1" smtClean="0">
                <a:latin typeface="Times New Roman"/>
                <a:cs typeface="Times New Roman"/>
              </a:rPr>
              <a:t>peut-être </a:t>
            </a:r>
            <a:r>
              <a:rPr lang="fr-FR" b="1" dirty="0" smtClean="0">
                <a:latin typeface="Times New Roman"/>
                <a:cs typeface="Times New Roman"/>
              </a:rPr>
              <a:t>, </a:t>
            </a:r>
          </a:p>
          <a:p>
            <a:r>
              <a:rPr lang="fr-FR" b="1" dirty="0" smtClean="0">
                <a:latin typeface="Times New Roman"/>
                <a:cs typeface="Times New Roman"/>
              </a:rPr>
              <a:t>mais les métaux hexagonaux montrent un glissement soit dans les plans de base : Be</a:t>
            </a:r>
            <a:r>
              <a:rPr lang="fr-FR" b="1" dirty="0">
                <a:latin typeface="Times New Roman"/>
                <a:cs typeface="Times New Roman"/>
              </a:rPr>
              <a:t>, Mg, Co, </a:t>
            </a:r>
            <a:r>
              <a:rPr lang="fr-FR" b="1" dirty="0" smtClean="0">
                <a:latin typeface="Times New Roman"/>
                <a:cs typeface="Times New Roman"/>
              </a:rPr>
              <a:t>Zn  , soit dans les plans perpendicualires :Zr, Ti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181438" y="3962400"/>
            <a:ext cx="40660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l’hypothèse opposée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(c44 constant, c66 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variable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) mène à une absurdité</a:t>
            </a:r>
            <a:endParaRPr lang="fr-FR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X5 vaire moins que X2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malgré une plus grande dépendance en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 c66!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c66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devrait  varier de 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300% pour X6 and de plus que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1000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% pour X21 !</a:t>
            </a:r>
          </a:p>
          <a:p>
            <a:endParaRPr lang="fr-FR" dirty="0"/>
          </a:p>
        </p:txBody>
      </p:sp>
      <p:pic>
        <p:nvPicPr>
          <p:cNvPr id="9" name="Picture 38" descr="Y:\Beamish (2)\Photo-Video\X21\x20_melting_11 37 59 .67_T=_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599" y="2522796"/>
            <a:ext cx="1587805" cy="586577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8139161" y="2740042"/>
            <a:ext cx="545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8000"/>
                </a:solidFill>
              </a:rPr>
              <a:t>X21</a:t>
            </a:r>
            <a:endParaRPr lang="fr-FR" b="1" dirty="0">
              <a:solidFill>
                <a:srgbClr val="FF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633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r 14"/>
          <p:cNvGrpSpPr/>
          <p:nvPr/>
        </p:nvGrpSpPr>
        <p:grpSpPr>
          <a:xfrm>
            <a:off x="3546760" y="937179"/>
            <a:ext cx="5448300" cy="5575300"/>
            <a:chOff x="3632338" y="1023412"/>
            <a:chExt cx="5448300" cy="5575300"/>
          </a:xfrm>
        </p:grpSpPr>
        <p:pic>
          <p:nvPicPr>
            <p:cNvPr id="11" name="Image 10" descr="c44(resolved stress)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2338" y="1023412"/>
              <a:ext cx="5448300" cy="5575300"/>
            </a:xfrm>
            <a:prstGeom prst="rect">
              <a:avLst/>
            </a:prstGeom>
          </p:spPr>
        </p:pic>
        <p:cxnSp>
          <p:nvCxnSpPr>
            <p:cNvPr id="4" name="Connecteur droit avec flèche 3"/>
            <p:cNvCxnSpPr/>
            <p:nvPr/>
          </p:nvCxnSpPr>
          <p:spPr>
            <a:xfrm flipH="1" flipV="1">
              <a:off x="6998339" y="2625271"/>
              <a:ext cx="641804" cy="1065651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/>
            <p:cNvCxnSpPr/>
            <p:nvPr/>
          </p:nvCxnSpPr>
          <p:spPr>
            <a:xfrm>
              <a:off x="8106654" y="2414581"/>
              <a:ext cx="415046" cy="921487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4480205" y="1309393"/>
              <a:ext cx="19516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err="1" smtClean="0">
                  <a:latin typeface="Times New Roman"/>
                  <a:cs typeface="Times New Roman"/>
                </a:rPr>
                <a:t>crystals</a:t>
              </a:r>
              <a:r>
                <a:rPr lang="fr-FR" sz="1400" b="1" dirty="0" smtClean="0">
                  <a:latin typeface="Times New Roman"/>
                  <a:cs typeface="Times New Roman"/>
                </a:rPr>
                <a:t> </a:t>
              </a:r>
              <a:r>
                <a:rPr lang="fr-FR" sz="1400" b="1" dirty="0" err="1" smtClean="0">
                  <a:latin typeface="Times New Roman"/>
                  <a:cs typeface="Times New Roman"/>
                </a:rPr>
                <a:t>grown</a:t>
              </a:r>
              <a:r>
                <a:rPr lang="fr-FR" sz="1400" b="1" dirty="0" smtClean="0">
                  <a:latin typeface="Times New Roman"/>
                  <a:cs typeface="Times New Roman"/>
                </a:rPr>
                <a:t> </a:t>
              </a:r>
              <a:r>
                <a:rPr lang="fr-FR" sz="1400" b="1" dirty="0" err="1" smtClean="0">
                  <a:latin typeface="Times New Roman"/>
                  <a:cs typeface="Times New Roman"/>
                </a:rPr>
                <a:t>at</a:t>
              </a:r>
              <a:r>
                <a:rPr lang="fr-FR" sz="1400" b="1" dirty="0" smtClean="0">
                  <a:latin typeface="Times New Roman"/>
                  <a:cs typeface="Times New Roman"/>
                </a:rPr>
                <a:t> 1.4K,</a:t>
              </a:r>
            </a:p>
            <a:p>
              <a:r>
                <a:rPr lang="fr-FR" sz="1400" b="1" dirty="0" smtClean="0">
                  <a:latin typeface="Times New Roman"/>
                  <a:cs typeface="Times New Roman"/>
                </a:rPr>
                <a:t> no </a:t>
              </a:r>
              <a:r>
                <a:rPr lang="fr-FR" sz="1400" b="1" dirty="0" err="1" smtClean="0">
                  <a:latin typeface="Times New Roman"/>
                  <a:cs typeface="Times New Roman"/>
                </a:rPr>
                <a:t>liquid</a:t>
              </a:r>
              <a:r>
                <a:rPr lang="fr-FR" sz="1400" b="1" dirty="0" smtClean="0">
                  <a:latin typeface="Times New Roman"/>
                  <a:cs typeface="Times New Roman"/>
                </a:rPr>
                <a:t> in the </a:t>
              </a:r>
              <a:r>
                <a:rPr lang="fr-FR" sz="1400" b="1" dirty="0" err="1" smtClean="0">
                  <a:latin typeface="Times New Roman"/>
                  <a:cs typeface="Times New Roman"/>
                </a:rPr>
                <a:t>cell</a:t>
              </a:r>
              <a:endParaRPr lang="fr-FR" sz="1400" b="1" dirty="0">
                <a:latin typeface="Times New Roman"/>
                <a:cs typeface="Times New Roman"/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05305"/>
            <a:ext cx="8229600" cy="79780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800" b="1" dirty="0" smtClean="0">
                <a:latin typeface="Times New Roman"/>
                <a:cs typeface="Times New Roman"/>
              </a:rPr>
              <a:t>dépendance en amplitude à 20 </a:t>
            </a:r>
            <a:r>
              <a:rPr lang="fr-FR" sz="2800" b="1" dirty="0" err="1" smtClean="0">
                <a:latin typeface="Times New Roman"/>
                <a:cs typeface="Times New Roman"/>
              </a:rPr>
              <a:t>mK</a:t>
            </a:r>
            <a:r>
              <a:rPr lang="fr-FR" sz="2800" b="1" dirty="0" smtClean="0">
                <a:latin typeface="Times New Roman"/>
                <a:cs typeface="Times New Roman"/>
              </a:rPr>
              <a:t> - </a:t>
            </a:r>
            <a:r>
              <a:rPr lang="fr-FR" sz="2800" b="1" dirty="0" err="1" smtClean="0">
                <a:latin typeface="Times New Roman"/>
                <a:cs typeface="Times New Roman"/>
              </a:rPr>
              <a:t>hysteresis</a:t>
            </a:r>
            <a:endParaRPr lang="fr-FR" sz="2800" b="1" dirty="0">
              <a:latin typeface="Times New Roman"/>
              <a:cs typeface="Times New Roman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4666" y="2085786"/>
            <a:ext cx="3547672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660066"/>
                </a:solidFill>
                <a:latin typeface="Times New Roman"/>
                <a:cs typeface="Times New Roman"/>
              </a:rPr>
              <a:t>X6</a:t>
            </a:r>
            <a:r>
              <a:rPr lang="fr-FR" b="1" dirty="0" smtClean="0">
                <a:latin typeface="Times New Roman"/>
                <a:cs typeface="Times New Roman"/>
              </a:rPr>
              <a:t>,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X2</a:t>
            </a:r>
            <a:r>
              <a:rPr lang="fr-FR" b="1" dirty="0" smtClean="0">
                <a:latin typeface="Times New Roman"/>
                <a:cs typeface="Times New Roman"/>
              </a:rPr>
              <a:t> and </a:t>
            </a:r>
            <a:r>
              <a:rPr lang="fr-FR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X5</a:t>
            </a:r>
            <a:r>
              <a:rPr lang="fr-FR" b="1" dirty="0" smtClean="0">
                <a:latin typeface="Times New Roman"/>
                <a:cs typeface="Times New Roman"/>
              </a:rPr>
              <a:t>:</a:t>
            </a:r>
          </a:p>
          <a:p>
            <a:r>
              <a:rPr lang="fr-FR" b="1" dirty="0" smtClean="0">
                <a:latin typeface="Times New Roman"/>
                <a:cs typeface="Times New Roman"/>
              </a:rPr>
              <a:t>le seuil à </a:t>
            </a:r>
          </a:p>
          <a:p>
            <a:r>
              <a:rPr lang="fr-FR" b="1" dirty="0" smtClean="0">
                <a:latin typeface="Symbol" charset="2"/>
                <a:cs typeface="Symbol" charset="2"/>
              </a:rPr>
              <a:t>s</a:t>
            </a:r>
            <a:r>
              <a:rPr lang="fr-FR" b="1" dirty="0" smtClean="0">
                <a:latin typeface="Times New Roman"/>
                <a:cs typeface="Times New Roman"/>
              </a:rPr>
              <a:t> = 1 </a:t>
            </a:r>
            <a:r>
              <a:rPr lang="fr-FR" b="1" dirty="0" err="1" smtClean="0">
                <a:latin typeface="Times New Roman"/>
                <a:cs typeface="Times New Roman"/>
              </a:rPr>
              <a:t>microbar</a:t>
            </a:r>
            <a:endParaRPr lang="fr-FR" b="1" dirty="0" smtClean="0">
              <a:latin typeface="Times New Roman"/>
              <a:cs typeface="Times New Roman"/>
            </a:endParaRPr>
          </a:p>
          <a:p>
            <a:r>
              <a:rPr lang="fr-FR" b="1" dirty="0" smtClean="0">
                <a:latin typeface="Times New Roman"/>
                <a:cs typeface="Times New Roman"/>
              </a:rPr>
              <a:t>correspond à la contrainte nécessaire pour décrocher les dislocations  des impuretés </a:t>
            </a:r>
            <a:r>
              <a:rPr lang="fr-FR" b="1" baseline="30000" dirty="0" smtClean="0">
                <a:latin typeface="Times New Roman"/>
                <a:cs typeface="Times New Roman"/>
              </a:rPr>
              <a:t>3</a:t>
            </a:r>
            <a:r>
              <a:rPr lang="fr-FR" b="1" dirty="0" smtClean="0">
                <a:latin typeface="Times New Roman"/>
                <a:cs typeface="Times New Roman"/>
              </a:rPr>
              <a:t>He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l’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hysteresis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est dû au fait que la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force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dépend de la distance entre impuretés attachées aux dislocations</a:t>
            </a:r>
            <a:endParaRPr lang="fr-FR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0685772" y="4369478"/>
            <a:ext cx="27439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X4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cooled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down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at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high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drive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with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liquid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in the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cell</a:t>
            </a:r>
            <a:endParaRPr lang="fr-FR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813724" y="4954254"/>
            <a:ext cx="27439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X4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cooled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down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at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high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drive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with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liquid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in the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cell</a:t>
            </a:r>
            <a:endParaRPr lang="fr-FR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241800" y="6488668"/>
            <a:ext cx="4753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« </a:t>
            </a:r>
            <a:r>
              <a:rPr lang="fr-FR" b="1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resolved</a:t>
            </a:r>
            <a:r>
              <a:rPr lang="fr-FR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 » = </a:t>
            </a:r>
            <a:r>
              <a:rPr lang="fr-FR" b="1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projeté dans les plans de base</a:t>
            </a:r>
            <a:endParaRPr lang="fr-FR" b="1" dirty="0" smtClean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364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r 14"/>
          <p:cNvGrpSpPr/>
          <p:nvPr/>
        </p:nvGrpSpPr>
        <p:grpSpPr>
          <a:xfrm>
            <a:off x="3546760" y="937179"/>
            <a:ext cx="5448300" cy="5575300"/>
            <a:chOff x="3632338" y="1023412"/>
            <a:chExt cx="5448300" cy="5575300"/>
          </a:xfrm>
        </p:grpSpPr>
        <p:pic>
          <p:nvPicPr>
            <p:cNvPr id="11" name="Image 10" descr="c44(resolved stress)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2338" y="1023412"/>
              <a:ext cx="5448300" cy="5575300"/>
            </a:xfrm>
            <a:prstGeom prst="rect">
              <a:avLst/>
            </a:prstGeom>
          </p:spPr>
        </p:pic>
        <p:cxnSp>
          <p:nvCxnSpPr>
            <p:cNvPr id="4" name="Connecteur droit avec flèche 3"/>
            <p:cNvCxnSpPr/>
            <p:nvPr/>
          </p:nvCxnSpPr>
          <p:spPr>
            <a:xfrm flipH="1" flipV="1">
              <a:off x="6998339" y="2625271"/>
              <a:ext cx="641804" cy="1065651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/>
            <p:cNvCxnSpPr/>
            <p:nvPr/>
          </p:nvCxnSpPr>
          <p:spPr>
            <a:xfrm>
              <a:off x="8106654" y="2414581"/>
              <a:ext cx="415046" cy="921487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4480205" y="1309393"/>
              <a:ext cx="19516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err="1" smtClean="0">
                  <a:latin typeface="Times New Roman"/>
                  <a:cs typeface="Times New Roman"/>
                </a:rPr>
                <a:t>crystals</a:t>
              </a:r>
              <a:r>
                <a:rPr lang="fr-FR" sz="1400" b="1" dirty="0" smtClean="0">
                  <a:latin typeface="Times New Roman"/>
                  <a:cs typeface="Times New Roman"/>
                </a:rPr>
                <a:t> </a:t>
              </a:r>
              <a:r>
                <a:rPr lang="fr-FR" sz="1400" b="1" dirty="0" err="1" smtClean="0">
                  <a:latin typeface="Times New Roman"/>
                  <a:cs typeface="Times New Roman"/>
                </a:rPr>
                <a:t>grown</a:t>
              </a:r>
              <a:r>
                <a:rPr lang="fr-FR" sz="1400" b="1" dirty="0" smtClean="0">
                  <a:latin typeface="Times New Roman"/>
                  <a:cs typeface="Times New Roman"/>
                </a:rPr>
                <a:t> </a:t>
              </a:r>
              <a:r>
                <a:rPr lang="fr-FR" sz="1400" b="1" dirty="0" err="1" smtClean="0">
                  <a:latin typeface="Times New Roman"/>
                  <a:cs typeface="Times New Roman"/>
                </a:rPr>
                <a:t>at</a:t>
              </a:r>
              <a:r>
                <a:rPr lang="fr-FR" sz="1400" b="1" dirty="0" smtClean="0">
                  <a:latin typeface="Times New Roman"/>
                  <a:cs typeface="Times New Roman"/>
                </a:rPr>
                <a:t> 1.4K,</a:t>
              </a:r>
            </a:p>
            <a:p>
              <a:r>
                <a:rPr lang="fr-FR" sz="1400" b="1" dirty="0" smtClean="0">
                  <a:latin typeface="Times New Roman"/>
                  <a:cs typeface="Times New Roman"/>
                </a:rPr>
                <a:t> no </a:t>
              </a:r>
              <a:r>
                <a:rPr lang="fr-FR" sz="1400" b="1" dirty="0" err="1" smtClean="0">
                  <a:latin typeface="Times New Roman"/>
                  <a:cs typeface="Times New Roman"/>
                </a:rPr>
                <a:t>liquid</a:t>
              </a:r>
              <a:r>
                <a:rPr lang="fr-FR" sz="1400" b="1" dirty="0" smtClean="0">
                  <a:latin typeface="Times New Roman"/>
                  <a:cs typeface="Times New Roman"/>
                </a:rPr>
                <a:t> in the </a:t>
              </a:r>
              <a:r>
                <a:rPr lang="fr-FR" sz="1400" b="1" dirty="0" err="1" smtClean="0">
                  <a:latin typeface="Times New Roman"/>
                  <a:cs typeface="Times New Roman"/>
                </a:rPr>
                <a:t>cell</a:t>
              </a:r>
              <a:endParaRPr lang="fr-FR" sz="1400" b="1" dirty="0">
                <a:latin typeface="Times New Roman"/>
                <a:cs typeface="Times New Roman"/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05305"/>
            <a:ext cx="8229600" cy="79780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800" b="1" dirty="0" err="1" smtClean="0">
                <a:latin typeface="Times New Roman"/>
                <a:cs typeface="Times New Roman"/>
              </a:rPr>
              <a:t>with</a:t>
            </a:r>
            <a:r>
              <a:rPr lang="fr-FR" sz="2800" b="1" dirty="0" smtClean="0">
                <a:latin typeface="Times New Roman"/>
                <a:cs typeface="Times New Roman"/>
              </a:rPr>
              <a:t> no </a:t>
            </a:r>
            <a:r>
              <a:rPr lang="fr-FR" sz="2800" b="1" dirty="0" err="1" smtClean="0">
                <a:latin typeface="Times New Roman"/>
                <a:cs typeface="Times New Roman"/>
              </a:rPr>
              <a:t>impurities</a:t>
            </a:r>
            <a:r>
              <a:rPr lang="fr-FR" sz="2800" b="1" dirty="0" smtClean="0">
                <a:latin typeface="Times New Roman"/>
                <a:cs typeface="Times New Roman"/>
              </a:rPr>
              <a:t> </a:t>
            </a:r>
            <a:r>
              <a:rPr lang="fr-FR" sz="2800" b="1" dirty="0" err="1" smtClean="0">
                <a:latin typeface="Times New Roman"/>
                <a:cs typeface="Times New Roman"/>
              </a:rPr>
              <a:t>at</a:t>
            </a:r>
            <a:r>
              <a:rPr lang="fr-FR" sz="2800" b="1" dirty="0" smtClean="0">
                <a:latin typeface="Times New Roman"/>
                <a:cs typeface="Times New Roman"/>
              </a:rPr>
              <a:t> all, dislocations move </a:t>
            </a:r>
            <a:r>
              <a:rPr lang="fr-FR" sz="2800" b="1" dirty="0" err="1" smtClean="0">
                <a:latin typeface="Times New Roman"/>
                <a:cs typeface="Times New Roman"/>
              </a:rPr>
              <a:t>freely</a:t>
            </a:r>
            <a:endParaRPr lang="fr-FR" sz="2800" b="1" dirty="0">
              <a:latin typeface="Times New Roman"/>
              <a:cs typeface="Times New Roman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4666" y="2430486"/>
            <a:ext cx="339795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X4 </a:t>
            </a:r>
            <a:r>
              <a:rPr lang="fr-FR" b="1" dirty="0" err="1" smtClean="0">
                <a:latin typeface="Times New Roman"/>
                <a:cs typeface="Times New Roman"/>
              </a:rPr>
              <a:t>refroidi sous forte contrainte en présence de liquide </a:t>
            </a:r>
            <a:endParaRPr lang="fr-FR" b="1" dirty="0" smtClean="0">
              <a:latin typeface="Times New Roman"/>
              <a:cs typeface="Times New Roman"/>
            </a:endParaRPr>
          </a:p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tous les </a:t>
            </a:r>
            <a:r>
              <a:rPr lang="fr-FR" b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3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He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sont expulsés dans le liquide</a:t>
            </a:r>
          </a:p>
          <a:p>
            <a:endParaRPr lang="fr-FR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l’état mou est stable même en réduisant ensuite la contrainte jusqu’au nanobar (10</a:t>
            </a:r>
            <a:r>
              <a:rPr lang="fr-FR" b="1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-11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fr-FR" b="1" baseline="-25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stiff</a:t>
            </a:r>
            <a:r>
              <a:rPr lang="fr-FR" b="1" dirty="0" smtClean="0">
                <a:latin typeface="Times New Roman"/>
                <a:cs typeface="Times New Roman"/>
              </a:rPr>
              <a:t>)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Times New Roman"/>
                <a:cs typeface="Times New Roman"/>
              </a:rPr>
              <a:t>réduction</a:t>
            </a:r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 de 80% de  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lang="fr-FR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44</a:t>
            </a:r>
          </a:p>
          <a:p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un tel ramollissement n’a jamais été observé dans des cristaux classiques.</a:t>
            </a:r>
            <a:endParaRPr lang="fr-FR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endParaRPr lang="fr-FR" b="1" baseline="-25000" dirty="0" smtClean="0">
              <a:latin typeface="Times New Roman"/>
              <a:cs typeface="Times New Roman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0685772" y="4369478"/>
            <a:ext cx="27439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X4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cooled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down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at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high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drive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with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liquid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in the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cell</a:t>
            </a:r>
            <a:endParaRPr lang="fr-FR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813724" y="4954254"/>
            <a:ext cx="27439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X4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cooled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down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at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high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drive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with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liquid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in the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cell</a:t>
            </a:r>
            <a:endParaRPr lang="fr-FR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241800" y="6488668"/>
            <a:ext cx="4753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« </a:t>
            </a:r>
            <a:r>
              <a:rPr lang="fr-FR" b="1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resolved</a:t>
            </a:r>
            <a:r>
              <a:rPr lang="fr-FR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 » = </a:t>
            </a:r>
            <a:r>
              <a:rPr lang="fr-FR" b="1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projected</a:t>
            </a:r>
            <a:r>
              <a:rPr lang="fr-FR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 in the basal plane</a:t>
            </a:r>
          </a:p>
        </p:txBody>
      </p:sp>
    </p:spTree>
    <p:extLst>
      <p:ext uri="{BB962C8B-B14F-4D97-AF65-F5344CB8AC3E}">
        <p14:creationId xmlns:p14="http://schemas.microsoft.com/office/powerpoint/2010/main" val="1759712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71253" y="237250"/>
            <a:ext cx="832253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 smtClean="0">
                <a:latin typeface="Times New Roman"/>
                <a:cs typeface="Times New Roman"/>
              </a:rPr>
              <a:t>la « fusion de zone » </a:t>
            </a:r>
            <a:r>
              <a:rPr lang="fr-FR" sz="2400" b="1" dirty="0" err="1" smtClean="0">
                <a:latin typeface="Times New Roman"/>
                <a:cs typeface="Times New Roman"/>
              </a:rPr>
              <a:t>avec de l’</a:t>
            </a:r>
            <a:r>
              <a:rPr lang="fr-FR" sz="2400" b="1" baseline="30000" dirty="0" smtClean="0">
                <a:latin typeface="Times New Roman"/>
                <a:cs typeface="Times New Roman"/>
              </a:rPr>
              <a:t>4</a:t>
            </a:r>
            <a:r>
              <a:rPr lang="fr-FR" sz="2400" b="1" dirty="0" smtClean="0">
                <a:latin typeface="Times New Roman"/>
                <a:cs typeface="Times New Roman"/>
              </a:rPr>
              <a:t>He  : </a:t>
            </a:r>
          </a:p>
          <a:p>
            <a:pPr algn="ctr">
              <a:defRPr/>
            </a:pPr>
            <a:r>
              <a:rPr lang="fr-FR" sz="2400" b="1" dirty="0" err="1" smtClean="0">
                <a:latin typeface="Times New Roman"/>
                <a:cs typeface="Times New Roman"/>
              </a:rPr>
              <a:t>de </a:t>
            </a:r>
            <a:r>
              <a:rPr lang="fr-FR" sz="2400" b="1" dirty="0" smtClean="0">
                <a:latin typeface="Times New Roman"/>
                <a:cs typeface="Times New Roman"/>
              </a:rPr>
              <a:t>0.3 ppm </a:t>
            </a:r>
            <a:r>
              <a:rPr lang="fr-FR" sz="2400" b="1" baseline="30000" dirty="0" smtClean="0">
                <a:latin typeface="Times New Roman"/>
                <a:cs typeface="Times New Roman"/>
              </a:rPr>
              <a:t>3</a:t>
            </a:r>
            <a:r>
              <a:rPr lang="fr-FR" sz="2400" b="1" dirty="0" smtClean="0">
                <a:latin typeface="Times New Roman"/>
                <a:cs typeface="Times New Roman"/>
              </a:rPr>
              <a:t>He à 0.4 </a:t>
            </a:r>
            <a:r>
              <a:rPr lang="fr-FR" sz="2400" b="1" dirty="0" err="1" smtClean="0">
                <a:latin typeface="Times New Roman"/>
                <a:cs typeface="Times New Roman"/>
              </a:rPr>
              <a:t>ppb</a:t>
            </a:r>
            <a:r>
              <a:rPr lang="fr-FR" sz="2400" b="1" dirty="0" smtClean="0">
                <a:latin typeface="Times New Roman"/>
                <a:cs typeface="Times New Roman"/>
              </a:rPr>
              <a:t> … et jusqu’à </a:t>
            </a:r>
            <a:r>
              <a:rPr lang="fr-FR" sz="2400" b="1" dirty="0" err="1" smtClean="0">
                <a:latin typeface="Times New Roman"/>
                <a:cs typeface="Times New Roman"/>
              </a:rPr>
              <a:t>zero</a:t>
            </a:r>
            <a:endParaRPr lang="fr-FR" sz="2400" b="1" dirty="0">
              <a:latin typeface="Times New Roman"/>
              <a:cs typeface="Times New Roman"/>
            </a:endParaRPr>
          </a:p>
        </p:txBody>
      </p:sp>
      <p:pic>
        <p:nvPicPr>
          <p:cNvPr id="3" name="Image 2" descr="X3h_X3L(T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154" y="1138077"/>
            <a:ext cx="5297845" cy="4824421"/>
          </a:xfrm>
          <a:prstGeom prst="rect">
            <a:avLst/>
          </a:prstGeom>
        </p:spPr>
      </p:pic>
      <p:grpSp>
        <p:nvGrpSpPr>
          <p:cNvPr id="6" name="Grouper 5"/>
          <p:cNvGrpSpPr/>
          <p:nvPr/>
        </p:nvGrpSpPr>
        <p:grpSpPr>
          <a:xfrm>
            <a:off x="153844" y="1269936"/>
            <a:ext cx="4100656" cy="4247317"/>
            <a:chOff x="153844" y="1269936"/>
            <a:chExt cx="4100656" cy="4247317"/>
          </a:xfrm>
        </p:grpSpPr>
        <p:sp>
          <p:nvSpPr>
            <p:cNvPr id="4" name="ZoneTexte 3"/>
            <p:cNvSpPr txBox="1"/>
            <p:nvPr/>
          </p:nvSpPr>
          <p:spPr>
            <a:xfrm>
              <a:off x="153844" y="1269936"/>
              <a:ext cx="4100656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latin typeface="Times New Roman"/>
                  <a:cs typeface="Times New Roman"/>
                </a:rPr>
                <a:t>à l’équilibre liquide-</a:t>
              </a:r>
              <a:r>
                <a:rPr lang="fr-FR" b="1" dirty="0" err="1">
                  <a:latin typeface="Times New Roman"/>
                  <a:cs typeface="Times New Roman"/>
                </a:rPr>
                <a:t>solide ou en croissance lente, </a:t>
              </a:r>
              <a:r>
                <a:rPr lang="fr-FR" b="1" dirty="0">
                  <a:latin typeface="Times New Roman"/>
                  <a:cs typeface="Times New Roman"/>
                </a:rPr>
                <a:t>la concentration d’impuretés dans le solide est </a:t>
              </a:r>
            </a:p>
            <a:p>
              <a:endParaRPr lang="fr-FR" b="1" dirty="0">
                <a:latin typeface="Times New Roman"/>
                <a:cs typeface="Times New Roman"/>
              </a:endParaRPr>
            </a:p>
            <a:p>
              <a:endParaRPr lang="fr-FR" b="1" dirty="0">
                <a:latin typeface="Times New Roman"/>
                <a:cs typeface="Times New Roman"/>
              </a:endParaRPr>
            </a:p>
            <a:p>
              <a:endParaRPr lang="fr-FR" b="1" dirty="0">
                <a:latin typeface="Times New Roman"/>
                <a:cs typeface="Times New Roman"/>
              </a:endParaRPr>
            </a:p>
            <a:p>
              <a:endParaRPr lang="fr-FR" b="1" dirty="0">
                <a:latin typeface="Times New Roman"/>
                <a:cs typeface="Times New Roman"/>
              </a:endParaRPr>
            </a:p>
            <a:p>
              <a:r>
                <a:rPr lang="fr-FR" b="1" dirty="0" err="1" smtClean="0">
                  <a:latin typeface="Times New Roman"/>
                  <a:cs typeface="Times New Roman"/>
                </a:rPr>
                <a:t>donc à </a:t>
              </a:r>
              <a:r>
                <a:rPr lang="fr-FR" b="1" dirty="0" smtClean="0">
                  <a:latin typeface="Times New Roman"/>
                  <a:cs typeface="Times New Roman"/>
                </a:rPr>
                <a:t> </a:t>
              </a:r>
              <a:r>
                <a:rPr lang="fr-FR" b="1" dirty="0">
                  <a:latin typeface="Times New Roman"/>
                  <a:cs typeface="Times New Roman"/>
                </a:rPr>
                <a:t>25 </a:t>
              </a:r>
              <a:r>
                <a:rPr lang="fr-FR" b="1" dirty="0" err="1">
                  <a:latin typeface="Times New Roman"/>
                  <a:cs typeface="Times New Roman"/>
                </a:rPr>
                <a:t>mK</a:t>
              </a:r>
              <a:r>
                <a:rPr lang="fr-FR" b="1" dirty="0">
                  <a:latin typeface="Times New Roman"/>
                  <a:cs typeface="Times New Roman"/>
                </a:rPr>
                <a:t>:</a:t>
              </a:r>
            </a:p>
            <a:p>
              <a:endParaRPr lang="fr-FR" b="1" dirty="0" smtClean="0">
                <a:latin typeface="Times New Roman"/>
                <a:cs typeface="Times New Roman"/>
              </a:endParaRPr>
            </a:p>
            <a:p>
              <a:endParaRPr lang="fr-FR" b="1" dirty="0">
                <a:latin typeface="Times New Roman"/>
                <a:cs typeface="Times New Roman"/>
              </a:endParaRPr>
            </a:p>
            <a:p>
              <a:endParaRPr lang="fr-FR" b="1" dirty="0">
                <a:latin typeface="Times New Roman"/>
                <a:cs typeface="Times New Roman"/>
              </a:endParaRPr>
            </a:p>
            <a:p>
              <a:r>
                <a:rPr lang="fr-FR" b="1" dirty="0" err="1">
                  <a:solidFill>
                    <a:srgbClr val="FF0000"/>
                  </a:solidFill>
                  <a:latin typeface="Times New Roman"/>
                  <a:cs typeface="Times New Roman"/>
                </a:rPr>
                <a:t>et si l’on part de </a:t>
              </a:r>
              <a:r>
                <a:rPr lang="fr-FR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X</a:t>
              </a:r>
              <a:r>
                <a:rPr lang="fr-FR" b="1" baseline="-250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3</a:t>
              </a:r>
              <a:r>
                <a:rPr lang="fr-FR" b="1" baseline="300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L</a:t>
              </a:r>
              <a:r>
                <a:rPr lang="fr-FR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 = 4 10</a:t>
              </a:r>
              <a:r>
                <a:rPr lang="fr-FR" b="1" baseline="300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-10  </a:t>
              </a:r>
              <a:endParaRPr lang="fr-FR" b="1" baseline="30000" dirty="0" smtClean="0">
                <a:solidFill>
                  <a:srgbClr val="FF0000"/>
                </a:solidFill>
                <a:latin typeface="Times New Roman"/>
                <a:cs typeface="Times New Roman"/>
              </a:endParaRPr>
            </a:p>
            <a:p>
              <a:r>
                <a:rPr lang="fr-FR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on obtient </a:t>
              </a:r>
              <a:r>
                <a:rPr lang="fr-FR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X</a:t>
              </a:r>
              <a:r>
                <a:rPr lang="fr-FR" b="1" baseline="-250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3</a:t>
              </a:r>
              <a:r>
                <a:rPr lang="fr-FR" b="1" baseline="300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h</a:t>
              </a:r>
              <a:r>
                <a:rPr lang="fr-FR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 = 4 10</a:t>
              </a:r>
              <a:r>
                <a:rPr lang="fr-FR" b="1" baseline="300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-</a:t>
              </a:r>
              <a:r>
                <a:rPr lang="fr-FR" b="1" baseline="3000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31</a:t>
              </a:r>
              <a:r>
                <a:rPr lang="fr-FR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 </a:t>
              </a:r>
              <a:r>
                <a:rPr lang="fr-FR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!</a:t>
              </a:r>
              <a:endParaRPr lang="fr-FR" b="1" dirty="0">
                <a:latin typeface="Times New Roman"/>
                <a:cs typeface="Times New Roman"/>
              </a:endParaRPr>
            </a:p>
            <a:p>
              <a:r>
                <a:rPr lang="fr-FR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même en présence de </a:t>
              </a:r>
              <a:r>
                <a:rPr lang="fr-FR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dislocations, </a:t>
              </a:r>
            </a:p>
            <a:p>
              <a:r>
                <a:rPr lang="fr-FR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zéro </a:t>
              </a:r>
              <a:r>
                <a:rPr lang="fr-FR" b="1" baseline="30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3</a:t>
              </a:r>
              <a:r>
                <a:rPr lang="fr-FR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He dans des cristaux crûs à 25 </a:t>
              </a:r>
              <a:r>
                <a:rPr lang="fr-FR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mK</a:t>
              </a:r>
              <a:endParaRPr lang="fr-FR" b="1" dirty="0" smtClean="0"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  <p:graphicFrame>
          <p:nvGraphicFramePr>
            <p:cNvPr id="23554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68570093"/>
                </p:ext>
              </p:extLst>
            </p:nvPr>
          </p:nvGraphicFramePr>
          <p:xfrm>
            <a:off x="524827" y="3547522"/>
            <a:ext cx="1263026" cy="8152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679" name="Équation" r:id="rId4" imgW="711000" imgH="457200" progId="Equation.3">
                    <p:embed/>
                  </p:oleObj>
                </mc:Choice>
                <mc:Fallback>
                  <p:oleObj name="Équation" r:id="rId4" imgW="711000" imgH="457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4827" y="3547522"/>
                          <a:ext cx="1263026" cy="8152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555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68012288"/>
                </p:ext>
              </p:extLst>
            </p:nvPr>
          </p:nvGraphicFramePr>
          <p:xfrm>
            <a:off x="524827" y="2314591"/>
            <a:ext cx="2520950" cy="709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680" name="Équation" r:id="rId6" imgW="1549400" imgH="431800" progId="Equation.3">
                    <p:embed/>
                  </p:oleObj>
                </mc:Choice>
                <mc:Fallback>
                  <p:oleObj name="Équation" r:id="rId6" imgW="1549400" imgH="431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4827" y="2314591"/>
                          <a:ext cx="2520950" cy="7096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" name="ZoneTexte 4"/>
          <p:cNvSpPr txBox="1"/>
          <p:nvPr/>
        </p:nvSpPr>
        <p:spPr>
          <a:xfrm>
            <a:off x="153844" y="6115734"/>
            <a:ext cx="7106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  <a:latin typeface="Times New Roman"/>
                <a:cs typeface="Times New Roman"/>
              </a:rPr>
              <a:t>agiter les </a:t>
            </a:r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dislocations en </a:t>
            </a:r>
            <a:r>
              <a:rPr lang="fr-FR" b="1" dirty="0" err="1">
                <a:solidFill>
                  <a:srgbClr val="FF0000"/>
                </a:solidFill>
                <a:latin typeface="Times New Roman"/>
                <a:cs typeface="Times New Roman"/>
              </a:rPr>
              <a:t>de liquide</a:t>
            </a:r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Times New Roman"/>
                <a:cs typeface="Times New Roman"/>
              </a:rPr>
              <a:t>expulse tous les </a:t>
            </a:r>
            <a:r>
              <a:rPr lang="fr-FR" b="1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3</a:t>
            </a:r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He dans ce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liquide</a:t>
            </a:r>
            <a:endParaRPr lang="fr-FR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=&gt; le cristal est stable dans un état mou</a:t>
            </a:r>
            <a:endParaRPr lang="fr-FR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925287" y="2760296"/>
            <a:ext cx="2761513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b="1" i="1" dirty="0" smtClean="0">
                <a:latin typeface="Times"/>
                <a:cs typeface="Times"/>
              </a:rPr>
              <a:t>(</a:t>
            </a:r>
            <a:r>
              <a:rPr lang="fr-FR" sz="1600" b="1" i="1" dirty="0" err="1" smtClean="0">
                <a:latin typeface="Times"/>
                <a:cs typeface="Times"/>
              </a:rPr>
              <a:t>C.Pantalei</a:t>
            </a:r>
            <a:r>
              <a:rPr lang="fr-FR" sz="1600" b="1" i="1" dirty="0" smtClean="0">
                <a:latin typeface="Times"/>
                <a:cs typeface="Times"/>
              </a:rPr>
              <a:t> </a:t>
            </a:r>
            <a:r>
              <a:rPr lang="fr-FR" sz="1600" b="1" i="1" dirty="0">
                <a:latin typeface="Times"/>
                <a:cs typeface="Times"/>
              </a:rPr>
              <a:t>, X. Rojas and S. Balibar, JLTP 2010</a:t>
            </a:r>
          </a:p>
          <a:p>
            <a:r>
              <a:rPr lang="fr-FR" sz="1600" b="1" i="1" dirty="0" err="1" smtClean="0">
                <a:latin typeface="Times"/>
                <a:cs typeface="Times"/>
              </a:rPr>
              <a:t>using</a:t>
            </a:r>
            <a:endParaRPr lang="fr-FR" sz="1600" b="1" i="1" dirty="0" smtClean="0">
              <a:latin typeface="Times"/>
              <a:cs typeface="Times"/>
            </a:endParaRPr>
          </a:p>
          <a:p>
            <a:r>
              <a:rPr lang="fr-FR" sz="1600" b="1" i="1" dirty="0" smtClean="0">
                <a:latin typeface="Times"/>
                <a:cs typeface="Times"/>
              </a:rPr>
              <a:t>D.O. Edwards </a:t>
            </a:r>
            <a:r>
              <a:rPr lang="fr-FR" sz="1600" b="1" i="1" dirty="0">
                <a:latin typeface="Times"/>
                <a:cs typeface="Times"/>
              </a:rPr>
              <a:t>and </a:t>
            </a:r>
            <a:r>
              <a:rPr lang="fr-FR" sz="1600" b="1" i="1" dirty="0" err="1" smtClean="0">
                <a:latin typeface="Times"/>
                <a:cs typeface="Times"/>
              </a:rPr>
              <a:t>S.Balibar</a:t>
            </a:r>
            <a:r>
              <a:rPr lang="fr-FR" sz="1600" b="1" i="1" dirty="0" smtClean="0">
                <a:latin typeface="Times"/>
                <a:cs typeface="Times"/>
              </a:rPr>
              <a:t> Phys. </a:t>
            </a:r>
            <a:r>
              <a:rPr lang="fr-FR" sz="1600" b="1" i="1" dirty="0" err="1" smtClean="0">
                <a:latin typeface="Times"/>
                <a:cs typeface="Times"/>
              </a:rPr>
              <a:t>Rev</a:t>
            </a:r>
            <a:r>
              <a:rPr lang="fr-FR" sz="1600" b="1" i="1" dirty="0" smtClean="0">
                <a:latin typeface="Times"/>
                <a:cs typeface="Times"/>
              </a:rPr>
              <a:t>. B </a:t>
            </a:r>
            <a:r>
              <a:rPr lang="fr-FR" sz="1600" b="1" i="1" dirty="0">
                <a:latin typeface="Times"/>
                <a:cs typeface="Times"/>
              </a:rPr>
              <a:t>1989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349422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7424" y="1577664"/>
            <a:ext cx="4512752" cy="31257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8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la phase de la réponse donne la dissipation associée au mouvement des dislocations: </a:t>
            </a:r>
          </a:p>
          <a:p>
            <a:pPr marL="0" indent="0">
              <a:buNone/>
            </a:pPr>
            <a:r>
              <a:rPr lang="fr-FR" sz="1800" b="1" dirty="0" smtClean="0">
                <a:latin typeface="Times New Roman"/>
                <a:cs typeface="Times New Roman"/>
              </a:rPr>
              <a:t>le piégeage par les  </a:t>
            </a:r>
            <a:r>
              <a:rPr lang="fr-FR" sz="1800" b="1" baseline="30000" dirty="0" smtClean="0">
                <a:latin typeface="Times New Roman"/>
                <a:cs typeface="Times New Roman"/>
              </a:rPr>
              <a:t>3</a:t>
            </a:r>
            <a:r>
              <a:rPr lang="fr-FR" sz="1800" b="1" dirty="0" smtClean="0">
                <a:latin typeface="Times New Roman"/>
                <a:cs typeface="Times New Roman"/>
              </a:rPr>
              <a:t>He </a:t>
            </a:r>
            <a:r>
              <a:rPr lang="fr-FR" sz="1800" b="1" dirty="0" err="1" smtClean="0">
                <a:latin typeface="Times New Roman"/>
                <a:cs typeface="Times New Roman"/>
              </a:rPr>
              <a:t>et la réduction reduction</a:t>
            </a:r>
            <a:r>
              <a:rPr lang="fr-FR" sz="1800" b="1" dirty="0" smtClean="0">
                <a:latin typeface="Times New Roman"/>
                <a:cs typeface="Times New Roman"/>
              </a:rPr>
              <a:t> de c</a:t>
            </a:r>
            <a:r>
              <a:rPr lang="fr-FR" sz="1800" b="1" baseline="-25000" dirty="0" smtClean="0">
                <a:latin typeface="Times New Roman"/>
                <a:cs typeface="Times New Roman"/>
              </a:rPr>
              <a:t>44</a:t>
            </a:r>
            <a:r>
              <a:rPr lang="fr-FR" sz="1800" b="1" dirty="0" smtClean="0"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latin typeface="Times New Roman"/>
                <a:cs typeface="Times New Roman"/>
              </a:rPr>
              <a:t>dépendent de l’</a:t>
            </a:r>
            <a:r>
              <a:rPr lang="fr-FR" sz="1800" b="1" dirty="0" smtClean="0">
                <a:latin typeface="Times New Roman"/>
                <a:cs typeface="Times New Roman"/>
              </a:rPr>
              <a:t>amplitude de l’excitation et de la pureté</a:t>
            </a:r>
          </a:p>
          <a:p>
            <a:pPr marL="0" indent="0" algn="just">
              <a:buNone/>
            </a:pPr>
            <a:r>
              <a:rPr lang="fr-FR" sz="1800" b="1" dirty="0" err="1" smtClean="0">
                <a:latin typeface="Times New Roman"/>
                <a:cs typeface="Times New Roman"/>
              </a:rPr>
              <a:t>Granato</a:t>
            </a:r>
            <a:r>
              <a:rPr lang="fr-FR" sz="1800" b="1" dirty="0" smtClean="0">
                <a:latin typeface="Times New Roman"/>
                <a:cs typeface="Times New Roman"/>
              </a:rPr>
              <a:t> </a:t>
            </a:r>
            <a:r>
              <a:rPr lang="fr-FR" sz="1800" b="1" dirty="0">
                <a:latin typeface="Times New Roman"/>
                <a:cs typeface="Times New Roman"/>
              </a:rPr>
              <a:t>and </a:t>
            </a:r>
            <a:r>
              <a:rPr lang="fr-FR" sz="1800" b="1" dirty="0" err="1">
                <a:latin typeface="Times New Roman"/>
                <a:cs typeface="Times New Roman"/>
              </a:rPr>
              <a:t>Lücke</a:t>
            </a:r>
            <a:r>
              <a:rPr lang="fr-FR" sz="1800" b="1" dirty="0">
                <a:latin typeface="Times New Roman"/>
                <a:cs typeface="Times New Roman"/>
              </a:rPr>
              <a:t> 1956 + </a:t>
            </a:r>
            <a:r>
              <a:rPr lang="fr-FR" sz="1800" b="1" dirty="0" err="1">
                <a:latin typeface="Times New Roman"/>
                <a:cs typeface="Times New Roman"/>
              </a:rPr>
              <a:t>Ninomiya</a:t>
            </a:r>
            <a:r>
              <a:rPr lang="fr-FR" sz="1800" b="1" dirty="0">
                <a:latin typeface="Times New Roman"/>
                <a:cs typeface="Times New Roman"/>
              </a:rPr>
              <a:t> 1974 </a:t>
            </a:r>
            <a:r>
              <a:rPr lang="fr-FR" sz="1800" b="1" dirty="0" err="1" smtClean="0">
                <a:latin typeface="Times New Roman"/>
                <a:cs typeface="Times New Roman"/>
              </a:rPr>
              <a:t>predisent une </a:t>
            </a:r>
            <a:r>
              <a:rPr lang="fr-FR" sz="1800" b="1" dirty="0">
                <a:latin typeface="Times New Roman"/>
                <a:cs typeface="Times New Roman"/>
              </a:rPr>
              <a:t>variation du module</a:t>
            </a:r>
          </a:p>
          <a:p>
            <a:pPr marL="0" indent="0" algn="just">
              <a:buNone/>
            </a:pPr>
            <a:endParaRPr lang="fr-FR" sz="1800" b="1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fr-FR" sz="1800" b="1" dirty="0" smtClean="0">
                <a:latin typeface="Times New Roman"/>
                <a:cs typeface="Times New Roman"/>
              </a:rPr>
              <a:t>				         </a:t>
            </a:r>
          </a:p>
          <a:p>
            <a:pPr marL="0" indent="0" algn="just">
              <a:buNone/>
            </a:pPr>
            <a:endParaRPr lang="fr-FR" sz="1800" b="1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fr-FR" sz="1800" b="1" dirty="0" smtClean="0">
                <a:latin typeface="Times New Roman"/>
                <a:cs typeface="Times New Roman"/>
              </a:rPr>
              <a:t>et une dissipation associée aux phonons</a:t>
            </a:r>
            <a:endParaRPr lang="fr-FR" sz="1800" b="1" dirty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fr-FR" sz="18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fr-FR" sz="1800" b="1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fr-FR" sz="1800" b="1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fr-FR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Si c’est vrai, on peut mesurer la densité de dislocations </a:t>
            </a:r>
            <a:r>
              <a:rPr lang="fr-FR" sz="1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fr-FR"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 et la longueur libre </a:t>
            </a:r>
            <a:r>
              <a:rPr lang="fr-FR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L </a:t>
            </a:r>
            <a:r>
              <a:rPr lang="fr-FR" sz="18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entre les nœuds de leur réseau</a:t>
            </a:r>
            <a:endParaRPr lang="fr-FR" sz="18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Titre 3"/>
          <p:cNvSpPr txBox="1">
            <a:spLocks noGrp="1"/>
          </p:cNvSpPr>
          <p:nvPr>
            <p:ph type="title"/>
          </p:nvPr>
        </p:nvSpPr>
        <p:spPr>
          <a:xfrm>
            <a:off x="191177" y="181913"/>
            <a:ext cx="4874978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800" b="1" dirty="0" smtClean="0">
                <a:latin typeface="Times New Roman"/>
                <a:cs typeface="Times New Roman"/>
              </a:rPr>
              <a:t>la</a:t>
            </a:r>
            <a:r>
              <a:rPr lang="fr-FR" sz="2800" b="1" baseline="30000" dirty="0" smtClean="0">
                <a:latin typeface="Times New Roman"/>
                <a:cs typeface="Times New Roman"/>
              </a:rPr>
              <a:t> </a:t>
            </a:r>
            <a:r>
              <a:rPr lang="fr-FR" sz="2800" b="1" dirty="0" smtClean="0">
                <a:latin typeface="Times New Roman"/>
                <a:cs typeface="Times New Roman"/>
              </a:rPr>
              <a:t>dissipation est due aux collisions </a:t>
            </a:r>
            <a:r>
              <a:rPr lang="fr-FR" sz="2800" b="1" dirty="0" err="1" smtClean="0">
                <a:latin typeface="Times New Roman"/>
                <a:cs typeface="Times New Roman"/>
              </a:rPr>
              <a:t>avec les fluctuations (les phonons) </a:t>
            </a:r>
            <a:r>
              <a:rPr lang="fr-FR" sz="2800" b="1" dirty="0" smtClean="0">
                <a:latin typeface="Times New Roman"/>
                <a:cs typeface="Times New Roman"/>
              </a:rPr>
              <a:t>thermiques</a:t>
            </a:r>
            <a:endParaRPr lang="fr-FR" sz="2800" b="1" dirty="0">
              <a:latin typeface="Times New Roman"/>
              <a:cs typeface="Times New Roman"/>
            </a:endParaRPr>
          </a:p>
        </p:txBody>
      </p:sp>
      <p:pic>
        <p:nvPicPr>
          <p:cNvPr id="8" name="Picture 35"/>
          <p:cNvPicPr>
            <a:picLocks noChangeAspect="1" noChangeArrowheads="1"/>
          </p:cNvPicPr>
          <p:nvPr/>
        </p:nvPicPr>
        <p:blipFill>
          <a:blip r:embed="rId3" cstate="print"/>
          <a:srcRect l="11525" t="11121" r="62825" b="8961"/>
          <a:stretch>
            <a:fillRect/>
          </a:stretch>
        </p:blipFill>
        <p:spPr bwMode="auto">
          <a:xfrm>
            <a:off x="5870000" y="3673075"/>
            <a:ext cx="3270809" cy="318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er 4"/>
          <p:cNvGrpSpPr/>
          <p:nvPr/>
        </p:nvGrpSpPr>
        <p:grpSpPr>
          <a:xfrm>
            <a:off x="5829517" y="96116"/>
            <a:ext cx="3311291" cy="3167323"/>
            <a:chOff x="5829517" y="96116"/>
            <a:chExt cx="3311291" cy="3167323"/>
          </a:xfrm>
        </p:grpSpPr>
        <p:pic>
          <p:nvPicPr>
            <p:cNvPr id="9" name="Picture 33"/>
            <p:cNvPicPr>
              <a:picLocks noChangeAspect="1" noChangeArrowheads="1"/>
            </p:cNvPicPr>
            <p:nvPr/>
          </p:nvPicPr>
          <p:blipFill>
            <a:blip r:embed="rId4" cstate="print"/>
            <a:srcRect l="14000" t="14000" r="60125" b="6801"/>
            <a:stretch>
              <a:fillRect/>
            </a:stretch>
          </p:blipFill>
          <p:spPr bwMode="auto">
            <a:xfrm>
              <a:off x="5829517" y="96116"/>
              <a:ext cx="3311291" cy="3167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4"/>
            <p:cNvPicPr>
              <a:picLocks noChangeAspect="1" noChangeArrowheads="1"/>
            </p:cNvPicPr>
            <p:nvPr/>
          </p:nvPicPr>
          <p:blipFill>
            <a:blip r:embed="rId5" cstate="print"/>
            <a:srcRect l="16025" t="13280" r="60125" b="10401"/>
            <a:stretch>
              <a:fillRect/>
            </a:stretch>
          </p:blipFill>
          <p:spPr bwMode="auto">
            <a:xfrm>
              <a:off x="6011674" y="96116"/>
              <a:ext cx="3044432" cy="3044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ZoneTexte 1"/>
            <p:cNvSpPr txBox="1"/>
            <p:nvPr/>
          </p:nvSpPr>
          <p:spPr>
            <a:xfrm>
              <a:off x="7742608" y="245809"/>
              <a:ext cx="1172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high</a:t>
              </a:r>
              <a:r>
                <a:rPr lang="fr-FR" sz="16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1600" b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purity</a:t>
              </a:r>
              <a:endParaRPr lang="fr-FR" sz="1600" b="1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7819552" y="600252"/>
              <a:ext cx="10951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low</a:t>
              </a:r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16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purity</a:t>
              </a:r>
              <a:endParaRPr lang="fr-FR" sz="1600" b="1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6773081" y="147457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latin typeface="Times New Roman"/>
                <a:cs typeface="Times New Roman"/>
              </a:rPr>
              <a:t>low</a:t>
            </a:r>
            <a:r>
              <a:rPr lang="fr-FR" b="1" dirty="0" smtClean="0">
                <a:latin typeface="Times New Roman"/>
                <a:cs typeface="Times New Roman"/>
              </a:rPr>
              <a:t> drive</a:t>
            </a:r>
            <a:endParaRPr lang="fr-FR" dirty="0"/>
          </a:p>
        </p:txBody>
      </p:sp>
      <p:cxnSp>
        <p:nvCxnSpPr>
          <p:cNvPr id="14" name="Connecteur droit avec flèche 13"/>
          <p:cNvCxnSpPr/>
          <p:nvPr/>
        </p:nvCxnSpPr>
        <p:spPr>
          <a:xfrm flipH="1">
            <a:off x="6418040" y="1843907"/>
            <a:ext cx="546216" cy="3681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6761610" y="1832447"/>
            <a:ext cx="546216" cy="3681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5427857" y="2616639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latin typeface="Times New Roman"/>
                <a:cs typeface="Times New Roman"/>
              </a:rPr>
              <a:t>high</a:t>
            </a:r>
            <a:endParaRPr lang="fr-FR" b="1" dirty="0" smtClean="0">
              <a:latin typeface="Times New Roman"/>
              <a:cs typeface="Times New Roman"/>
            </a:endParaRPr>
          </a:p>
          <a:p>
            <a:r>
              <a:rPr lang="fr-FR" b="1" dirty="0" smtClean="0">
                <a:latin typeface="Times New Roman"/>
                <a:cs typeface="Times New Roman"/>
              </a:rPr>
              <a:t>drive</a:t>
            </a:r>
            <a:endParaRPr lang="fr-FR" dirty="0"/>
          </a:p>
        </p:txBody>
      </p:sp>
      <p:cxnSp>
        <p:nvCxnSpPr>
          <p:cNvPr id="17" name="Connecteur droit avec flèche 16"/>
          <p:cNvCxnSpPr/>
          <p:nvPr/>
        </p:nvCxnSpPr>
        <p:spPr>
          <a:xfrm flipV="1">
            <a:off x="6011674" y="2616639"/>
            <a:ext cx="297123" cy="2508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8308892" y="5058249"/>
            <a:ext cx="7360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high</a:t>
            </a:r>
            <a:endParaRPr lang="fr-FR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purity</a:t>
            </a:r>
            <a:endParaRPr lang="fr-FR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803875" y="3873896"/>
            <a:ext cx="7360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low</a:t>
            </a:r>
            <a:endParaRPr lang="fr-FR" sz="1600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fr-FR" sz="16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purity</a:t>
            </a:r>
            <a:endParaRPr lang="fr-FR" sz="1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23" name="Obje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122460"/>
              </p:ext>
            </p:extLst>
          </p:nvPr>
        </p:nvGraphicFramePr>
        <p:xfrm>
          <a:off x="1139341" y="3626893"/>
          <a:ext cx="2019300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03" name="Équation" r:id="rId6" imgW="1003300" imgH="444500" progId="Equation.3">
                  <p:embed/>
                </p:oleObj>
              </mc:Choice>
              <mc:Fallback>
                <p:oleObj name="Équation" r:id="rId6" imgW="10033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39341" y="3626893"/>
                        <a:ext cx="2019300" cy="892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4940790"/>
              </p:ext>
            </p:extLst>
          </p:nvPr>
        </p:nvGraphicFramePr>
        <p:xfrm>
          <a:off x="1139340" y="4992692"/>
          <a:ext cx="2194796" cy="838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04" name="Équation" r:id="rId8" imgW="1130300" imgH="431800" progId="Equation.3">
                  <p:embed/>
                </p:oleObj>
              </mc:Choice>
              <mc:Fallback>
                <p:oleObj name="Équation" r:id="rId8" imgW="11303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39340" y="4992692"/>
                        <a:ext cx="2194796" cy="8384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9142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 l="14675" t="10401" r="58775" b="8241"/>
          <a:stretch>
            <a:fillRect/>
          </a:stretch>
        </p:blipFill>
        <p:spPr bwMode="auto">
          <a:xfrm>
            <a:off x="4889500" y="948080"/>
            <a:ext cx="4152900" cy="3976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re 3"/>
          <p:cNvSpPr txBox="1">
            <a:spLocks noGrp="1"/>
          </p:cNvSpPr>
          <p:nvPr>
            <p:ph type="title"/>
          </p:nvPr>
        </p:nvSpPr>
        <p:spPr>
          <a:xfrm>
            <a:off x="336616" y="138679"/>
            <a:ext cx="8426690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400" b="1" dirty="0" smtClean="0">
                <a:latin typeface="Times New Roman"/>
                <a:cs typeface="Times New Roman"/>
              </a:rPr>
              <a:t>mesure de la densité de dislocations et de leur longueur libre </a:t>
            </a:r>
            <a:br>
              <a:rPr lang="fr-FR" sz="2400" b="1" dirty="0" smtClean="0">
                <a:latin typeface="Times New Roman"/>
                <a:cs typeface="Times New Roman"/>
              </a:rPr>
            </a:br>
            <a:r>
              <a:rPr lang="fr-FR" sz="2000" b="1" i="1" dirty="0" smtClean="0">
                <a:latin typeface="Times New Roman"/>
                <a:cs typeface="Times New Roman"/>
              </a:rPr>
              <a:t>(</a:t>
            </a:r>
            <a:r>
              <a:rPr lang="fr-FR" sz="2000" b="1" i="1" dirty="0" err="1" smtClean="0">
                <a:latin typeface="Times New Roman"/>
                <a:cs typeface="Times New Roman"/>
              </a:rPr>
              <a:t>Haziot</a:t>
            </a:r>
            <a:r>
              <a:rPr lang="fr-FR" sz="2000" b="1" i="1" dirty="0" smtClean="0">
                <a:latin typeface="Times New Roman"/>
                <a:cs typeface="Times New Roman"/>
              </a:rPr>
              <a:t> et al. , soumis à publication en nov. 2012)</a:t>
            </a:r>
            <a:endParaRPr lang="fr-FR" sz="2000" b="1" i="1" dirty="0">
              <a:latin typeface="Times New Roman"/>
              <a:cs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23594" y="2361382"/>
            <a:ext cx="476154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densités entre </a:t>
            </a:r>
            <a:r>
              <a:rPr lang="fr-FR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3 10</a:t>
            </a:r>
            <a:r>
              <a:rPr lang="fr-FR" sz="1600" b="1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4</a:t>
            </a:r>
            <a:r>
              <a:rPr lang="fr-FR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et 6 10</a:t>
            </a:r>
            <a:r>
              <a:rPr lang="fr-FR" sz="1600" b="1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5</a:t>
            </a:r>
            <a:r>
              <a:rPr lang="fr-FR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cm</a:t>
            </a:r>
            <a:r>
              <a:rPr lang="fr-FR" sz="1600" b="1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-2</a:t>
            </a:r>
          </a:p>
          <a:p>
            <a:r>
              <a:rPr lang="fr-FR" sz="16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longueurs libres de </a:t>
            </a:r>
            <a:r>
              <a:rPr lang="fr-FR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60 to 230 </a:t>
            </a:r>
            <a:r>
              <a:rPr lang="fr-FR" sz="1600" b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fr-FR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m</a:t>
            </a:r>
            <a:endParaRPr lang="fr-FR" sz="1000" b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fr-FR" sz="16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L</a:t>
            </a:r>
            <a:r>
              <a:rPr lang="fr-FR" sz="1600" b="1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de </a:t>
            </a:r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17 à 57 </a:t>
            </a:r>
          </a:p>
          <a:p>
            <a:r>
              <a:rPr lang="fr-FR" sz="16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au lieu de </a:t>
            </a:r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3 pour un réseau 3D </a:t>
            </a:r>
            <a:r>
              <a:rPr lang="fr-FR" sz="16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simple</a:t>
            </a:r>
            <a:endParaRPr lang="fr-FR" sz="10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Symbol" charset="0"/>
              <a:buChar char=""/>
            </a:pPr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les dislocations sont groupées en sous joints </a:t>
            </a:r>
          </a:p>
          <a:p>
            <a:pPr marL="285750" indent="-285750">
              <a:buFont typeface="Symbol" charset="0"/>
              <a:buChar char=""/>
            </a:pPr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et très peu connectées</a:t>
            </a:r>
          </a:p>
          <a:p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La croissance à basse </a:t>
            </a:r>
            <a:r>
              <a:rPr lang="fr-FR" sz="16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T donne les meilleurs cristaux</a:t>
            </a:r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.</a:t>
            </a:r>
            <a:endParaRPr lang="fr-FR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la théorie du supersolide poreux de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Shevchenko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exigerait une densité de 10</a:t>
            </a:r>
            <a:r>
              <a:rPr lang="fr-FR" sz="1600" b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12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cm</a:t>
            </a:r>
            <a:r>
              <a:rPr lang="fr-FR" sz="1600" b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pour une fraction supersolide de  1% NCRI</a:t>
            </a:r>
            <a:endParaRPr lang="fr-FR" sz="1600" dirty="0"/>
          </a:p>
        </p:txBody>
      </p:sp>
      <p:sp>
        <p:nvSpPr>
          <p:cNvPr id="7" name="ZoneTexte 6"/>
          <p:cNvSpPr txBox="1"/>
          <p:nvPr/>
        </p:nvSpPr>
        <p:spPr>
          <a:xfrm>
            <a:off x="123594" y="1049232"/>
            <a:ext cx="404790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excellent accord avec 1/Q  ~ </a:t>
            </a:r>
            <a:r>
              <a:rPr lang="fr-FR" sz="16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w</a:t>
            </a:r>
            <a:r>
              <a:rPr lang="fr-FR" sz="1600" b="1" dirty="0" smtClean="0">
                <a:solidFill>
                  <a:srgbClr val="0000FF"/>
                </a:solidFill>
              </a:rPr>
              <a:t>T</a:t>
            </a:r>
            <a:r>
              <a:rPr lang="fr-FR" sz="1600" b="1" baseline="30000" dirty="0" smtClean="0">
                <a:solidFill>
                  <a:srgbClr val="0000FF"/>
                </a:solidFill>
              </a:rPr>
              <a:t>3</a:t>
            </a:r>
            <a:r>
              <a:rPr lang="fr-FR" sz="1600" b="1" dirty="0" smtClean="0">
                <a:solidFill>
                  <a:srgbClr val="0000FF"/>
                </a:solidFill>
              </a:rPr>
              <a:t>  </a:t>
            </a:r>
            <a:endParaRPr lang="fr-FR" sz="16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Symbol" charset="0"/>
              <a:buChar char=""/>
            </a:pPr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collisions </a:t>
            </a:r>
            <a:r>
              <a:rPr lang="fr-FR" sz="16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avec les </a:t>
            </a:r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thermal phonons </a:t>
            </a:r>
          </a:p>
          <a:p>
            <a:r>
              <a:rPr lang="fr-FR" sz="16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mouvement complètement atténué à </a:t>
            </a:r>
            <a:r>
              <a:rPr lang="fr-FR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10MHz </a:t>
            </a:r>
          </a:p>
          <a:p>
            <a:r>
              <a:rPr lang="fr-FR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et 1.2K (</a:t>
            </a:r>
            <a:r>
              <a:rPr lang="fr-FR" sz="16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Greywall et Crépeau</a:t>
            </a:r>
            <a:r>
              <a:rPr lang="fr-FR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)</a:t>
            </a:r>
            <a:endParaRPr lang="fr-FR" sz="1600" b="1" baseline="30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3" name="Image 2" descr="tableau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48" y="4981150"/>
            <a:ext cx="8699500" cy="179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65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r 19"/>
          <p:cNvGrpSpPr/>
          <p:nvPr/>
        </p:nvGrpSpPr>
        <p:grpSpPr>
          <a:xfrm>
            <a:off x="6934200" y="1776811"/>
            <a:ext cx="1824770" cy="1913473"/>
            <a:chOff x="6934200" y="1776811"/>
            <a:chExt cx="1824770" cy="1913473"/>
          </a:xfrm>
        </p:grpSpPr>
        <p:sp>
          <p:nvSpPr>
            <p:cNvPr id="129027" name="Rectangle 3"/>
            <p:cNvSpPr>
              <a:spLocks noChangeArrowheads="1"/>
            </p:cNvSpPr>
            <p:nvPr/>
          </p:nvSpPr>
          <p:spPr bwMode="auto">
            <a:xfrm>
              <a:off x="6934200" y="1865514"/>
              <a:ext cx="1824770" cy="182477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endParaRPr>
            </a:p>
          </p:txBody>
        </p:sp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6934200" y="1776811"/>
              <a:ext cx="1824770" cy="409729"/>
              <a:chOff x="4368" y="1438"/>
              <a:chExt cx="864" cy="194"/>
            </a:xfrm>
          </p:grpSpPr>
          <p:sp>
            <p:nvSpPr>
              <p:cNvPr id="129032" name="Text Box 8"/>
              <p:cNvSpPr txBox="1">
                <a:spLocks noChangeArrowheads="1"/>
              </p:cNvSpPr>
              <p:nvPr/>
            </p:nvSpPr>
            <p:spPr bwMode="auto">
              <a:xfrm>
                <a:off x="4725" y="1438"/>
                <a:ext cx="189" cy="1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2000" b="1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/>
                    <a:cs typeface="Times"/>
                  </a:rPr>
                  <a:t>a</a:t>
                </a:r>
              </a:p>
            </p:txBody>
          </p:sp>
          <p:sp>
            <p:nvSpPr>
              <p:cNvPr id="129033" name="Line 9"/>
              <p:cNvSpPr>
                <a:spLocks noChangeShapeType="1"/>
              </p:cNvSpPr>
              <p:nvPr/>
            </p:nvSpPr>
            <p:spPr bwMode="auto">
              <a:xfrm>
                <a:off x="4368" y="1632"/>
                <a:ext cx="86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stealth" w="med" len="med"/>
                <a:tailEnd type="stealth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>
                  <a:latin typeface="Times"/>
                  <a:cs typeface="Times"/>
                </a:endParaRPr>
              </a:p>
            </p:txBody>
          </p:sp>
        </p:grpSp>
      </p:grpSp>
      <p:sp>
        <p:nvSpPr>
          <p:cNvPr id="129029" name="Oval 5"/>
          <p:cNvSpPr>
            <a:spLocks noChangeArrowheads="1"/>
          </p:cNvSpPr>
          <p:nvPr/>
        </p:nvSpPr>
        <p:spPr bwMode="auto">
          <a:xfrm>
            <a:off x="7591495" y="2568131"/>
            <a:ext cx="990600" cy="990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sz="2000">
              <a:effectLst>
                <a:outerShdw blurRad="38100" dist="38100" dir="2700000" algn="tl">
                  <a:srgbClr val="000000"/>
                </a:outerShdw>
              </a:effectLst>
              <a:latin typeface="Times"/>
              <a:cs typeface="Times"/>
            </a:endParaRPr>
          </a:p>
        </p:txBody>
      </p:sp>
      <p:sp>
        <p:nvSpPr>
          <p:cNvPr id="129030" name="Line 6"/>
          <p:cNvSpPr>
            <a:spLocks noChangeShapeType="1"/>
          </p:cNvSpPr>
          <p:nvPr/>
        </p:nvSpPr>
        <p:spPr bwMode="auto">
          <a:xfrm flipV="1">
            <a:off x="7591495" y="3063431"/>
            <a:ext cx="990600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latin typeface="Times"/>
              <a:cs typeface="Times"/>
            </a:endParaRPr>
          </a:p>
        </p:txBody>
      </p:sp>
      <p:sp>
        <p:nvSpPr>
          <p:cNvPr id="129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6019800" cy="744634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fr-FR" sz="2800" b="1">
                <a:latin typeface="Times New Roman"/>
                <a:cs typeface="Times New Roman"/>
              </a:rPr>
              <a:t>un cristal quantique:</a:t>
            </a:r>
            <a:br>
              <a:rPr lang="fr-FR" sz="2800" b="1">
                <a:latin typeface="Times New Roman"/>
                <a:cs typeface="Times New Roman"/>
              </a:rPr>
            </a:br>
            <a:r>
              <a:rPr lang="fr-FR" sz="2800" b="1">
                <a:latin typeface="Times New Roman"/>
                <a:cs typeface="Times New Roman"/>
              </a:rPr>
              <a:t>grandes f</a:t>
            </a:r>
            <a:r>
              <a:rPr lang="fr-FR" sz="2800" b="1">
                <a:solidFill>
                  <a:schemeClr val="tx1"/>
                </a:solidFill>
                <a:latin typeface="Times New Roman"/>
                <a:cs typeface="Times New Roman"/>
              </a:rPr>
              <a:t>luctuations à T =0</a:t>
            </a:r>
          </a:p>
        </p:txBody>
      </p:sp>
      <p:sp>
        <p:nvSpPr>
          <p:cNvPr id="129036" name="Text Box 12"/>
          <p:cNvSpPr txBox="1">
            <a:spLocks noChangeArrowheads="1"/>
          </p:cNvSpPr>
          <p:nvPr/>
        </p:nvSpPr>
        <p:spPr bwMode="auto">
          <a:xfrm>
            <a:off x="365125" y="1905000"/>
            <a:ext cx="616106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une particule (diamètre d, masse m)  </a:t>
            </a:r>
          </a:p>
          <a:p>
            <a:pPr algn="l"/>
            <a:r>
              <a:rPr lang="fr-FR" b="1" i="1" dirty="0">
                <a:solidFill>
                  <a:srgbClr val="3366FF"/>
                </a:solidFill>
                <a:latin typeface="Times"/>
                <a:cs typeface="Times"/>
              </a:rPr>
              <a:t>dans une boîte (dimension a)</a:t>
            </a:r>
          </a:p>
          <a:p>
            <a:pPr algn="l"/>
            <a:r>
              <a:rPr lang="fr-FR" b="1" i="1" dirty="0">
                <a:solidFill>
                  <a:schemeClr val="tx2"/>
                </a:solidFill>
                <a:latin typeface="Times"/>
                <a:cs typeface="Times"/>
              </a:rPr>
              <a:t>est localisée à (</a:t>
            </a:r>
            <a:r>
              <a:rPr lang="fr-FR" b="1" i="1" dirty="0" err="1">
                <a:solidFill>
                  <a:schemeClr val="tx2"/>
                </a:solidFill>
                <a:latin typeface="Times"/>
                <a:cs typeface="Times"/>
              </a:rPr>
              <a:t>a-d</a:t>
            </a:r>
            <a:r>
              <a:rPr lang="fr-FR" b="1" i="1" dirty="0">
                <a:solidFill>
                  <a:schemeClr val="tx2"/>
                </a:solidFill>
                <a:latin typeface="Times"/>
                <a:cs typeface="Times"/>
              </a:rPr>
              <a:t>) près</a:t>
            </a:r>
          </a:p>
          <a:p>
            <a:pPr algn="l"/>
            <a:r>
              <a:rPr lang="fr-FR" b="1" i="1" dirty="0">
                <a:latin typeface="Times"/>
                <a:cs typeface="Times"/>
              </a:rPr>
              <a:t>principe d'incertitude de Heisenberg =&gt; 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impulsion p = </a:t>
            </a:r>
            <a:r>
              <a:rPr lang="fr-FR" b="1" i="1" dirty="0" err="1">
                <a:solidFill>
                  <a:srgbClr val="FF0000"/>
                </a:solidFill>
                <a:latin typeface="Times"/>
                <a:cs typeface="Times"/>
              </a:rPr>
              <a:t>ħ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/(</a:t>
            </a:r>
            <a:r>
              <a:rPr lang="fr-FR" b="1" i="1" dirty="0" err="1">
                <a:solidFill>
                  <a:srgbClr val="FF0000"/>
                </a:solidFill>
                <a:latin typeface="Times"/>
                <a:cs typeface="Times"/>
              </a:rPr>
              <a:t>a-d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)</a:t>
            </a:r>
            <a:endParaRPr lang="fr-FR" b="1" i="1" baseline="-25000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365125" y="3962400"/>
            <a:ext cx="8626475" cy="2660650"/>
            <a:chOff x="230" y="2496"/>
            <a:chExt cx="5434" cy="1676"/>
          </a:xfrm>
        </p:grpSpPr>
        <p:pic>
          <p:nvPicPr>
            <p:cNvPr id="129039" name="Picture 15"/>
            <p:cNvPicPr>
              <a:picLocks noChangeAspect="1" noChangeArrowheads="1"/>
            </p:cNvPicPr>
            <p:nvPr/>
          </p:nvPicPr>
          <p:blipFill>
            <a:blip r:embed="rId3">
              <a:lum bright="-28000" contrast="72000"/>
            </a:blip>
            <a:srcRect l="2899" t="1726" r="7246"/>
            <a:stretch>
              <a:fillRect/>
            </a:stretch>
          </p:blipFill>
          <p:spPr bwMode="auto">
            <a:xfrm>
              <a:off x="3840" y="2496"/>
              <a:ext cx="1824" cy="1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9040" name="Text Box 16"/>
            <p:cNvSpPr txBox="1">
              <a:spLocks noChangeArrowheads="1"/>
            </p:cNvSpPr>
            <p:nvPr/>
          </p:nvSpPr>
          <p:spPr bwMode="auto">
            <a:xfrm>
              <a:off x="230" y="3236"/>
              <a:ext cx="3554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fr-FR" b="1" i="1" dirty="0">
                  <a:solidFill>
                    <a:srgbClr val="FF0000"/>
                  </a:solidFill>
                  <a:latin typeface="Times"/>
                  <a:cs typeface="Times"/>
                </a:rPr>
                <a:t>le potentiel d'interaction entre atomes </a:t>
              </a:r>
            </a:p>
            <a:p>
              <a:pPr algn="l"/>
              <a:r>
                <a:rPr lang="fr-FR" b="1" i="1" dirty="0" smtClean="0">
                  <a:latin typeface="Times"/>
                  <a:cs typeface="Times"/>
                </a:rPr>
                <a:t>faible attraction </a:t>
              </a:r>
              <a:r>
                <a:rPr lang="fr-FR" b="1" i="1" dirty="0">
                  <a:latin typeface="Times"/>
                  <a:cs typeface="Times"/>
                </a:rPr>
                <a:t>van der </a:t>
              </a:r>
              <a:r>
                <a:rPr lang="fr-FR" b="1" i="1" dirty="0" err="1">
                  <a:latin typeface="Times"/>
                  <a:cs typeface="Times"/>
                </a:rPr>
                <a:t>Waals</a:t>
              </a:r>
              <a:r>
                <a:rPr lang="fr-FR" b="1" i="1" dirty="0">
                  <a:latin typeface="Times"/>
                  <a:cs typeface="Times"/>
                </a:rPr>
                <a:t> + répulsion de </a:t>
              </a:r>
              <a:r>
                <a:rPr lang="fr-FR" b="1" i="1" dirty="0" err="1">
                  <a:latin typeface="Times"/>
                  <a:cs typeface="Times"/>
                </a:rPr>
                <a:t>coeur</a:t>
              </a:r>
              <a:r>
                <a:rPr lang="fr-FR" b="1" i="1" dirty="0">
                  <a:latin typeface="Times"/>
                  <a:cs typeface="Times"/>
                </a:rPr>
                <a:t> dur</a:t>
              </a:r>
            </a:p>
            <a:p>
              <a:r>
                <a:rPr lang="fr-FR" b="1" i="1" dirty="0">
                  <a:solidFill>
                    <a:srgbClr val="FF0000"/>
                  </a:solidFill>
                  <a:latin typeface="Times"/>
                  <a:cs typeface="Times"/>
                </a:rPr>
                <a:t>est du même ordre de grandeur</a:t>
              </a:r>
            </a:p>
          </p:txBody>
        </p:sp>
      </p:grpSp>
      <p:sp>
        <p:nvSpPr>
          <p:cNvPr id="129041" name="Text Box 17"/>
          <p:cNvSpPr txBox="1">
            <a:spLocks noChangeArrowheads="1"/>
          </p:cNvSpPr>
          <p:nvPr/>
        </p:nvSpPr>
        <p:spPr bwMode="auto">
          <a:xfrm>
            <a:off x="365125" y="3500735"/>
            <a:ext cx="6036599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 dirty="0">
                <a:latin typeface="Times"/>
                <a:cs typeface="Times"/>
              </a:rPr>
              <a:t>énergie cinétique purement quantique dite  "de point zéro" :</a:t>
            </a:r>
          </a:p>
          <a:p>
            <a:pPr algn="l"/>
            <a:r>
              <a:rPr lang="fr-FR" b="1" i="1" dirty="0">
                <a:latin typeface="Times"/>
                <a:cs typeface="Times"/>
              </a:rPr>
              <a:t> </a:t>
            </a:r>
            <a:r>
              <a:rPr lang="fr-FR" b="1" i="1" dirty="0" err="1">
                <a:solidFill>
                  <a:srgbClr val="FF0000"/>
                </a:solidFill>
                <a:latin typeface="Times"/>
                <a:cs typeface="Times"/>
              </a:rPr>
              <a:t>E</a:t>
            </a:r>
            <a:r>
              <a:rPr lang="fr-FR" b="1" i="1" baseline="-25000" dirty="0" err="1">
                <a:solidFill>
                  <a:srgbClr val="FF0000"/>
                </a:solidFill>
                <a:latin typeface="Times"/>
                <a:cs typeface="Times"/>
              </a:rPr>
              <a:t>c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 = ħ</a:t>
            </a:r>
            <a:r>
              <a:rPr lang="fr-FR" b="1" i="1" baseline="30000" dirty="0">
                <a:solidFill>
                  <a:srgbClr val="FF0000"/>
                </a:solidFill>
                <a:latin typeface="Times"/>
                <a:cs typeface="Times"/>
              </a:rPr>
              <a:t>2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/2m(</a:t>
            </a:r>
            <a:r>
              <a:rPr lang="fr-FR" b="1" i="1" dirty="0" err="1">
                <a:solidFill>
                  <a:srgbClr val="FF0000"/>
                </a:solidFill>
                <a:latin typeface="Times"/>
                <a:cs typeface="Times"/>
              </a:rPr>
              <a:t>a-d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)</a:t>
            </a:r>
            <a:r>
              <a:rPr lang="fr-FR" b="1" i="1" baseline="30000" dirty="0">
                <a:solidFill>
                  <a:srgbClr val="FF0000"/>
                </a:solidFill>
                <a:latin typeface="Times"/>
                <a:cs typeface="Times"/>
              </a:rPr>
              <a:t>2</a:t>
            </a:r>
            <a:endParaRPr lang="fr-FR" b="1" i="1" dirty="0">
              <a:solidFill>
                <a:srgbClr val="FF0000"/>
              </a:solidFill>
              <a:latin typeface="Times"/>
              <a:cs typeface="Times"/>
            </a:endParaRPr>
          </a:p>
          <a:p>
            <a:pPr algn="l"/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cas de l' </a:t>
            </a:r>
            <a:r>
              <a:rPr lang="fr-FR" b="1" i="1" baseline="30000" dirty="0">
                <a:solidFill>
                  <a:srgbClr val="0000FF"/>
                </a:solidFill>
                <a:latin typeface="Times"/>
                <a:cs typeface="Times"/>
              </a:rPr>
              <a:t>4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He </a:t>
            </a:r>
            <a:r>
              <a:rPr lang="fr-FR" b="1" i="1" dirty="0" smtClean="0">
                <a:latin typeface="Times"/>
                <a:cs typeface="Times"/>
              </a:rPr>
              <a:t>(le pus petit des gaz rares):</a:t>
            </a:r>
          </a:p>
          <a:p>
            <a:pPr algn="l"/>
            <a:r>
              <a:rPr lang="fr-FR" b="1" i="1" dirty="0" smtClean="0">
                <a:latin typeface="Times"/>
                <a:cs typeface="Times"/>
              </a:rPr>
              <a:t> </a:t>
            </a:r>
            <a:r>
              <a:rPr lang="fr-FR" b="1" i="1" dirty="0">
                <a:latin typeface="Times"/>
                <a:cs typeface="Times"/>
              </a:rPr>
              <a:t>a = 0.37 nm ; d = 0.26 nm ; m = </a:t>
            </a:r>
            <a:r>
              <a:rPr lang="fr-FR" b="1" i="1" dirty="0" smtClean="0">
                <a:latin typeface="Times"/>
                <a:cs typeface="Times"/>
              </a:rPr>
              <a:t>4/N</a:t>
            </a:r>
            <a:r>
              <a:rPr lang="fr-FR" b="1" i="1" baseline="-25000" dirty="0" smtClean="0">
                <a:latin typeface="Times"/>
                <a:cs typeface="Times"/>
              </a:rPr>
              <a:t>A</a:t>
            </a:r>
            <a:r>
              <a:rPr lang="fr-FR" b="1" i="1" dirty="0" smtClean="0">
                <a:latin typeface="Times"/>
                <a:cs typeface="Times"/>
              </a:rPr>
              <a:t> g</a:t>
            </a:r>
            <a:endParaRPr lang="fr-FR" b="1" i="1" dirty="0">
              <a:latin typeface="Times"/>
              <a:cs typeface="Times"/>
            </a:endParaRPr>
          </a:p>
          <a:p>
            <a:pPr algn="l"/>
            <a:r>
              <a:rPr lang="fr-FR" b="1" i="1" dirty="0">
                <a:latin typeface="Times"/>
                <a:cs typeface="Times"/>
              </a:rPr>
              <a:t>=&gt; </a:t>
            </a:r>
            <a:r>
              <a:rPr lang="fr-FR" b="1" i="1" dirty="0" err="1">
                <a:latin typeface="Times"/>
                <a:cs typeface="Times"/>
              </a:rPr>
              <a:t>E</a:t>
            </a:r>
            <a:r>
              <a:rPr lang="fr-FR" b="1" i="1" baseline="-25000" dirty="0" err="1">
                <a:latin typeface="Times"/>
                <a:cs typeface="Times"/>
              </a:rPr>
              <a:t>k</a:t>
            </a:r>
            <a:r>
              <a:rPr lang="fr-FR" b="1" i="1" baseline="-25000" dirty="0">
                <a:latin typeface="Times"/>
                <a:cs typeface="Times"/>
              </a:rPr>
              <a:t> </a:t>
            </a:r>
            <a:r>
              <a:rPr lang="fr-FR" b="1" i="1" dirty="0">
                <a:latin typeface="Times"/>
                <a:cs typeface="Times"/>
              </a:rPr>
              <a:t> </a:t>
            </a:r>
            <a:r>
              <a:rPr lang="fr-FR" altLang="ja-JP" b="1" i="1" dirty="0">
                <a:latin typeface="Times"/>
                <a:ea typeface="ＭＳ Ｐゴシック" pitchFamily="-106" charset="-128"/>
                <a:cs typeface="Times"/>
              </a:rPr>
              <a:t>~ </a:t>
            </a:r>
            <a:r>
              <a:rPr lang="fr-FR" b="1" i="1" dirty="0">
                <a:latin typeface="Times"/>
                <a:cs typeface="Times"/>
              </a:rPr>
              <a:t>15 K !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7930273" y="2694099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latin typeface="Times"/>
                <a:cs typeface="Times"/>
              </a:rPr>
              <a:t>d</a:t>
            </a:r>
          </a:p>
        </p:txBody>
      </p:sp>
      <p:sp>
        <p:nvSpPr>
          <p:cNvPr id="2" name="Rectangle 1"/>
          <p:cNvSpPr/>
          <p:nvPr/>
        </p:nvSpPr>
        <p:spPr>
          <a:xfrm>
            <a:off x="365125" y="620610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dans l’hélium solide, les fluctuations quantiques sont grandes   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(Fritz London 1936)</a:t>
            </a:r>
          </a:p>
        </p:txBody>
      </p:sp>
    </p:spTree>
    <p:extLst>
      <p:ext uri="{BB962C8B-B14F-4D97-AF65-F5344CB8AC3E}">
        <p14:creationId xmlns:p14="http://schemas.microsoft.com/office/powerpoint/2010/main" val="3268767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58001" y="304800"/>
            <a:ext cx="553843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 smtClean="0">
                <a:latin typeface="Times" pitchFamily="-112" charset="0"/>
              </a:rPr>
              <a:t>mouvement des dislocations:</a:t>
            </a:r>
          </a:p>
          <a:p>
            <a:pPr algn="ctr">
              <a:defRPr/>
            </a:pPr>
            <a:r>
              <a:rPr lang="fr-FR" sz="2400" b="1" dirty="0" err="1" smtClean="0">
                <a:latin typeface="Times" pitchFamily="-112" charset="0"/>
              </a:rPr>
              <a:t>comparaison</a:t>
            </a:r>
            <a:r>
              <a:rPr lang="fr-FR" sz="2400" b="1" dirty="0" smtClean="0">
                <a:latin typeface="Times" pitchFamily="-112" charset="0"/>
              </a:rPr>
              <a:t> </a:t>
            </a:r>
            <a:r>
              <a:rPr lang="fr-FR" sz="2400" b="1" dirty="0" err="1" smtClean="0">
                <a:latin typeface="Times" pitchFamily="-112" charset="0"/>
              </a:rPr>
              <a:t>avec </a:t>
            </a:r>
            <a:r>
              <a:rPr lang="fr-FR" sz="2400" b="1" dirty="0" smtClean="0">
                <a:latin typeface="Times" pitchFamily="-112" charset="0"/>
              </a:rPr>
              <a:t>un cristal  </a:t>
            </a:r>
            <a:r>
              <a:rPr lang="fr-FR" sz="2400" b="1" dirty="0" err="1" smtClean="0">
                <a:latin typeface="Times" pitchFamily="-112" charset="0"/>
              </a:rPr>
              <a:t>classique</a:t>
            </a:r>
            <a:endParaRPr lang="fr-FR" sz="2400" b="1" dirty="0">
              <a:latin typeface="Times" pitchFamily="-112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10768" y="1630143"/>
            <a:ext cx="8630032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dans l’hélium: </a:t>
            </a:r>
          </a:p>
          <a:p>
            <a:r>
              <a:rPr lang="fr-FR" b="1" dirty="0" smtClean="0">
                <a:latin typeface="Times"/>
                <a:cs typeface="Times"/>
              </a:rPr>
              <a:t>80% de </a:t>
            </a:r>
            <a:r>
              <a:rPr lang="fr-FR" b="1" dirty="0" err="1">
                <a:latin typeface="Times"/>
                <a:cs typeface="Times"/>
              </a:rPr>
              <a:t>réduction</a:t>
            </a:r>
            <a:r>
              <a:rPr lang="fr-FR" b="1" dirty="0">
                <a:latin typeface="Times"/>
                <a:cs typeface="Times"/>
              </a:rPr>
              <a:t> de c</a:t>
            </a:r>
            <a:r>
              <a:rPr lang="fr-FR" b="1" baseline="-25000" dirty="0">
                <a:latin typeface="Times"/>
                <a:cs typeface="Times"/>
              </a:rPr>
              <a:t>44</a:t>
            </a:r>
            <a:r>
              <a:rPr lang="fr-FR" b="1" dirty="0">
                <a:latin typeface="Times"/>
                <a:cs typeface="Times"/>
              </a:rPr>
              <a:t> </a:t>
            </a:r>
            <a:r>
              <a:rPr lang="fr-FR" b="1" dirty="0" smtClean="0">
                <a:latin typeface="Times"/>
                <a:cs typeface="Times"/>
              </a:rPr>
              <a:t>=&gt; </a:t>
            </a:r>
            <a:r>
              <a:rPr lang="fr-FR" b="1" dirty="0">
                <a:latin typeface="Times"/>
                <a:cs typeface="Times"/>
              </a:rPr>
              <a:t>la déformation plastique </a:t>
            </a:r>
            <a:r>
              <a:rPr lang="fr-FR" b="1" dirty="0" err="1" smtClean="0">
                <a:latin typeface="Symbol" charset="2"/>
                <a:cs typeface="Symbol" charset="2"/>
              </a:rPr>
              <a:t>e</a:t>
            </a:r>
            <a:r>
              <a:rPr lang="fr-FR" b="1" baseline="-25000" dirty="0" err="1" smtClean="0">
                <a:latin typeface="Times"/>
                <a:cs typeface="Times"/>
              </a:rPr>
              <a:t>d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est </a:t>
            </a:r>
            <a:r>
              <a:rPr lang="fr-FR" b="1" dirty="0" smtClean="0">
                <a:latin typeface="Times"/>
                <a:cs typeface="Times"/>
              </a:rPr>
              <a:t>4 fois plus grande que </a:t>
            </a:r>
          </a:p>
          <a:p>
            <a:r>
              <a:rPr lang="fr-FR" b="1" dirty="0" smtClean="0">
                <a:latin typeface="Times"/>
                <a:cs typeface="Times"/>
              </a:rPr>
              <a:t>la déformation élastique </a:t>
            </a:r>
            <a:r>
              <a:rPr lang="fr-FR" b="1" dirty="0" smtClean="0">
                <a:latin typeface="Symbol" charset="2"/>
                <a:cs typeface="Symbol" charset="2"/>
              </a:rPr>
              <a:t>e</a:t>
            </a:r>
            <a:r>
              <a:rPr lang="fr-FR" b="1" baseline="-25000" dirty="0" smtClean="0">
                <a:latin typeface="Times"/>
                <a:cs typeface="Times"/>
              </a:rPr>
              <a:t>l </a:t>
            </a:r>
            <a:r>
              <a:rPr lang="fr-FR" b="1" dirty="0" err="1" smtClean="0">
                <a:latin typeface="Times"/>
                <a:cs typeface="Times"/>
              </a:rPr>
              <a:t>même our des contraintes </a:t>
            </a:r>
            <a:r>
              <a:rPr lang="fr-FR" b="1" dirty="0" smtClean="0">
                <a:latin typeface="Times"/>
                <a:cs typeface="Times"/>
              </a:rPr>
              <a:t>10</a:t>
            </a:r>
            <a:r>
              <a:rPr lang="fr-FR" b="1" baseline="30000" dirty="0" smtClean="0">
                <a:latin typeface="Times"/>
                <a:cs typeface="Times"/>
              </a:rPr>
              <a:t>-11 </a:t>
            </a:r>
            <a:r>
              <a:rPr lang="fr-FR" b="1" dirty="0" smtClean="0">
                <a:latin typeface="Times"/>
                <a:cs typeface="Times"/>
              </a:rPr>
              <a:t>fois plus faibles que le module élastique </a:t>
            </a:r>
          </a:p>
          <a:p>
            <a:r>
              <a:rPr lang="fr-FR" b="1" dirty="0">
                <a:solidFill>
                  <a:srgbClr val="0000FF"/>
                </a:solidFill>
                <a:latin typeface="Times"/>
                <a:cs typeface="Times"/>
              </a:rPr>
              <a:t>les dislocations vibrent comme des cordes de violon</a:t>
            </a:r>
          </a:p>
          <a:p>
            <a:r>
              <a:rPr lang="fr-FR" b="1" dirty="0" smtClean="0">
                <a:latin typeface="Times"/>
                <a:cs typeface="Times"/>
              </a:rPr>
              <a:t>~ </a:t>
            </a:r>
            <a:r>
              <a:rPr lang="fr-FR" b="1" dirty="0">
                <a:latin typeface="Times"/>
                <a:cs typeface="Times"/>
              </a:rPr>
              <a:t>1 </a:t>
            </a:r>
            <a:r>
              <a:rPr lang="fr-FR" b="1" dirty="0">
                <a:latin typeface="Symbol" charset="2"/>
                <a:cs typeface="Symbol" charset="2"/>
              </a:rPr>
              <a:t>m</a:t>
            </a:r>
            <a:r>
              <a:rPr lang="fr-FR" b="1" dirty="0">
                <a:latin typeface="Times"/>
                <a:cs typeface="Times"/>
              </a:rPr>
              <a:t>m </a:t>
            </a:r>
            <a:r>
              <a:rPr lang="fr-FR" b="1" dirty="0" err="1">
                <a:latin typeface="Times"/>
                <a:cs typeface="Times"/>
              </a:rPr>
              <a:t>at</a:t>
            </a:r>
            <a:r>
              <a:rPr lang="fr-FR" b="1" dirty="0">
                <a:latin typeface="Times"/>
                <a:cs typeface="Times"/>
              </a:rPr>
              <a:t> 10 </a:t>
            </a:r>
            <a:r>
              <a:rPr lang="fr-FR" b="1" dirty="0" smtClean="0">
                <a:latin typeface="Times"/>
                <a:cs typeface="Times"/>
              </a:rPr>
              <a:t>kHz </a:t>
            </a:r>
            <a:r>
              <a:rPr lang="fr-FR" b="1" dirty="0" err="1">
                <a:latin typeface="Times"/>
                <a:cs typeface="Times"/>
              </a:rPr>
              <a:t>sous </a:t>
            </a:r>
            <a:r>
              <a:rPr lang="fr-FR" b="1" dirty="0">
                <a:latin typeface="Symbol" charset="2"/>
                <a:cs typeface="Symbol" charset="2"/>
              </a:rPr>
              <a:t>s </a:t>
            </a:r>
            <a:r>
              <a:rPr lang="fr-FR" b="1" dirty="0">
                <a:latin typeface="Times"/>
                <a:cs typeface="Times"/>
              </a:rPr>
              <a:t>~ 0.6 </a:t>
            </a:r>
            <a:r>
              <a:rPr lang="fr-FR" b="1" dirty="0">
                <a:latin typeface="Symbol" charset="2"/>
                <a:cs typeface="Symbol" charset="2"/>
              </a:rPr>
              <a:t>m</a:t>
            </a:r>
            <a:r>
              <a:rPr lang="fr-FR" b="1" dirty="0">
                <a:latin typeface="Times"/>
                <a:cs typeface="Times"/>
              </a:rPr>
              <a:t>bar </a:t>
            </a:r>
          </a:p>
          <a:p>
            <a:r>
              <a:rPr lang="fr-FR" b="1" dirty="0" err="1" smtClean="0">
                <a:latin typeface="Times New Roman"/>
                <a:cs typeface="Times New Roman"/>
              </a:rPr>
              <a:t>vitesses typiques jusqu’à </a:t>
            </a:r>
            <a:r>
              <a:rPr lang="fr-FR" b="1" dirty="0">
                <a:latin typeface="Times New Roman"/>
                <a:cs typeface="Times New Roman"/>
              </a:rPr>
              <a:t>6 cm/s </a:t>
            </a:r>
            <a:endParaRPr lang="fr-FR" b="1" dirty="0" smtClean="0">
              <a:latin typeface="Times New Roman"/>
              <a:cs typeface="Times New Roman"/>
            </a:endParaRPr>
          </a:p>
          <a:p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la plasticité existe à très basse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T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,</a:t>
            </a:r>
          </a:p>
          <a:p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elle est géante à très faible contrainte,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reversible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, </a:t>
            </a:r>
          </a:p>
          <a:p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linéaire, rapide et anisotrope</a:t>
            </a:r>
            <a:endParaRPr lang="fr-FR" b="1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84295" y="4492466"/>
            <a:ext cx="87382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Dans le cuivre </a:t>
            </a:r>
            <a:r>
              <a:rPr lang="fr-FR" b="1" dirty="0" smtClean="0">
                <a:solidFill>
                  <a:srgbClr val="000000"/>
                </a:solidFill>
                <a:latin typeface="Times"/>
                <a:cs typeface="Times"/>
              </a:rPr>
              <a:t>(</a:t>
            </a:r>
            <a:r>
              <a:rPr lang="fr-FR" b="1" dirty="0" err="1">
                <a:latin typeface="Times"/>
                <a:cs typeface="Times"/>
              </a:rPr>
              <a:t>Tinder</a:t>
            </a:r>
            <a:r>
              <a:rPr lang="fr-FR" b="1" dirty="0">
                <a:latin typeface="Times"/>
                <a:cs typeface="Times"/>
              </a:rPr>
              <a:t> and Washburn (1964</a:t>
            </a:r>
            <a:r>
              <a:rPr lang="fr-FR" b="1" dirty="0" smtClean="0">
                <a:latin typeface="Times"/>
                <a:cs typeface="Times"/>
              </a:rPr>
              <a:t>) </a:t>
            </a:r>
            <a:r>
              <a:rPr lang="fr-FR" b="1" dirty="0" err="1">
                <a:solidFill>
                  <a:srgbClr val="FF0000"/>
                </a:solidFill>
                <a:latin typeface="Times"/>
                <a:cs typeface="Times"/>
              </a:rPr>
              <a:t>la plasticité est beaucoup plus faible </a:t>
            </a:r>
          </a:p>
          <a:p>
            <a:r>
              <a:rPr lang="fr-FR" b="1" dirty="0" err="1">
                <a:solidFill>
                  <a:srgbClr val="FF0000"/>
                </a:solidFill>
                <a:latin typeface="Times"/>
                <a:cs typeface="Times"/>
              </a:rPr>
              <a:t>même à T ambiante </a:t>
            </a:r>
            <a:r>
              <a:rPr lang="fr-FR" b="1" dirty="0" smtClean="0">
                <a:latin typeface="Times"/>
                <a:cs typeface="Times"/>
              </a:rPr>
              <a:t>:  </a:t>
            </a:r>
          </a:p>
          <a:p>
            <a:r>
              <a:rPr lang="fr-FR" b="1" dirty="0" smtClean="0">
                <a:latin typeface="Times"/>
                <a:cs typeface="Times"/>
              </a:rPr>
              <a:t>160 fois </a:t>
            </a:r>
            <a:r>
              <a:rPr lang="fr-FR" b="1" dirty="0" err="1" smtClean="0">
                <a:latin typeface="Times"/>
                <a:cs typeface="Times"/>
              </a:rPr>
              <a:t>plus faible sous contraintes </a:t>
            </a:r>
            <a:r>
              <a:rPr lang="fr-FR" b="1" dirty="0" smtClean="0">
                <a:latin typeface="Times"/>
                <a:cs typeface="Times"/>
              </a:rPr>
              <a:t>10</a:t>
            </a:r>
            <a:r>
              <a:rPr lang="fr-FR" b="1" baseline="30000" dirty="0" smtClean="0">
                <a:latin typeface="Times"/>
                <a:cs typeface="Times"/>
              </a:rPr>
              <a:t>5</a:t>
            </a:r>
            <a:r>
              <a:rPr lang="fr-FR" b="1" dirty="0" smtClean="0">
                <a:latin typeface="Times"/>
                <a:cs typeface="Times"/>
              </a:rPr>
              <a:t> plus grandes (10</a:t>
            </a:r>
            <a:r>
              <a:rPr lang="fr-FR" b="1" baseline="30000" dirty="0" smtClean="0">
                <a:latin typeface="Times"/>
                <a:cs typeface="Times"/>
              </a:rPr>
              <a:t>-6 </a:t>
            </a:r>
            <a:r>
              <a:rPr lang="fr-FR" b="1" dirty="0" smtClean="0">
                <a:latin typeface="Times"/>
                <a:cs typeface="Times"/>
              </a:rPr>
              <a:t>fois le module de cisaillement </a:t>
            </a:r>
          </a:p>
          <a:p>
            <a:r>
              <a:rPr lang="fr-FR" b="1" dirty="0" smtClean="0">
                <a:latin typeface="Times"/>
                <a:cs typeface="Times"/>
              </a:rPr>
              <a:t>élastique),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irreversible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et lente (minutes)</a:t>
            </a:r>
            <a:endParaRPr lang="fr-FR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grpSp>
        <p:nvGrpSpPr>
          <p:cNvPr id="5" name="Grouper 4"/>
          <p:cNvGrpSpPr/>
          <p:nvPr/>
        </p:nvGrpSpPr>
        <p:grpSpPr>
          <a:xfrm>
            <a:off x="6160115" y="2425323"/>
            <a:ext cx="2880320" cy="2880000"/>
            <a:chOff x="1246436" y="2844329"/>
            <a:chExt cx="2880320" cy="2880000"/>
          </a:xfrm>
        </p:grpSpPr>
        <p:sp>
          <p:nvSpPr>
            <p:cNvPr id="6" name="Corde 5"/>
            <p:cNvSpPr/>
            <p:nvPr/>
          </p:nvSpPr>
          <p:spPr>
            <a:xfrm>
              <a:off x="1246436" y="2844329"/>
              <a:ext cx="2880320" cy="2880000"/>
            </a:xfrm>
            <a:prstGeom prst="chord">
              <a:avLst>
                <a:gd name="adj1" fmla="val 12738166"/>
                <a:gd name="adj2" fmla="val 19636447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Connecteur droit avec flèche 6"/>
            <p:cNvCxnSpPr/>
            <p:nvPr/>
          </p:nvCxnSpPr>
          <p:spPr>
            <a:xfrm>
              <a:off x="1436321" y="3658220"/>
              <a:ext cx="249561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/>
            <p:cNvSpPr txBox="1"/>
            <p:nvPr/>
          </p:nvSpPr>
          <p:spPr>
            <a:xfrm>
              <a:off x="2471098" y="3576920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Times New Roman"/>
                  <a:cs typeface="Times New Roman"/>
                </a:rPr>
                <a:t>L</a:t>
              </a:r>
              <a:r>
                <a:rPr lang="en-US" baseline="-25000" dirty="0" err="1" smtClean="0">
                  <a:latin typeface="Times New Roman"/>
                  <a:cs typeface="Times New Roman"/>
                </a:rPr>
                <a:t>n</a:t>
              </a:r>
              <a:endParaRPr lang="en-US" baseline="-25000" dirty="0">
                <a:latin typeface="Times New Roman"/>
                <a:cs typeface="Times New Roman"/>
              </a:endParaRPr>
            </a:p>
          </p:txBody>
        </p:sp>
        <p:cxnSp>
          <p:nvCxnSpPr>
            <p:cNvPr id="9" name="Connecteur droit avec flèche 8"/>
            <p:cNvCxnSpPr>
              <a:stCxn id="6" idx="2"/>
            </p:cNvCxnSpPr>
            <p:nvPr/>
          </p:nvCxnSpPr>
          <p:spPr>
            <a:xfrm rot="5400000" flipH="1" flipV="1">
              <a:off x="2352203" y="3175865"/>
              <a:ext cx="665924" cy="285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9"/>
            <p:cNvSpPr txBox="1"/>
            <p:nvPr/>
          </p:nvSpPr>
          <p:spPr>
            <a:xfrm>
              <a:off x="2385988" y="2916337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latin typeface="+mn-lt"/>
                </a:rPr>
                <a:t>δ</a:t>
              </a:r>
              <a:r>
                <a:rPr lang="fr-FR" dirty="0" smtClean="0">
                  <a:latin typeface="+mn-lt"/>
                </a:rPr>
                <a:t>l</a:t>
              </a:r>
              <a:endParaRPr lang="en-US" dirty="0">
                <a:latin typeface="+mn-lt"/>
              </a:endParaRP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5753715" y="3491703"/>
            <a:ext cx="34874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i="1" dirty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fr-FR" sz="1600" b="1" i="1" dirty="0">
                <a:solidFill>
                  <a:srgbClr val="0000FF"/>
                </a:solidFill>
                <a:latin typeface="Times"/>
                <a:cs typeface="Times"/>
              </a:rPr>
              <a:t>l</a:t>
            </a:r>
            <a:r>
              <a:rPr lang="fr-FR" sz="1600" b="1" i="1" dirty="0">
                <a:latin typeface="Times"/>
                <a:cs typeface="Times"/>
              </a:rPr>
              <a:t> </a:t>
            </a:r>
            <a:r>
              <a:rPr lang="fr-FR" sz="1600" b="1" i="1" dirty="0">
                <a:solidFill>
                  <a:srgbClr val="0000FF"/>
                </a:solidFill>
                <a:latin typeface="Symbol" charset="2"/>
                <a:cs typeface="Symbol" charset="2"/>
              </a:rPr>
              <a:t>~ L</a:t>
            </a:r>
            <a:r>
              <a:rPr lang="fr-FR" sz="1600" b="1" i="1" dirty="0">
                <a:solidFill>
                  <a:srgbClr val="0000FF"/>
                </a:solidFill>
                <a:latin typeface="Times"/>
                <a:cs typeface="Times"/>
              </a:rPr>
              <a:t> b/</a:t>
            </a:r>
            <a:r>
              <a:rPr lang="fr-FR" sz="1600" b="1" i="1" dirty="0" err="1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fr-FR" sz="1600" b="1" i="1" baseline="-25000" dirty="0" err="1">
                <a:solidFill>
                  <a:srgbClr val="0000FF"/>
                </a:solidFill>
                <a:latin typeface="Times"/>
                <a:cs typeface="Times"/>
              </a:rPr>
              <a:t>d</a:t>
            </a:r>
            <a:r>
              <a:rPr lang="fr-FR" sz="1600" b="1" i="1" dirty="0">
                <a:solidFill>
                  <a:srgbClr val="0000FF"/>
                </a:solidFill>
                <a:latin typeface="Symbol" charset="2"/>
                <a:cs typeface="Symbol" charset="2"/>
              </a:rPr>
              <a:t> </a:t>
            </a:r>
            <a:r>
              <a:rPr lang="fr-FR" sz="1600" b="1" i="1" dirty="0" err="1">
                <a:latin typeface="Times"/>
                <a:cs typeface="Times"/>
              </a:rPr>
              <a:t>with</a:t>
            </a:r>
            <a:r>
              <a:rPr lang="fr-FR" sz="1600" b="1" i="1" dirty="0">
                <a:latin typeface="Times"/>
                <a:cs typeface="Times"/>
              </a:rPr>
              <a:t> b = 3.6  </a:t>
            </a:r>
            <a:r>
              <a:rPr lang="fr-FR" sz="1600" b="1" i="1" dirty="0" smtClean="0">
                <a:latin typeface="Times"/>
                <a:cs typeface="Times"/>
              </a:rPr>
              <a:t>Angstrom </a:t>
            </a:r>
            <a:r>
              <a:rPr lang="fr-FR" sz="1600" b="1" i="1" dirty="0" smtClean="0">
                <a:latin typeface="Times New Roman"/>
                <a:cs typeface="Times New Roman"/>
              </a:rPr>
              <a:t>and</a:t>
            </a:r>
          </a:p>
          <a:p>
            <a:pPr algn="ctr"/>
            <a:r>
              <a:rPr lang="fr-FR" sz="1600" b="1" i="1" dirty="0" smtClean="0">
                <a:latin typeface="Times New Roman"/>
                <a:cs typeface="Times New Roman"/>
              </a:rPr>
              <a:t> </a:t>
            </a:r>
            <a:r>
              <a:rPr lang="fr-FR" sz="1600" b="1" i="1" dirty="0">
                <a:latin typeface="Times New Roman"/>
                <a:cs typeface="Times New Roman"/>
              </a:rPr>
              <a:t>the </a:t>
            </a:r>
            <a:r>
              <a:rPr lang="fr-FR" sz="1600" b="1" i="1" dirty="0">
                <a:latin typeface="Times"/>
                <a:cs typeface="Times"/>
              </a:rPr>
              <a:t>dislocation </a:t>
            </a:r>
            <a:r>
              <a:rPr lang="fr-FR" sz="1600" b="1" i="1" dirty="0" err="1">
                <a:latin typeface="Times"/>
                <a:cs typeface="Times"/>
              </a:rPr>
              <a:t>density</a:t>
            </a:r>
            <a:r>
              <a:rPr lang="fr-FR" sz="1600" b="1" i="1" dirty="0">
                <a:latin typeface="Times"/>
                <a:cs typeface="Times"/>
              </a:rPr>
              <a:t> </a:t>
            </a:r>
            <a:r>
              <a:rPr lang="fr-FR" sz="1600" b="1" i="1" dirty="0">
                <a:latin typeface="Symbol" charset="2"/>
                <a:cs typeface="Symbol" charset="2"/>
              </a:rPr>
              <a:t>L</a:t>
            </a:r>
            <a:r>
              <a:rPr lang="fr-FR" sz="1600" b="1" i="1" dirty="0">
                <a:latin typeface="Times"/>
                <a:cs typeface="Times"/>
              </a:rPr>
              <a:t> ~ 10</a:t>
            </a:r>
            <a:r>
              <a:rPr lang="fr-FR" sz="1600" b="1" i="1" baseline="30000" dirty="0">
                <a:latin typeface="Times"/>
                <a:cs typeface="Times"/>
              </a:rPr>
              <a:t>4</a:t>
            </a:r>
            <a:r>
              <a:rPr lang="fr-FR" sz="1600" b="1" i="1" dirty="0">
                <a:latin typeface="Times"/>
                <a:cs typeface="Times"/>
              </a:rPr>
              <a:t> cm</a:t>
            </a:r>
            <a:r>
              <a:rPr lang="fr-FR" sz="1600" b="1" i="1" baseline="30000" dirty="0">
                <a:latin typeface="Times"/>
                <a:cs typeface="Times"/>
              </a:rPr>
              <a:t>-</a:t>
            </a:r>
            <a:r>
              <a:rPr lang="fr-FR" sz="1600" b="1" i="1" baseline="30000" dirty="0" smtClean="0">
                <a:latin typeface="Times"/>
                <a:cs typeface="Times"/>
              </a:rPr>
              <a:t>2</a:t>
            </a:r>
            <a:endParaRPr lang="fr-FR" sz="1600" i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284295" y="5714545"/>
            <a:ext cx="83792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Une question intéressante :</a:t>
            </a:r>
          </a:p>
          <a:p>
            <a:r>
              <a:rPr lang="fr-FR" b="1" dirty="0" smtClean="0">
                <a:latin typeface="Times New Roman"/>
                <a:cs typeface="Times New Roman"/>
              </a:rPr>
              <a:t>est-ce que les  dislocations se déplacent par effet tunnel quantique ou classiquement </a:t>
            </a:r>
          </a:p>
          <a:p>
            <a:r>
              <a:rPr lang="fr-FR" b="1" dirty="0" smtClean="0">
                <a:latin typeface="Times New Roman"/>
                <a:cs typeface="Times New Roman"/>
              </a:rPr>
              <a:t>au dessus de barrières d’énergie négligeable ?</a:t>
            </a:r>
            <a:endParaRPr lang="fr-FR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45054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71501" y="304800"/>
            <a:ext cx="7973714" cy="9848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000" b="1" dirty="0" smtClean="0">
                <a:latin typeface="Times New Roman"/>
                <a:cs typeface="Times New Roman"/>
              </a:rPr>
              <a:t>retour à la supersolidité: </a:t>
            </a:r>
          </a:p>
          <a:p>
            <a:pPr algn="ctr">
              <a:defRPr/>
            </a:pPr>
            <a:r>
              <a:rPr lang="fr-FR" sz="2000" b="1" dirty="0" smtClean="0">
                <a:latin typeface="Times New Roman"/>
                <a:cs typeface="Times New Roman"/>
              </a:rPr>
              <a:t>un </a:t>
            </a:r>
            <a:r>
              <a:rPr lang="fr-FR" sz="2000" b="1" dirty="0" err="1" smtClean="0">
                <a:latin typeface="Times New Roman"/>
                <a:cs typeface="Times New Roman"/>
              </a:rPr>
              <a:t>artéfact</a:t>
            </a:r>
            <a:r>
              <a:rPr lang="fr-FR" sz="2000" b="1" dirty="0" smtClean="0">
                <a:latin typeface="Times New Roman"/>
                <a:cs typeface="Times New Roman"/>
              </a:rPr>
              <a:t> possible dans les expériences d’osciallteur de torsion:</a:t>
            </a:r>
          </a:p>
          <a:p>
            <a:pPr algn="ctr">
              <a:defRPr/>
            </a:pPr>
            <a:r>
              <a:rPr lang="fr-FR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J. </a:t>
            </a:r>
            <a:r>
              <a:rPr lang="fr-FR" b="1" i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Beamish</a:t>
            </a:r>
            <a:r>
              <a:rPr lang="fr-FR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, A. </a:t>
            </a:r>
            <a:r>
              <a:rPr lang="fr-FR" b="1" i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Fefferman</a:t>
            </a:r>
            <a:r>
              <a:rPr lang="fr-FR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, A. </a:t>
            </a:r>
            <a:r>
              <a:rPr lang="fr-FR" b="1" i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Haziot</a:t>
            </a:r>
            <a:r>
              <a:rPr lang="fr-FR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, X. Rojas, and S. Balibar, </a:t>
            </a:r>
            <a:r>
              <a:rPr lang="fr-FR" b="1" i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Phys</a:t>
            </a:r>
            <a:r>
              <a:rPr lang="fr-FR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i="1" dirty="0" err="1">
                <a:solidFill>
                  <a:srgbClr val="0000FF"/>
                </a:solidFill>
                <a:latin typeface="Times New Roman"/>
                <a:cs typeface="Times New Roman"/>
              </a:rPr>
              <a:t>R</a:t>
            </a:r>
            <a:r>
              <a:rPr lang="fr-FR" b="1" i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ev</a:t>
            </a:r>
            <a:r>
              <a:rPr lang="fr-FR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B 2012</a:t>
            </a:r>
            <a:endParaRPr lang="fr-FR" b="1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27000" y="1441160"/>
            <a:ext cx="38349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 smtClean="0">
                <a:latin typeface="Times"/>
                <a:cs typeface="Times"/>
              </a:rPr>
              <a:t>si l’axe de torsion est un </a:t>
            </a:r>
            <a:r>
              <a:rPr lang="fr-FR" sz="1600" b="1" dirty="0" smtClean="0">
                <a:latin typeface="Times"/>
                <a:cs typeface="Times"/>
              </a:rPr>
              <a:t>tube:</a:t>
            </a:r>
          </a:p>
          <a:p>
            <a:r>
              <a:rPr lang="fr-FR" sz="1600" b="1" dirty="0" smtClean="0">
                <a:latin typeface="Times"/>
                <a:cs typeface="Times"/>
              </a:rPr>
              <a:t>r</a:t>
            </a:r>
            <a:r>
              <a:rPr lang="fr-FR" sz="1600" b="1" baseline="-25000" dirty="0" smtClean="0">
                <a:latin typeface="Times"/>
                <a:cs typeface="Times"/>
              </a:rPr>
              <a:t>0</a:t>
            </a:r>
            <a:r>
              <a:rPr lang="fr-FR" sz="1600" b="1" dirty="0" smtClean="0">
                <a:latin typeface="Times"/>
                <a:cs typeface="Times"/>
              </a:rPr>
              <a:t> : rayon extérieur</a:t>
            </a:r>
          </a:p>
          <a:p>
            <a:r>
              <a:rPr lang="fr-FR" sz="1600" b="1" dirty="0" smtClean="0">
                <a:latin typeface="Times"/>
                <a:cs typeface="Times"/>
              </a:rPr>
              <a:t>r</a:t>
            </a:r>
            <a:r>
              <a:rPr lang="fr-FR" sz="1600" b="1" baseline="-25000" dirty="0" smtClean="0">
                <a:latin typeface="Times"/>
                <a:cs typeface="Times"/>
              </a:rPr>
              <a:t>1</a:t>
            </a:r>
            <a:r>
              <a:rPr lang="fr-FR" sz="1600" b="1" dirty="0" smtClean="0">
                <a:latin typeface="Times"/>
                <a:cs typeface="Times"/>
              </a:rPr>
              <a:t>: </a:t>
            </a:r>
            <a:r>
              <a:rPr lang="fr-FR" sz="1600" b="1" dirty="0" err="1" smtClean="0">
                <a:latin typeface="Times"/>
                <a:cs typeface="Times"/>
              </a:rPr>
              <a:t>rayon intérieur</a:t>
            </a:r>
            <a:endParaRPr lang="fr-FR" sz="1600" b="1" dirty="0" smtClean="0">
              <a:latin typeface="Times"/>
              <a:cs typeface="Times"/>
            </a:endParaRPr>
          </a:p>
          <a:p>
            <a:r>
              <a:rPr lang="fr-FR" sz="1600" b="1" dirty="0" err="1" smtClean="0">
                <a:solidFill>
                  <a:srgbClr val="FF0000"/>
                </a:solidFill>
                <a:latin typeface="Times"/>
                <a:cs typeface="Times"/>
              </a:rPr>
              <a:t>ligne rouge </a:t>
            </a:r>
            <a:r>
              <a:rPr lang="fr-FR" sz="1600" b="1" dirty="0" smtClean="0">
                <a:solidFill>
                  <a:srgbClr val="FF0000"/>
                </a:solidFill>
                <a:latin typeface="Times"/>
                <a:cs typeface="Times"/>
              </a:rPr>
              <a:t>: effet maximum possible de la rigidité de l’hélium solide</a:t>
            </a:r>
            <a:endParaRPr lang="fr-FR" sz="16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pic>
        <p:nvPicPr>
          <p:cNvPr id="5" name="Image 4" descr="torsion rod elastic effects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3" t="29306" r="17709" b="16013"/>
          <a:stretch/>
        </p:blipFill>
        <p:spPr>
          <a:xfrm>
            <a:off x="4305300" y="1642883"/>
            <a:ext cx="4598840" cy="447449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27000" y="2934557"/>
            <a:ext cx="3499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660066"/>
                </a:solidFill>
                <a:latin typeface="Times"/>
                <a:cs typeface="Times"/>
              </a:rPr>
              <a:t>Dans 4 cas au moins,  l’effet observé peut être une simple conséquence d’une variation de 20 to 40% de la rigidité de l’hélium solide</a:t>
            </a:r>
            <a:endParaRPr lang="fr-FR" sz="16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7000" y="5182688"/>
            <a:ext cx="3651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Times"/>
                <a:cs typeface="Times"/>
              </a:rPr>
              <a:t>l’amplitude de la dissipation mesurée dans ces expériences d’oscillatur de torsion est en excellent accord avec nos mesures de plasticité</a:t>
            </a:r>
            <a:endParaRPr lang="fr-FR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127000" y="3935512"/>
            <a:ext cx="34993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la  « </a:t>
            </a:r>
            <a:r>
              <a:rPr lang="fr-FR" sz="16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vitesse critique</a:t>
            </a:r>
            <a:r>
              <a:rPr lang="fr-FR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 » </a:t>
            </a:r>
            <a:r>
              <a:rPr lang="fr-FR" sz="16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serait simplement le seuil de décrochage des impuretés. </a:t>
            </a:r>
            <a:r>
              <a:rPr lang="fr-FR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(déformation de 2 à 6 10</a:t>
            </a:r>
            <a:r>
              <a:rPr lang="fr-FR" sz="1600" b="1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-8 </a:t>
            </a:r>
            <a:r>
              <a:rPr lang="fr-FR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comme mesuré par Day 2007 et par Rojas 2010</a:t>
            </a:r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  <a:endParaRPr lang="fr-FR" sz="1600" dirty="0">
              <a:latin typeface="Times New Roman"/>
              <a:cs typeface="Times New Roman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27000" y="6183643"/>
            <a:ext cx="7518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Times New Roman"/>
                <a:cs typeface="Times New Roman"/>
              </a:rPr>
              <a:t>il y a d’autres </a:t>
            </a:r>
            <a:r>
              <a:rPr lang="fr-FR" sz="1600" b="1" dirty="0" err="1" smtClean="0">
                <a:latin typeface="Times New Roman"/>
                <a:cs typeface="Times New Roman"/>
              </a:rPr>
              <a:t>artéfacts</a:t>
            </a:r>
            <a:r>
              <a:rPr lang="fr-FR" sz="1600" b="1" dirty="0" smtClean="0">
                <a:latin typeface="Times New Roman"/>
                <a:cs typeface="Times New Roman"/>
              </a:rPr>
              <a:t> possibles (voir Maris, </a:t>
            </a:r>
            <a:r>
              <a:rPr lang="fr-FR" sz="1600" b="1" dirty="0" err="1" smtClean="0">
                <a:latin typeface="Times New Roman"/>
                <a:cs typeface="Times New Roman"/>
              </a:rPr>
              <a:t>Reppy</a:t>
            </a:r>
            <a:r>
              <a:rPr lang="fr-FR" sz="1600" b="1" dirty="0" smtClean="0">
                <a:latin typeface="Times New Roman"/>
                <a:cs typeface="Times New Roman"/>
              </a:rPr>
              <a:t>, Chan en 2012 )mais </a:t>
            </a:r>
            <a:r>
              <a:rPr lang="fr-FR" sz="1600" b="1" dirty="0" err="1" smtClean="0">
                <a:latin typeface="Times New Roman"/>
                <a:cs typeface="Times New Roman"/>
              </a:rPr>
              <a:t>quelques expériences </a:t>
            </a:r>
            <a:r>
              <a:rPr lang="fr-FR" sz="1600" b="1" dirty="0" smtClean="0">
                <a:latin typeface="Times New Roman"/>
                <a:cs typeface="Times New Roman"/>
              </a:rPr>
              <a:t>(Kim, </a:t>
            </a:r>
            <a:r>
              <a:rPr lang="fr-FR" sz="1600" b="1" dirty="0" err="1" smtClean="0">
                <a:latin typeface="Times New Roman"/>
                <a:cs typeface="Times New Roman"/>
              </a:rPr>
              <a:t>Kono</a:t>
            </a:r>
            <a:r>
              <a:rPr lang="fr-FR" sz="1600" b="1" dirty="0" smtClean="0">
                <a:latin typeface="Times New Roman"/>
                <a:cs typeface="Times New Roman"/>
              </a:rPr>
              <a:t>, </a:t>
            </a:r>
            <a:r>
              <a:rPr lang="fr-FR" sz="1600" b="1" dirty="0" err="1" smtClean="0">
                <a:latin typeface="Times New Roman"/>
                <a:cs typeface="Times New Roman"/>
              </a:rPr>
              <a:t>Shirahama</a:t>
            </a:r>
            <a:r>
              <a:rPr lang="fr-FR" sz="1600" b="1" dirty="0" smtClean="0">
                <a:latin typeface="Times New Roman"/>
                <a:cs typeface="Times New Roman"/>
              </a:rPr>
              <a:t>…) </a:t>
            </a:r>
            <a:r>
              <a:rPr lang="fr-FR" sz="1600" b="1" dirty="0" err="1" smtClean="0">
                <a:latin typeface="Times New Roman"/>
                <a:cs typeface="Times New Roman"/>
              </a:rPr>
              <a:t>résistent encore à la critique</a:t>
            </a:r>
            <a:endParaRPr lang="fr-FR"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77671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266745"/>
            <a:ext cx="8229600" cy="29946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000" b="1" dirty="0" smtClean="0">
                <a:latin typeface="Times New Roman"/>
                <a:cs typeface="Times New Roman"/>
              </a:rPr>
              <a:t>l’existence  d’une plasticité géante dans ces cristaux quantiques est désormais très bien établie et comprise.</a:t>
            </a:r>
            <a:endParaRPr lang="fr-FR" sz="2000" b="1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fr-FR" sz="2000" b="1" dirty="0" smtClean="0">
                <a:latin typeface="Times New Roman"/>
                <a:cs typeface="Times New Roman"/>
              </a:rPr>
              <a:t>l’hélium solide est un système modèle en Science des Matériaux  (P. </a:t>
            </a:r>
            <a:r>
              <a:rPr lang="fr-FR" sz="2000" b="1" dirty="0" err="1" smtClean="0">
                <a:latin typeface="Times New Roman"/>
                <a:cs typeface="Times New Roman"/>
              </a:rPr>
              <a:t>Nozières</a:t>
            </a:r>
            <a:r>
              <a:rPr lang="fr-FR" sz="2000" b="1" dirty="0" smtClean="0">
                <a:latin typeface="Times New Roman"/>
                <a:cs typeface="Times New Roman"/>
              </a:rPr>
              <a:t> 1994)</a:t>
            </a:r>
          </a:p>
          <a:p>
            <a:pPr marL="0" indent="0">
              <a:buNone/>
            </a:pPr>
            <a:r>
              <a:rPr lang="fr-FR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études en cours:</a:t>
            </a:r>
          </a:p>
          <a:p>
            <a:pPr marL="0" indent="0">
              <a:buNone/>
            </a:pPr>
            <a:r>
              <a:rPr lang="fr-FR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la distribution des longueurs de dislocation (dépendance en amplitude)</a:t>
            </a:r>
          </a:p>
          <a:p>
            <a:pPr marL="0" indent="0">
              <a:buNone/>
            </a:pPr>
            <a:r>
              <a:rPr lang="fr-FR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la  distribution des énergies de piégeage </a:t>
            </a:r>
            <a:r>
              <a:rPr lang="fr-FR" sz="20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(dépendance en fréquence)</a:t>
            </a:r>
            <a:endParaRPr lang="fr-FR" sz="2000" b="1" i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fr-FR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tunneling quantique ou barrières négligeables ?</a:t>
            </a:r>
          </a:p>
          <a:p>
            <a:pPr marL="0" indent="0">
              <a:buNone/>
            </a:pPr>
            <a:r>
              <a:rPr lang="fr-FR" sz="2000" b="1" i="1" dirty="0" err="1">
                <a:solidFill>
                  <a:srgbClr val="FF0000"/>
                </a:solidFill>
                <a:latin typeface="Times New Roman"/>
                <a:cs typeface="Times New Roman"/>
              </a:rPr>
              <a:t>déformations plus grandes,  plus de défauts </a:t>
            </a:r>
            <a:endParaRPr lang="fr-FR" sz="2000" b="1" i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fr-FR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la limite </a:t>
            </a:r>
            <a:r>
              <a:rPr lang="fr-FR" sz="20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zéro</a:t>
            </a:r>
            <a:r>
              <a:rPr lang="fr-FR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dislocation et </a:t>
            </a:r>
            <a:r>
              <a:rPr lang="fr-FR" sz="20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zero</a:t>
            </a:r>
            <a:r>
              <a:rPr lang="fr-FR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20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impurity…</a:t>
            </a:r>
            <a:endParaRPr lang="fr-FR" sz="2000" b="1" i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Titre 3"/>
          <p:cNvSpPr txBox="1">
            <a:spLocks noGrp="1"/>
          </p:cNvSpPr>
          <p:nvPr>
            <p:ph type="title"/>
          </p:nvPr>
        </p:nvSpPr>
        <p:spPr>
          <a:xfrm>
            <a:off x="564444" y="595225"/>
            <a:ext cx="8269111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3200" b="1" dirty="0">
                <a:latin typeface="Times New Roman"/>
                <a:cs typeface="Times New Roman"/>
              </a:rPr>
              <a:t>C</a:t>
            </a:r>
            <a:r>
              <a:rPr lang="fr-FR" sz="3200" b="1" dirty="0" smtClean="0">
                <a:latin typeface="Times New Roman"/>
                <a:cs typeface="Times New Roman"/>
              </a:rPr>
              <a:t>onclusion: </a:t>
            </a:r>
            <a:br>
              <a:rPr lang="fr-FR" sz="3200" b="1" dirty="0" smtClean="0">
                <a:latin typeface="Times New Roman"/>
                <a:cs typeface="Times New Roman"/>
              </a:rPr>
            </a:br>
            <a:r>
              <a:rPr lang="fr-FR" sz="3200" b="1" dirty="0" err="1" smtClean="0">
                <a:latin typeface="Times New Roman"/>
                <a:cs typeface="Times New Roman"/>
              </a:rPr>
              <a:t>plasticité géante, supersolidité ou les deux </a:t>
            </a:r>
            <a:r>
              <a:rPr lang="fr-FR" sz="3200" b="1" dirty="0" smtClean="0">
                <a:latin typeface="Times New Roman"/>
                <a:cs typeface="Times New Roman"/>
              </a:rPr>
              <a:t>?</a:t>
            </a:r>
            <a:endParaRPr lang="fr-FR" sz="3200" b="1" dirty="0">
              <a:latin typeface="Times New Roman"/>
              <a:cs typeface="Times New Roman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57200" y="5799339"/>
            <a:ext cx="76680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l’existence de la </a:t>
            </a:r>
            <a:r>
              <a:rPr lang="fr-FR" sz="20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supersolidité</a:t>
            </a:r>
            <a:r>
              <a:rPr lang="fr-FR"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sz="20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aurait besoin de preuves plus solides</a:t>
            </a:r>
            <a:r>
              <a:rPr lang="fr-FR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… </a:t>
            </a:r>
          </a:p>
          <a:p>
            <a:r>
              <a:rPr lang="fr-FR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et le support d’une théorie convaincante.</a:t>
            </a:r>
            <a:endParaRPr lang="fr-FR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046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58200" cy="11430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quelques conséquences parmi d’autres</a:t>
            </a:r>
            <a:br>
              <a:rPr lang="fr-FR" sz="2800" b="1" dirty="0" smtClean="0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lang="fr-FR" sz="28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à l’échelle macroscopique</a:t>
            </a:r>
            <a:endParaRPr lang="fr-FR" sz="2800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31075" name="Text Box 3"/>
          <p:cNvSpPr txBox="1">
            <a:spLocks noChangeArrowheads="1"/>
          </p:cNvSpPr>
          <p:nvPr/>
        </p:nvSpPr>
        <p:spPr bwMode="auto">
          <a:xfrm>
            <a:off x="228600" y="1683861"/>
            <a:ext cx="52578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F. Simon (1934) et F. London (1936):</a:t>
            </a:r>
            <a:endParaRPr lang="fr-FR" dirty="0">
              <a:solidFill>
                <a:srgbClr val="FF0000"/>
              </a:solidFill>
            </a:endParaRPr>
          </a:p>
          <a:p>
            <a:pPr algn="l"/>
            <a:r>
              <a:rPr lang="fr-FR" b="1" i="1" dirty="0" smtClean="0">
                <a:latin typeface="Times"/>
                <a:cs typeface="Times"/>
              </a:rPr>
              <a:t>le 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grand volume molaire </a:t>
            </a:r>
            <a:r>
              <a:rPr lang="fr-FR" b="1" i="1" dirty="0">
                <a:latin typeface="Times"/>
                <a:cs typeface="Times"/>
              </a:rPr>
              <a:t>de l'hélium liquide </a:t>
            </a:r>
            <a:endParaRPr lang="fr-FR" b="1" i="1" dirty="0" smtClean="0">
              <a:latin typeface="Times"/>
              <a:cs typeface="Times"/>
            </a:endParaRPr>
          </a:p>
          <a:p>
            <a:pPr algn="l"/>
            <a:r>
              <a:rPr lang="fr-FR" b="1" i="1" dirty="0" smtClean="0">
                <a:latin typeface="Times"/>
                <a:cs typeface="Times"/>
              </a:rPr>
              <a:t>est </a:t>
            </a:r>
            <a:r>
              <a:rPr lang="fr-FR" b="1" i="1" dirty="0">
                <a:latin typeface="Times"/>
                <a:cs typeface="Times"/>
              </a:rPr>
              <a:t>dû aux fluctuations quantiques</a:t>
            </a:r>
          </a:p>
          <a:p>
            <a:pPr algn="l"/>
            <a:r>
              <a:rPr lang="fr-FR" b="1" i="1" baseline="30000" dirty="0">
                <a:latin typeface="Times"/>
                <a:cs typeface="Times"/>
              </a:rPr>
              <a:t>4</a:t>
            </a:r>
            <a:r>
              <a:rPr lang="fr-FR" b="1" i="1" dirty="0">
                <a:latin typeface="Times"/>
                <a:cs typeface="Times"/>
              </a:rPr>
              <a:t>He : 28 cm</a:t>
            </a:r>
            <a:r>
              <a:rPr lang="fr-FR" b="1" i="1" baseline="30000" dirty="0">
                <a:latin typeface="Times"/>
                <a:cs typeface="Times"/>
              </a:rPr>
              <a:t>3</a:t>
            </a:r>
            <a:r>
              <a:rPr lang="fr-FR" b="1" i="1" dirty="0">
                <a:latin typeface="Times"/>
                <a:cs typeface="Times"/>
              </a:rPr>
              <a:t>/mole </a:t>
            </a:r>
            <a:r>
              <a:rPr lang="fr-FR" b="1" i="1" dirty="0" err="1">
                <a:latin typeface="Times"/>
                <a:cs typeface="Times"/>
              </a:rPr>
              <a:t>at</a:t>
            </a:r>
            <a:r>
              <a:rPr lang="fr-FR" b="1" i="1" dirty="0">
                <a:latin typeface="Times"/>
                <a:cs typeface="Times"/>
              </a:rPr>
              <a:t> P = 0 </a:t>
            </a:r>
          </a:p>
          <a:p>
            <a:pPr algn="l"/>
            <a:r>
              <a:rPr lang="fr-FR" b="1" i="1" baseline="30000" dirty="0">
                <a:latin typeface="Times"/>
                <a:cs typeface="Times"/>
              </a:rPr>
              <a:t>3</a:t>
            </a:r>
            <a:r>
              <a:rPr lang="fr-FR" b="1" i="1" dirty="0">
                <a:latin typeface="Times"/>
                <a:cs typeface="Times"/>
              </a:rPr>
              <a:t>He : 37 cm</a:t>
            </a:r>
            <a:r>
              <a:rPr lang="fr-FR" b="1" i="1" baseline="30000" dirty="0">
                <a:latin typeface="Times"/>
                <a:cs typeface="Times"/>
              </a:rPr>
              <a:t>3</a:t>
            </a:r>
            <a:r>
              <a:rPr lang="fr-FR" b="1" i="1" dirty="0">
                <a:latin typeface="Times"/>
                <a:cs typeface="Times"/>
              </a:rPr>
              <a:t>/mole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037747" y="1600200"/>
            <a:ext cx="3801453" cy="3870848"/>
            <a:chOff x="3600" y="1008"/>
            <a:chExt cx="1872" cy="1670"/>
          </a:xfrm>
        </p:grpSpPr>
        <p:pic>
          <p:nvPicPr>
            <p:cNvPr id="131077" name="Picture 5" descr="phasediag-He4"/>
            <p:cNvPicPr>
              <a:picLocks noChangeAspect="1" noChangeArrowheads="1"/>
            </p:cNvPicPr>
            <p:nvPr/>
          </p:nvPicPr>
          <p:blipFill>
            <a:blip r:embed="rId3"/>
            <a:srcRect l="36342" t="34496" r="35867" b="30420"/>
            <a:stretch>
              <a:fillRect/>
            </a:stretch>
          </p:blipFill>
          <p:spPr bwMode="auto">
            <a:xfrm>
              <a:off x="3600" y="1008"/>
              <a:ext cx="1872" cy="1670"/>
            </a:xfrm>
            <a:prstGeom prst="rect">
              <a:avLst/>
            </a:prstGeom>
            <a:noFill/>
          </p:spPr>
        </p:pic>
        <p:sp>
          <p:nvSpPr>
            <p:cNvPr id="131078" name="Text Box 6"/>
            <p:cNvSpPr txBox="1">
              <a:spLocks noChangeArrowheads="1"/>
            </p:cNvSpPr>
            <p:nvPr/>
          </p:nvSpPr>
          <p:spPr bwMode="auto">
            <a:xfrm>
              <a:off x="4887" y="1238"/>
              <a:ext cx="4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4</a:t>
              </a:r>
              <a:r>
                <a:rPr lang="fr-FR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He</a:t>
              </a:r>
            </a:p>
          </p:txBody>
        </p:sp>
      </p:grp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28600" y="4652175"/>
            <a:ext cx="52578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ja-JP" b="1" i="1" dirty="0" smtClean="0">
                <a:solidFill>
                  <a:srgbClr val="FF0000"/>
                </a:solidFill>
                <a:latin typeface="Times"/>
                <a:ea typeface="ＭＳ Ｐゴシック" pitchFamily="-106" charset="-128"/>
                <a:cs typeface="Times"/>
              </a:rPr>
              <a:t>Deux </a:t>
            </a:r>
            <a:r>
              <a:rPr lang="fr-FR" altLang="ja-JP" b="1" i="1" dirty="0">
                <a:solidFill>
                  <a:srgbClr val="FF0000"/>
                </a:solidFill>
                <a:latin typeface="Times"/>
                <a:ea typeface="ＭＳ Ｐゴシック" pitchFamily="-106" charset="-128"/>
                <a:cs typeface="Times"/>
              </a:rPr>
              <a:t>états liquides</a:t>
            </a:r>
            <a:r>
              <a:rPr lang="fr-FR" altLang="ja-JP" b="1" i="1" dirty="0" smtClean="0">
                <a:solidFill>
                  <a:srgbClr val="FF0000"/>
                </a:solidFill>
                <a:latin typeface="Times"/>
                <a:ea typeface="ＭＳ Ｐゴシック" pitchFamily="-106" charset="-128"/>
                <a:cs typeface="Times"/>
              </a:rPr>
              <a:t>:</a:t>
            </a:r>
          </a:p>
          <a:p>
            <a:pPr algn="l"/>
            <a:r>
              <a:rPr lang="fr-FR" altLang="ja-JP" b="1" i="1" dirty="0" smtClean="0">
                <a:solidFill>
                  <a:srgbClr val="FF0000"/>
                </a:solidFill>
                <a:latin typeface="Times"/>
                <a:ea typeface="ＭＳ Ｐゴシック" pitchFamily="-106" charset="-128"/>
                <a:cs typeface="Times"/>
              </a:rPr>
              <a:t> </a:t>
            </a:r>
            <a:r>
              <a:rPr lang="fr-FR" altLang="ja-JP" b="1" i="1" dirty="0">
                <a:solidFill>
                  <a:srgbClr val="FF0000"/>
                </a:solidFill>
                <a:latin typeface="Times"/>
                <a:ea typeface="ＭＳ Ｐゴシック" pitchFamily="-106" charset="-128"/>
                <a:cs typeface="Times"/>
              </a:rPr>
              <a:t>superfluide ou visqueux </a:t>
            </a:r>
            <a:r>
              <a:rPr lang="fr-FR" altLang="ja-JP" b="1" i="1" dirty="0" smtClean="0">
                <a:solidFill>
                  <a:srgbClr val="FF0000"/>
                </a:solidFill>
                <a:latin typeface="Times"/>
                <a:ea typeface="ＭＳ Ｐゴシック" pitchFamily="-106" charset="-128"/>
                <a:cs typeface="Times"/>
              </a:rPr>
              <a:t>normal</a:t>
            </a:r>
          </a:p>
          <a:p>
            <a:pPr algn="l"/>
            <a:r>
              <a:rPr lang="fr-FR" altLang="ja-JP" b="1" i="1" dirty="0" smtClean="0">
                <a:solidFill>
                  <a:srgbClr val="FF0000"/>
                </a:solidFill>
                <a:latin typeface="Times"/>
                <a:ea typeface="ＭＳ Ｐゴシック" pitchFamily="-106" charset="-128"/>
                <a:cs typeface="Times"/>
              </a:rPr>
              <a:t> </a:t>
            </a:r>
            <a:r>
              <a:rPr lang="fr-FR" altLang="ja-JP" b="1" i="1" dirty="0">
                <a:solidFill>
                  <a:srgbClr val="FF0000"/>
                </a:solidFill>
                <a:latin typeface="Times"/>
                <a:ea typeface="ＭＳ Ｐゴシック" pitchFamily="-106" charset="-128"/>
                <a:cs typeface="Times"/>
              </a:rPr>
              <a:t>transition vers 2 </a:t>
            </a:r>
            <a:r>
              <a:rPr lang="fr-FR" altLang="ja-JP" b="1" i="1" dirty="0" smtClean="0">
                <a:solidFill>
                  <a:srgbClr val="FF0000"/>
                </a:solidFill>
                <a:latin typeface="Times"/>
                <a:ea typeface="ＭＳ Ｐゴシック" pitchFamily="-106" charset="-128"/>
                <a:cs typeface="Times"/>
              </a:rPr>
              <a:t>K</a:t>
            </a:r>
          </a:p>
          <a:p>
            <a:pPr algn="l"/>
            <a:endParaRPr lang="fr-FR" altLang="ja-JP" b="1" i="1" dirty="0">
              <a:solidFill>
                <a:srgbClr val="FF0000"/>
              </a:solidFill>
              <a:latin typeface="Times"/>
              <a:ea typeface="ＭＳ Ｐゴシック" pitchFamily="-106" charset="-128"/>
              <a:cs typeface="Times"/>
            </a:endParaRPr>
          </a:p>
          <a:p>
            <a:pPr algn="l"/>
            <a:r>
              <a:rPr lang="fr-FR" altLang="ja-JP" b="1" i="1" dirty="0">
                <a:latin typeface="Times"/>
                <a:ea typeface="ＭＳ Ｐゴシック" pitchFamily="-106" charset="-128"/>
                <a:cs typeface="Times"/>
              </a:rPr>
              <a:t>un « superfluide » est une onde de matière quantique qui peut se déplacer sans dissipation visqueuse.</a:t>
            </a:r>
          </a:p>
          <a:p>
            <a:pPr algn="l"/>
            <a:r>
              <a:rPr lang="fr-FR" altLang="ja-JP" b="1" i="1" dirty="0">
                <a:latin typeface="Times"/>
                <a:ea typeface="ＭＳ Ｐゴシック" pitchFamily="-106" charset="-128"/>
                <a:cs typeface="Times"/>
              </a:rPr>
              <a:t>Un supraconducteur est un superfluide conducteur.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28600" y="3214064"/>
            <a:ext cx="5257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 dirty="0">
                <a:latin typeface="Times"/>
                <a:cs typeface="Times"/>
              </a:rPr>
              <a:t>A basse pression, la cristallisation coûterait trop d'énergie de point zéro. Le liquide est plus stable.</a:t>
            </a:r>
          </a:p>
          <a:p>
            <a:pPr algn="l"/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pas de point triple  (</a:t>
            </a:r>
            <a:r>
              <a:rPr lang="fr-FR" b="1" i="1" dirty="0" err="1">
                <a:solidFill>
                  <a:srgbClr val="0000FF"/>
                </a:solidFill>
                <a:latin typeface="Times"/>
                <a:cs typeface="Times"/>
              </a:rPr>
              <a:t>liquid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-gaz-</a:t>
            </a:r>
            <a:r>
              <a:rPr lang="fr-FR" b="1" i="1" dirty="0" err="1">
                <a:solidFill>
                  <a:srgbClr val="0000FF"/>
                </a:solidFill>
                <a:latin typeface="Times"/>
                <a:cs typeface="Times"/>
              </a:rPr>
              <a:t>solid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49592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5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21935" y="304800"/>
            <a:ext cx="849515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 err="1" smtClean="0">
                <a:latin typeface="Times New Roman"/>
                <a:cs typeface="Times New Roman"/>
              </a:rPr>
              <a:t>cristaux d’hélium 4</a:t>
            </a:r>
            <a:r>
              <a:rPr lang="fr-FR" sz="2400" b="1" dirty="0" smtClean="0">
                <a:latin typeface="Times New Roman"/>
                <a:cs typeface="Times New Roman"/>
              </a:rPr>
              <a:t>: </a:t>
            </a:r>
            <a:r>
              <a:rPr lang="fr-FR" sz="2400" b="1" dirty="0" err="1" smtClean="0">
                <a:latin typeface="Times New Roman"/>
                <a:cs typeface="Times New Roman"/>
              </a:rPr>
              <a:t>croissance, facettes</a:t>
            </a:r>
            <a:endParaRPr lang="fr-FR" sz="2400" b="1" dirty="0">
              <a:latin typeface="Times New Roman"/>
              <a:cs typeface="Times New Roman"/>
            </a:endParaRPr>
          </a:p>
        </p:txBody>
      </p:sp>
      <p:pic>
        <p:nvPicPr>
          <p:cNvPr id="3" name="He4court.mp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4825" y="930496"/>
            <a:ext cx="7903337" cy="592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04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234251"/>
            <a:ext cx="8229600" cy="61644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quelques questions : </a:t>
            </a:r>
            <a:endParaRPr lang="fr-FR" sz="2400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5" name="Image 4" descr="transition-rugueu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189" y="1288827"/>
            <a:ext cx="2639611" cy="533717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33900" y="1673938"/>
            <a:ext cx="51344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i="1" dirty="0" smtClean="0">
                <a:solidFill>
                  <a:srgbClr val="008000"/>
                </a:solidFill>
                <a:latin typeface="Times"/>
                <a:cs typeface="Times"/>
              </a:rPr>
              <a:t>Les facettes sont elles détruites </a:t>
            </a:r>
          </a:p>
          <a:p>
            <a:r>
              <a:rPr lang="fr-FR" sz="2000" b="1" i="1" dirty="0" smtClean="0">
                <a:solidFill>
                  <a:srgbClr val="008000"/>
                </a:solidFill>
                <a:latin typeface="Times"/>
                <a:cs typeface="Times"/>
              </a:rPr>
              <a:t>par les fluctuations quantiques? </a:t>
            </a:r>
            <a:r>
              <a:rPr lang="fr-FR" sz="2000" b="1" i="1" dirty="0" smtClean="0">
                <a:solidFill>
                  <a:srgbClr val="FF0000"/>
                </a:solidFill>
                <a:latin typeface="Times"/>
                <a:cs typeface="Times"/>
              </a:rPr>
              <a:t>NON</a:t>
            </a:r>
            <a:endParaRPr lang="fr-FR" sz="2000" b="1" i="1" dirty="0">
              <a:solidFill>
                <a:srgbClr val="FF0000"/>
              </a:solidFill>
              <a:latin typeface="Times"/>
              <a:cs typeface="Times"/>
            </a:endParaRPr>
          </a:p>
          <a:p>
            <a:r>
              <a:rPr lang="fr-FR" sz="2000" i="1" dirty="0" smtClean="0">
                <a:latin typeface="Times"/>
                <a:cs typeface="Times"/>
              </a:rPr>
              <a:t>voir les revues:</a:t>
            </a:r>
          </a:p>
          <a:p>
            <a:r>
              <a:rPr lang="fr-FR" sz="2000" i="1" dirty="0" smtClean="0">
                <a:latin typeface="Times"/>
                <a:cs typeface="Times"/>
              </a:rPr>
              <a:t>S. Balibar and P. </a:t>
            </a:r>
            <a:r>
              <a:rPr lang="fr-FR" sz="2000" i="1" dirty="0" err="1" smtClean="0">
                <a:latin typeface="Times"/>
                <a:cs typeface="Times"/>
              </a:rPr>
              <a:t>Nozières</a:t>
            </a:r>
            <a:r>
              <a:rPr lang="fr-FR" sz="2000" i="1" dirty="0" smtClean="0">
                <a:latin typeface="Times"/>
                <a:cs typeface="Times"/>
              </a:rPr>
              <a:t> Sol. St. Com. (1994) </a:t>
            </a:r>
          </a:p>
          <a:p>
            <a:r>
              <a:rPr lang="fr-FR" sz="2000" i="1" dirty="0" smtClean="0">
                <a:latin typeface="Times"/>
                <a:cs typeface="Times"/>
              </a:rPr>
              <a:t>suivi de S</a:t>
            </a:r>
            <a:r>
              <a:rPr lang="fr-FR" sz="2000" i="1" dirty="0">
                <a:latin typeface="Times"/>
                <a:cs typeface="Times"/>
              </a:rPr>
              <a:t>. Balibar </a:t>
            </a:r>
            <a:r>
              <a:rPr lang="fr-FR" sz="2000" i="1" dirty="0" smtClean="0">
                <a:latin typeface="Times"/>
                <a:cs typeface="Times"/>
              </a:rPr>
              <a:t>, H. </a:t>
            </a:r>
            <a:r>
              <a:rPr lang="fr-FR" sz="2000" i="1" dirty="0" err="1" smtClean="0">
                <a:latin typeface="Times"/>
                <a:cs typeface="Times"/>
              </a:rPr>
              <a:t>Alles</a:t>
            </a:r>
            <a:r>
              <a:rPr lang="fr-FR" sz="2000" i="1" dirty="0" smtClean="0">
                <a:latin typeface="Times"/>
                <a:cs typeface="Times"/>
              </a:rPr>
              <a:t> et A. </a:t>
            </a:r>
            <a:r>
              <a:rPr lang="fr-FR" sz="2000" i="1" dirty="0" err="1" smtClean="0">
                <a:latin typeface="Times"/>
                <a:cs typeface="Times"/>
              </a:rPr>
              <a:t>Parshin</a:t>
            </a:r>
            <a:r>
              <a:rPr lang="fr-FR" sz="2000" i="1" dirty="0" smtClean="0">
                <a:latin typeface="Times"/>
                <a:cs typeface="Times"/>
              </a:rPr>
              <a:t>,</a:t>
            </a:r>
          </a:p>
          <a:p>
            <a:r>
              <a:rPr lang="fr-FR" sz="2000" i="1" dirty="0" err="1" smtClean="0">
                <a:latin typeface="Times"/>
                <a:cs typeface="Times"/>
              </a:rPr>
              <a:t>Rev</a:t>
            </a:r>
            <a:r>
              <a:rPr lang="fr-FR" sz="2000" i="1" dirty="0">
                <a:latin typeface="Times"/>
                <a:cs typeface="Times"/>
              </a:rPr>
              <a:t>. </a:t>
            </a:r>
            <a:r>
              <a:rPr lang="fr-FR" sz="2000" i="1" dirty="0" err="1">
                <a:latin typeface="Times"/>
                <a:cs typeface="Times"/>
              </a:rPr>
              <a:t>Mod</a:t>
            </a:r>
            <a:r>
              <a:rPr lang="fr-FR" sz="2000" i="1" dirty="0">
                <a:latin typeface="Times"/>
                <a:cs typeface="Times"/>
              </a:rPr>
              <a:t>. Phys. </a:t>
            </a:r>
            <a:r>
              <a:rPr lang="fr-FR" sz="2000" i="1" dirty="0" smtClean="0">
                <a:latin typeface="Times"/>
                <a:cs typeface="Times"/>
              </a:rPr>
              <a:t>(</a:t>
            </a:r>
            <a:r>
              <a:rPr lang="fr-FR" sz="2000" i="1" dirty="0">
                <a:latin typeface="Times"/>
                <a:cs typeface="Times"/>
              </a:rPr>
              <a:t>2005)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94537" y="4035293"/>
            <a:ext cx="527377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i="1" dirty="0" smtClean="0">
                <a:solidFill>
                  <a:srgbClr val="008000"/>
                </a:solidFill>
                <a:latin typeface="Times"/>
                <a:cs typeface="Times"/>
              </a:rPr>
              <a:t>L’élasticité de ce solide est-elle anormale? </a:t>
            </a:r>
            <a:r>
              <a:rPr lang="fr-FR" sz="2000" b="1" i="1" dirty="0" smtClean="0">
                <a:solidFill>
                  <a:srgbClr val="FF0000"/>
                </a:solidFill>
                <a:latin typeface="Times"/>
                <a:cs typeface="Times"/>
              </a:rPr>
              <a:t>OUI</a:t>
            </a:r>
          </a:p>
          <a:p>
            <a:endParaRPr lang="fr-FR" sz="2000" b="1" i="1" dirty="0">
              <a:solidFill>
                <a:srgbClr val="FF0000"/>
              </a:solidFill>
              <a:latin typeface="Times"/>
              <a:cs typeface="Times"/>
            </a:endParaRPr>
          </a:p>
          <a:p>
            <a:r>
              <a:rPr lang="fr-FR" sz="2000" b="1" i="1" dirty="0">
                <a:solidFill>
                  <a:srgbClr val="000000"/>
                </a:solidFill>
                <a:latin typeface="Times"/>
                <a:cs typeface="Times"/>
              </a:rPr>
              <a:t>dans ce solide, les dislocations vibrent </a:t>
            </a:r>
          </a:p>
          <a:p>
            <a:r>
              <a:rPr lang="fr-FR" sz="2000" b="1" i="1" dirty="0">
                <a:solidFill>
                  <a:srgbClr val="000000"/>
                </a:solidFill>
                <a:latin typeface="Times"/>
                <a:cs typeface="Times"/>
              </a:rPr>
              <a:t>comme des cordes de violon </a:t>
            </a:r>
            <a:r>
              <a:rPr lang="fr-FR" sz="2000" b="1" i="1" dirty="0" smtClean="0">
                <a:solidFill>
                  <a:srgbClr val="000000"/>
                </a:solidFill>
                <a:latin typeface="Times"/>
                <a:cs typeface="Times"/>
              </a:rPr>
              <a:t>(cet exposé)</a:t>
            </a:r>
          </a:p>
          <a:p>
            <a:endParaRPr lang="fr-FR" sz="2000" b="1" i="1" dirty="0">
              <a:solidFill>
                <a:srgbClr val="000000"/>
              </a:solidFill>
              <a:latin typeface="Times"/>
              <a:cs typeface="Times"/>
            </a:endParaRPr>
          </a:p>
          <a:p>
            <a:r>
              <a:rPr lang="fr-FR" sz="2000" b="1" i="1" dirty="0">
                <a:solidFill>
                  <a:srgbClr val="000000"/>
                </a:solidFill>
                <a:latin typeface="Times"/>
                <a:cs typeface="Times"/>
              </a:rPr>
              <a:t>quelle relation avec la </a:t>
            </a:r>
            <a:r>
              <a:rPr lang="fr-FR" sz="2000" b="1" i="1" dirty="0" smtClean="0">
                <a:solidFill>
                  <a:srgbClr val="000000"/>
                </a:solidFill>
                <a:latin typeface="Times"/>
                <a:cs typeface="Times"/>
              </a:rPr>
              <a:t>« </a:t>
            </a:r>
            <a:r>
              <a:rPr lang="fr-FR" sz="2000" b="1" i="1" dirty="0" err="1" smtClean="0">
                <a:solidFill>
                  <a:srgbClr val="000000"/>
                </a:solidFill>
                <a:latin typeface="Times"/>
                <a:cs typeface="Times"/>
              </a:rPr>
              <a:t>supersolidité</a:t>
            </a:r>
            <a:r>
              <a:rPr lang="fr-FR" sz="2000" b="1" i="1" dirty="0" smtClean="0">
                <a:solidFill>
                  <a:srgbClr val="000000"/>
                </a:solidFill>
                <a:latin typeface="Times"/>
                <a:cs typeface="Times"/>
              </a:rPr>
              <a:t> » </a:t>
            </a:r>
          </a:p>
          <a:p>
            <a:r>
              <a:rPr lang="fr-FR" sz="2000" b="1" i="1" dirty="0" err="1" smtClean="0">
                <a:solidFill>
                  <a:srgbClr val="000000"/>
                </a:solidFill>
                <a:latin typeface="Times"/>
                <a:cs typeface="Times"/>
              </a:rPr>
              <a:t>cad</a:t>
            </a:r>
            <a:r>
              <a:rPr lang="fr-FR" sz="2000" b="1" i="1" dirty="0" smtClean="0">
                <a:solidFill>
                  <a:srgbClr val="000000"/>
                </a:solidFill>
                <a:latin typeface="Times"/>
                <a:cs typeface="Times"/>
              </a:rPr>
              <a:t> la superfluidité possible des solides?</a:t>
            </a:r>
            <a:endParaRPr lang="fr-FR" sz="2000" b="1" i="1" dirty="0">
              <a:solidFill>
                <a:srgbClr val="000000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585194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617816" y="228599"/>
            <a:ext cx="7914104" cy="693821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chemeClr val="tx1"/>
                </a:solidFill>
                <a:latin typeface="Times"/>
                <a:cs typeface="Times"/>
              </a:rPr>
              <a:t>comment les dislocations glissent</a:t>
            </a:r>
            <a:endParaRPr lang="fr-FR" sz="2800" b="1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06011" y="5523118"/>
            <a:ext cx="8537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 smtClean="0">
                <a:latin typeface="Times"/>
                <a:cs typeface="Times"/>
              </a:rPr>
              <a:t>Réseau périodique. Barrières d’énergie . Le «potentiel de </a:t>
            </a:r>
            <a:r>
              <a:rPr lang="fr-FR" sz="2000" b="1" i="1" dirty="0" err="1" smtClean="0">
                <a:latin typeface="Times"/>
                <a:cs typeface="Times"/>
              </a:rPr>
              <a:t>Peierls</a:t>
            </a:r>
            <a:r>
              <a:rPr lang="fr-FR" sz="2000" b="1" i="1" dirty="0" smtClean="0">
                <a:latin typeface="Times"/>
                <a:cs typeface="Times"/>
              </a:rPr>
              <a:t>»</a:t>
            </a:r>
          </a:p>
          <a:p>
            <a:pPr algn="ctr"/>
            <a:r>
              <a:rPr lang="fr-FR" sz="2000" b="1" i="1" dirty="0" smtClean="0">
                <a:solidFill>
                  <a:srgbClr val="FF0000"/>
                </a:solidFill>
                <a:latin typeface="Times"/>
                <a:cs typeface="Times"/>
              </a:rPr>
              <a:t>Les </a:t>
            </a:r>
            <a:r>
              <a:rPr lang="fr-FR" sz="2000" b="1" i="1" dirty="0" err="1" smtClean="0">
                <a:solidFill>
                  <a:srgbClr val="FF0000"/>
                </a:solidFill>
                <a:latin typeface="Times"/>
                <a:cs typeface="Times"/>
              </a:rPr>
              <a:t>kinks</a:t>
            </a:r>
            <a:r>
              <a:rPr lang="fr-FR" sz="2000" b="1" i="1" dirty="0" smtClean="0">
                <a:solidFill>
                  <a:srgbClr val="FF0000"/>
                </a:solidFill>
                <a:latin typeface="Times"/>
                <a:cs typeface="Times"/>
              </a:rPr>
              <a:t> se déplacent, la dislocation ne glisse pas en bloc en principe. </a:t>
            </a:r>
          </a:p>
          <a:p>
            <a:pPr algn="ctr"/>
            <a:r>
              <a:rPr lang="fr-FR" sz="2000" b="1" i="1" dirty="0" smtClean="0">
                <a:solidFill>
                  <a:srgbClr val="3366FF"/>
                </a:solidFill>
                <a:latin typeface="Times"/>
                <a:cs typeface="Times"/>
              </a:rPr>
              <a:t>La « montée » par mouvement de </a:t>
            </a:r>
            <a:r>
              <a:rPr lang="fr-FR" sz="2000" b="1" i="1" dirty="0" err="1" smtClean="0">
                <a:solidFill>
                  <a:srgbClr val="3366FF"/>
                </a:solidFill>
                <a:latin typeface="Times"/>
                <a:cs typeface="Times"/>
              </a:rPr>
              <a:t>jogs</a:t>
            </a:r>
            <a:r>
              <a:rPr lang="fr-FR" sz="2000" b="1" i="1" dirty="0" smtClean="0">
                <a:solidFill>
                  <a:srgbClr val="3366FF"/>
                </a:solidFill>
                <a:latin typeface="Times"/>
                <a:cs typeface="Times"/>
              </a:rPr>
              <a:t> est + difficile (courant de masse)</a:t>
            </a:r>
            <a:endParaRPr lang="fr-FR" sz="2000" b="1" i="1" dirty="0">
              <a:solidFill>
                <a:srgbClr val="3366FF"/>
              </a:solidFill>
              <a:latin typeface="Times"/>
              <a:cs typeface="Times"/>
            </a:endParaRPr>
          </a:p>
        </p:txBody>
      </p:sp>
      <p:pic>
        <p:nvPicPr>
          <p:cNvPr id="2" name="Image 1" descr="jogs&amp;kink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391" y="1083715"/>
            <a:ext cx="5440954" cy="434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20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907218" y="228600"/>
            <a:ext cx="7121659" cy="744634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fr-FR" sz="28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plasticité des cristaux: glissement des dislocations</a:t>
            </a:r>
            <a:endParaRPr lang="fr-FR" sz="2800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2" name="true-glid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563" y="2193328"/>
            <a:ext cx="4107115" cy="3299158"/>
          </a:xfrm>
          <a:prstGeom prst="rect">
            <a:avLst/>
          </a:prstGeom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4865580" y="1885898"/>
            <a:ext cx="4115851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 b="1" i="1" dirty="0" smtClean="0">
                <a:latin typeface="Times"/>
                <a:cs typeface="Times"/>
              </a:rPr>
              <a:t>effet d’une contrainte </a:t>
            </a:r>
            <a:r>
              <a:rPr lang="fr-FR" sz="2400" b="1" i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 :</a:t>
            </a:r>
          </a:p>
          <a:p>
            <a:r>
              <a:rPr lang="fr-FR" sz="2400" b="1" i="1" dirty="0" smtClean="0">
                <a:latin typeface="Times"/>
                <a:cs typeface="Times"/>
              </a:rPr>
              <a:t>déformation </a:t>
            </a:r>
            <a:r>
              <a:rPr lang="fr-FR" sz="2400" b="1" i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sz="2400" b="1" i="1" dirty="0" smtClean="0">
                <a:solidFill>
                  <a:srgbClr val="FF0000"/>
                </a:solidFill>
                <a:latin typeface="Times"/>
                <a:cs typeface="Times"/>
              </a:rPr>
              <a:t>   somme de </a:t>
            </a:r>
          </a:p>
          <a:p>
            <a:r>
              <a:rPr lang="fr-FR" sz="2400" b="1" i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sz="2400" b="1" i="1" baseline="-25000" dirty="0">
                <a:solidFill>
                  <a:srgbClr val="FF0000"/>
                </a:solidFill>
                <a:latin typeface="Times"/>
                <a:cs typeface="Times"/>
              </a:rPr>
              <a:t>r</a:t>
            </a:r>
            <a:r>
              <a:rPr lang="fr-FR" sz="2400" b="1" i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sz="2400" b="1" i="1" dirty="0" smtClean="0">
                <a:latin typeface="Times"/>
                <a:cs typeface="Times"/>
              </a:rPr>
              <a:t>due à la déformation du réseau et </a:t>
            </a:r>
          </a:p>
          <a:p>
            <a:r>
              <a:rPr lang="fr-FR" sz="2400" b="1" i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sz="2400" b="1" i="1" baseline="-25000" dirty="0" err="1" smtClean="0">
                <a:solidFill>
                  <a:srgbClr val="FF0000"/>
                </a:solidFill>
                <a:latin typeface="Times"/>
                <a:cs typeface="Times"/>
              </a:rPr>
              <a:t>d</a:t>
            </a:r>
            <a:r>
              <a:rPr lang="fr-FR" sz="2400" b="1" i="1" baseline="-25000" dirty="0" smtClean="0">
                <a:solidFill>
                  <a:srgbClr val="FF0000"/>
                </a:solidFill>
                <a:latin typeface="Times"/>
                <a:cs typeface="Times"/>
              </a:rPr>
              <a:t>  </a:t>
            </a:r>
            <a:r>
              <a:rPr lang="fr-FR" sz="2400" b="1" i="1" dirty="0" smtClean="0">
                <a:latin typeface="Times"/>
                <a:cs typeface="Times"/>
              </a:rPr>
              <a:t>due au déplacement des dislocations</a:t>
            </a:r>
          </a:p>
          <a:p>
            <a:endParaRPr lang="fr-FR" sz="2400" b="1" i="1" dirty="0">
              <a:solidFill>
                <a:srgbClr val="FF0000"/>
              </a:solidFill>
              <a:latin typeface="Times"/>
              <a:cs typeface="Times"/>
            </a:endParaRPr>
          </a:p>
          <a:p>
            <a:pPr marL="285750" indent="-285750" algn="l">
              <a:buFont typeface="Symbol" charset="0"/>
              <a:buChar char="s"/>
            </a:pPr>
            <a:r>
              <a:rPr lang="fr-FR" sz="3200" b="1" i="1" dirty="0" smtClean="0">
                <a:solidFill>
                  <a:srgbClr val="FF0000"/>
                </a:solidFill>
                <a:latin typeface="Times"/>
                <a:cs typeface="Times"/>
              </a:rPr>
              <a:t>= </a:t>
            </a:r>
            <a:r>
              <a:rPr lang="fr-FR" sz="3200" b="1" i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fr-FR" sz="3200" b="1" i="1" baseline="-25000" dirty="0" err="1" smtClean="0">
                <a:solidFill>
                  <a:srgbClr val="0000FF"/>
                </a:solidFill>
                <a:latin typeface="Times"/>
                <a:cs typeface="Times"/>
              </a:rPr>
              <a:t>eff</a:t>
            </a:r>
            <a:r>
              <a:rPr lang="fr-FR" sz="3200" b="1" i="1" dirty="0" smtClean="0">
                <a:solidFill>
                  <a:srgbClr val="FF0000"/>
                </a:solidFill>
                <a:latin typeface="Times"/>
                <a:cs typeface="Times"/>
              </a:rPr>
              <a:t> (</a:t>
            </a:r>
            <a:r>
              <a:rPr lang="fr-FR" sz="3200" b="1" i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sz="3200" b="1" i="1" baseline="-25000" dirty="0">
                <a:solidFill>
                  <a:srgbClr val="FF0000"/>
                </a:solidFill>
                <a:latin typeface="Times"/>
                <a:cs typeface="Times"/>
              </a:rPr>
              <a:t>r</a:t>
            </a:r>
            <a:r>
              <a:rPr lang="fr-FR" sz="3200" b="1" i="1" dirty="0" smtClean="0">
                <a:solidFill>
                  <a:srgbClr val="FF0000"/>
                </a:solidFill>
                <a:latin typeface="Times"/>
                <a:cs typeface="Times"/>
              </a:rPr>
              <a:t> + </a:t>
            </a:r>
            <a:r>
              <a:rPr lang="fr-FR" sz="3200" b="1" i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sz="3200" b="1" i="1" baseline="-25000" dirty="0" err="1" smtClean="0">
                <a:solidFill>
                  <a:srgbClr val="FF0000"/>
                </a:solidFill>
                <a:latin typeface="Times"/>
                <a:cs typeface="Times"/>
              </a:rPr>
              <a:t>d</a:t>
            </a:r>
            <a:r>
              <a:rPr lang="fr-FR" sz="3200" b="1" i="1" dirty="0" smtClean="0">
                <a:solidFill>
                  <a:srgbClr val="FF0000"/>
                </a:solidFill>
                <a:latin typeface="Times"/>
                <a:cs typeface="Times"/>
              </a:rPr>
              <a:t>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865580" y="5285139"/>
            <a:ext cx="411585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 smtClean="0">
                <a:solidFill>
                  <a:srgbClr val="0000FF"/>
                </a:solidFill>
                <a:latin typeface="Times"/>
                <a:cs typeface="Times"/>
              </a:rPr>
              <a:t>le module de cisaillement effectif </a:t>
            </a:r>
            <a:r>
              <a:rPr lang="fr-FR" sz="2400" b="1" i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fr-FR" sz="2400" b="1" i="1" baseline="-25000" dirty="0" err="1" smtClean="0">
                <a:solidFill>
                  <a:srgbClr val="0000FF"/>
                </a:solidFill>
                <a:latin typeface="Times"/>
                <a:cs typeface="Times"/>
              </a:rPr>
              <a:t>eff</a:t>
            </a:r>
            <a:r>
              <a:rPr lang="fr-FR" sz="2400" b="1" i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sz="2400" b="1" i="1" dirty="0">
                <a:latin typeface="Times"/>
                <a:cs typeface="Times"/>
              </a:rPr>
              <a:t> </a:t>
            </a:r>
            <a:r>
              <a:rPr lang="fr-FR" sz="2400" b="1" i="1" dirty="0" smtClean="0">
                <a:latin typeface="Times"/>
                <a:cs typeface="Times"/>
              </a:rPr>
              <a:t>est réduit si les  </a:t>
            </a:r>
            <a:r>
              <a:rPr lang="fr-FR" sz="2400" b="1" i="1" dirty="0">
                <a:latin typeface="Times"/>
                <a:cs typeface="Times"/>
              </a:rPr>
              <a:t>dislocations </a:t>
            </a:r>
            <a:r>
              <a:rPr lang="fr-FR" sz="2400" b="1" i="1" dirty="0" smtClean="0">
                <a:latin typeface="Times"/>
                <a:cs typeface="Times"/>
              </a:rPr>
              <a:t>sont mobiles</a:t>
            </a:r>
            <a:endParaRPr lang="fr-FR" sz="2400" b="1" i="1" dirty="0">
              <a:latin typeface="Times"/>
              <a:cs typeface="Time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907218" y="1821604"/>
            <a:ext cx="2894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contrainte de cisaillement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210234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5462284" y="5011851"/>
            <a:ext cx="349808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la période propre </a:t>
            </a:r>
          </a:p>
          <a:p>
            <a:endParaRPr lang="fr-FR" b="1" i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fr-FR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dépend du moment d’inertie I et de la constante de torsion K.</a:t>
            </a:r>
          </a:p>
          <a:p>
            <a:r>
              <a:rPr lang="fr-FR" b="1" i="1" dirty="0" err="1">
                <a:solidFill>
                  <a:srgbClr val="FF0000"/>
                </a:solidFill>
                <a:latin typeface="Times New Roman"/>
                <a:cs typeface="Times New Roman"/>
              </a:rPr>
              <a:t>supersolidité </a:t>
            </a:r>
            <a:r>
              <a:rPr lang="fr-FR" b="1" i="1" dirty="0">
                <a:solidFill>
                  <a:srgbClr val="FF0000"/>
                </a:solidFill>
                <a:latin typeface="Times New Roman"/>
                <a:cs typeface="Times New Roman"/>
              </a:rPr>
              <a:t>(I </a:t>
            </a:r>
            <a:r>
              <a:rPr lang="fr-FR" b="1" i="1" dirty="0" err="1">
                <a:solidFill>
                  <a:srgbClr val="FF0000"/>
                </a:solidFill>
                <a:latin typeface="Times New Roman"/>
                <a:cs typeface="Times New Roman"/>
              </a:rPr>
              <a:t>diminue</a:t>
            </a:r>
            <a:r>
              <a:rPr lang="fr-FR" b="1" i="1" dirty="0">
                <a:solidFill>
                  <a:srgbClr val="FF0000"/>
                </a:solidFill>
                <a:latin typeface="Times New Roman"/>
                <a:cs typeface="Times New Roman"/>
              </a:rPr>
              <a:t>) ?</a:t>
            </a:r>
          </a:p>
          <a:p>
            <a:r>
              <a:rPr lang="fr-FR" b="1" i="1" dirty="0">
                <a:solidFill>
                  <a:srgbClr val="0000FF"/>
                </a:solidFill>
                <a:latin typeface="Times New Roman"/>
                <a:cs typeface="Times New Roman"/>
              </a:rPr>
              <a:t>anomalie élastique (K </a:t>
            </a:r>
            <a:r>
              <a:rPr lang="fr-FR" b="1" i="1" dirty="0" err="1">
                <a:solidFill>
                  <a:srgbClr val="0000FF"/>
                </a:solidFill>
                <a:latin typeface="Times New Roman"/>
                <a:cs typeface="Times New Roman"/>
              </a:rPr>
              <a:t>augmente</a:t>
            </a:r>
            <a:r>
              <a:rPr lang="fr-FR" b="1" i="1" dirty="0">
                <a:solidFill>
                  <a:srgbClr val="0000FF"/>
                </a:solidFill>
                <a:latin typeface="Times New Roman"/>
                <a:cs typeface="Times New Roman"/>
              </a:rPr>
              <a:t>) ?</a:t>
            </a:r>
            <a:endParaRPr lang="fr-FR" b="1" i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544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0440" y="152400"/>
            <a:ext cx="8915400" cy="1066800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sz="31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motivation originale:</a:t>
            </a:r>
            <a:br>
              <a:rPr lang="fr-FR" sz="3100" b="1" dirty="0" smtClean="0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lang="fr-FR" sz="31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l’hélium peut-il être « </a:t>
            </a:r>
            <a:r>
              <a:rPr lang="fr-FR" sz="3100" b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supersolide</a:t>
            </a:r>
            <a:r>
              <a:rPr lang="fr-FR" sz="31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 » ? </a:t>
            </a:r>
            <a:br>
              <a:rPr lang="fr-FR" sz="3100" b="1" dirty="0" smtClean="0">
                <a:solidFill>
                  <a:schemeClr val="tx1"/>
                </a:solidFill>
                <a:latin typeface="Times New Roman"/>
                <a:cs typeface="Times New Roman"/>
              </a:rPr>
            </a:br>
            <a:endParaRPr lang="fr-FR" sz="2000" i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44772" name="Text Box 4"/>
          <p:cNvSpPr txBox="1">
            <a:spLocks noChangeArrowheads="1"/>
          </p:cNvSpPr>
          <p:nvPr/>
        </p:nvSpPr>
        <p:spPr bwMode="auto">
          <a:xfrm>
            <a:off x="304800" y="1552680"/>
            <a:ext cx="5486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 dirty="0">
                <a:solidFill>
                  <a:srgbClr val="FF6600"/>
                </a:solidFill>
                <a:latin typeface="Times" pitchFamily="-111" charset="0"/>
              </a:rPr>
              <a:t>un « oscillateur de torsion »  (</a:t>
            </a:r>
            <a:r>
              <a:rPr lang="fr-FR" altLang="ja-JP" b="1" i="1" dirty="0">
                <a:solidFill>
                  <a:srgbClr val="FF6600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~1 kHz)</a:t>
            </a:r>
            <a:endParaRPr lang="fr-FR" b="1" i="1" dirty="0">
              <a:solidFill>
                <a:srgbClr val="FF6600"/>
              </a:solidFill>
              <a:latin typeface="Times" pitchFamily="-111" charset="0"/>
            </a:endParaRPr>
          </a:p>
          <a:p>
            <a:pPr algn="l">
              <a:defRPr/>
            </a:pPr>
            <a:r>
              <a:rPr lang="fr-FR" b="1" i="1" dirty="0">
                <a:solidFill>
                  <a:srgbClr val="FF6600"/>
                </a:solidFill>
                <a:latin typeface="Times" pitchFamily="-111" charset="0"/>
              </a:rPr>
              <a:t>la période propre </a:t>
            </a:r>
            <a:r>
              <a:rPr lang="fr-FR" b="1" i="1" dirty="0" smtClean="0">
                <a:solidFill>
                  <a:srgbClr val="FF6600"/>
                </a:solidFill>
                <a:latin typeface="Times" pitchFamily="-111" charset="0"/>
              </a:rPr>
              <a:t>diminue en </a:t>
            </a:r>
            <a:r>
              <a:rPr lang="fr-FR" b="1" i="1" dirty="0">
                <a:solidFill>
                  <a:srgbClr val="FF6600"/>
                </a:solidFill>
                <a:latin typeface="Times" pitchFamily="-111" charset="0"/>
              </a:rPr>
              <a:t>dessous de </a:t>
            </a:r>
            <a:r>
              <a:rPr lang="fr-FR" altLang="ja-JP" b="1" i="1" dirty="0">
                <a:solidFill>
                  <a:srgbClr val="FF6600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~1</a:t>
            </a:r>
            <a:r>
              <a:rPr lang="fr-FR" b="1" i="1" dirty="0">
                <a:solidFill>
                  <a:srgbClr val="FF6600"/>
                </a:solidFill>
                <a:latin typeface="Times" pitchFamily="-111" charset="0"/>
              </a:rPr>
              <a:t>00 </a:t>
            </a:r>
            <a:r>
              <a:rPr lang="fr-FR" b="1" i="1" dirty="0" err="1">
                <a:solidFill>
                  <a:srgbClr val="FF6600"/>
                </a:solidFill>
                <a:latin typeface="Times" pitchFamily="-111" charset="0"/>
              </a:rPr>
              <a:t>mK</a:t>
            </a:r>
            <a:endParaRPr lang="fr-FR" b="1" i="1" dirty="0">
              <a:solidFill>
                <a:srgbClr val="FF6600"/>
              </a:solidFill>
              <a:latin typeface="Times" pitchFamily="-111" charset="0"/>
            </a:endParaRPr>
          </a:p>
          <a:p>
            <a:pPr algn="l">
              <a:defRPr/>
            </a:pPr>
            <a:r>
              <a:rPr lang="fr-FR" b="1" i="1" dirty="0">
                <a:solidFill>
                  <a:srgbClr val="008000"/>
                </a:solidFill>
                <a:latin typeface="Times" pitchFamily="-111" charset="0"/>
              </a:rPr>
              <a:t>1 % de la masse solide se découple des parois ? </a:t>
            </a:r>
          </a:p>
          <a:p>
            <a:pPr algn="l">
              <a:defRPr/>
            </a:pPr>
            <a:r>
              <a:rPr lang="fr-FR" b="1" i="1" dirty="0">
                <a:solidFill>
                  <a:schemeClr val="tx2"/>
                </a:solidFill>
                <a:latin typeface="Times" pitchFamily="-111" charset="0"/>
              </a:rPr>
              <a:t>pas d'effet avec de l'hélium 3  (fermions)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5822950" y="1763713"/>
            <a:ext cx="24987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2000" dirty="0">
                <a:solidFill>
                  <a:schemeClr val="accent1"/>
                </a:solidFill>
                <a:effectLst/>
                <a:latin typeface="Arial" pitchFamily="28" charset="0"/>
              </a:rPr>
              <a:t>axe </a:t>
            </a:r>
            <a:r>
              <a:rPr lang="en-US" sz="2000" dirty="0" err="1">
                <a:solidFill>
                  <a:schemeClr val="accent1"/>
                </a:solidFill>
                <a:effectLst/>
                <a:latin typeface="Arial" pitchFamily="28" charset="0"/>
              </a:rPr>
              <a:t>rigide</a:t>
            </a:r>
            <a:endParaRPr lang="en-US" altLang="ko-KR" sz="2000" dirty="0">
              <a:solidFill>
                <a:schemeClr val="accent1"/>
              </a:solidFill>
              <a:effectLst/>
              <a:latin typeface="Arial" pitchFamily="28" charset="0"/>
              <a:ea typeface="굴림" pitchFamily="28" charset="-127"/>
              <a:cs typeface="굴림" pitchFamily="28" charset="-127"/>
            </a:endParaRPr>
          </a:p>
          <a:p>
            <a:pPr algn="l" eaLnBrk="1" hangingPunct="1"/>
            <a:r>
              <a:rPr lang="en-US" altLang="ko-KR" sz="2000" dirty="0">
                <a:solidFill>
                  <a:schemeClr val="accent1"/>
                </a:solidFill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( Be-Cu) </a:t>
            </a:r>
            <a:endParaRPr lang="en-US" sz="2000" dirty="0">
              <a:solidFill>
                <a:schemeClr val="accent1"/>
              </a:solidFill>
              <a:effectLst/>
              <a:latin typeface="Arial" pitchFamily="28" charset="0"/>
              <a:ea typeface="굴림" pitchFamily="28" charset="-127"/>
              <a:cs typeface="굴림" pitchFamily="28" charset="-127"/>
            </a:endParaRP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5503863" y="2819400"/>
            <a:ext cx="24209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altLang="ko-KR" sz="2000" dirty="0">
                <a:solidFill>
                  <a:srgbClr val="588D00"/>
                </a:solidFill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He </a:t>
            </a:r>
            <a:r>
              <a:rPr lang="en-US" altLang="ko-KR" sz="2000" dirty="0" err="1">
                <a:solidFill>
                  <a:srgbClr val="588D00"/>
                </a:solidFill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solide</a:t>
            </a:r>
            <a:r>
              <a:rPr lang="en-US" altLang="ko-KR" sz="2000" dirty="0">
                <a:solidFill>
                  <a:srgbClr val="588D00"/>
                </a:solidFill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 </a:t>
            </a:r>
            <a:r>
              <a:rPr lang="en-US" altLang="ko-KR" sz="2000" dirty="0" err="1" smtClean="0">
                <a:solidFill>
                  <a:srgbClr val="588D00"/>
                </a:solidFill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dans</a:t>
            </a:r>
            <a:endParaRPr lang="en-US" altLang="ko-KR" sz="2000" dirty="0" smtClean="0">
              <a:solidFill>
                <a:srgbClr val="588D00"/>
              </a:solidFill>
              <a:effectLst/>
              <a:latin typeface="Arial" pitchFamily="28" charset="0"/>
              <a:ea typeface="굴림" pitchFamily="28" charset="-127"/>
              <a:cs typeface="굴림" pitchFamily="28" charset="-127"/>
            </a:endParaRPr>
          </a:p>
          <a:p>
            <a:pPr algn="l" eaLnBrk="1" hangingPunct="1"/>
            <a:r>
              <a:rPr lang="en-US" altLang="ko-KR" sz="2000" dirty="0" smtClean="0">
                <a:solidFill>
                  <a:srgbClr val="588D00"/>
                </a:solidFill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 </a:t>
            </a:r>
            <a:r>
              <a:rPr lang="en-US" altLang="ko-KR" sz="2000" dirty="0" err="1">
                <a:solidFill>
                  <a:srgbClr val="588D00"/>
                </a:solidFill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une</a:t>
            </a:r>
            <a:r>
              <a:rPr lang="en-US" altLang="ko-KR" sz="2000" dirty="0">
                <a:solidFill>
                  <a:srgbClr val="588D00"/>
                </a:solidFill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 </a:t>
            </a:r>
            <a:r>
              <a:rPr lang="en-US" altLang="ko-KR" sz="2000" dirty="0" err="1">
                <a:solidFill>
                  <a:srgbClr val="588D00"/>
                </a:solidFill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boîte</a:t>
            </a:r>
            <a:endParaRPr lang="en-US" altLang="ko-KR" sz="2000" dirty="0">
              <a:solidFill>
                <a:srgbClr val="588D00"/>
              </a:solidFill>
              <a:effectLst/>
              <a:latin typeface="Arial" pitchFamily="28" charset="0"/>
              <a:ea typeface="굴림" pitchFamily="28" charset="-127"/>
              <a:cs typeface="굴림" pitchFamily="28" charset="-127"/>
            </a:endParaRPr>
          </a:p>
        </p:txBody>
      </p:sp>
      <p:sp>
        <p:nvSpPr>
          <p:cNvPr id="544777" name="Line 9"/>
          <p:cNvSpPr>
            <a:spLocks noChangeShapeType="1"/>
          </p:cNvSpPr>
          <p:nvPr/>
        </p:nvSpPr>
        <p:spPr bwMode="auto">
          <a:xfrm flipV="1">
            <a:off x="8316913" y="3976688"/>
            <a:ext cx="346075" cy="12065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544778" name="Oval 10"/>
          <p:cNvSpPr>
            <a:spLocks noChangeArrowheads="1"/>
          </p:cNvSpPr>
          <p:nvPr/>
        </p:nvSpPr>
        <p:spPr bwMode="auto">
          <a:xfrm>
            <a:off x="7826375" y="4013200"/>
            <a:ext cx="349250" cy="463550"/>
          </a:xfrm>
          <a:prstGeom prst="ellipse">
            <a:avLst/>
          </a:prstGeom>
          <a:solidFill>
            <a:srgbClr val="99CCFF"/>
          </a:solidFill>
          <a:ln w="9525">
            <a:round/>
            <a:headEnd/>
            <a:tailEnd/>
          </a:ln>
          <a:effectLst/>
          <a:scene3d>
            <a:camera prst="legacyObliqueTopLeft">
              <a:rot lat="900000" lon="3900000" rev="0"/>
            </a:camera>
            <a:lightRig rig="legacyFlat4" dir="b"/>
          </a:scene3d>
          <a:sp3d extrusionH="544500" prstMaterial="legacyMatte">
            <a:bevelT w="13500" h="13500" prst="angle"/>
            <a:bevelB w="13500" h="13500" prst="angle"/>
            <a:extrusionClr>
              <a:srgbClr val="99CCFF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79" name="Rectangle 11"/>
          <p:cNvSpPr>
            <a:spLocks noChangeArrowheads="1"/>
          </p:cNvSpPr>
          <p:nvPr/>
        </p:nvSpPr>
        <p:spPr bwMode="auto">
          <a:xfrm>
            <a:off x="7407275" y="3657600"/>
            <a:ext cx="557213" cy="960438"/>
          </a:xfrm>
          <a:prstGeom prst="rect">
            <a:avLst/>
          </a:prstGeom>
          <a:solidFill>
            <a:srgbClr val="EAEAEA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1800000" rev="0"/>
            </a:camera>
            <a:lightRig rig="legacyFlat4" dir="t"/>
          </a:scene3d>
          <a:sp3d extrusionH="125400" prstMaterial="legacyMatte">
            <a:bevelT w="13500" h="13500" prst="angle"/>
            <a:bevelB w="13500" h="13500" prst="angle"/>
            <a:extrusionClr>
              <a:srgbClr val="EAEAEA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0" name="Oval 12"/>
          <p:cNvSpPr>
            <a:spLocks noChangeArrowheads="1"/>
          </p:cNvSpPr>
          <p:nvPr/>
        </p:nvSpPr>
        <p:spPr bwMode="auto">
          <a:xfrm>
            <a:off x="6915150" y="4167188"/>
            <a:ext cx="365125" cy="528637"/>
          </a:xfrm>
          <a:prstGeom prst="ellipse">
            <a:avLst/>
          </a:prstGeom>
          <a:solidFill>
            <a:srgbClr val="99CCFF"/>
          </a:solidFill>
          <a:ln w="9525">
            <a:round/>
            <a:headEnd/>
            <a:tailEnd/>
          </a:ln>
          <a:effectLst/>
          <a:scene3d>
            <a:camera prst="legacyObliqueTopLeft">
              <a:rot lat="1200000" lon="3900000" rev="0"/>
            </a:camera>
            <a:lightRig rig="legacyFlat4" dir="b"/>
          </a:scene3d>
          <a:sp3d extrusionH="544500" prstMaterial="legacyMatte">
            <a:bevelT w="13500" h="13500" prst="angle"/>
            <a:bevelB w="13500" h="13500" prst="angle"/>
            <a:extrusionClr>
              <a:srgbClr val="99CCFF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1" name="Oval 13"/>
          <p:cNvSpPr>
            <a:spLocks noChangeArrowheads="1"/>
          </p:cNvSpPr>
          <p:nvPr/>
        </p:nvSpPr>
        <p:spPr bwMode="auto">
          <a:xfrm>
            <a:off x="7219950" y="2786063"/>
            <a:ext cx="1085850" cy="1060450"/>
          </a:xfrm>
          <a:prstGeom prst="ellipse">
            <a:avLst/>
          </a:prstGeom>
          <a:solidFill>
            <a:srgbClr val="99CC00"/>
          </a:solidFill>
          <a:ln w="9525">
            <a:round/>
            <a:headEnd/>
            <a:tailEnd/>
          </a:ln>
          <a:effectLst/>
          <a:scene3d>
            <a:camera prst="legacyPerspectiveFront">
              <a:rot lat="16800000" lon="0" rev="0"/>
            </a:camera>
            <a:lightRig rig="legacyFlat4" dir="b"/>
          </a:scene3d>
          <a:sp3d extrusionH="354000" prstMaterial="legacyMatte">
            <a:bevelT w="13500" h="13500" prst="angle"/>
            <a:bevelB w="13500" h="13500" prst="angle"/>
            <a:extrusionClr>
              <a:srgbClr val="99CC0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2" name="Freeform 14"/>
          <p:cNvSpPr>
            <a:spLocks/>
          </p:cNvSpPr>
          <p:nvPr/>
        </p:nvSpPr>
        <p:spPr bwMode="auto">
          <a:xfrm>
            <a:off x="7056438" y="3470275"/>
            <a:ext cx="277812" cy="165100"/>
          </a:xfrm>
          <a:custGeom>
            <a:avLst/>
            <a:gdLst/>
            <a:ahLst/>
            <a:cxnLst>
              <a:cxn ang="0">
                <a:pos x="181" y="90"/>
              </a:cxn>
              <a:cxn ang="0">
                <a:pos x="90" y="90"/>
              </a:cxn>
              <a:cxn ang="0">
                <a:pos x="0" y="45"/>
              </a:cxn>
              <a:cxn ang="0">
                <a:pos x="90" y="0"/>
              </a:cxn>
            </a:cxnLst>
            <a:rect l="0" t="0" r="r" b="b"/>
            <a:pathLst>
              <a:path w="181" h="97">
                <a:moveTo>
                  <a:pt x="181" y="90"/>
                </a:moveTo>
                <a:cubicBezTo>
                  <a:pt x="150" y="93"/>
                  <a:pt x="120" y="97"/>
                  <a:pt x="90" y="90"/>
                </a:cubicBezTo>
                <a:cubicBezTo>
                  <a:pt x="60" y="83"/>
                  <a:pt x="0" y="60"/>
                  <a:pt x="0" y="45"/>
                </a:cubicBezTo>
                <a:cubicBezTo>
                  <a:pt x="0" y="30"/>
                  <a:pt x="75" y="7"/>
                  <a:pt x="90" y="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 type="arrow" w="med" len="med"/>
            <a:tailEnd type="arrow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3" name="Freeform 15"/>
          <p:cNvSpPr>
            <a:spLocks/>
          </p:cNvSpPr>
          <p:nvPr/>
        </p:nvSpPr>
        <p:spPr bwMode="auto">
          <a:xfrm>
            <a:off x="8104188" y="3424238"/>
            <a:ext cx="371475" cy="153987"/>
          </a:xfrm>
          <a:custGeom>
            <a:avLst/>
            <a:gdLst/>
            <a:ahLst/>
            <a:cxnLst>
              <a:cxn ang="0">
                <a:pos x="0" y="226"/>
              </a:cxn>
              <a:cxn ang="0">
                <a:pos x="363" y="181"/>
              </a:cxn>
              <a:cxn ang="0">
                <a:pos x="499" y="45"/>
              </a:cxn>
              <a:cxn ang="0">
                <a:pos x="273" y="0"/>
              </a:cxn>
            </a:cxnLst>
            <a:rect l="0" t="0" r="r" b="b"/>
            <a:pathLst>
              <a:path w="514" h="226">
                <a:moveTo>
                  <a:pt x="0" y="226"/>
                </a:moveTo>
                <a:cubicBezTo>
                  <a:pt x="140" y="218"/>
                  <a:pt x="280" y="211"/>
                  <a:pt x="363" y="181"/>
                </a:cubicBezTo>
                <a:cubicBezTo>
                  <a:pt x="446" y="151"/>
                  <a:pt x="514" y="75"/>
                  <a:pt x="499" y="45"/>
                </a:cubicBezTo>
                <a:cubicBezTo>
                  <a:pt x="484" y="15"/>
                  <a:pt x="311" y="8"/>
                  <a:pt x="273" y="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 type="arrow" w="med" len="med"/>
            <a:tailEnd type="arrow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5791200" y="4038600"/>
            <a:ext cx="12681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altLang="ko-KR" sz="2000" dirty="0">
                <a:solidFill>
                  <a:schemeClr val="tx2"/>
                </a:solidFill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excitation</a:t>
            </a:r>
            <a:endParaRPr lang="en-US" sz="2000" dirty="0">
              <a:solidFill>
                <a:schemeClr val="tx2"/>
              </a:solidFill>
              <a:effectLst/>
              <a:latin typeface="Arial" pitchFamily="28" charset="0"/>
            </a:endParaRPr>
          </a:p>
        </p:txBody>
      </p:sp>
      <p:sp>
        <p:nvSpPr>
          <p:cNvPr id="544785" name="Oval 17"/>
          <p:cNvSpPr>
            <a:spLocks noChangeArrowheads="1"/>
          </p:cNvSpPr>
          <p:nvPr/>
        </p:nvSpPr>
        <p:spPr bwMode="auto">
          <a:xfrm>
            <a:off x="7670800" y="3160713"/>
            <a:ext cx="141288" cy="230187"/>
          </a:xfrm>
          <a:prstGeom prst="ellipse">
            <a:avLst/>
          </a:prstGeom>
          <a:solidFill>
            <a:srgbClr val="FFCC00"/>
          </a:solidFill>
          <a:ln w="9525">
            <a:round/>
            <a:headEnd/>
            <a:tailEnd/>
          </a:ln>
          <a:effectLst/>
          <a:scene3d>
            <a:camera prst="legacyObliqueTop">
              <a:rot lat="3600000" lon="0" rev="0"/>
            </a:camera>
            <a:lightRig rig="legacyFlat4" dir="b"/>
          </a:scene3d>
          <a:sp3d extrusionH="1268400" prstMaterial="legacyMatte">
            <a:bevelT w="13500" h="13500" prst="angle"/>
            <a:bevelB w="13500" h="13500" prst="angle"/>
            <a:extrusionClr>
              <a:srgbClr val="FFCC0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6" name="Oval 18"/>
          <p:cNvSpPr>
            <a:spLocks noChangeArrowheads="1"/>
          </p:cNvSpPr>
          <p:nvPr/>
        </p:nvSpPr>
        <p:spPr bwMode="auto">
          <a:xfrm>
            <a:off x="6915150" y="914400"/>
            <a:ext cx="1679575" cy="1138238"/>
          </a:xfrm>
          <a:prstGeom prst="ellipse">
            <a:avLst/>
          </a:prstGeom>
          <a:solidFill>
            <a:srgbClr val="FFCC00"/>
          </a:solidFill>
          <a:ln w="9525">
            <a:round/>
            <a:headEnd/>
            <a:tailEnd/>
          </a:ln>
          <a:effectLst/>
          <a:scene3d>
            <a:camera prst="legacyPerspectiveFront">
              <a:rot lat="16800000" lon="0" rev="0"/>
            </a:camera>
            <a:lightRig rig="legacyFlat4" dir="b"/>
          </a:scene3d>
          <a:sp3d extrusionH="201600" prstMaterial="legacyMatte">
            <a:bevelT w="13500" h="13500" prst="angle"/>
            <a:bevelB w="13500" h="13500" prst="angle"/>
            <a:extrusionClr>
              <a:srgbClr val="FFCC0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7" name="Line 19"/>
          <p:cNvSpPr>
            <a:spLocks noChangeShapeType="1"/>
          </p:cNvSpPr>
          <p:nvPr/>
        </p:nvSpPr>
        <p:spPr bwMode="auto">
          <a:xfrm flipH="1">
            <a:off x="6775450" y="4486275"/>
            <a:ext cx="287338" cy="128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544788" name="Line 20"/>
          <p:cNvSpPr>
            <a:spLocks noChangeShapeType="1"/>
          </p:cNvSpPr>
          <p:nvPr/>
        </p:nvSpPr>
        <p:spPr bwMode="auto">
          <a:xfrm>
            <a:off x="6604000" y="4614863"/>
            <a:ext cx="1714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544789" name="Line 21"/>
          <p:cNvSpPr>
            <a:spLocks noChangeShapeType="1"/>
          </p:cNvSpPr>
          <p:nvPr/>
        </p:nvSpPr>
        <p:spPr bwMode="auto">
          <a:xfrm>
            <a:off x="8662988" y="3976688"/>
            <a:ext cx="1127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26646" name="Text Box 22"/>
          <p:cNvSpPr txBox="1">
            <a:spLocks noChangeArrowheads="1"/>
          </p:cNvSpPr>
          <p:nvPr/>
        </p:nvSpPr>
        <p:spPr bwMode="auto">
          <a:xfrm>
            <a:off x="7799388" y="4343400"/>
            <a:ext cx="12256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altLang="ko-KR" sz="2000" dirty="0">
                <a:solidFill>
                  <a:srgbClr val="0000CC"/>
                </a:solidFill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detection</a:t>
            </a:r>
            <a:endParaRPr lang="en-US" sz="2000" dirty="0">
              <a:solidFill>
                <a:srgbClr val="0000CC"/>
              </a:solidFill>
              <a:effectLst/>
              <a:latin typeface="Arial" pitchFamily="28" charset="0"/>
            </a:endParaRPr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8150280"/>
              </p:ext>
            </p:extLst>
          </p:nvPr>
        </p:nvGraphicFramePr>
        <p:xfrm>
          <a:off x="7334250" y="4776422"/>
          <a:ext cx="1368643" cy="773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47" name="Équation" r:id="rId4" imgW="787455" imgH="444704" progId="Equation.3">
                  <p:embed/>
                </p:oleObj>
              </mc:Choice>
              <mc:Fallback>
                <p:oleObj name="Équation" r:id="rId4" imgW="787455" imgH="44470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4250" y="4776422"/>
                        <a:ext cx="1368643" cy="77304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4792" name="Oval 24"/>
          <p:cNvSpPr>
            <a:spLocks noChangeArrowheads="1"/>
          </p:cNvSpPr>
          <p:nvPr/>
        </p:nvSpPr>
        <p:spPr bwMode="auto">
          <a:xfrm>
            <a:off x="7689850" y="1471613"/>
            <a:ext cx="46038" cy="1905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DDDDDD"/>
                </a:outerShdw>
              </a:effectLst>
              <a:latin typeface="Times" pitchFamily="-111" charset="0"/>
            </a:endParaRPr>
          </a:p>
        </p:txBody>
      </p:sp>
      <p:grpSp>
        <p:nvGrpSpPr>
          <p:cNvPr id="2" name="Grouper 28"/>
          <p:cNvGrpSpPr>
            <a:grpSpLocks/>
          </p:cNvGrpSpPr>
          <p:nvPr/>
        </p:nvGrpSpPr>
        <p:grpSpPr bwMode="auto">
          <a:xfrm>
            <a:off x="294540" y="3317581"/>
            <a:ext cx="4419600" cy="3419475"/>
            <a:chOff x="838200" y="3438525"/>
            <a:chExt cx="4419600" cy="3419475"/>
          </a:xfrm>
        </p:grpSpPr>
        <p:pic>
          <p:nvPicPr>
            <p:cNvPr id="26649" name="Picture 25" descr="fig5_5"/>
            <p:cNvPicPr>
              <a:picLocks noChangeAspect="1" noChangeArrowheads="1"/>
            </p:cNvPicPr>
            <p:nvPr/>
          </p:nvPicPr>
          <p:blipFill>
            <a:blip r:embed="rId6"/>
            <a:srcRect l="3508" t="6886" r="3510"/>
            <a:stretch>
              <a:fillRect/>
            </a:stretch>
          </p:blipFill>
          <p:spPr bwMode="auto">
            <a:xfrm>
              <a:off x="838200" y="3438525"/>
              <a:ext cx="4419600" cy="3381375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544794" name="Text Box 26"/>
            <p:cNvSpPr txBox="1">
              <a:spLocks noChangeArrowheads="1"/>
            </p:cNvSpPr>
            <p:nvPr/>
          </p:nvSpPr>
          <p:spPr bwMode="auto">
            <a:xfrm>
              <a:off x="2290763" y="6461125"/>
              <a:ext cx="2052637" cy="3968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fr-FR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1" charset="0"/>
                </a:rPr>
                <a:t>Temperature</a:t>
              </a:r>
              <a:r>
                <a:rPr lang="fr-FR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1" charset="0"/>
                </a:rPr>
                <a:t> (K)</a:t>
              </a:r>
            </a:p>
          </p:txBody>
        </p:sp>
        <p:sp>
          <p:nvSpPr>
            <p:cNvPr id="544796" name="Text Box 28"/>
            <p:cNvSpPr txBox="1">
              <a:spLocks noChangeArrowheads="1"/>
            </p:cNvSpPr>
            <p:nvPr/>
          </p:nvSpPr>
          <p:spPr bwMode="auto">
            <a:xfrm rot="16200000">
              <a:off x="-423068" y="4969668"/>
              <a:ext cx="2940050" cy="36671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fr-FR" sz="1800" b="1" dirty="0" err="1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1" charset="0"/>
                </a:rPr>
                <a:t>superfluid</a:t>
              </a:r>
              <a:r>
                <a:rPr lang="fr-FR" sz="18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1" charset="0"/>
                </a:rPr>
                <a:t> fraction (NCRIF)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4506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11523</TotalTime>
  <Words>2577</Words>
  <Application>Microsoft Macintosh PowerPoint</Application>
  <PresentationFormat>Présentation à l'écran (4:3)</PresentationFormat>
  <Paragraphs>398</Paragraphs>
  <Slides>32</Slides>
  <Notes>10</Notes>
  <HiddenSlides>0</HiddenSlides>
  <MMClips>4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32</vt:i4>
      </vt:variant>
    </vt:vector>
  </HeadingPairs>
  <TitlesOfParts>
    <vt:vector size="35" baseType="lpstr">
      <vt:lpstr>Thème Office</vt:lpstr>
      <vt:lpstr>Équation</vt:lpstr>
      <vt:lpstr>Equation</vt:lpstr>
      <vt:lpstr>La plasticité géante d’un cristal quantique</vt:lpstr>
      <vt:lpstr>vers 0.2 Kelvin, les cristaux d’ hélium 4  sont étonnamment mous</vt:lpstr>
      <vt:lpstr>un cristal quantique: grandes fluctuations à T =0</vt:lpstr>
      <vt:lpstr>quelques conséquences parmi d’autres à l’échelle macroscopique</vt:lpstr>
      <vt:lpstr>Présentation PowerPoint</vt:lpstr>
      <vt:lpstr>quelques questions : </vt:lpstr>
      <vt:lpstr>comment les dislocations glissent</vt:lpstr>
      <vt:lpstr>plasticité des cristaux: glissement des dislocations</vt:lpstr>
      <vt:lpstr>motivation originale: l’hélium peut-il être « supersolide » ?  </vt:lpstr>
      <vt:lpstr>Day and Beamish (2007): mesures directes du module de cisaillement (polycristaux)</vt:lpstr>
      <vt:lpstr>surprise :   est-ce la même anomalie ?</vt:lpstr>
      <vt:lpstr>un modèle pour l’anomalie élastique: ancrage par les impuretés </vt:lpstr>
      <vt:lpstr>Présentation PowerPoint</vt:lpstr>
      <vt:lpstr>Présentation PowerPoint</vt:lpstr>
      <vt:lpstr>Présentation PowerPoint</vt:lpstr>
      <vt:lpstr>Présentation PowerPoint</vt:lpstr>
      <vt:lpstr>tenseur élastique des cristaux hexagonaux compacts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dépendance en amplitude à 20 mK - hysteresis</vt:lpstr>
      <vt:lpstr>with no impurities at all, dislocations move freely</vt:lpstr>
      <vt:lpstr>Présentation PowerPoint</vt:lpstr>
      <vt:lpstr>la dissipation est due aux collisions avec les fluctuations (les phonons) thermiques</vt:lpstr>
      <vt:lpstr>mesure de la densité de dislocations et de leur longueur libre  (Haziot et al. , soumis à publication en nov. 2012)</vt:lpstr>
      <vt:lpstr>Présentation PowerPoint</vt:lpstr>
      <vt:lpstr>Présentation PowerPoint</vt:lpstr>
      <vt:lpstr>Conclusion:  plasticité géante, supersolidité ou les deux ?</vt:lpstr>
    </vt:vector>
  </TitlesOfParts>
  <Company>ens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Balibar Sebastien</dc:creator>
  <cp:lastModifiedBy>Balibar Sebastien</cp:lastModifiedBy>
  <cp:revision>452</cp:revision>
  <dcterms:created xsi:type="dcterms:W3CDTF">2010-11-16T10:42:53Z</dcterms:created>
  <dcterms:modified xsi:type="dcterms:W3CDTF">2012-12-12T16:42:00Z</dcterms:modified>
</cp:coreProperties>
</file>