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tif" ContentType="image/tiff"/>
  <Default Extension="rels" ContentType="application/vnd.openxmlformats-package.relationships+xml"/>
  <Default Extension="avi" ContentType="video/unknown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25.xml" ContentType="application/vnd.openxmlformats-officedocument.presentationml.notesSlide+xml"/>
  <Override PartName="/ppt/embeddings/oleObject14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366" r:id="rId2"/>
    <p:sldId id="367" r:id="rId3"/>
    <p:sldId id="368" r:id="rId4"/>
    <p:sldId id="369" r:id="rId5"/>
    <p:sldId id="370" r:id="rId6"/>
    <p:sldId id="372" r:id="rId7"/>
    <p:sldId id="373" r:id="rId8"/>
    <p:sldId id="374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6" r:id="rId19"/>
    <p:sldId id="384" r:id="rId20"/>
    <p:sldId id="295" r:id="rId21"/>
    <p:sldId id="296" r:id="rId22"/>
    <p:sldId id="351" r:id="rId23"/>
    <p:sldId id="299" r:id="rId24"/>
    <p:sldId id="391" r:id="rId25"/>
    <p:sldId id="392" r:id="rId26"/>
    <p:sldId id="350" r:id="rId27"/>
    <p:sldId id="387" r:id="rId28"/>
    <p:sldId id="354" r:id="rId29"/>
    <p:sldId id="395" r:id="rId30"/>
    <p:sldId id="439" r:id="rId31"/>
    <p:sldId id="398" r:id="rId32"/>
    <p:sldId id="399" r:id="rId33"/>
    <p:sldId id="402" r:id="rId34"/>
    <p:sldId id="403" r:id="rId35"/>
    <p:sldId id="406" r:id="rId36"/>
    <p:sldId id="408" r:id="rId37"/>
    <p:sldId id="441" r:id="rId38"/>
    <p:sldId id="442" r:id="rId39"/>
    <p:sldId id="409" r:id="rId40"/>
    <p:sldId id="410" r:id="rId41"/>
    <p:sldId id="411" r:id="rId42"/>
    <p:sldId id="412" r:id="rId43"/>
    <p:sldId id="413" r:id="rId44"/>
    <p:sldId id="414" r:id="rId45"/>
    <p:sldId id="415" r:id="rId46"/>
    <p:sldId id="416" r:id="rId47"/>
    <p:sldId id="417" r:id="rId48"/>
    <p:sldId id="418" r:id="rId49"/>
    <p:sldId id="419" r:id="rId50"/>
    <p:sldId id="420" r:id="rId51"/>
    <p:sldId id="421" r:id="rId52"/>
    <p:sldId id="422" r:id="rId53"/>
    <p:sldId id="424" r:id="rId54"/>
    <p:sldId id="425" r:id="rId55"/>
    <p:sldId id="443" r:id="rId56"/>
    <p:sldId id="426" r:id="rId57"/>
    <p:sldId id="428" r:id="rId5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672" autoAdjust="0"/>
  </p:normalViewPr>
  <p:slideViewPr>
    <p:cSldViewPr snapToGrid="0" snapToObjects="1">
      <p:cViewPr varScale="1">
        <p:scale>
          <a:sx n="86" d="100"/>
          <a:sy n="86" d="100"/>
        </p:scale>
        <p:origin x="-12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emf"/><Relationship Id="rId12" Type="http://schemas.openxmlformats.org/officeDocument/2006/relationships/image" Target="../media/image41.emf"/><Relationship Id="rId1" Type="http://schemas.openxmlformats.org/officeDocument/2006/relationships/image" Target="../media/image30.emf"/><Relationship Id="rId2" Type="http://schemas.openxmlformats.org/officeDocument/2006/relationships/image" Target="../media/image31.emf"/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Relationship Id="rId2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F5C7-671C-4845-BC8F-A5E98E9421A6}" type="datetimeFigureOut">
              <a:rPr lang="fr-FR"/>
              <a:pPr/>
              <a:t>10/05/12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FD1E-0869-554E-A1A8-F51CB6230E36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26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A001A1-3908-344F-A56D-819C5802CD59}" type="slidenum">
              <a:rPr lang="fr-FR" sz="1200">
                <a:latin typeface="Times New Roman" charset="0"/>
              </a:rPr>
              <a:pPr/>
              <a:t>1</a:t>
            </a:fld>
            <a:endParaRPr lang="fr-FR" sz="1200">
              <a:latin typeface="Times New Roman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A001A1-3908-344F-A56D-819C5802CD59}" type="slidenum">
              <a:rPr lang="fr-FR" sz="1200">
                <a:latin typeface="Times New Roman" charset="0"/>
              </a:rPr>
              <a:pPr/>
              <a:t>10</a:t>
            </a:fld>
            <a:endParaRPr lang="fr-FR" sz="1200">
              <a:latin typeface="Times New Roman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93C819C-B559-FC4C-935A-82668A0FFB36}" type="slidenum">
              <a:rPr lang="fr-FR" sz="1200">
                <a:latin typeface="Times New Roman" charset="0"/>
              </a:rPr>
              <a:pPr/>
              <a:t>11</a:t>
            </a:fld>
            <a:endParaRPr lang="fr-FR" sz="1200">
              <a:latin typeface="Times New Roman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A001A1-3908-344F-A56D-819C5802CD59}" type="slidenum">
              <a:rPr lang="fr-FR" sz="1200">
                <a:latin typeface="Times New Roman" charset="0"/>
              </a:rPr>
              <a:pPr/>
              <a:t>12</a:t>
            </a:fld>
            <a:endParaRPr lang="fr-FR" sz="1200">
              <a:latin typeface="Times New Roman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E475A4C-DE76-B549-A43A-C77FBF53ADBC}" type="slidenum">
              <a:rPr lang="fr-FR" sz="1200">
                <a:latin typeface="Times New Roman" charset="0"/>
              </a:rPr>
              <a:pPr/>
              <a:t>13</a:t>
            </a:fld>
            <a:endParaRPr lang="fr-FR" sz="1200">
              <a:latin typeface="Times New Roman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1D6CE83-7287-F446-A221-D8B932BA528B}" type="slidenum">
              <a:rPr lang="fr-FR" sz="1200">
                <a:latin typeface="Times New Roman" charset="0"/>
              </a:rPr>
              <a:pPr/>
              <a:t>14</a:t>
            </a:fld>
            <a:endParaRPr lang="fr-FR" sz="1200">
              <a:latin typeface="Times New Roman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A001A1-3908-344F-A56D-819C5802CD59}" type="slidenum">
              <a:rPr lang="fr-FR" sz="1200">
                <a:latin typeface="Times New Roman" charset="0"/>
              </a:rPr>
              <a:pPr/>
              <a:t>15</a:t>
            </a:fld>
            <a:endParaRPr lang="fr-FR" sz="1200">
              <a:latin typeface="Times New Roman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E5B7F1A-6A85-7848-84A4-BEA5832B1843}" type="slidenum">
              <a:rPr lang="fr-FR" sz="1200">
                <a:latin typeface="Times New Roman" charset="0"/>
              </a:rPr>
              <a:pPr/>
              <a:t>16</a:t>
            </a:fld>
            <a:endParaRPr lang="fr-FR" sz="1200"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08EF4-ABB7-D442-9680-781E2CF32F62}" type="slidenum">
              <a:rPr lang="fr-FR">
                <a:latin typeface="Times New Roman" pitchFamily="28" charset="0"/>
              </a:rPr>
              <a:pPr/>
              <a:t>17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BCFCEC-179D-5E4E-BFA8-9F9DD860D64B}" type="slidenum">
              <a:rPr lang="fr-FR">
                <a:latin typeface="Times New Roman" pitchFamily="28" charset="0"/>
              </a:rPr>
              <a:pPr/>
              <a:t>18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08EF4-ABB7-D442-9680-781E2CF32F62}" type="slidenum">
              <a:rPr lang="fr-FR">
                <a:latin typeface="Times New Roman" pitchFamily="28" charset="0"/>
              </a:rPr>
              <a:pPr/>
              <a:t>19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A001A1-3908-344F-A56D-819C5802CD59}" type="slidenum">
              <a:rPr lang="fr-FR" sz="1200">
                <a:latin typeface="Times New Roman" charset="0"/>
              </a:rPr>
              <a:pPr/>
              <a:t>2</a:t>
            </a:fld>
            <a:endParaRPr lang="fr-FR" sz="1200">
              <a:latin typeface="Times New Roman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7B572-924C-EA43-BA03-62C6131F71B2}" type="slidenum">
              <a:rPr lang="fr-FR">
                <a:latin typeface="Times New Roman" pitchFamily="28" charset="0"/>
              </a:rPr>
              <a:pPr/>
              <a:t>20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90E5E-A8C8-564D-8234-23BB50F27ECA}" type="slidenum">
              <a:rPr lang="fr-FR">
                <a:latin typeface="Times New Roman" pitchFamily="28" charset="0"/>
              </a:rPr>
              <a:pPr/>
              <a:t>21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7CF43-34F9-B142-B39C-D8D07E8CC44D}" type="slidenum">
              <a:rPr lang="fr-FR">
                <a:latin typeface="Times New Roman" pitchFamily="28" charset="0"/>
              </a:rPr>
              <a:pPr/>
              <a:t>22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3ABF9-5A4B-7D43-B4AE-037BA3AEE288}" type="slidenum">
              <a:rPr lang="fr-FR">
                <a:latin typeface="Times New Roman" pitchFamily="28" charset="0"/>
              </a:rPr>
              <a:pPr/>
              <a:t>23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29577" indent="-280607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22426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71396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20367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69337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1830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6727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1624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5571B7F3-2B31-7749-B4A8-E4F458C9B41B}" type="slidenum">
              <a:rPr lang="en-US" sz="1200">
                <a:latin typeface="Arial" charset="0"/>
              </a:rPr>
              <a:pPr eaLnBrk="1" hangingPunct="1"/>
              <a:t>24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36E3C-C46F-E34F-8515-B8BBA5F1FEB9}" type="slidenum">
              <a:rPr lang="fr-FR">
                <a:latin typeface="Times New Roman" pitchFamily="28" charset="0"/>
              </a:rPr>
              <a:pPr/>
              <a:t>25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7B572-924C-EA43-BA03-62C6131F71B2}" type="slidenum">
              <a:rPr lang="fr-FR">
                <a:latin typeface="Times New Roman" pitchFamily="28" charset="0"/>
              </a:rPr>
              <a:pPr/>
              <a:t>26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7CF43-34F9-B142-B39C-D8D07E8CC44D}" type="slidenum">
              <a:rPr lang="fr-FR">
                <a:latin typeface="Times New Roman" pitchFamily="28" charset="0"/>
              </a:rPr>
              <a:pPr/>
              <a:t>27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3ABF9-5A4B-7D43-B4AE-037BA3AEE288}" type="slidenum">
              <a:rPr lang="fr-FR">
                <a:latin typeface="Times New Roman" pitchFamily="28" charset="0"/>
              </a:rPr>
              <a:pPr/>
              <a:t>28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E2790-736C-D54E-9C08-586C2D75A8ED}" type="slidenum">
              <a:rPr lang="fr-FR">
                <a:latin typeface="Times New Roman" pitchFamily="-106" charset="0"/>
              </a:rPr>
              <a:pPr/>
              <a:t>29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FD6DBDF-D984-7541-8D19-0EDACDCF3250}" type="slidenum">
              <a:rPr lang="fr-FR" sz="1200">
                <a:latin typeface="Times New Roman" charset="0"/>
              </a:rPr>
              <a:pPr/>
              <a:t>3</a:t>
            </a:fld>
            <a:endParaRPr lang="fr-FR" sz="1200">
              <a:latin typeface="Times New Roman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46C233-6ED7-1F47-8C90-112BD47A5464}" type="slidenum">
              <a:rPr lang="fr-FR">
                <a:latin typeface="Times New Roman" pitchFamily="30" charset="0"/>
              </a:rPr>
              <a:pPr/>
              <a:t>31</a:t>
            </a:fld>
            <a:endParaRPr lang="fr-FR">
              <a:latin typeface="Times New Roman" pitchFamily="30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37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38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3ABF9-5A4B-7D43-B4AE-037BA3AEE288}" type="slidenum">
              <a:rPr lang="fr-FR">
                <a:latin typeface="Times New Roman" pitchFamily="28" charset="0"/>
              </a:rPr>
              <a:pPr/>
              <a:t>56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1FF674-4960-3C45-B617-5103088CDF2A}" type="slidenum">
              <a:rPr lang="fr-FR" sz="1200">
                <a:latin typeface="Times New Roman" charset="0"/>
              </a:rPr>
              <a:pPr/>
              <a:t>4</a:t>
            </a:fld>
            <a:endParaRPr lang="fr-FR" sz="1200">
              <a:latin typeface="Times New Roman" charset="0"/>
            </a:endParaRPr>
          </a:p>
        </p:txBody>
      </p:sp>
      <p:sp>
        <p:nvSpPr>
          <p:cNvPr id="296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EEEBDC-E5D1-1F4F-8D0D-D811E39E1F5C}" type="slidenum">
              <a:rPr lang="fr-FR" sz="1200">
                <a:latin typeface="Times New Roman" charset="0"/>
              </a:rPr>
              <a:pPr/>
              <a:t>5</a:t>
            </a:fld>
            <a:endParaRPr lang="fr-FR" sz="1200">
              <a:latin typeface="Times New Roman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A001A1-3908-344F-A56D-819C5802CD59}" type="slidenum">
              <a:rPr lang="fr-FR" sz="1200">
                <a:latin typeface="Times New Roman" charset="0"/>
              </a:rPr>
              <a:pPr/>
              <a:t>6</a:t>
            </a:fld>
            <a:endParaRPr lang="fr-FR" sz="1200">
              <a:latin typeface="Times New Roman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49C2EF9-47DE-BE41-8FD1-AEE5F8CB8013}" type="slidenum">
              <a:rPr lang="fr-FR" sz="1200">
                <a:latin typeface="Times New Roman" charset="0"/>
              </a:rPr>
              <a:pPr/>
              <a:t>7</a:t>
            </a:fld>
            <a:endParaRPr lang="fr-FR" sz="1200">
              <a:latin typeface="Times New Roman" charset="0"/>
            </a:endParaRPr>
          </a:p>
        </p:txBody>
      </p:sp>
      <p:sp>
        <p:nvSpPr>
          <p:cNvPr id="235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A001A1-3908-344F-A56D-819C5802CD59}" type="slidenum">
              <a:rPr lang="fr-FR" sz="1200">
                <a:latin typeface="Times New Roman" charset="0"/>
              </a:rPr>
              <a:pPr/>
              <a:t>8</a:t>
            </a:fld>
            <a:endParaRPr lang="fr-FR" sz="1200">
              <a:latin typeface="Times New Roman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89B87A6-08D8-A34E-B691-39A27543CF2D}" type="slidenum">
              <a:rPr lang="fr-FR" sz="1200">
                <a:latin typeface="Times New Roman" charset="0"/>
              </a:rPr>
              <a:pPr/>
              <a:t>9</a:t>
            </a:fld>
            <a:endParaRPr lang="fr-FR" sz="1200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10/05/12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10/05/12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10/05/12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10/05/12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10/05/12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10/05/12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10/05/12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10/05/12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10/05/12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10/05/12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10/05/12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28DD-D7B1-2847-AE1E-88EBC4A768E4}" type="datetimeFigureOut">
              <a:rPr lang="fr-FR"/>
              <a:pPr/>
              <a:t>10/05/12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3.jpeg"/><Relationship Id="rId1" Type="http://schemas.microsoft.com/office/2007/relationships/media" Target="file://localhost/Users/balibar/Desktop/Sebastien/films/Allen-fountain" TargetMode="External"/><Relationship Id="rId2" Type="http://schemas.openxmlformats.org/officeDocument/2006/relationships/video" Target="file://localhost/Users/balibar/Desktop/Sebastien/films/Allen-fountain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5.emf"/><Relationship Id="rId6" Type="http://schemas.openxmlformats.org/officeDocument/2006/relationships/image" Target="../media/image2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37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38.e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39.emf"/><Relationship Id="rId25" Type="http://schemas.openxmlformats.org/officeDocument/2006/relationships/oleObject" Target="../embeddings/oleObject12.bin"/><Relationship Id="rId26" Type="http://schemas.openxmlformats.org/officeDocument/2006/relationships/image" Target="../media/image40.emf"/><Relationship Id="rId27" Type="http://schemas.openxmlformats.org/officeDocument/2006/relationships/oleObject" Target="../embeddings/oleObject13.bin"/><Relationship Id="rId28" Type="http://schemas.openxmlformats.org/officeDocument/2006/relationships/image" Target="../media/image41.emf"/><Relationship Id="rId10" Type="http://schemas.openxmlformats.org/officeDocument/2006/relationships/image" Target="../media/image32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33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34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35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36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42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44.jpg"/><Relationship Id="rId5" Type="http://schemas.openxmlformats.org/officeDocument/2006/relationships/image" Target="../media/image45.jpe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4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1" Type="http://schemas.microsoft.com/office/2007/relationships/media" Target="file://localhost/Users/balibar/Desktop/Sebastien/films%20re%CC%81cents/He4court.mpg" TargetMode="External"/><Relationship Id="rId2" Type="http://schemas.openxmlformats.org/officeDocument/2006/relationships/video" Target="file://localhost/Users/balibar/Desktop/Sebastien/films%20re%CC%81cents/He4court.m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0.xml"/><Relationship Id="rId5" Type="http://schemas.openxmlformats.org/officeDocument/2006/relationships/image" Target="../media/image48.jpeg"/><Relationship Id="rId6" Type="http://schemas.microsoft.com/office/2007/relationships/hdphoto" Target="../media/hdphoto1.wdp"/><Relationship Id="rId7" Type="http://schemas.openxmlformats.org/officeDocument/2006/relationships/image" Target="../media/image49.png"/><Relationship Id="rId1" Type="http://schemas.microsoft.com/office/2007/relationships/media" Target="file://localhost/Users/balibar/Desktop/Sebastien/experience%20acoustique%20helium/experience%20fevrier-mars%202010/Victor/monoX4b_croissance.avi" TargetMode="External"/><Relationship Id="rId2" Type="http://schemas.openxmlformats.org/officeDocument/2006/relationships/video" Target="file://localhost/Users/balibar/Desktop/Sebastien/experience%20acoustique%20helium/experience%20fevrier-mars%202010/Victor/monoX4b_croissance.avi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oleObject" Target="../embeddings/oleObject15.bin"/><Relationship Id="rId5" Type="http://schemas.openxmlformats.org/officeDocument/2006/relationships/image" Target="../media/image52.w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5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56.wmf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5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7" Type="http://schemas.microsoft.com/office/2007/relationships/hdphoto" Target="../media/hdphoto3.wdp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6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Relationship Id="rId3" Type="http://schemas.openxmlformats.org/officeDocument/2006/relationships/image" Target="../media/image6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6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6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4.jpg"/><Relationship Id="rId5" Type="http://schemas.openxmlformats.org/officeDocument/2006/relationships/image" Target="../media/image68.jpg"/><Relationship Id="rId6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t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6" Type="http://schemas.openxmlformats.org/officeDocument/2006/relationships/image" Target="../media/image65.jpg"/><Relationship Id="rId7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t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t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Relationship Id="rId3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1.jpeg"/><Relationship Id="rId1" Type="http://schemas.microsoft.com/office/2007/relationships/media" Target="file://localhost/Users/balibar/Desktop/Sebastien/films/Allen-boiling" TargetMode="External"/><Relationship Id="rId2" Type="http://schemas.openxmlformats.org/officeDocument/2006/relationships/video" Target="file://localhost/Users/balibar/Desktop/Sebastien/films/Allen-boilin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2.jpeg"/><Relationship Id="rId1" Type="http://schemas.microsoft.com/office/2007/relationships/media" Target="file://localhost/Users/balibar/Desktop/Sebastien/films/Allen-superflow" TargetMode="External"/><Relationship Id="rId2" Type="http://schemas.openxmlformats.org/officeDocument/2006/relationships/video" Target="file://localhost/Users/balibar/Desktop/Sebastien/films/Allen-superflo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237193"/>
            <a:ext cx="8610600" cy="1943100"/>
          </a:xfrm>
          <a:noFill/>
        </p:spPr>
        <p:txBody>
          <a:bodyPr>
            <a:normAutofit fontScale="70000" lnSpcReduction="20000"/>
          </a:bodyPr>
          <a:lstStyle/>
          <a:p>
            <a:r>
              <a:rPr lang="fr-FR" sz="3400" b="1" i="1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Sébastien Balibar</a:t>
            </a:r>
            <a:endParaRPr lang="fr-FR" sz="3400" b="1" i="1" u="sng" dirty="0">
              <a:solidFill>
                <a:srgbClr val="0000FF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fr-FR" sz="2800" b="1" i="1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Laboratoire de Physique Statistique</a:t>
            </a:r>
          </a:p>
          <a:p>
            <a:r>
              <a:rPr lang="fr-FR" sz="2800" b="1" i="1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de l ’Ecole Normale Supérieure </a:t>
            </a:r>
            <a:r>
              <a:rPr lang="fr-FR" sz="2800" b="1" i="1" dirty="0" smtClean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(</a:t>
            </a:r>
            <a:r>
              <a:rPr lang="fr-FR" sz="2800" b="1" i="1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Paris</a:t>
            </a:r>
            <a:r>
              <a:rPr lang="fr-FR" sz="2800" b="1" i="1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) et </a:t>
            </a:r>
            <a:r>
              <a:rPr lang="fr-FR" sz="2800" b="1" i="1" dirty="0" smtClean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CNRS</a:t>
            </a:r>
          </a:p>
          <a:p>
            <a:r>
              <a:rPr lang="fr-FR" sz="2800" b="1" i="1" dirty="0" smtClean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associé aux Universités PM Curie et D. Diderot</a:t>
            </a:r>
          </a:p>
          <a:p>
            <a:r>
              <a:rPr lang="fr-FR" sz="2800" b="1" i="1" dirty="0" smtClean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collaborateurs: A. </a:t>
            </a:r>
            <a:r>
              <a:rPr lang="fr-FR" sz="2800" b="1" i="1" dirty="0" err="1" smtClean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Haziot</a:t>
            </a:r>
            <a:r>
              <a:rPr lang="fr-FR" sz="2800" b="1" i="1" dirty="0" smtClean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, X. Rojas, A. </a:t>
            </a:r>
            <a:r>
              <a:rPr lang="fr-FR" sz="2800" b="1" i="1" dirty="0" err="1" smtClean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Fefferman</a:t>
            </a:r>
            <a:r>
              <a:rPr lang="fr-FR" sz="2800" b="1" i="1" dirty="0" smtClean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, M. Chan, J. West, J. </a:t>
            </a:r>
            <a:r>
              <a:rPr lang="fr-FR" sz="2800" b="1" i="1" dirty="0" err="1" smtClean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Beamish</a:t>
            </a:r>
            <a:endParaRPr lang="fr-FR" sz="2800" dirty="0">
              <a:solidFill>
                <a:srgbClr val="0000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066800" y="3810000"/>
            <a:ext cx="6858000" cy="24384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-105" charset="0"/>
              <a:ea typeface="+mn-ea"/>
              <a:cs typeface="+mn-cs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3200400"/>
          </a:xfrm>
        </p:spPr>
        <p:txBody>
          <a:bodyPr/>
          <a:lstStyle/>
          <a:p>
            <a:r>
              <a:rPr lang="fr-FR" b="1" i="1" u="sng" dirty="0" smtClean="0">
                <a:latin typeface="Times" charset="0"/>
                <a:ea typeface="ＭＳ Ｐゴシック" charset="0"/>
                <a:cs typeface="ＭＳ Ｐゴシック" charset="0"/>
              </a:rPr>
              <a:t>Un solide peut-il être superfluide?</a:t>
            </a:r>
            <a:endParaRPr lang="fr-FR" b="1" i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398000" y="6324600"/>
            <a:ext cx="3650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800" b="1" i="1" dirty="0" smtClean="0">
                <a:solidFill>
                  <a:schemeClr val="bg2"/>
                </a:solidFill>
                <a:effectLst/>
              </a:rPr>
              <a:t>Ecole Centrale Paris, 11 mai 2012</a:t>
            </a:r>
            <a:endParaRPr lang="fr-FR" sz="1800" b="1" i="1" dirty="0">
              <a:solidFill>
                <a:schemeClr val="bg2"/>
              </a:solidFill>
              <a:effectLst/>
            </a:endParaRPr>
          </a:p>
        </p:txBody>
      </p:sp>
      <p:pic>
        <p:nvPicPr>
          <p:cNvPr id="6" name="Image 4" descr="er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756" y="5671343"/>
            <a:ext cx="11430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5" descr="en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4700" y="5559425"/>
            <a:ext cx="16002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6" descr="cnr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4690" y="5530056"/>
            <a:ext cx="13017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5914" y="5711329"/>
            <a:ext cx="739074" cy="860266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1797" y="5711329"/>
            <a:ext cx="738812" cy="786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5613482" y="236165"/>
            <a:ext cx="346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Times New Roman"/>
                <a:cs typeface="Times New Roman"/>
              </a:rPr>
              <a:t>Ecole Centrale Paris, 11 mai 2012</a:t>
            </a:r>
            <a:endParaRPr lang="fr-FR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933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89195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36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quelques propriétés spectaculaires</a:t>
            </a:r>
            <a:endParaRPr lang="fr-FR" sz="36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3528" y="2852936"/>
            <a:ext cx="8342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b="1" i="1" dirty="0" smtClean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- l’hélium superfluide coule à vitesse constante a travers les moindres pores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20" y="1556792"/>
            <a:ext cx="838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fr-FR" sz="2000" b="1" i="1" dirty="0" err="1" smtClean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McLennan</a:t>
            </a:r>
            <a:r>
              <a:rPr lang="fr-FR" sz="2000" b="1" i="1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(Toronto, 1932) : l’hélium II ne bout pas</a:t>
            </a:r>
          </a:p>
          <a:p>
            <a:pPr algn="l"/>
            <a:r>
              <a:rPr lang="fr-FR" sz="2000" b="1" i="1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    début 1937: W</a:t>
            </a:r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. Keesom et  A. Keesom (Leyde), Rollin (Oxford), Allen </a:t>
            </a:r>
            <a:r>
              <a:rPr lang="fr-FR" sz="2000" b="1" i="1" dirty="0" err="1" smtClean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Udin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effectLst/>
              <a:latin typeface="Times New Roman"/>
              <a:cs typeface="Times New Roman"/>
            </a:endParaRPr>
          </a:p>
          <a:p>
            <a:pPr algn="l"/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fr-FR" sz="2000" b="1" i="1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   et </a:t>
            </a:r>
            <a:r>
              <a:rPr lang="fr-FR" sz="2000" b="1" i="1" dirty="0" err="1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Peierls</a:t>
            </a:r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 (Cambridge): l’hélium II conduit incroyablement bien la chaleur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7544" y="3501008"/>
            <a:ext cx="4896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- effets thermomécaniques </a:t>
            </a:r>
            <a:r>
              <a:rPr lang="fr-FR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non-classiques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: </a:t>
            </a:r>
          </a:p>
          <a:p>
            <a:pPr algn="l"/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   l’effet « fontaine » (Allen et Jones 1938)</a:t>
            </a:r>
          </a:p>
        </p:txBody>
      </p:sp>
    </p:spTree>
    <p:extLst>
      <p:ext uri="{BB962C8B-B14F-4D97-AF65-F5344CB8AC3E}">
        <p14:creationId xmlns:p14="http://schemas.microsoft.com/office/powerpoint/2010/main" val="3138722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Allen-fountain" descr="/Users/balibar/Desktop/Sebastien/films/Allen-fountain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391400" cy="914400"/>
          </a:xfrm>
        </p:spPr>
        <p:txBody>
          <a:bodyPr/>
          <a:lstStyle/>
          <a:p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l’effet fontaine</a:t>
            </a:r>
          </a:p>
        </p:txBody>
      </p:sp>
    </p:spTree>
    <p:extLst>
      <p:ext uri="{BB962C8B-B14F-4D97-AF65-F5344CB8AC3E}">
        <p14:creationId xmlns:p14="http://schemas.microsoft.com/office/powerpoint/2010/main" val="246472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960" fill="hold"/>
                                        <p:tgtEl>
                                          <p:spTgt spid="430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0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30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0"/>
                  </p:tgtEl>
                </p:cond>
              </p:nextCondLst>
            </p:seq>
          </p:childTnLst>
        </p:cTn>
      </p:par>
    </p:tnLst>
    <p:bldLst>
      <p:bldP spid="6758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891952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fr-FR" sz="36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quelques propriétés spectaculaires</a:t>
            </a:r>
            <a:endParaRPr lang="fr-FR" sz="36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2852936"/>
            <a:ext cx="8342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b="1" i="1" dirty="0" smtClean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- l’hélium superfluide coule à vitesse constante a travers les moindres pores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20" y="1556792"/>
            <a:ext cx="838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fr-FR" sz="2000" b="1" i="1" dirty="0" err="1" smtClean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McLennan</a:t>
            </a:r>
            <a:r>
              <a:rPr lang="fr-FR" sz="2000" b="1" i="1" dirty="0" smtClean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fr-FR" sz="2000" b="1" i="1" dirty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(Toronto, 1932) : l’hélium II ne bout pas</a:t>
            </a:r>
          </a:p>
          <a:p>
            <a:pPr algn="l"/>
            <a:r>
              <a:rPr lang="fr-FR" sz="2000" b="1" i="1" dirty="0" smtClean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    début 1937: W</a:t>
            </a:r>
            <a:r>
              <a:rPr lang="fr-FR" sz="2000" b="1" i="1" dirty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. Keesom et  A. Keesom (Leyde), Rollin (Oxford), Allen </a:t>
            </a:r>
            <a:r>
              <a:rPr lang="fr-FR" sz="2000" b="1" i="1" dirty="0" err="1" smtClean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Udin</a:t>
            </a:r>
            <a:endParaRPr lang="fr-FR" sz="2000" b="1" i="1" dirty="0">
              <a:solidFill>
                <a:srgbClr val="7F7F7F"/>
              </a:solidFill>
              <a:effectLst/>
              <a:latin typeface="Times New Roman"/>
              <a:cs typeface="Times New Roman"/>
            </a:endParaRPr>
          </a:p>
          <a:p>
            <a:pPr algn="l"/>
            <a:r>
              <a:rPr lang="fr-FR" sz="2000" b="1" i="1" dirty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fr-FR" sz="2000" b="1" i="1" dirty="0" smtClean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   et </a:t>
            </a:r>
            <a:r>
              <a:rPr lang="fr-FR" sz="2000" b="1" i="1" dirty="0" err="1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Peierls</a:t>
            </a:r>
            <a:r>
              <a:rPr lang="fr-FR" sz="2000" b="1" i="1" dirty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 (Cambridge): l’hélium II conduit incroyablement bien la chaleur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3501008"/>
            <a:ext cx="4896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b="1" i="1" dirty="0" smtClean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- effets thermomécaniques </a:t>
            </a:r>
            <a:r>
              <a:rPr lang="fr-FR" sz="2000" b="1" i="1" dirty="0" err="1" smtClean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non-classiques</a:t>
            </a:r>
            <a:r>
              <a:rPr lang="fr-FR" sz="2000" b="1" i="1" dirty="0" smtClean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: </a:t>
            </a:r>
          </a:p>
          <a:p>
            <a:pPr algn="l"/>
            <a:r>
              <a:rPr lang="fr-FR" sz="2000" b="1" i="1" dirty="0" smtClean="0">
                <a:solidFill>
                  <a:srgbClr val="7F7F7F"/>
                </a:solidFill>
                <a:effectLst/>
                <a:latin typeface="Times New Roman"/>
                <a:cs typeface="Times New Roman"/>
              </a:rPr>
              <a:t>    l’effet « fontaine » (Allen et Jones 1938)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509119"/>
            <a:ext cx="4606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- une vraie transition de phase entre deux états liquides différents, l’hélium I  à </a:t>
            </a:r>
            <a:r>
              <a:rPr lang="fr-FR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T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&lt; 2.17K et l’hélium II au-dessus  (Keesom, Leyde 1927)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48377" y="3094905"/>
            <a:ext cx="3198127" cy="41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50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3581400"/>
            <a:ext cx="5486400" cy="3087960"/>
          </a:xfrm>
        </p:spPr>
        <p:txBody>
          <a:bodyPr>
            <a:normAutofit/>
          </a:bodyPr>
          <a:lstStyle/>
          <a:p>
            <a:r>
              <a:rPr lang="fr-FR" sz="2400" b="1" i="1" dirty="0">
                <a:solidFill>
                  <a:srgbClr val="FF0066"/>
                </a:solidFill>
                <a:latin typeface="Times" charset="0"/>
                <a:ea typeface="ＭＳ Ｐゴシック" charset="0"/>
                <a:cs typeface="ＭＳ Ｐゴシック" charset="0"/>
              </a:rPr>
              <a:t>5 mars 1938</a:t>
            </a:r>
            <a:r>
              <a:rPr lang="fr-FR" sz="2400" b="1" i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, Institut Henri Poincaré :</a:t>
            </a:r>
            <a:br>
              <a:rPr lang="fr-FR" sz="2400" b="1" i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fr-FR" sz="2400" b="1" i="1" dirty="0">
                <a:solidFill>
                  <a:srgbClr val="00C200"/>
                </a:solidFill>
                <a:latin typeface="Times" charset="0"/>
                <a:ea typeface="ＭＳ Ｐゴシック" charset="0"/>
                <a:cs typeface="ＭＳ Ｐゴシック" charset="0"/>
              </a:rPr>
              <a:t/>
            </a:r>
            <a:br>
              <a:rPr lang="fr-FR" sz="2400" b="1" i="1" dirty="0">
                <a:solidFill>
                  <a:srgbClr val="00C2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fr-FR" sz="2400" b="1" i="1" dirty="0">
                <a:solidFill>
                  <a:srgbClr val="FF0066"/>
                </a:solidFill>
                <a:latin typeface="Times" charset="0"/>
                <a:ea typeface="ＭＳ Ｐゴシック" charset="0"/>
                <a:cs typeface="ＭＳ Ｐゴシック" charset="0"/>
              </a:rPr>
              <a:t>Fritz </a:t>
            </a:r>
            <a:r>
              <a:rPr lang="fr-FR" sz="2400" b="1" i="1" dirty="0" smtClean="0">
                <a:solidFill>
                  <a:srgbClr val="FF0066"/>
                </a:solidFill>
                <a:latin typeface="Times" charset="0"/>
                <a:ea typeface="ＭＳ Ｐゴシック" charset="0"/>
                <a:cs typeface="ＭＳ Ｐゴシック" charset="0"/>
              </a:rPr>
              <a:t>London:</a:t>
            </a:r>
            <a:r>
              <a:rPr lang="fr-FR" sz="2400" b="1" i="1" dirty="0">
                <a:solidFill>
                  <a:srgbClr val="00C200"/>
                </a:solidFill>
                <a:latin typeface="Times" charset="0"/>
                <a:ea typeface="ＭＳ Ｐゴシック" charset="0"/>
                <a:cs typeface="ＭＳ Ｐゴシック" charset="0"/>
              </a:rPr>
              <a:t/>
            </a:r>
            <a:br>
              <a:rPr lang="fr-FR" sz="2400" b="1" i="1" dirty="0">
                <a:solidFill>
                  <a:srgbClr val="00C2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fr-FR" sz="2400" b="1" i="1" dirty="0" smtClean="0">
                <a:solidFill>
                  <a:srgbClr val="FF0066"/>
                </a:solidFill>
                <a:latin typeface="Times" charset="0"/>
                <a:ea typeface="ＭＳ Ｐゴシック" charset="0"/>
                <a:cs typeface="ＭＳ Ｐゴシック" charset="0"/>
              </a:rPr>
              <a:t>La superfluidité est une manifestation de la physique quantique à l’échelle macroscopique</a:t>
            </a:r>
            <a:br>
              <a:rPr lang="fr-FR" sz="2400" b="1" i="1" dirty="0" smtClean="0">
                <a:solidFill>
                  <a:srgbClr val="FF0066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fr-FR" sz="2400" b="1" i="1" dirty="0" smtClean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origine probable:</a:t>
            </a:r>
            <a:br>
              <a:rPr lang="fr-FR" sz="2400" b="1" i="1" dirty="0" smtClean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fr-FR" sz="2400" b="1" i="1" dirty="0" smtClean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b="1" i="1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la condensation de Bose-</a:t>
            </a:r>
            <a:r>
              <a:rPr lang="fr-FR" sz="2400" b="1" i="1" dirty="0" smtClean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Einstein</a:t>
            </a:r>
            <a:endParaRPr lang="fr-FR" sz="2400" b="1" i="1" dirty="0">
              <a:solidFill>
                <a:srgbClr val="0000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0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0"/>
            <a:ext cx="23018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73025"/>
            <a:ext cx="6011862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895600"/>
            <a:ext cx="29083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036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560840" cy="770384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sz="3600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Une onde de </a:t>
            </a:r>
            <a:r>
              <a:rPr lang="fr-FR" sz="3600" dirty="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matière macroscopique</a:t>
            </a:r>
            <a:endParaRPr lang="fr-FR" sz="3600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2339752" y="1447800"/>
            <a:ext cx="413724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fr-FR" sz="2000" b="1" i="1" dirty="0">
                <a:solidFill>
                  <a:srgbClr val="000000"/>
                </a:solidFill>
                <a:effectLst/>
              </a:rPr>
              <a:t>En 1924, Einstein développe les travaux d’un jeune physicien bengali, </a:t>
            </a:r>
            <a:r>
              <a:rPr lang="fr-FR" sz="2000" b="1" i="1" dirty="0" err="1">
                <a:solidFill>
                  <a:srgbClr val="000000"/>
                </a:solidFill>
                <a:effectLst/>
              </a:rPr>
              <a:t>Satyendra</a:t>
            </a:r>
            <a:r>
              <a:rPr lang="fr-FR" sz="2000" b="1" i="1" dirty="0">
                <a:solidFill>
                  <a:srgbClr val="000000"/>
                </a:solidFill>
                <a:effectLst/>
              </a:rPr>
              <a:t> </a:t>
            </a:r>
            <a:r>
              <a:rPr lang="fr-FR" sz="2000" b="1" i="1" dirty="0" err="1">
                <a:solidFill>
                  <a:srgbClr val="000000"/>
                </a:solidFill>
                <a:effectLst/>
              </a:rPr>
              <a:t>Nath</a:t>
            </a:r>
            <a:r>
              <a:rPr lang="fr-FR" sz="2000" b="1" i="1" dirty="0">
                <a:solidFill>
                  <a:srgbClr val="000000"/>
                </a:solidFill>
                <a:effectLst/>
              </a:rPr>
              <a:t> Bose:</a:t>
            </a:r>
          </a:p>
          <a:p>
            <a:pPr algn="l"/>
            <a:r>
              <a:rPr lang="fr-FR" sz="2000" b="1" i="1" dirty="0">
                <a:solidFill>
                  <a:srgbClr val="0000FF"/>
                </a:solidFill>
                <a:effectLst/>
              </a:rPr>
              <a:t>a</a:t>
            </a:r>
            <a:r>
              <a:rPr lang="fr-FR" sz="2000" b="1" i="1" dirty="0" smtClean="0">
                <a:solidFill>
                  <a:srgbClr val="0000FF"/>
                </a:solidFill>
                <a:effectLst/>
              </a:rPr>
              <a:t>ccumulation </a:t>
            </a:r>
            <a:r>
              <a:rPr lang="fr-FR" sz="2000" b="1" i="1" dirty="0">
                <a:solidFill>
                  <a:srgbClr val="0000FF"/>
                </a:solidFill>
                <a:effectLst/>
              </a:rPr>
              <a:t>d’atomes </a:t>
            </a:r>
            <a:r>
              <a:rPr lang="fr-FR" sz="2000" b="1" i="1" dirty="0" smtClean="0">
                <a:solidFill>
                  <a:srgbClr val="0000FF"/>
                </a:solidFill>
                <a:effectLst/>
              </a:rPr>
              <a:t>indiscernables et délocalisés, tous  </a:t>
            </a:r>
            <a:r>
              <a:rPr lang="fr-FR" sz="2000" b="1" i="1" dirty="0">
                <a:solidFill>
                  <a:srgbClr val="0000FF"/>
                </a:solidFill>
                <a:effectLst/>
              </a:rPr>
              <a:t>dans un m</a:t>
            </a:r>
            <a:r>
              <a:rPr lang="fr-FR" altLang="ja-JP" sz="2000" b="1" i="1" dirty="0">
                <a:solidFill>
                  <a:srgbClr val="0000FF"/>
                </a:solidFill>
                <a:effectLst/>
              </a:rPr>
              <a:t>ême </a:t>
            </a:r>
            <a:r>
              <a:rPr lang="fr-FR" altLang="ja-JP" sz="2000" b="1" i="1" dirty="0" smtClean="0">
                <a:solidFill>
                  <a:srgbClr val="0000FF"/>
                </a:solidFill>
                <a:effectLst/>
              </a:rPr>
              <a:t>état </a:t>
            </a:r>
            <a:r>
              <a:rPr lang="fr-FR" altLang="ja-JP" sz="2000" b="1" i="1" dirty="0" smtClean="0">
                <a:solidFill>
                  <a:srgbClr val="0000FF"/>
                </a:solidFill>
                <a:effectLst/>
              </a:rPr>
              <a:t>quantique, pour former une </a:t>
            </a:r>
            <a:r>
              <a:rPr lang="fr-FR" altLang="ja-JP" sz="2000" b="1" i="1" dirty="0">
                <a:solidFill>
                  <a:srgbClr val="0000FF"/>
                </a:solidFill>
                <a:effectLst/>
              </a:rPr>
              <a:t>onde </a:t>
            </a:r>
            <a:r>
              <a:rPr lang="fr-FR" altLang="ja-JP" sz="2000" b="1" i="1" dirty="0" smtClean="0">
                <a:solidFill>
                  <a:srgbClr val="0000FF"/>
                </a:solidFill>
                <a:effectLst/>
              </a:rPr>
              <a:t>macroscopique</a:t>
            </a:r>
            <a:endParaRPr lang="fr-FR" altLang="ja-JP" sz="2000" b="1" i="1" dirty="0">
              <a:solidFill>
                <a:srgbClr val="000000"/>
              </a:solidFill>
              <a:effectLst/>
            </a:endParaRPr>
          </a:p>
          <a:p>
            <a:pPr algn="l"/>
            <a:r>
              <a:rPr lang="fr-FR" altLang="ja-JP" sz="2000" b="1" i="1" dirty="0">
                <a:solidFill>
                  <a:srgbClr val="FF0000"/>
                </a:solidFill>
                <a:effectLst/>
              </a:rPr>
              <a:t>Evidence expérimentale en 1995 </a:t>
            </a:r>
            <a:r>
              <a:rPr lang="fr-FR" altLang="ja-JP" sz="2000" b="1" i="1" dirty="0">
                <a:solidFill>
                  <a:srgbClr val="000000"/>
                </a:solidFill>
                <a:effectLst/>
              </a:rPr>
              <a:t>(vapeurs </a:t>
            </a:r>
            <a:r>
              <a:rPr lang="fr-FR" altLang="ja-JP" sz="2000" b="1" i="1" dirty="0" smtClean="0">
                <a:solidFill>
                  <a:srgbClr val="000000"/>
                </a:solidFill>
                <a:effectLst/>
              </a:rPr>
              <a:t>de sodium</a:t>
            </a:r>
            <a:r>
              <a:rPr lang="fr-FR" altLang="ja-JP" sz="2000" b="1" i="1" dirty="0">
                <a:solidFill>
                  <a:srgbClr val="000000"/>
                </a:solidFill>
                <a:effectLst/>
              </a:rPr>
              <a:t>, </a:t>
            </a:r>
            <a:r>
              <a:rPr lang="fr-FR" altLang="ja-JP" sz="2000" b="1" i="1" dirty="0" smtClean="0">
                <a:solidFill>
                  <a:srgbClr val="000000"/>
                </a:solidFill>
                <a:effectLst/>
              </a:rPr>
              <a:t>rubidium…) </a:t>
            </a:r>
            <a:r>
              <a:rPr lang="fr-FR" altLang="ja-JP" sz="2000" b="1" i="1" dirty="0">
                <a:solidFill>
                  <a:srgbClr val="000000"/>
                </a:solidFill>
                <a:effectLst/>
              </a:rPr>
              <a:t>grâce aux travaux de </a:t>
            </a:r>
            <a:r>
              <a:rPr lang="fr-FR" altLang="ja-JP" sz="2000" b="1" i="1" dirty="0" err="1">
                <a:solidFill>
                  <a:srgbClr val="000000"/>
                </a:solidFill>
                <a:effectLst/>
              </a:rPr>
              <a:t>Cornell</a:t>
            </a:r>
            <a:r>
              <a:rPr lang="fr-FR" altLang="ja-JP" sz="2000" b="1" i="1" dirty="0">
                <a:solidFill>
                  <a:srgbClr val="000000"/>
                </a:solidFill>
                <a:effectLst/>
              </a:rPr>
              <a:t>, </a:t>
            </a:r>
            <a:r>
              <a:rPr lang="fr-FR" altLang="ja-JP" sz="2000" b="1" i="1" dirty="0" err="1">
                <a:solidFill>
                  <a:srgbClr val="000000"/>
                </a:solidFill>
                <a:effectLst/>
              </a:rPr>
              <a:t>Wieman</a:t>
            </a:r>
            <a:r>
              <a:rPr lang="fr-FR" altLang="ja-JP" sz="2000" b="1" i="1" dirty="0">
                <a:solidFill>
                  <a:srgbClr val="000000"/>
                </a:solidFill>
                <a:effectLst/>
              </a:rPr>
              <a:t> (Boulder) et </a:t>
            </a:r>
            <a:r>
              <a:rPr lang="fr-FR" altLang="ja-JP" sz="2000" b="1" i="1" dirty="0" err="1">
                <a:solidFill>
                  <a:srgbClr val="000000"/>
                </a:solidFill>
                <a:effectLst/>
              </a:rPr>
              <a:t>Ketterle</a:t>
            </a:r>
            <a:r>
              <a:rPr lang="fr-FR" altLang="ja-JP" sz="2000" b="1" i="1" dirty="0">
                <a:solidFill>
                  <a:srgbClr val="000000"/>
                </a:solidFill>
                <a:effectLst/>
              </a:rPr>
              <a:t> (MIT), tous prix Nobel en </a:t>
            </a:r>
            <a:r>
              <a:rPr lang="fr-FR" altLang="ja-JP" sz="2000" b="1" i="1" dirty="0" smtClean="0">
                <a:solidFill>
                  <a:srgbClr val="000000"/>
                </a:solidFill>
                <a:effectLst/>
              </a:rPr>
              <a:t>2001</a:t>
            </a:r>
            <a:endParaRPr lang="fr-FR" sz="2000" b="1" i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47108" name="Picture 4" descr="fig4-B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1447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 descr="logo_three_peaks_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48" y="5373216"/>
            <a:ext cx="25400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2339752" y="5445224"/>
            <a:ext cx="38430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fr-FR" sz="1800" b="1" i="1" dirty="0">
                <a:solidFill>
                  <a:srgbClr val="FF0000"/>
                </a:solidFill>
                <a:effectLst/>
              </a:rPr>
              <a:t>Un condensat de Bose-Einstein</a:t>
            </a:r>
          </a:p>
          <a:p>
            <a:pPr algn="l"/>
            <a:r>
              <a:rPr lang="fr-FR" sz="1800" b="1" i="1" dirty="0">
                <a:solidFill>
                  <a:srgbClr val="FF0000"/>
                </a:solidFill>
                <a:effectLst/>
              </a:rPr>
              <a:t> est </a:t>
            </a:r>
            <a:r>
              <a:rPr lang="fr-FR" sz="1800" b="1" i="1" dirty="0" smtClean="0">
                <a:solidFill>
                  <a:srgbClr val="FF0000"/>
                </a:solidFill>
                <a:effectLst/>
              </a:rPr>
              <a:t>une onde de matière</a:t>
            </a:r>
          </a:p>
          <a:p>
            <a:pPr algn="l"/>
            <a:r>
              <a:rPr lang="fr-FR" sz="1800" b="1" i="1" dirty="0" smtClean="0">
                <a:solidFill>
                  <a:srgbClr val="FF0000"/>
                </a:solidFill>
                <a:effectLst/>
              </a:rPr>
              <a:t>les condensats d’atomes froids </a:t>
            </a:r>
          </a:p>
          <a:p>
            <a:pPr algn="l"/>
            <a:r>
              <a:rPr lang="fr-FR" sz="1800" b="1" i="1" dirty="0" smtClean="0">
                <a:solidFill>
                  <a:srgbClr val="FF0000"/>
                </a:solidFill>
                <a:effectLst/>
              </a:rPr>
              <a:t>sont superfluides (Raman et al. 1999) </a:t>
            </a:r>
            <a:endParaRPr lang="fr-FR" sz="1800" b="1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392113" y="5424488"/>
            <a:ext cx="1793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600" b="1" dirty="0">
                <a:solidFill>
                  <a:srgbClr val="000000"/>
                </a:solidFill>
              </a:rPr>
              <a:t>basse température</a:t>
            </a:r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340286" y="1116108"/>
            <a:ext cx="1816322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haute température</a:t>
            </a:r>
          </a:p>
        </p:txBody>
      </p:sp>
      <p:pic>
        <p:nvPicPr>
          <p:cNvPr id="47113" name="Picture 11" descr="fig2-Scie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371600"/>
            <a:ext cx="254635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21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89195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36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Fermions et Bosons, supraconductivité</a:t>
            </a:r>
            <a:endParaRPr lang="fr-FR" sz="36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2702339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1946: </a:t>
            </a:r>
            <a:r>
              <a:rPr lang="fr-FR" sz="2000" b="1" i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l’hélium 4 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(isotope de Bose) est superfluide en-dessous de 2.17K, mais </a:t>
            </a:r>
            <a:r>
              <a:rPr lang="fr-FR" sz="2000" b="1" i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l’hélium 3 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(isotope de Fermi) n’est pas superfluide jusqu’à 1K</a:t>
            </a:r>
          </a:p>
          <a:p>
            <a:pPr algn="l"/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controverse London – Landau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9512" y="1556792"/>
            <a:ext cx="84969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fr-FR" sz="2000" b="1" i="1" dirty="0" smtClean="0">
                <a:solidFill>
                  <a:srgbClr val="0000FF"/>
                </a:solidFill>
                <a:effectLst/>
                <a:latin typeface="Times New Roman"/>
                <a:cs typeface="Times New Roman"/>
              </a:rPr>
              <a:t>la condensation de Bose-Einstein: </a:t>
            </a:r>
            <a:r>
              <a:rPr lang="fr-FR" sz="2000" b="1" i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une propriété de Bosons</a:t>
            </a:r>
            <a:r>
              <a:rPr lang="fr-FR" sz="2000" b="1" i="1" dirty="0" smtClean="0">
                <a:solidFill>
                  <a:srgbClr val="0000FF"/>
                </a:solidFill>
                <a:effectLst/>
                <a:latin typeface="Times New Roman"/>
                <a:cs typeface="Times New Roman"/>
              </a:rPr>
              <a:t>, pas de Fermions. </a:t>
            </a:r>
            <a:r>
              <a:rPr lang="fr-FR" sz="2000" b="1" i="1" dirty="0" err="1" smtClean="0">
                <a:solidFill>
                  <a:srgbClr val="0000FF"/>
                </a:solidFill>
                <a:effectLst/>
                <a:latin typeface="Times New Roman"/>
                <a:cs typeface="Times New Roman"/>
              </a:rPr>
              <a:t>Cornell</a:t>
            </a:r>
            <a:r>
              <a:rPr lang="fr-FR" sz="2000" b="1" i="1" dirty="0" smtClean="0">
                <a:solidFill>
                  <a:srgbClr val="0000FF"/>
                </a:solidFill>
                <a:effectLst/>
                <a:latin typeface="Times New Roman"/>
                <a:cs typeface="Times New Roman"/>
              </a:rPr>
              <a:t> et </a:t>
            </a:r>
            <a:r>
              <a:rPr lang="fr-FR" sz="2000" b="1" i="1" dirty="0" err="1" smtClean="0">
                <a:solidFill>
                  <a:srgbClr val="0000FF"/>
                </a:solidFill>
                <a:effectLst/>
                <a:latin typeface="Times New Roman"/>
                <a:cs typeface="Times New Roman"/>
              </a:rPr>
              <a:t>Wieman</a:t>
            </a:r>
            <a:r>
              <a:rPr lang="fr-FR" sz="2000" b="1" i="1" dirty="0" smtClean="0">
                <a:solidFill>
                  <a:srgbClr val="0000FF"/>
                </a:solidFill>
                <a:effectLst/>
                <a:latin typeface="Times New Roman"/>
                <a:cs typeface="Times New Roman"/>
              </a:rPr>
              <a:t>, </a:t>
            </a:r>
            <a:r>
              <a:rPr lang="fr-FR" sz="2000" b="1" i="1" dirty="0" err="1" smtClean="0">
                <a:solidFill>
                  <a:srgbClr val="0000FF"/>
                </a:solidFill>
                <a:effectLst/>
                <a:latin typeface="Times New Roman"/>
                <a:cs typeface="Times New Roman"/>
              </a:rPr>
              <a:t>Ketterle</a:t>
            </a:r>
            <a:r>
              <a:rPr lang="fr-FR" sz="2000" b="1" i="1" dirty="0" smtClean="0">
                <a:solidFill>
                  <a:srgbClr val="0000FF"/>
                </a:solidFill>
                <a:effectLst/>
                <a:latin typeface="Times New Roman"/>
                <a:cs typeface="Times New Roman"/>
              </a:rPr>
              <a:t> (Nobel 2001) + beaucoup d’autres le démontrent </a:t>
            </a:r>
          </a:p>
          <a:p>
            <a:pPr algn="l"/>
            <a:r>
              <a:rPr lang="fr-FR" sz="2000" b="1" i="1" dirty="0" smtClean="0">
                <a:solidFill>
                  <a:srgbClr val="0000FF"/>
                </a:solidFill>
                <a:effectLst/>
                <a:latin typeface="Times New Roman"/>
                <a:cs typeface="Times New Roman"/>
              </a:rPr>
              <a:t>la superfluidité aussi</a:t>
            </a:r>
            <a:endParaRPr lang="fr-FR" sz="2000" b="1" i="1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3847886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b="1" i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supraconducteurs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: Hg (</a:t>
            </a:r>
            <a:r>
              <a:rPr lang="fr-FR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Kammerlingh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Onnes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, Leyde 1911), Al, Sn, Pb, alliages de Nb, oxydes de Cu (</a:t>
            </a:r>
            <a:r>
              <a:rPr lang="fr-FR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Bednorz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et Muller 1986, etc.) </a:t>
            </a:r>
          </a:p>
          <a:p>
            <a:pPr algn="l"/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superfluide de </a:t>
            </a:r>
            <a:r>
              <a:rPr lang="fr-FR" sz="2000" b="1" i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paires de Fermions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, les « paires de Cooper » (</a:t>
            </a:r>
            <a:r>
              <a:rPr lang="fr-FR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Barden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, Cooper et Schrieffer, théorie BCS en 1957). Tous prix Nobel 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512" y="5301208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1972: </a:t>
            </a:r>
            <a:r>
              <a:rPr lang="fr-FR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Osheroff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, Lee et Richardson découvrent la superfluidité de l’hélium 3 en dessous de 2.5 </a:t>
            </a:r>
            <a:r>
              <a:rPr lang="fr-FR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mK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. (Nobel 1996).</a:t>
            </a:r>
          </a:p>
          <a:p>
            <a:pPr algn="l"/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Anthony </a:t>
            </a:r>
            <a:r>
              <a:rPr lang="fr-FR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Leggett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démontre que c’est une condensation de Bose de paires d’</a:t>
            </a:r>
            <a:r>
              <a:rPr lang="fr-FR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helium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3. Nobel 2003.</a:t>
            </a:r>
          </a:p>
        </p:txBody>
      </p:sp>
    </p:spTree>
    <p:extLst>
      <p:ext uri="{BB962C8B-B14F-4D97-AF65-F5344CB8AC3E}">
        <p14:creationId xmlns:p14="http://schemas.microsoft.com/office/powerpoint/2010/main" val="363544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760" y="152400"/>
            <a:ext cx="4176464" cy="1692424"/>
          </a:xfrm>
          <a:noFill/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superfluides en </a:t>
            </a:r>
            <a:r>
              <a:rPr lang="fr-FR" sz="2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rotation</a:t>
            </a:r>
            <a:br>
              <a:rPr lang="fr-FR" sz="2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</a:br>
            <a:r>
              <a:rPr lang="fr-FR" sz="2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et supraconducteurs sous champ magnétique:</a:t>
            </a:r>
            <a:r>
              <a:rPr lang="fr-FR" sz="2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/>
            </a:r>
            <a:br>
              <a:rPr lang="fr-FR" sz="2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</a:br>
            <a:r>
              <a:rPr lang="fr-FR" sz="2800" b="1" dirty="0" smtClean="0">
                <a:solidFill>
                  <a:srgbClr val="008000"/>
                </a:solidFill>
                <a:latin typeface="Times New Roman"/>
                <a:ea typeface="ＭＳ Ｐゴシック" charset="0"/>
                <a:cs typeface="Times New Roman"/>
              </a:rPr>
              <a:t>tourbillons quantifiés</a:t>
            </a:r>
            <a:endParaRPr lang="fr-FR" sz="2800" b="1" dirty="0">
              <a:solidFill>
                <a:srgbClr val="008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2119770" cy="58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9425" y="2015873"/>
            <a:ext cx="5864698" cy="229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4572000" y="2420888"/>
            <a:ext cx="20882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fr-FR" sz="2000" b="1" i="1" dirty="0" smtClean="0">
                <a:solidFill>
                  <a:srgbClr val="FF0000"/>
                </a:solidFill>
                <a:effectLst/>
              </a:rPr>
              <a:t>le  </a:t>
            </a:r>
            <a:r>
              <a:rPr lang="fr-FR" sz="2000" b="1" i="1" dirty="0">
                <a:solidFill>
                  <a:srgbClr val="FF0000"/>
                </a:solidFill>
                <a:effectLst/>
              </a:rPr>
              <a:t>rubidium </a:t>
            </a:r>
            <a:r>
              <a:rPr lang="fr-FR" sz="2000" b="1" i="1" dirty="0" smtClean="0">
                <a:solidFill>
                  <a:srgbClr val="FF0000"/>
                </a:solidFill>
                <a:effectLst/>
              </a:rPr>
              <a:t>gazeux (Madison et al. 2000</a:t>
            </a:r>
            <a:r>
              <a:rPr lang="fr-FR" sz="2000" b="1" i="1" dirty="0">
                <a:solidFill>
                  <a:srgbClr val="FF0000"/>
                </a:solidFill>
                <a:effectLst/>
              </a:rPr>
              <a:t>)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267744" y="2420888"/>
            <a:ext cx="213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fr-FR" sz="2000" b="1" i="1" dirty="0">
                <a:solidFill>
                  <a:srgbClr val="0000FF"/>
                </a:solidFill>
                <a:effectLst/>
              </a:rPr>
              <a:t> l’hélium </a:t>
            </a:r>
            <a:r>
              <a:rPr lang="fr-FR" sz="2000" b="1" i="1" dirty="0" smtClean="0">
                <a:solidFill>
                  <a:srgbClr val="0000FF"/>
                </a:solidFill>
                <a:effectLst/>
              </a:rPr>
              <a:t>liquide(</a:t>
            </a:r>
            <a:r>
              <a:rPr lang="fr-FR" sz="2000" b="1" i="1" dirty="0" err="1" smtClean="0">
                <a:solidFill>
                  <a:srgbClr val="0000FF"/>
                </a:solidFill>
                <a:effectLst/>
              </a:rPr>
              <a:t>Yarmchuk</a:t>
            </a:r>
            <a:r>
              <a:rPr lang="fr-FR" sz="2000" b="1" i="1" dirty="0" smtClean="0">
                <a:solidFill>
                  <a:srgbClr val="0000FF"/>
                </a:solidFill>
                <a:effectLst/>
              </a:rPr>
              <a:t> et al. 1979</a:t>
            </a:r>
            <a:r>
              <a:rPr lang="fr-FR" sz="2000" b="1" i="1" dirty="0">
                <a:solidFill>
                  <a:srgbClr val="0000FF"/>
                </a:solidFill>
                <a:effectLst/>
              </a:rPr>
              <a:t>)</a:t>
            </a:r>
          </a:p>
        </p:txBody>
      </p:sp>
      <p:pic>
        <p:nvPicPr>
          <p:cNvPr id="2" name="Image 1" descr="vortex-supra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573016"/>
            <a:ext cx="2518850" cy="251885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75656" y="6179267"/>
            <a:ext cx="63367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2000" b="1" i="1" dirty="0">
                <a:solidFill>
                  <a:srgbClr val="008000"/>
                </a:solidFill>
                <a:effectLst/>
              </a:rPr>
              <a:t> </a:t>
            </a:r>
            <a:r>
              <a:rPr lang="fr-FR" sz="2000" b="1" i="1" dirty="0" smtClean="0">
                <a:solidFill>
                  <a:srgbClr val="008000"/>
                </a:solidFill>
                <a:effectLst/>
              </a:rPr>
              <a:t>supraconducteur NbSe2 sous faible champ magnétique (</a:t>
            </a:r>
            <a:r>
              <a:rPr lang="fr-FR" sz="2000" b="1" i="1" dirty="0">
                <a:solidFill>
                  <a:srgbClr val="008000"/>
                </a:solidFill>
                <a:effectLst/>
              </a:rPr>
              <a:t>P.E. Goa et al</a:t>
            </a:r>
            <a:r>
              <a:rPr lang="fr-FR" sz="2000" b="1" i="1" dirty="0" smtClean="0">
                <a:solidFill>
                  <a:srgbClr val="008000"/>
                </a:solidFill>
                <a:effectLst/>
              </a:rPr>
              <a:t>. Oslo 2001)</a:t>
            </a:r>
            <a:endParaRPr lang="fr-FR" sz="2000" b="1" i="1" dirty="0">
              <a:solidFill>
                <a:srgbClr val="008000"/>
              </a:solidFill>
              <a:effectLst/>
            </a:endParaRPr>
          </a:p>
        </p:txBody>
      </p:sp>
      <p:cxnSp>
        <p:nvCxnSpPr>
          <p:cNvPr id="4" name="Connecteur droit avec flèche 3"/>
          <p:cNvCxnSpPr/>
          <p:nvPr/>
        </p:nvCxnSpPr>
        <p:spPr bwMode="auto">
          <a:xfrm flipH="1">
            <a:off x="2339752" y="2204864"/>
            <a:ext cx="93610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Connecteur droit avec flèche 10"/>
          <p:cNvCxnSpPr/>
          <p:nvPr/>
        </p:nvCxnSpPr>
        <p:spPr bwMode="auto">
          <a:xfrm flipV="1">
            <a:off x="5652120" y="2204864"/>
            <a:ext cx="855712" cy="83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7245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882842" y="228600"/>
            <a:ext cx="7767750" cy="108801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un solide peut-il être superfluide ?</a:t>
            </a:r>
            <a:endParaRPr lang="fr-FR" sz="36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pitchFamily="-112" charset="-128"/>
              <a:cs typeface="Times New Roman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07893" y="1673411"/>
            <a:ext cx="500081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sz="2400" b="1" i="1" dirty="0" smtClean="0">
                <a:solidFill>
                  <a:srgbClr val="FF0000"/>
                </a:solidFill>
                <a:latin typeface="Times" pitchFamily="-111" charset="0"/>
              </a:rPr>
              <a:t>un </a:t>
            </a:r>
            <a:r>
              <a:rPr lang="fr-FR" sz="2400" b="1" i="1" dirty="0" smtClean="0">
                <a:solidFill>
                  <a:srgbClr val="FF0000"/>
                </a:solidFill>
                <a:latin typeface="Times" pitchFamily="-111" charset="0"/>
              </a:rPr>
              <a:t>solide qui est aussi </a:t>
            </a:r>
            <a:r>
              <a:rPr lang="fr-FR" sz="2400" b="1" i="1" dirty="0" smtClean="0">
                <a:solidFill>
                  <a:srgbClr val="FF0000"/>
                </a:solidFill>
                <a:latin typeface="Times" pitchFamily="-111" charset="0"/>
              </a:rPr>
              <a:t>superfluide est dit « </a:t>
            </a:r>
            <a:r>
              <a:rPr lang="fr-FR" sz="2400" b="1" i="1" dirty="0" err="1" smtClean="0">
                <a:solidFill>
                  <a:srgbClr val="FF0000"/>
                </a:solidFill>
                <a:latin typeface="Times" pitchFamily="-111" charset="0"/>
              </a:rPr>
              <a:t>supersolide</a:t>
            </a:r>
            <a:r>
              <a:rPr lang="fr-FR" sz="2400" b="1" i="1" dirty="0" smtClean="0">
                <a:solidFill>
                  <a:srgbClr val="FF0000"/>
                </a:solidFill>
                <a:latin typeface="Times" pitchFamily="-111" charset="0"/>
              </a:rPr>
              <a:t> »</a:t>
            </a:r>
          </a:p>
          <a:p>
            <a:pPr algn="l">
              <a:defRPr/>
            </a:pPr>
            <a:r>
              <a:rPr lang="fr-FR" sz="2400" b="1" i="1" dirty="0" smtClean="0">
                <a:solidFill>
                  <a:srgbClr val="FF0000"/>
                </a:solidFill>
                <a:latin typeface="Times" pitchFamily="-111" charset="0"/>
              </a:rPr>
              <a:t>une idée </a:t>
            </a:r>
            <a:r>
              <a:rPr lang="fr-FR" sz="2400" b="1" i="1" dirty="0" smtClean="0">
                <a:solidFill>
                  <a:srgbClr val="FF0000"/>
                </a:solidFill>
                <a:latin typeface="Times" pitchFamily="-111" charset="0"/>
              </a:rPr>
              <a:t>paradoxale</a:t>
            </a:r>
            <a:r>
              <a:rPr lang="fr-FR" sz="2400" b="1" i="1" dirty="0">
                <a:latin typeface="Times" pitchFamily="-111" charset="0"/>
              </a:rPr>
              <a:t>:</a:t>
            </a:r>
            <a:endParaRPr lang="fr-FR" sz="2400" b="1" i="1" dirty="0" smtClean="0">
              <a:latin typeface="Times" pitchFamily="-111" charset="0"/>
            </a:endParaRPr>
          </a:p>
          <a:p>
            <a:pPr algn="l">
              <a:defRPr/>
            </a:pPr>
            <a:endParaRPr lang="fr-FR" sz="2400" b="1" i="1" dirty="0" smtClean="0">
              <a:latin typeface="Times" pitchFamily="-111" charset="0"/>
            </a:endParaRPr>
          </a:p>
          <a:p>
            <a:pPr algn="l">
              <a:defRPr/>
            </a:pPr>
            <a:r>
              <a:rPr lang="fr-FR" sz="2400" b="1" i="1" dirty="0" smtClean="0">
                <a:latin typeface="Times" pitchFamily="-111" charset="0"/>
              </a:rPr>
              <a:t>un </a:t>
            </a:r>
            <a:r>
              <a:rPr lang="fr-FR" sz="2400" b="1" i="1" dirty="0" smtClean="0">
                <a:solidFill>
                  <a:srgbClr val="0000FF"/>
                </a:solidFill>
                <a:latin typeface="Times" pitchFamily="-111" charset="0"/>
              </a:rPr>
              <a:t>solide</a:t>
            </a:r>
            <a:r>
              <a:rPr lang="fr-FR" sz="2400" b="1" i="1" dirty="0" smtClean="0">
                <a:latin typeface="Times" pitchFamily="-111" charset="0"/>
              </a:rPr>
              <a:t> est </a:t>
            </a:r>
            <a:r>
              <a:rPr lang="fr-FR" sz="2400" b="1" i="1" dirty="0" smtClean="0">
                <a:solidFill>
                  <a:srgbClr val="0000FF"/>
                </a:solidFill>
                <a:latin typeface="Times" pitchFamily="-111" charset="0"/>
              </a:rPr>
              <a:t>élastique</a:t>
            </a:r>
            <a:r>
              <a:rPr lang="fr-FR" sz="2400" b="1" i="1" dirty="0" smtClean="0">
                <a:latin typeface="Times" pitchFamily="-111" charset="0"/>
              </a:rPr>
              <a:t> parce que ses atomes sont  </a:t>
            </a:r>
            <a:r>
              <a:rPr lang="fr-FR" sz="2400" b="1" i="1" dirty="0" smtClean="0">
                <a:solidFill>
                  <a:srgbClr val="0000FF"/>
                </a:solidFill>
                <a:latin typeface="Times" pitchFamily="-111" charset="0"/>
              </a:rPr>
              <a:t>localisés</a:t>
            </a:r>
            <a:r>
              <a:rPr lang="fr-FR" sz="2400" b="1" i="1" dirty="0" smtClean="0">
                <a:latin typeface="Times" pitchFamily="-111" charset="0"/>
              </a:rPr>
              <a:t> donc </a:t>
            </a:r>
            <a:r>
              <a:rPr lang="fr-FR" sz="2400" b="1" i="1" dirty="0" smtClean="0">
                <a:solidFill>
                  <a:srgbClr val="0000FF"/>
                </a:solidFill>
                <a:latin typeface="Times" pitchFamily="-111" charset="0"/>
              </a:rPr>
              <a:t>discernables</a:t>
            </a:r>
          </a:p>
          <a:p>
            <a:pPr>
              <a:defRPr/>
            </a:pPr>
            <a:r>
              <a:rPr lang="fr-FR" sz="2400" b="1" i="1" dirty="0">
                <a:latin typeface="Times" pitchFamily="-111" charset="0"/>
              </a:rPr>
              <a:t>un </a:t>
            </a:r>
            <a:r>
              <a:rPr lang="fr-FR" sz="2400" b="1" i="1" dirty="0">
                <a:solidFill>
                  <a:srgbClr val="0000FF"/>
                </a:solidFill>
                <a:latin typeface="Times" pitchFamily="-111" charset="0"/>
              </a:rPr>
              <a:t>liquide</a:t>
            </a:r>
            <a:r>
              <a:rPr lang="fr-FR" sz="2400" b="1" i="1" dirty="0">
                <a:latin typeface="Times" pitchFamily="-111" charset="0"/>
              </a:rPr>
              <a:t> coule parce que ses atomes ne sont </a:t>
            </a:r>
            <a:r>
              <a:rPr lang="fr-FR" sz="2400" b="1" i="1" dirty="0">
                <a:solidFill>
                  <a:srgbClr val="0000FF"/>
                </a:solidFill>
                <a:latin typeface="Times" pitchFamily="-111" charset="0"/>
              </a:rPr>
              <a:t>pas localisés</a:t>
            </a:r>
          </a:p>
          <a:p>
            <a:pPr algn="l">
              <a:defRPr/>
            </a:pPr>
            <a:endParaRPr lang="fr-FR" sz="2400" b="1" i="1" dirty="0" smtClean="0">
              <a:latin typeface="Times" pitchFamily="-111" charset="0"/>
            </a:endParaRPr>
          </a:p>
          <a:p>
            <a:pPr algn="l">
              <a:defRPr/>
            </a:pPr>
            <a:endParaRPr lang="fr-FR" sz="2400" b="1" i="1" dirty="0" smtClean="0">
              <a:latin typeface="Times" pitchFamily="-111" charset="0"/>
            </a:endParaRPr>
          </a:p>
          <a:p>
            <a:pPr algn="l">
              <a:defRPr/>
            </a:pPr>
            <a:r>
              <a:rPr lang="fr-FR" sz="2400" b="1" i="1" dirty="0" smtClean="0">
                <a:latin typeface="Times" pitchFamily="-111" charset="0"/>
              </a:rPr>
              <a:t>un </a:t>
            </a:r>
            <a:r>
              <a:rPr lang="fr-FR" sz="2400" b="1" i="1" dirty="0" smtClean="0">
                <a:solidFill>
                  <a:srgbClr val="0000FF"/>
                </a:solidFill>
                <a:latin typeface="Times" pitchFamily="-111" charset="0"/>
              </a:rPr>
              <a:t>superfluide</a:t>
            </a:r>
            <a:r>
              <a:rPr lang="fr-FR" sz="2400" b="1" i="1" dirty="0" smtClean="0">
                <a:latin typeface="Times" pitchFamily="-111" charset="0"/>
              </a:rPr>
              <a:t> est un système d’</a:t>
            </a:r>
            <a:r>
              <a:rPr lang="fr-FR" sz="2400" b="1" i="1" dirty="0" smtClean="0">
                <a:solidFill>
                  <a:srgbClr val="0000FF"/>
                </a:solidFill>
                <a:latin typeface="Times" pitchFamily="-111" charset="0"/>
              </a:rPr>
              <a:t>atomes délocalisés indiscernables</a:t>
            </a:r>
            <a:endParaRPr lang="en-US" sz="2400" b="1" i="1" dirty="0">
              <a:solidFill>
                <a:srgbClr val="0000FF"/>
              </a:solidFill>
              <a:latin typeface="Times" pitchFamily="-111" charset="0"/>
            </a:endParaRPr>
          </a:p>
        </p:txBody>
      </p:sp>
      <p:pic>
        <p:nvPicPr>
          <p:cNvPr id="11" name="Image 10" descr="07-  CRISTAUX METALLIQU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3" t="14033" b="8896"/>
          <a:stretch/>
        </p:blipFill>
        <p:spPr>
          <a:xfrm>
            <a:off x="6185298" y="1918005"/>
            <a:ext cx="246529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6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858037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2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l’hélium </a:t>
            </a:r>
            <a:r>
              <a:rPr lang="fr-FR" sz="3200" b="1" dirty="0">
                <a:solidFill>
                  <a:schemeClr val="tx1"/>
                </a:solidFill>
                <a:latin typeface="Times New Roman"/>
                <a:cs typeface="Times New Roman"/>
              </a:rPr>
              <a:t>4 </a:t>
            </a:r>
            <a:r>
              <a:rPr lang="fr-FR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solide</a:t>
            </a:r>
            <a:r>
              <a:rPr lang="fr-FR" sz="32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semble couler comme un superfluide</a:t>
            </a:r>
            <a:br>
              <a:rPr lang="fr-FR" sz="3200" b="1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fr-FR" sz="2800" b="1" i="1" dirty="0">
                <a:latin typeface="Times" pitchFamily="-111" charset="0"/>
              </a:rPr>
              <a:t>E. Kim and M. Chan  (Penn. State U. 2004)</a:t>
            </a:r>
            <a:endParaRPr lang="fr-FR" sz="32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228600" y="1053082"/>
            <a:ext cx="60302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 pitchFamily="-111" charset="0"/>
              </a:rPr>
              <a:t>un   </a:t>
            </a: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« </a:t>
            </a:r>
            <a:r>
              <a:rPr lang="fr-FR" b="1" i="1" dirty="0" smtClean="0">
                <a:solidFill>
                  <a:srgbClr val="FF0000"/>
                </a:solidFill>
                <a:latin typeface="Times" pitchFamily="-111" charset="0"/>
              </a:rPr>
              <a:t>oscillateur de torsion</a:t>
            </a: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 »  (</a:t>
            </a:r>
            <a:r>
              <a:rPr lang="fr-FR" altLang="ja-JP" b="1" i="1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 kHz</a:t>
            </a:r>
            <a:r>
              <a:rPr lang="fr-FR" altLang="ja-JP" b="1" i="1" dirty="0" smtClean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)</a:t>
            </a:r>
            <a:endParaRPr lang="fr-FR" altLang="ja-JP" b="1" i="1" dirty="0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altLang="ja-JP" b="1" i="1" dirty="0" smtClean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la période propre décroît en dessous de ~</a:t>
            </a:r>
            <a:r>
              <a:rPr lang="fr-FR" altLang="ja-JP" b="1" i="1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1</a:t>
            </a: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00 </a:t>
            </a:r>
            <a:r>
              <a:rPr lang="fr-FR" b="1" i="1" dirty="0" err="1" smtClean="0">
                <a:solidFill>
                  <a:srgbClr val="FF0000"/>
                </a:solidFill>
                <a:latin typeface="Times" pitchFamily="-111" charset="0"/>
              </a:rPr>
              <a:t>mK</a:t>
            </a:r>
            <a:endParaRPr lang="fr-FR" b="1" i="1" dirty="0" smtClean="0">
              <a:solidFill>
                <a:srgbClr val="FF0000"/>
              </a:solidFill>
              <a:latin typeface="Times" pitchFamily="-111" charset="0"/>
            </a:endParaRPr>
          </a:p>
          <a:p>
            <a:pPr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 pitchFamily="-111" charset="0"/>
              </a:rPr>
              <a:t>une faible vitesse critique</a:t>
            </a:r>
            <a:endParaRPr lang="fr-FR" b="1" i="1" dirty="0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1 % </a:t>
            </a: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de la masse solide se découple des parois oscillantes (la rotation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11" charset="0"/>
              </a:rPr>
              <a:t>non-classique</a:t>
            </a: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 de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11" charset="0"/>
              </a:rPr>
              <a:t>Leggett</a:t>
            </a: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 ?</a:t>
            </a:r>
            <a:r>
              <a:rPr lang="fr-FR" b="1" i="1" dirty="0" smtClean="0">
                <a:solidFill>
                  <a:srgbClr val="3366FF"/>
                </a:solidFill>
                <a:latin typeface="Times" pitchFamily="-111" charset="0"/>
              </a:rPr>
              <a:t>)</a:t>
            </a:r>
            <a:endParaRPr lang="fr-FR" b="1" i="1" dirty="0">
              <a:solidFill>
                <a:srgbClr val="3366FF"/>
              </a:solidFill>
              <a:latin typeface="Times" pitchFamily="-111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515639" y="1879153"/>
            <a:ext cx="14244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cs typeface="Times New Roman"/>
              </a:rPr>
              <a:t>axe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cs typeface="Times New Roman"/>
              </a:rPr>
              <a:t>rigide</a:t>
            </a:r>
            <a:endParaRPr lang="en-US" altLang="ko-KR" sz="2000" b="1" dirty="0">
              <a:solidFill>
                <a:schemeClr val="accent6">
                  <a:lumMod val="75000"/>
                </a:schemeClr>
              </a:solidFill>
              <a:effectLst/>
              <a:latin typeface="Times New Roman"/>
              <a:ea typeface="굴림" pitchFamily="28" charset="-127"/>
              <a:cs typeface="Times New Roman"/>
            </a:endParaRPr>
          </a:p>
          <a:p>
            <a:pPr algn="l" eaLnBrk="1" hangingPunct="1"/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( Be-Cu)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effectLst/>
              <a:latin typeface="Times New Roman"/>
              <a:ea typeface="굴림" pitchFamily="28" charset="-127"/>
              <a:cs typeface="Times New Roman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845969" y="3006142"/>
            <a:ext cx="137398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ko-KR" sz="2000" b="1" dirty="0">
                <a:solidFill>
                  <a:srgbClr val="008000"/>
                </a:solidFill>
                <a:latin typeface="Times New Roman"/>
                <a:ea typeface="굴림" pitchFamily="28" charset="-127"/>
                <a:cs typeface="Times New Roman"/>
              </a:rPr>
              <a:t>He </a:t>
            </a:r>
            <a:r>
              <a:rPr lang="en-US" altLang="ko-KR" sz="2000" b="1" dirty="0" err="1" smtClean="0">
                <a:solidFill>
                  <a:srgbClr val="008000"/>
                </a:solidFill>
                <a:latin typeface="Times New Roman"/>
                <a:ea typeface="굴림" pitchFamily="28" charset="-127"/>
                <a:cs typeface="Times New Roman"/>
              </a:rPr>
              <a:t>solide</a:t>
            </a:r>
            <a:endParaRPr lang="en-US" altLang="ko-KR" sz="2000" b="1" dirty="0">
              <a:solidFill>
                <a:srgbClr val="008000"/>
              </a:solidFill>
              <a:effectLst/>
              <a:latin typeface="Times New Roman"/>
              <a:ea typeface="굴림" pitchFamily="28" charset="-127"/>
              <a:cs typeface="Times New Roman"/>
            </a:endParaRPr>
          </a:p>
          <a:p>
            <a:pPr algn="l" eaLnBrk="1" hangingPunct="1"/>
            <a:r>
              <a:rPr lang="en-US" altLang="ko-KR" sz="2000" b="1" dirty="0" err="1" smtClean="0">
                <a:solidFill>
                  <a:srgbClr val="008000"/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dans</a:t>
            </a:r>
            <a:r>
              <a:rPr lang="en-US" altLang="ko-KR" sz="2000" b="1" dirty="0" smtClean="0">
                <a:solidFill>
                  <a:srgbClr val="008000"/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 </a:t>
            </a:r>
            <a:r>
              <a:rPr lang="en-US" altLang="ko-KR" sz="2000" b="1" dirty="0" err="1" smtClean="0">
                <a:solidFill>
                  <a:srgbClr val="008000"/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une</a:t>
            </a:r>
            <a:r>
              <a:rPr lang="en-US" altLang="ko-KR" sz="2000" b="1" dirty="0" smtClean="0">
                <a:solidFill>
                  <a:srgbClr val="008000"/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 </a:t>
            </a:r>
            <a:r>
              <a:rPr lang="en-US" altLang="ko-KR" sz="2000" b="1" dirty="0" err="1" smtClean="0">
                <a:solidFill>
                  <a:srgbClr val="008000"/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boite</a:t>
            </a:r>
            <a:endParaRPr lang="en-US" altLang="ko-KR" sz="2000" b="1" dirty="0">
              <a:solidFill>
                <a:srgbClr val="008000"/>
              </a:solidFill>
              <a:effectLst/>
              <a:latin typeface="Times New Roman"/>
              <a:ea typeface="굴림" pitchFamily="28" charset="-127"/>
              <a:cs typeface="Times New Roman"/>
            </a:endParaRPr>
          </a:p>
        </p:txBody>
      </p:sp>
      <p:sp>
        <p:nvSpPr>
          <p:cNvPr id="544777" name="Line 9"/>
          <p:cNvSpPr>
            <a:spLocks noChangeShapeType="1"/>
          </p:cNvSpPr>
          <p:nvPr/>
        </p:nvSpPr>
        <p:spPr bwMode="auto">
          <a:xfrm flipV="1">
            <a:off x="8316913" y="3976688"/>
            <a:ext cx="346075" cy="1206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78" name="Oval 10"/>
          <p:cNvSpPr>
            <a:spLocks noChangeArrowheads="1"/>
          </p:cNvSpPr>
          <p:nvPr/>
        </p:nvSpPr>
        <p:spPr bwMode="auto">
          <a:xfrm>
            <a:off x="7826375" y="4013200"/>
            <a:ext cx="349250" cy="463550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9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407275" y="3657600"/>
            <a:ext cx="557213" cy="960438"/>
          </a:xfrm>
          <a:prstGeom prst="rect">
            <a:avLst/>
          </a:prstGeom>
          <a:solidFill>
            <a:srgbClr val="EAEAEA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00000" rev="0"/>
            </a:camera>
            <a:lightRig rig="legacyFlat4" dir="t"/>
          </a:scene3d>
          <a:sp3d extrusionH="1254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0" name="Oval 12"/>
          <p:cNvSpPr>
            <a:spLocks noChangeArrowheads="1"/>
          </p:cNvSpPr>
          <p:nvPr/>
        </p:nvSpPr>
        <p:spPr bwMode="auto">
          <a:xfrm>
            <a:off x="6915150" y="4167188"/>
            <a:ext cx="365125" cy="528637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12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1" name="Oval 13"/>
          <p:cNvSpPr>
            <a:spLocks noChangeArrowheads="1"/>
          </p:cNvSpPr>
          <p:nvPr/>
        </p:nvSpPr>
        <p:spPr bwMode="auto">
          <a:xfrm>
            <a:off x="7219950" y="2786063"/>
            <a:ext cx="1085850" cy="1060450"/>
          </a:xfrm>
          <a:prstGeom prst="ellipse">
            <a:avLst/>
          </a:prstGeom>
          <a:solidFill>
            <a:srgbClr val="99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354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2" name="Freeform 14"/>
          <p:cNvSpPr>
            <a:spLocks/>
          </p:cNvSpPr>
          <p:nvPr/>
        </p:nvSpPr>
        <p:spPr bwMode="auto">
          <a:xfrm>
            <a:off x="7056438" y="3470275"/>
            <a:ext cx="277812" cy="165100"/>
          </a:xfrm>
          <a:custGeom>
            <a:avLst/>
            <a:gdLst/>
            <a:ahLst/>
            <a:cxnLst>
              <a:cxn ang="0">
                <a:pos x="181" y="90"/>
              </a:cxn>
              <a:cxn ang="0">
                <a:pos x="90" y="90"/>
              </a:cxn>
              <a:cxn ang="0">
                <a:pos x="0" y="45"/>
              </a:cxn>
              <a:cxn ang="0">
                <a:pos x="90" y="0"/>
              </a:cxn>
            </a:cxnLst>
            <a:rect l="0" t="0" r="r" b="b"/>
            <a:pathLst>
              <a:path w="181" h="97">
                <a:moveTo>
                  <a:pt x="181" y="90"/>
                </a:moveTo>
                <a:cubicBezTo>
                  <a:pt x="150" y="93"/>
                  <a:pt x="120" y="97"/>
                  <a:pt x="90" y="90"/>
                </a:cubicBezTo>
                <a:cubicBezTo>
                  <a:pt x="60" y="83"/>
                  <a:pt x="0" y="60"/>
                  <a:pt x="0" y="45"/>
                </a:cubicBezTo>
                <a:cubicBezTo>
                  <a:pt x="0" y="30"/>
                  <a:pt x="75" y="7"/>
                  <a:pt x="90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3" name="Freeform 15"/>
          <p:cNvSpPr>
            <a:spLocks/>
          </p:cNvSpPr>
          <p:nvPr/>
        </p:nvSpPr>
        <p:spPr bwMode="auto">
          <a:xfrm>
            <a:off x="8104188" y="3424238"/>
            <a:ext cx="371475" cy="153987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363" y="181"/>
              </a:cxn>
              <a:cxn ang="0">
                <a:pos x="499" y="45"/>
              </a:cxn>
              <a:cxn ang="0">
                <a:pos x="273" y="0"/>
              </a:cxn>
            </a:cxnLst>
            <a:rect l="0" t="0" r="r" b="b"/>
            <a:pathLst>
              <a:path w="514" h="226">
                <a:moveTo>
                  <a:pt x="0" y="226"/>
                </a:moveTo>
                <a:cubicBezTo>
                  <a:pt x="140" y="218"/>
                  <a:pt x="280" y="211"/>
                  <a:pt x="363" y="181"/>
                </a:cubicBezTo>
                <a:cubicBezTo>
                  <a:pt x="446" y="151"/>
                  <a:pt x="514" y="75"/>
                  <a:pt x="499" y="45"/>
                </a:cubicBezTo>
                <a:cubicBezTo>
                  <a:pt x="484" y="15"/>
                  <a:pt x="311" y="8"/>
                  <a:pt x="273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994400" y="4154488"/>
            <a:ext cx="12530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b="1" dirty="0">
                <a:effectLst/>
                <a:latin typeface="Times New Roman"/>
                <a:ea typeface="굴림" pitchFamily="28" charset="-127"/>
                <a:cs typeface="Times New Roman"/>
              </a:rPr>
              <a:t>excitation</a:t>
            </a:r>
            <a:endParaRPr lang="en-US" sz="2000" b="1" dirty="0">
              <a:effectLst/>
              <a:latin typeface="Times New Roman"/>
              <a:cs typeface="Times New Roman"/>
            </a:endParaRPr>
          </a:p>
        </p:txBody>
      </p:sp>
      <p:sp>
        <p:nvSpPr>
          <p:cNvPr id="544785" name="Oval 17"/>
          <p:cNvSpPr>
            <a:spLocks noChangeArrowheads="1"/>
          </p:cNvSpPr>
          <p:nvPr/>
        </p:nvSpPr>
        <p:spPr bwMode="auto">
          <a:xfrm>
            <a:off x="7670800" y="3160713"/>
            <a:ext cx="141288" cy="230187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ObliqueTop">
              <a:rot lat="3600000" lon="0" rev="0"/>
            </a:camera>
            <a:lightRig rig="legacyFlat4" dir="b"/>
          </a:scene3d>
          <a:sp3d extrusionH="1268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6" name="Oval 18"/>
          <p:cNvSpPr>
            <a:spLocks noChangeArrowheads="1"/>
          </p:cNvSpPr>
          <p:nvPr/>
        </p:nvSpPr>
        <p:spPr bwMode="auto">
          <a:xfrm>
            <a:off x="6915150" y="914400"/>
            <a:ext cx="1679575" cy="1138238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2016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7" name="Line 19"/>
          <p:cNvSpPr>
            <a:spLocks noChangeShapeType="1"/>
          </p:cNvSpPr>
          <p:nvPr/>
        </p:nvSpPr>
        <p:spPr bwMode="auto">
          <a:xfrm flipH="1">
            <a:off x="6775450" y="4486275"/>
            <a:ext cx="287338" cy="128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8" name="Line 20"/>
          <p:cNvSpPr>
            <a:spLocks noChangeShapeType="1"/>
          </p:cNvSpPr>
          <p:nvPr/>
        </p:nvSpPr>
        <p:spPr bwMode="auto">
          <a:xfrm>
            <a:off x="6604000" y="4614863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9" name="Line 21"/>
          <p:cNvSpPr>
            <a:spLocks noChangeShapeType="1"/>
          </p:cNvSpPr>
          <p:nvPr/>
        </p:nvSpPr>
        <p:spPr bwMode="auto">
          <a:xfrm>
            <a:off x="8662988" y="3976688"/>
            <a:ext cx="1127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7925222" y="4110098"/>
            <a:ext cx="1181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b="1" dirty="0" err="1" smtClean="0">
                <a:effectLst/>
                <a:latin typeface="Times New Roman"/>
                <a:ea typeface="굴림" pitchFamily="28" charset="-127"/>
                <a:cs typeface="Times New Roman"/>
              </a:rPr>
              <a:t>détection</a:t>
            </a:r>
            <a:endParaRPr lang="en-US" sz="2000" b="1" dirty="0">
              <a:effectLst/>
              <a:latin typeface="Times New Roman"/>
              <a:cs typeface="Times New Roman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4184363" y="4697140"/>
            <a:ext cx="4922643" cy="1986471"/>
            <a:chOff x="4184363" y="4697140"/>
            <a:chExt cx="4922643" cy="1986471"/>
          </a:xfrm>
        </p:grpSpPr>
        <p:sp>
          <p:nvSpPr>
            <p:cNvPr id="3" name="ZoneTexte 2"/>
            <p:cNvSpPr txBox="1"/>
            <p:nvPr/>
          </p:nvSpPr>
          <p:spPr>
            <a:xfrm>
              <a:off x="4184363" y="4929284"/>
              <a:ext cx="49226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i="1" dirty="0" smtClean="0">
                  <a:latin typeface="Times New Roman"/>
                  <a:cs typeface="Times New Roman"/>
                </a:rPr>
                <a:t>la période de résonance        </a:t>
              </a:r>
            </a:p>
            <a:p>
              <a:endParaRPr lang="fr-FR" b="1" i="1" dirty="0" smtClean="0">
                <a:latin typeface="Times New Roman"/>
                <a:cs typeface="Times New Roman"/>
              </a:endParaRPr>
            </a:p>
            <a:p>
              <a:r>
                <a:rPr lang="fr-FR" b="1" i="1" dirty="0" smtClean="0">
                  <a:latin typeface="Times New Roman"/>
                  <a:cs typeface="Times New Roman"/>
                </a:rPr>
                <a:t>dépend du moment d’inertie I et de la constante de torsion  K</a:t>
              </a:r>
            </a:p>
            <a:p>
              <a:r>
                <a:rPr lang="fr-FR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apparition de la </a:t>
              </a:r>
              <a:r>
                <a:rPr lang="fr-FR" b="1" i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supersolidité</a:t>
              </a:r>
              <a:r>
                <a:rPr lang="fr-FR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(I diminue) ?</a:t>
              </a:r>
            </a:p>
            <a:p>
              <a:r>
                <a:rPr lang="fr-FR" b="1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ou </a:t>
              </a:r>
              <a:r>
                <a:rPr lang="fr-FR" b="1" i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variaton</a:t>
              </a:r>
              <a:r>
                <a:rPr lang="fr-FR" b="1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de l’élasticité (K augmente) ?</a:t>
              </a:r>
              <a:endParaRPr lang="fr-FR" b="1" i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graphicFrame>
          <p:nvGraphicFramePr>
            <p:cNvPr id="1843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9097641"/>
                </p:ext>
              </p:extLst>
            </p:nvPr>
          </p:nvGraphicFramePr>
          <p:xfrm>
            <a:off x="6786843" y="4697140"/>
            <a:ext cx="1401025" cy="791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71" name="Équation" r:id="rId4" imgW="787455" imgH="444704" progId="Equation.3">
                    <p:embed/>
                  </p:oleObj>
                </mc:Choice>
                <mc:Fallback>
                  <p:oleObj name="Équation" r:id="rId4" imgW="787455" imgH="44470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86843" y="4697140"/>
                          <a:ext cx="1401025" cy="79133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4792" name="Oval 24"/>
          <p:cNvSpPr>
            <a:spLocks noChangeArrowheads="1"/>
          </p:cNvSpPr>
          <p:nvPr/>
        </p:nvSpPr>
        <p:spPr bwMode="auto">
          <a:xfrm>
            <a:off x="7689850" y="1471613"/>
            <a:ext cx="46038" cy="190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1" charset="0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177368" y="2542322"/>
            <a:ext cx="3687141" cy="4315429"/>
            <a:chOff x="218333" y="2755679"/>
            <a:chExt cx="3687141" cy="4017570"/>
          </a:xfrm>
          <a:solidFill>
            <a:srgbClr val="FFFFFF"/>
          </a:solidFill>
        </p:grpSpPr>
        <p:pic>
          <p:nvPicPr>
            <p:cNvPr id="29" name="Picture 4" descr="fig2new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t="6350" r="8036" b="3546"/>
            <a:stretch/>
          </p:blipFill>
          <p:spPr bwMode="auto">
            <a:xfrm>
              <a:off x="300447" y="2755679"/>
              <a:ext cx="3605027" cy="39793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1447466" y="6434695"/>
              <a:ext cx="152668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/>
                <a:t>temperature</a:t>
              </a:r>
              <a:r>
                <a:rPr lang="fr-FR" sz="1600" dirty="0" smtClean="0"/>
                <a:t> (K)</a:t>
              </a:r>
              <a:endParaRPr lang="fr-FR" sz="1600" dirty="0"/>
            </a:p>
          </p:txBody>
        </p:sp>
        <p:sp>
          <p:nvSpPr>
            <p:cNvPr id="33" name="ZoneTexte 32"/>
            <p:cNvSpPr txBox="1"/>
            <p:nvPr/>
          </p:nvSpPr>
          <p:spPr>
            <a:xfrm rot="16200000">
              <a:off x="-372434" y="4437280"/>
              <a:ext cx="1520088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 smtClean="0"/>
                <a:t>period</a:t>
              </a:r>
              <a:r>
                <a:rPr lang="fr-FR" sz="1600" dirty="0" smtClean="0"/>
                <a:t> (</a:t>
              </a:r>
              <a:r>
                <a:rPr lang="fr-FR" sz="1600" dirty="0" smtClean="0">
                  <a:latin typeface="Symbol" charset="2"/>
                  <a:cs typeface="Symbol" charset="2"/>
                </a:rPr>
                <a:t>m</a:t>
              </a:r>
              <a:r>
                <a:rPr lang="fr-FR" sz="1600" dirty="0" smtClean="0"/>
                <a:t>s)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236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69"/>
          <p:cNvGrpSpPr>
            <a:grpSpLocks/>
          </p:cNvGrpSpPr>
          <p:nvPr/>
        </p:nvGrpSpPr>
        <p:grpSpPr bwMode="auto">
          <a:xfrm>
            <a:off x="4233863" y="1471613"/>
            <a:ext cx="4757737" cy="3862387"/>
            <a:chOff x="4233863" y="1447800"/>
            <a:chExt cx="4757737" cy="3863178"/>
          </a:xfrm>
        </p:grpSpPr>
        <p:grpSp>
          <p:nvGrpSpPr>
            <p:cNvPr id="3" name="Grouper 41"/>
            <p:cNvGrpSpPr>
              <a:grpSpLocks/>
            </p:cNvGrpSpPr>
            <p:nvPr/>
          </p:nvGrpSpPr>
          <p:grpSpPr bwMode="auto">
            <a:xfrm>
              <a:off x="4233863" y="3693315"/>
              <a:ext cx="4757737" cy="1617663"/>
              <a:chOff x="1781577" y="3999536"/>
              <a:chExt cx="5788710" cy="2057541"/>
            </a:xfrm>
            <a:solidFill>
              <a:srgbClr val="0000CC"/>
            </a:solidFill>
          </p:grpSpPr>
          <p:sp>
            <p:nvSpPr>
              <p:cNvPr id="90" name="Ellipse 89"/>
              <p:cNvSpPr/>
              <p:nvPr/>
            </p:nvSpPr>
            <p:spPr>
              <a:xfrm>
                <a:off x="5512746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1" name="Ellipse 90"/>
              <p:cNvSpPr/>
              <p:nvPr/>
            </p:nvSpPr>
            <p:spPr>
              <a:xfrm>
                <a:off x="4579953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2" name="Ellipse 91"/>
              <p:cNvSpPr/>
              <p:nvPr/>
            </p:nvSpPr>
            <p:spPr>
              <a:xfrm>
                <a:off x="3647161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3" name="Ellipse 92"/>
              <p:cNvSpPr/>
              <p:nvPr/>
            </p:nvSpPr>
            <p:spPr>
              <a:xfrm>
                <a:off x="2714369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1781577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grpSp>
          <p:nvGrpSpPr>
            <p:cNvPr id="4" name="Grouper 47"/>
            <p:cNvGrpSpPr>
              <a:grpSpLocks/>
            </p:cNvGrpSpPr>
            <p:nvPr/>
          </p:nvGrpSpPr>
          <p:grpSpPr bwMode="auto">
            <a:xfrm>
              <a:off x="4233863" y="2944810"/>
              <a:ext cx="4757737" cy="1617663"/>
              <a:chOff x="1781577" y="3999536"/>
              <a:chExt cx="5788710" cy="2057541"/>
            </a:xfrm>
            <a:solidFill>
              <a:srgbClr val="0000CC"/>
            </a:solidFill>
          </p:grpSpPr>
          <p:sp>
            <p:nvSpPr>
              <p:cNvPr id="85" name="Ellipse 84"/>
              <p:cNvSpPr/>
              <p:nvPr/>
            </p:nvSpPr>
            <p:spPr>
              <a:xfrm>
                <a:off x="5512746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6" name="Ellipse 85"/>
              <p:cNvSpPr/>
              <p:nvPr/>
            </p:nvSpPr>
            <p:spPr>
              <a:xfrm>
                <a:off x="4579953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7" name="Ellipse 86"/>
              <p:cNvSpPr/>
              <p:nvPr/>
            </p:nvSpPr>
            <p:spPr>
              <a:xfrm>
                <a:off x="3647161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8" name="Ellipse 87"/>
              <p:cNvSpPr/>
              <p:nvPr/>
            </p:nvSpPr>
            <p:spPr>
              <a:xfrm>
                <a:off x="2714369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9" name="Ellipse 88"/>
              <p:cNvSpPr/>
              <p:nvPr/>
            </p:nvSpPr>
            <p:spPr>
              <a:xfrm>
                <a:off x="1781577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grpSp>
          <p:nvGrpSpPr>
            <p:cNvPr id="5" name="Grouper 53"/>
            <p:cNvGrpSpPr>
              <a:grpSpLocks/>
            </p:cNvGrpSpPr>
            <p:nvPr/>
          </p:nvGrpSpPr>
          <p:grpSpPr bwMode="auto">
            <a:xfrm>
              <a:off x="4233863" y="2196305"/>
              <a:ext cx="4757737" cy="1617663"/>
              <a:chOff x="1781577" y="3999536"/>
              <a:chExt cx="5788710" cy="2057541"/>
            </a:xfrm>
            <a:solidFill>
              <a:srgbClr val="0000CC"/>
            </a:solidFill>
          </p:grpSpPr>
          <p:sp>
            <p:nvSpPr>
              <p:cNvPr id="80" name="Ellipse 79"/>
              <p:cNvSpPr/>
              <p:nvPr/>
            </p:nvSpPr>
            <p:spPr>
              <a:xfrm>
                <a:off x="5512746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4579953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3647161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2714369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1781577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75" name="Ellipse 74"/>
            <p:cNvSpPr/>
            <p:nvPr/>
          </p:nvSpPr>
          <p:spPr bwMode="auto">
            <a:xfrm>
              <a:off x="7300508" y="1447800"/>
              <a:ext cx="1691092" cy="1617663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6" name="Ellipse 75"/>
            <p:cNvSpPr/>
            <p:nvPr/>
          </p:nvSpPr>
          <p:spPr bwMode="auto">
            <a:xfrm>
              <a:off x="6533846" y="1447800"/>
              <a:ext cx="1691092" cy="161766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7" name="Ellipse 76"/>
            <p:cNvSpPr/>
            <p:nvPr/>
          </p:nvSpPr>
          <p:spPr bwMode="auto">
            <a:xfrm>
              <a:off x="5767185" y="1447800"/>
              <a:ext cx="1691092" cy="1617663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9" name="Ellipse 78"/>
            <p:cNvSpPr/>
            <p:nvPr/>
          </p:nvSpPr>
          <p:spPr bwMode="auto">
            <a:xfrm>
              <a:off x="4233863" y="1447800"/>
              <a:ext cx="1691092" cy="1617663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6" name="Grouper 40"/>
          <p:cNvGrpSpPr>
            <a:grpSpLocks/>
          </p:cNvGrpSpPr>
          <p:nvPr/>
        </p:nvGrpSpPr>
        <p:grpSpPr bwMode="auto">
          <a:xfrm>
            <a:off x="4233863" y="4441821"/>
            <a:ext cx="4757737" cy="1617663"/>
            <a:chOff x="1781577" y="3999536"/>
            <a:chExt cx="5788710" cy="2057541"/>
          </a:xfrm>
          <a:solidFill>
            <a:srgbClr val="0000CC"/>
          </a:solidFill>
        </p:grpSpPr>
        <p:sp>
          <p:nvSpPr>
            <p:cNvPr id="95" name="Ellipse 94"/>
            <p:cNvSpPr/>
            <p:nvPr/>
          </p:nvSpPr>
          <p:spPr>
            <a:xfrm>
              <a:off x="5512746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6" name="Ellipse 95"/>
            <p:cNvSpPr/>
            <p:nvPr/>
          </p:nvSpPr>
          <p:spPr>
            <a:xfrm>
              <a:off x="4579953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7" name="Ellipse 96"/>
            <p:cNvSpPr/>
            <p:nvPr/>
          </p:nvSpPr>
          <p:spPr>
            <a:xfrm>
              <a:off x="3647161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8" name="Ellipse 97"/>
            <p:cNvSpPr/>
            <p:nvPr/>
          </p:nvSpPr>
          <p:spPr>
            <a:xfrm>
              <a:off x="2714369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9" name="Ellipse 98"/>
            <p:cNvSpPr/>
            <p:nvPr/>
          </p:nvSpPr>
          <p:spPr>
            <a:xfrm>
              <a:off x="1781577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78" name="Ellipse 77"/>
          <p:cNvSpPr/>
          <p:nvPr/>
        </p:nvSpPr>
        <p:spPr bwMode="auto">
          <a:xfrm>
            <a:off x="5000524" y="1447800"/>
            <a:ext cx="1691092" cy="1617663"/>
          </a:xfrm>
          <a:prstGeom prst="ellipse">
            <a:avLst/>
          </a:prstGeom>
          <a:solidFill>
            <a:srgbClr val="0000CC"/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596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9" name="Oval 111"/>
          <p:cNvSpPr>
            <a:spLocks noChangeArrowheads="1"/>
          </p:cNvSpPr>
          <p:nvPr/>
        </p:nvSpPr>
        <p:spPr bwMode="auto">
          <a:xfrm>
            <a:off x="6413500" y="2746375"/>
            <a:ext cx="463550" cy="49371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0" name="Freeform 113"/>
          <p:cNvSpPr>
            <a:spLocks/>
          </p:cNvSpPr>
          <p:nvPr/>
        </p:nvSpPr>
        <p:spPr bwMode="auto">
          <a:xfrm>
            <a:off x="6642100" y="3230563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1" name="Oval 114"/>
          <p:cNvSpPr>
            <a:spLocks noChangeArrowheads="1"/>
          </p:cNvSpPr>
          <p:nvPr/>
        </p:nvSpPr>
        <p:spPr bwMode="auto">
          <a:xfrm>
            <a:off x="5565775" y="4281488"/>
            <a:ext cx="463550" cy="493712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2" name="Freeform 115"/>
          <p:cNvSpPr>
            <a:spLocks/>
          </p:cNvSpPr>
          <p:nvPr/>
        </p:nvSpPr>
        <p:spPr bwMode="auto">
          <a:xfrm>
            <a:off x="5922963" y="4743450"/>
            <a:ext cx="669925" cy="268288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3" name="Oval 116"/>
          <p:cNvSpPr>
            <a:spLocks noChangeArrowheads="1"/>
          </p:cNvSpPr>
          <p:nvPr/>
        </p:nvSpPr>
        <p:spPr bwMode="auto">
          <a:xfrm>
            <a:off x="7151688" y="5046663"/>
            <a:ext cx="463550" cy="493712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4" name="Freeform 117"/>
          <p:cNvSpPr>
            <a:spLocks/>
          </p:cNvSpPr>
          <p:nvPr/>
        </p:nvSpPr>
        <p:spPr bwMode="auto">
          <a:xfrm>
            <a:off x="7464425" y="5545138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5" name="Freeform 113"/>
          <p:cNvSpPr>
            <a:spLocks/>
          </p:cNvSpPr>
          <p:nvPr/>
        </p:nvSpPr>
        <p:spPr bwMode="auto">
          <a:xfrm>
            <a:off x="5097463" y="3267075"/>
            <a:ext cx="669925" cy="268288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6" name="Freeform 113"/>
          <p:cNvSpPr>
            <a:spLocks/>
          </p:cNvSpPr>
          <p:nvPr/>
        </p:nvSpPr>
        <p:spPr bwMode="auto">
          <a:xfrm rot="16200000">
            <a:off x="6639719" y="2401094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7" name="Freeform 113"/>
          <p:cNvSpPr>
            <a:spLocks/>
          </p:cNvSpPr>
          <p:nvPr/>
        </p:nvSpPr>
        <p:spPr bwMode="auto">
          <a:xfrm>
            <a:off x="5899150" y="3263900"/>
            <a:ext cx="669925" cy="268288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8" name="Freeform 117"/>
          <p:cNvSpPr>
            <a:spLocks/>
          </p:cNvSpPr>
          <p:nvPr/>
        </p:nvSpPr>
        <p:spPr bwMode="auto">
          <a:xfrm rot="16200000">
            <a:off x="7433469" y="4069557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9" name="Freeform 117"/>
          <p:cNvSpPr>
            <a:spLocks/>
          </p:cNvSpPr>
          <p:nvPr/>
        </p:nvSpPr>
        <p:spPr bwMode="auto">
          <a:xfrm rot="16200000">
            <a:off x="7462044" y="4777582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882842" y="228600"/>
            <a:ext cx="7767750" cy="69775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lacunes </a:t>
            </a:r>
            <a:r>
              <a:rPr lang="fr-F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"de point zéro"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28600" y="1195298"/>
            <a:ext cx="3962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Thouless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1969, </a:t>
            </a:r>
            <a:r>
              <a:rPr lang="en-US" b="1" i="1" dirty="0">
                <a:solidFill>
                  <a:srgbClr val="000000"/>
                </a:solidFill>
                <a:latin typeface="Times" pitchFamily="-111" charset="0"/>
              </a:rPr>
              <a:t>Andreev et </a:t>
            </a:r>
            <a:r>
              <a:rPr lang="en-US" b="1" i="1" dirty="0" err="1">
                <a:solidFill>
                  <a:srgbClr val="000000"/>
                </a:solidFill>
                <a:latin typeface="Times" pitchFamily="-111" charset="0"/>
              </a:rPr>
              <a:t>Lifshitz</a:t>
            </a:r>
            <a:r>
              <a:rPr lang="en-US" b="1" i="1" dirty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latin typeface="Times" pitchFamily="-111" charset="0"/>
              </a:rPr>
              <a:t>1969, Chester 1970:</a:t>
            </a:r>
          </a:p>
          <a:p>
            <a:pPr algn="l">
              <a:defRPr/>
            </a:pPr>
            <a:r>
              <a:rPr lang="en-US" b="1" i="1" dirty="0" err="1" smtClean="0">
                <a:solidFill>
                  <a:srgbClr val="000000"/>
                </a:solidFill>
                <a:latin typeface="Times" pitchFamily="-111" charset="0"/>
              </a:rPr>
              <a:t>l’hélium</a:t>
            </a:r>
            <a:r>
              <a:rPr lang="en-US" b="1" i="1" dirty="0" smtClean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" pitchFamily="-111" charset="0"/>
              </a:rPr>
              <a:t>solide</a:t>
            </a:r>
            <a:r>
              <a:rPr lang="en-US" b="1" i="1" dirty="0" smtClean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" pitchFamily="-111" charset="0"/>
              </a:rPr>
              <a:t>est</a:t>
            </a:r>
            <a:r>
              <a:rPr lang="en-US" b="1" i="1" dirty="0" smtClean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" pitchFamily="-111" charset="0"/>
              </a:rPr>
              <a:t>quantique</a:t>
            </a:r>
            <a:r>
              <a:rPr lang="en-US" b="1" i="1" dirty="0" smtClean="0">
                <a:solidFill>
                  <a:srgbClr val="000000"/>
                </a:solidFill>
                <a:latin typeface="Times" pitchFamily="-111" charset="0"/>
              </a:rPr>
              <a:t> (</a:t>
            </a:r>
            <a:r>
              <a:rPr lang="en-US" b="1" i="1" dirty="0" err="1" smtClean="0">
                <a:solidFill>
                  <a:srgbClr val="000000"/>
                </a:solidFill>
                <a:latin typeface="Times" pitchFamily="-111" charset="0"/>
              </a:rPr>
              <a:t>grandes</a:t>
            </a:r>
            <a:r>
              <a:rPr lang="en-US" b="1" i="1" dirty="0" smtClean="0">
                <a:solidFill>
                  <a:srgbClr val="000000"/>
                </a:solidFill>
                <a:latin typeface="Times" pitchFamily="-111" charset="0"/>
              </a:rPr>
              <a:t> fluctuations </a:t>
            </a:r>
            <a:r>
              <a:rPr lang="en-US" b="1" i="1" dirty="0" err="1" smtClean="0">
                <a:solidFill>
                  <a:srgbClr val="000000"/>
                </a:solidFill>
                <a:latin typeface="Times" pitchFamily="-111" charset="0"/>
              </a:rPr>
              <a:t>quantiques</a:t>
            </a:r>
            <a:r>
              <a:rPr lang="en-US" b="1" i="1" dirty="0" smtClean="0">
                <a:solidFill>
                  <a:srgbClr val="000000"/>
                </a:solidFill>
                <a:latin typeface="Times" pitchFamily="-111" charset="0"/>
              </a:rPr>
              <a:t> de position) </a:t>
            </a:r>
            <a:endParaRPr lang="en-US" b="1" i="1" dirty="0">
              <a:solidFill>
                <a:srgbClr val="00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en-US" b="1" i="1" dirty="0" err="1">
                <a:solidFill>
                  <a:srgbClr val="000000"/>
                </a:solidFill>
                <a:latin typeface="Times" pitchFamily="-111" charset="0"/>
              </a:rPr>
              <a:t>lacunes</a:t>
            </a:r>
            <a:r>
              <a:rPr lang="en-US" b="1" i="1" dirty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" pitchFamily="-111" charset="0"/>
              </a:rPr>
              <a:t>délocalisées</a:t>
            </a:r>
            <a:r>
              <a:rPr lang="en-US" b="1" i="1" dirty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" pitchFamily="-111" charset="0"/>
              </a:rPr>
              <a:t>à</a:t>
            </a:r>
            <a:r>
              <a:rPr lang="en-US" b="1" i="1" dirty="0">
                <a:solidFill>
                  <a:srgbClr val="000000"/>
                </a:solidFill>
                <a:latin typeface="Times" pitchFamily="-111" charset="0"/>
              </a:rPr>
              <a:t> T = 0 </a:t>
            </a:r>
          </a:p>
        </p:txBody>
      </p:sp>
      <p:grpSp>
        <p:nvGrpSpPr>
          <p:cNvPr id="7" name="Grouper 57"/>
          <p:cNvGrpSpPr>
            <a:grpSpLocks/>
          </p:cNvGrpSpPr>
          <p:nvPr/>
        </p:nvGrpSpPr>
        <p:grpSpPr bwMode="auto">
          <a:xfrm>
            <a:off x="533400" y="2749033"/>
            <a:ext cx="2493963" cy="1143000"/>
            <a:chOff x="533400" y="5181600"/>
            <a:chExt cx="2493963" cy="1143000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1046163" y="5181600"/>
              <a:ext cx="1981200" cy="1143000"/>
              <a:chOff x="3696" y="2880"/>
              <a:chExt cx="1248" cy="720"/>
            </a:xfrm>
          </p:grpSpPr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>
                <a:off x="3696" y="288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 rot="5400000">
                <a:off x="4320" y="2832"/>
                <a:ext cx="0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</p:grpSp>
        <p:grpSp>
          <p:nvGrpSpPr>
            <p:cNvPr id="9" name="Grouper 56"/>
            <p:cNvGrpSpPr>
              <a:grpSpLocks/>
            </p:cNvGrpSpPr>
            <p:nvPr/>
          </p:nvGrpSpPr>
          <p:grpSpPr bwMode="auto">
            <a:xfrm>
              <a:off x="533400" y="5257800"/>
              <a:ext cx="2417763" cy="1066800"/>
              <a:chOff x="533400" y="5257800"/>
              <a:chExt cx="2417763" cy="1066800"/>
            </a:xfrm>
          </p:grpSpPr>
          <p:grpSp>
            <p:nvGrpSpPr>
              <p:cNvPr id="10" name="Group 11"/>
              <p:cNvGrpSpPr>
                <a:grpSpLocks/>
              </p:cNvGrpSpPr>
              <p:nvPr/>
            </p:nvGrpSpPr>
            <p:grpSpPr bwMode="auto">
              <a:xfrm>
                <a:off x="1046163" y="5257800"/>
                <a:ext cx="1905000" cy="1066800"/>
                <a:chOff x="3888" y="2928"/>
                <a:chExt cx="1200" cy="672"/>
              </a:xfrm>
            </p:grpSpPr>
            <p:sp>
              <p:nvSpPr>
                <p:cNvPr id="2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888" y="2928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>
                  <a:off x="3888" y="3264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>
                  <a:off x="4224" y="2928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3" name="Line 15"/>
                <p:cNvSpPr>
                  <a:spLocks noChangeShapeType="1"/>
                </p:cNvSpPr>
                <p:nvPr/>
              </p:nvSpPr>
              <p:spPr bwMode="auto">
                <a:xfrm>
                  <a:off x="4224" y="3600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</p:grp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533400" y="5592762"/>
                <a:ext cx="5461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b="1" i="1" dirty="0">
                    <a:solidFill>
                      <a:srgbClr val="FF0000"/>
                    </a:solidFill>
                    <a:latin typeface="Times" pitchFamily="-111" charset="0"/>
                  </a:rPr>
                  <a:t>E</a:t>
                </a:r>
                <a:r>
                  <a:rPr lang="en-US" b="1" i="1" baseline="-25000" dirty="0">
                    <a:solidFill>
                      <a:srgbClr val="FF0000"/>
                    </a:solidFill>
                    <a:latin typeface="Times" pitchFamily="-111" charset="0"/>
                  </a:rPr>
                  <a:t>0</a:t>
                </a:r>
                <a:endParaRPr lang="en-US" b="1" i="1" dirty="0">
                  <a:solidFill>
                    <a:srgbClr val="FF0000"/>
                  </a:solidFill>
                  <a:latin typeface="Times" pitchFamily="-111" charset="0"/>
                </a:endParaRPr>
              </a:p>
            </p:txBody>
          </p:sp>
          <p:sp>
            <p:nvSpPr>
              <p:cNvPr id="12" name="Line 17"/>
              <p:cNvSpPr>
                <a:spLocks noChangeShapeType="1"/>
              </p:cNvSpPr>
              <p:nvPr/>
            </p:nvSpPr>
            <p:spPr bwMode="auto">
              <a:xfrm>
                <a:off x="1905000" y="5257800"/>
                <a:ext cx="0" cy="106680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stealth" w="med" len="lg"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981200" y="5638800"/>
                <a:ext cx="4445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zh</a:t>
                </a: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-111" charset="2"/>
                    <a:sym typeface="Symbol" pitchFamily="-111" charset="2"/>
                  </a:rPr>
                  <a:t></a:t>
                </a:r>
                <a:endParaRPr lang="en-US" sz="1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</p:grpSp>
      </p:grpSp>
      <p:sp>
        <p:nvSpPr>
          <p:cNvPr id="70" name="ZoneTexte 69"/>
          <p:cNvSpPr txBox="1"/>
          <p:nvPr/>
        </p:nvSpPr>
        <p:spPr>
          <a:xfrm>
            <a:off x="304800" y="4101747"/>
            <a:ext cx="3810000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b="1" i="1" dirty="0">
                <a:latin typeface="Times" pitchFamily="-111" charset="0"/>
              </a:rPr>
              <a:t>bas de </a:t>
            </a:r>
            <a:r>
              <a:rPr lang="en-US" b="1" i="1" dirty="0" err="1">
                <a:latin typeface="Times" pitchFamily="-111" charset="0"/>
              </a:rPr>
              <a:t>bande</a:t>
            </a:r>
            <a:r>
              <a:rPr lang="en-US" b="1" i="1" dirty="0">
                <a:latin typeface="Times" pitchFamily="-111" charset="0"/>
              </a:rPr>
              <a:t> </a:t>
            </a:r>
            <a:r>
              <a:rPr lang="en-US" b="1" i="1" dirty="0" err="1" smtClean="0">
                <a:latin typeface="Times" pitchFamily="-111" charset="0"/>
              </a:rPr>
              <a:t>négatif</a:t>
            </a:r>
            <a:r>
              <a:rPr lang="en-US" b="1" i="1" dirty="0">
                <a:latin typeface="Times" pitchFamily="-111" charset="0"/>
              </a:rPr>
              <a:t>:</a:t>
            </a:r>
          </a:p>
          <a:p>
            <a:pPr algn="l">
              <a:defRPr/>
            </a:pPr>
            <a:r>
              <a:rPr lang="en-US" b="1" i="1" dirty="0">
                <a:latin typeface="Times" pitchFamily="-111" charset="0"/>
              </a:rPr>
              <a:t>le </a:t>
            </a:r>
            <a:r>
              <a:rPr lang="en-US" b="1" i="1" dirty="0" err="1">
                <a:latin typeface="Times" pitchFamily="-111" charset="0"/>
              </a:rPr>
              <a:t>cristal</a:t>
            </a:r>
            <a:r>
              <a:rPr lang="en-US" b="1" i="1" dirty="0">
                <a:latin typeface="Times" pitchFamily="-111" charset="0"/>
              </a:rPr>
              <a:t> </a:t>
            </a:r>
            <a:r>
              <a:rPr lang="en-US" b="1" i="1" dirty="0" err="1">
                <a:latin typeface="Times" pitchFamily="-111" charset="0"/>
              </a:rPr>
              <a:t>serait</a:t>
            </a:r>
            <a:r>
              <a:rPr lang="en-US" b="1" i="1" dirty="0">
                <a:latin typeface="Times" pitchFamily="-111" charset="0"/>
              </a:rPr>
              <a:t> « incommensurable » </a:t>
            </a:r>
          </a:p>
          <a:p>
            <a:pPr algn="l">
              <a:defRPr/>
            </a:pPr>
            <a:r>
              <a:rPr lang="en-US" b="1" i="1" dirty="0">
                <a:latin typeface="Times" pitchFamily="-111" charset="0"/>
              </a:rPr>
              <a:t>BEC =&gt; </a:t>
            </a:r>
            <a:r>
              <a:rPr lang="en-US" b="1" i="1" dirty="0" err="1">
                <a:latin typeface="Times" pitchFamily="-111" charset="0"/>
              </a:rPr>
              <a:t>superfluidité</a:t>
            </a:r>
            <a:r>
              <a:rPr lang="en-US" b="1" i="1" dirty="0">
                <a:latin typeface="Times" pitchFamily="-111" charset="0"/>
              </a:rPr>
              <a:t> des </a:t>
            </a:r>
            <a:r>
              <a:rPr lang="en-US" b="1" i="1" dirty="0" err="1">
                <a:latin typeface="Times" pitchFamily="-111" charset="0"/>
              </a:rPr>
              <a:t>lacunes</a:t>
            </a:r>
            <a:endParaRPr lang="en-US" b="1" i="1" dirty="0">
              <a:latin typeface="Times" pitchFamily="-111" charset="0"/>
            </a:endParaRPr>
          </a:p>
          <a:p>
            <a:pPr algn="l">
              <a:defRPr/>
            </a:pPr>
            <a:r>
              <a:rPr lang="en-US" b="1" i="1" dirty="0">
                <a:solidFill>
                  <a:schemeClr val="tx2"/>
                </a:solidFill>
                <a:latin typeface="Times" pitchFamily="-111" charset="0"/>
              </a:rPr>
              <a:t>un module de </a:t>
            </a:r>
            <a:r>
              <a:rPr lang="en-US" b="1" i="1" dirty="0" err="1">
                <a:solidFill>
                  <a:schemeClr val="tx2"/>
                </a:solidFill>
                <a:latin typeface="Times" pitchFamily="-111" charset="0"/>
              </a:rPr>
              <a:t>cisaillement</a:t>
            </a:r>
            <a:r>
              <a:rPr lang="en-US" b="1" i="1" dirty="0">
                <a:solidFill>
                  <a:schemeClr val="tx2"/>
                </a:solidFill>
                <a:latin typeface="Times" pitchFamily="-111" charset="0"/>
              </a:rPr>
              <a:t> non-</a:t>
            </a:r>
            <a:r>
              <a:rPr lang="en-US" b="1" i="1" dirty="0" err="1">
                <a:solidFill>
                  <a:schemeClr val="tx2"/>
                </a:solidFill>
                <a:latin typeface="Times" pitchFamily="-111" charset="0"/>
              </a:rPr>
              <a:t>nul</a:t>
            </a:r>
            <a:r>
              <a:rPr lang="en-US" b="1" i="1" dirty="0">
                <a:solidFill>
                  <a:schemeClr val="tx2"/>
                </a:solidFill>
                <a:latin typeface="Times" pitchFamily="-111" charset="0"/>
              </a:rPr>
              <a:t> ET </a:t>
            </a:r>
            <a:r>
              <a:rPr lang="en-US" b="1" i="1" dirty="0" err="1">
                <a:solidFill>
                  <a:schemeClr val="tx2"/>
                </a:solidFill>
                <a:latin typeface="Times" pitchFamily="-111" charset="0"/>
              </a:rPr>
              <a:t>superfluidité</a:t>
            </a:r>
            <a:r>
              <a:rPr lang="en-US" b="1" i="1" dirty="0">
                <a:solidFill>
                  <a:schemeClr val="tx2"/>
                </a:solidFill>
                <a:latin typeface="Times" pitchFamily="-111" charset="0"/>
              </a:rPr>
              <a:t> </a:t>
            </a:r>
            <a:r>
              <a:rPr lang="en-US" b="1" i="1" dirty="0" err="1">
                <a:solidFill>
                  <a:schemeClr val="tx2"/>
                </a:solidFill>
                <a:latin typeface="Times" pitchFamily="-111" charset="0"/>
              </a:rPr>
              <a:t>d'une</a:t>
            </a:r>
            <a:r>
              <a:rPr lang="en-US" b="1" i="1" dirty="0">
                <a:solidFill>
                  <a:schemeClr val="tx2"/>
                </a:solidFill>
                <a:latin typeface="Times" pitchFamily="-111" charset="0"/>
              </a:rPr>
              <a:t> </a:t>
            </a:r>
            <a:r>
              <a:rPr lang="en-US" b="1" i="1" dirty="0" err="1">
                <a:solidFill>
                  <a:schemeClr val="tx2"/>
                </a:solidFill>
                <a:latin typeface="Times" pitchFamily="-111" charset="0"/>
              </a:rPr>
              <a:t>partie</a:t>
            </a:r>
            <a:r>
              <a:rPr lang="en-US" b="1" i="1" dirty="0">
                <a:solidFill>
                  <a:schemeClr val="tx2"/>
                </a:solidFill>
                <a:latin typeface="Times" pitchFamily="-111" charset="0"/>
              </a:rPr>
              <a:t> de la masse!</a:t>
            </a:r>
            <a:endParaRPr lang="fr-FR" dirty="0">
              <a:latin typeface="Times" pitchFamily="-111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244298" y="6449386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les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cristaux sont 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commensurables… donc pas supersolides ?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147527" y="5780671"/>
            <a:ext cx="85030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Mais </a:t>
            </a:r>
            <a:r>
              <a:rPr lang="fr-FR" b="1" i="1" dirty="0" err="1">
                <a:solidFill>
                  <a:srgbClr val="FF0000"/>
                </a:solidFill>
                <a:latin typeface="Times" pitchFamily="-105" charset="0"/>
              </a:rPr>
              <a:t>h</a:t>
            </a:r>
            <a:r>
              <a:rPr lang="fr-FR" b="1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fr-FR" b="1" i="1" dirty="0">
                <a:solidFill>
                  <a:srgbClr val="FF0000"/>
                </a:solidFill>
                <a:latin typeface="Times" pitchFamily="-105" charset="0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~ 1.6 </a:t>
            </a:r>
            <a:r>
              <a:rPr lang="fr-FR" b="1" i="1" dirty="0">
                <a:solidFill>
                  <a:srgbClr val="FF0000"/>
                </a:solidFill>
                <a:latin typeface="Times" pitchFamily="-105" charset="0"/>
              </a:rPr>
              <a:t>K </a:t>
            </a: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et le bas de la bande est à + </a:t>
            </a:r>
            <a:r>
              <a:rPr lang="fr-FR" b="1" i="1" dirty="0">
                <a:solidFill>
                  <a:srgbClr val="FF0000"/>
                </a:solidFill>
                <a:latin typeface="Times" pitchFamily="-105" charset="0"/>
              </a:rPr>
              <a:t>13K 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(Clark and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Ceperley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</a:t>
            </a: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2008,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05" charset="0"/>
              </a:rPr>
              <a:t>Prokof’ev</a:t>
            </a: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,</a:t>
            </a:r>
          </a:p>
          <a:p>
            <a:pPr>
              <a:defRPr/>
            </a:pP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05" charset="0"/>
              </a:rPr>
              <a:t>Svistunov</a:t>
            </a: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,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05" charset="0"/>
              </a:rPr>
              <a:t>Boninsegni</a:t>
            </a: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 et al. 2006-8, malgré PW Anderson,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05" charset="0"/>
              </a:rPr>
              <a:t>Reatto</a:t>
            </a: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…)</a:t>
            </a:r>
            <a:endParaRPr lang="fr-FR" b="1" i="1" dirty="0">
              <a:solidFill>
                <a:srgbClr val="0000FF"/>
              </a:solidFill>
              <a:latin typeface="Times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1396008"/>
          </a:xfrm>
        </p:spPr>
        <p:txBody>
          <a:bodyPr/>
          <a:lstStyle/>
          <a:p>
            <a:r>
              <a:rPr lang="fr-FR" b="1" i="1" u="sng" dirty="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Plan de l’exposé</a:t>
            </a:r>
            <a:endParaRPr lang="fr-FR" b="1" i="1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3568" y="2132856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1 – La superfluidité:</a:t>
            </a:r>
          </a:p>
          <a:p>
            <a:pPr algn="l"/>
            <a:r>
              <a:rPr lang="fr-FR" b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découverte</a:t>
            </a:r>
          </a:p>
          <a:p>
            <a:pPr algn="l"/>
            <a:r>
              <a:rPr lang="fr-FR" b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propriétés principales</a:t>
            </a:r>
          </a:p>
          <a:p>
            <a:pPr algn="l"/>
            <a:r>
              <a:rPr lang="fr-FR" b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lien avec d’autres « super-états » de la matière (condensation de Bose-Einstein, </a:t>
            </a:r>
            <a:r>
              <a:rPr lang="fr-FR" b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supraconductivité, </a:t>
            </a:r>
            <a:r>
              <a:rPr lang="fr-FR" b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supersolidité</a:t>
            </a:r>
            <a:r>
              <a:rPr lang="fr-FR" b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, superplasticité …)</a:t>
            </a:r>
            <a:endParaRPr lang="fr-FR" b="1" dirty="0" smtClean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568" y="4911551"/>
            <a:ext cx="5661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2</a:t>
            </a:r>
            <a:r>
              <a:rPr lang="fr-FR" b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– l’hélium </a:t>
            </a:r>
            <a:r>
              <a:rPr lang="fr-FR" b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solide est-il superfluide </a:t>
            </a:r>
            <a:r>
              <a:rPr lang="fr-FR" b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ou superplastique ?</a:t>
            </a:r>
            <a:endParaRPr lang="fr-FR" b="1" dirty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089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81000"/>
            <a:ext cx="3962400" cy="58066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désordre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7475" y="4598303"/>
            <a:ext cx="85321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impuretés ( </a:t>
            </a:r>
            <a:r>
              <a:rPr lang="fr-FR" b="1" i="1" baseline="3000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He) pourraient se lier aux défauts existants et changer leurs propriétés</a:t>
            </a:r>
          </a:p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(Kuklov 2009)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7475" y="5346008"/>
            <a:ext cx="87979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différentes anomalies observées dans les cristaux d'</a:t>
            </a:r>
            <a:r>
              <a:rPr lang="fr-FR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4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sont très sensibles</a:t>
            </a:r>
          </a:p>
          <a:p>
            <a:pPr algn="l">
              <a:defRPr/>
            </a:pP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au désordre (rarement caractérisé...)</a:t>
            </a:r>
          </a:p>
          <a:p>
            <a:pPr algn="l">
              <a:defRPr/>
            </a:pP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à la concentration en  </a:t>
            </a:r>
            <a:r>
              <a:rPr lang="fr-FR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(même au delà de 10</a:t>
            </a:r>
            <a:r>
              <a:rPr lang="fr-FR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-9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!)</a:t>
            </a:r>
          </a:p>
          <a:p>
            <a:pPr algn="l">
              <a:defRPr/>
            </a:pP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voir Kim et al.,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Rittner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and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Reppy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 Day and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Rojas et al.( ENS 2009)...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117475" y="1323975"/>
            <a:ext cx="8383343" cy="3139321"/>
            <a:chOff x="117475" y="1323975"/>
            <a:chExt cx="8383343" cy="3139321"/>
          </a:xfrm>
        </p:grpSpPr>
        <p:sp>
          <p:nvSpPr>
            <p:cNvPr id="595977" name="Text Box 9"/>
            <p:cNvSpPr txBox="1">
              <a:spLocks noChangeArrowheads="1"/>
            </p:cNvSpPr>
            <p:nvPr/>
          </p:nvSpPr>
          <p:spPr bwMode="auto">
            <a:xfrm>
              <a:off x="117475" y="1323975"/>
              <a:ext cx="8383343" cy="313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defRPr/>
              </a:pPr>
              <a:r>
                <a:rPr lang="fr-FR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Les </a:t>
              </a:r>
              <a:r>
                <a:rPr lang="fr-FR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cristaux réels </a:t>
              </a:r>
              <a:r>
                <a:rPr lang="fr-FR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contiennent des défauts</a:t>
              </a:r>
            </a:p>
            <a:p>
              <a:pPr>
                <a:defRPr/>
              </a:pPr>
              <a:r>
                <a:rPr lang="fr-FR" b="1" i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dislocations dans les monocristaux                      joints de grains dans les </a:t>
              </a:r>
              <a:r>
                <a:rPr lang="fr-FR" b="1" i="1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polycristaux</a:t>
              </a:r>
              <a:endParaRPr lang="fr-FR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r>
                <a:rPr lang="fr-FR" b="1" i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régions vitreuses dans des échantillons mal </a:t>
              </a:r>
              <a:r>
                <a:rPr lang="fr-FR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cristallisés ?</a:t>
              </a:r>
              <a:endParaRPr lang="fr-FR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r>
                <a:rPr lang="fr-FR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où l'échange est plus facile</a:t>
              </a:r>
            </a:p>
            <a:p>
              <a:pPr algn="l">
                <a:defRPr/>
              </a:pPr>
              <a:r>
                <a:rPr lang="fr-FR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=&gt; la </a:t>
              </a:r>
              <a:r>
                <a:rPr lang="fr-FR" b="1" i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supersolidité</a:t>
              </a:r>
              <a:r>
                <a:rPr lang="fr-FR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pourrait donc exister à l'intérieur de ces défauts</a:t>
              </a:r>
            </a:p>
            <a:p>
              <a:pPr algn="l">
                <a:defRPr/>
              </a:pPr>
              <a:r>
                <a:rPr lang="fr-FR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(</a:t>
              </a:r>
              <a:r>
                <a:rPr lang="fr-FR" b="1" i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Pollet</a:t>
              </a:r>
              <a:r>
                <a:rPr lang="fr-FR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, </a:t>
              </a:r>
              <a:r>
                <a:rPr lang="fr-FR" b="1" i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Boninsegni</a:t>
              </a:r>
              <a:r>
                <a:rPr lang="fr-FR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, </a:t>
              </a:r>
              <a:r>
                <a:rPr lang="fr-FR" b="1" i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Svistunov</a:t>
              </a:r>
              <a:r>
                <a:rPr lang="fr-FR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, </a:t>
              </a:r>
              <a:r>
                <a:rPr lang="fr-FR" b="1" i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Prokofev</a:t>
              </a:r>
              <a:r>
                <a:rPr lang="fr-FR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, </a:t>
              </a:r>
              <a:r>
                <a:rPr lang="fr-FR" b="1" i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Kuklov</a:t>
              </a:r>
              <a:r>
                <a:rPr lang="fr-FR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, </a:t>
              </a:r>
              <a:r>
                <a:rPr lang="fr-FR" b="1" i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Troyer</a:t>
              </a:r>
              <a:r>
                <a:rPr lang="fr-FR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et al. 2007-2008)</a:t>
              </a:r>
            </a:p>
          </p:txBody>
        </p:sp>
        <p:pic>
          <p:nvPicPr>
            <p:cNvPr id="7" name="Image 6" descr="dislocation_3dim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340" y="2009625"/>
              <a:ext cx="1409700" cy="1222375"/>
            </a:xfrm>
            <a:prstGeom prst="rect">
              <a:avLst/>
            </a:prstGeom>
          </p:spPr>
        </p:pic>
        <p:pic>
          <p:nvPicPr>
            <p:cNvPr id="8" name="Image 7" descr="joints - copi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8193" y="2009625"/>
              <a:ext cx="1790014" cy="12223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8382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3600" b="1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un réseau superfluide de dislocations ?</a:t>
            </a:r>
          </a:p>
        </p:txBody>
      </p:sp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3">
            <a:lum bright="-44000" contrast="56000"/>
          </a:blip>
          <a:srcRect/>
          <a:stretch>
            <a:fillRect/>
          </a:stretch>
        </p:blipFill>
        <p:spPr bwMode="auto">
          <a:xfrm>
            <a:off x="1066800" y="1371600"/>
            <a:ext cx="73279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9460" name="Text Box 1028"/>
          <p:cNvSpPr txBox="1">
            <a:spLocks noChangeArrowheads="1"/>
          </p:cNvSpPr>
          <p:nvPr/>
        </p:nvSpPr>
        <p:spPr bwMode="auto">
          <a:xfrm>
            <a:off x="304800" y="5334000"/>
            <a:ext cx="79933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>
                <a:latin typeface="Times" pitchFamily="-111" charset="0"/>
              </a:rPr>
              <a:t>le long d'une dislocation, longueur de cohérence l </a:t>
            </a:r>
            <a:r>
              <a:rPr lang="fr-FR" altLang="ja-JP" b="1" i="1" dirty="0"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 a (</a:t>
            </a:r>
            <a:r>
              <a:rPr lang="fr-FR" altLang="ja-JP" b="1" i="1" dirty="0" err="1"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T</a:t>
            </a:r>
            <a:r>
              <a:rPr lang="fr-FR" altLang="ja-JP" b="1" i="1" dirty="0"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*/</a:t>
            </a:r>
            <a:r>
              <a:rPr lang="fr-FR" altLang="ja-JP" b="1" i="1" dirty="0" err="1"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T</a:t>
            </a:r>
            <a:r>
              <a:rPr lang="fr-FR" altLang="ja-JP" b="1" i="1" dirty="0"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)</a:t>
            </a:r>
          </a:p>
          <a:p>
            <a:pPr algn="l">
              <a:defRPr/>
            </a:pPr>
            <a:r>
              <a:rPr lang="fr-FR" altLang="ja-JP" b="1" i="1" dirty="0"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percolation de la </a:t>
            </a:r>
            <a:r>
              <a:rPr lang="fr-FR" altLang="ja-JP" b="1" i="1" dirty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cohérence quantique dans un réseau 3D (</a:t>
            </a:r>
            <a:r>
              <a:rPr lang="fr-FR" altLang="ja-JP" b="1" i="1" dirty="0" err="1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Shevchenko</a:t>
            </a:r>
            <a:r>
              <a:rPr lang="fr-FR" altLang="ja-JP" b="1" i="1" dirty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) à </a:t>
            </a:r>
            <a:r>
              <a:rPr lang="fr-FR" altLang="ja-JP" b="1" i="1" dirty="0" err="1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T</a:t>
            </a:r>
            <a:r>
              <a:rPr lang="fr-FR" altLang="ja-JP" b="1" i="1" dirty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&lt;T</a:t>
            </a:r>
            <a:r>
              <a:rPr lang="fr-FR" altLang="ja-JP" b="1" i="1" baseline="-25000" dirty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</a:t>
            </a:r>
            <a:r>
              <a:rPr lang="fr-FR" altLang="ja-JP" b="1" i="1" dirty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? </a:t>
            </a:r>
          </a:p>
          <a:p>
            <a:pPr algn="l">
              <a:defRPr/>
            </a:pPr>
            <a:r>
              <a:rPr lang="fr-FR" altLang="ja-JP" b="1" i="1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Peut-être, mais T</a:t>
            </a:r>
            <a:r>
              <a:rPr lang="fr-FR" altLang="ja-JP" b="1" i="1" baseline="-25000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</a:t>
            </a:r>
            <a:r>
              <a:rPr lang="fr-FR" altLang="ja-JP" b="1" i="1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&lt;&lt; 100 </a:t>
            </a:r>
            <a:r>
              <a:rPr lang="fr-FR" altLang="ja-JP" b="1" i="1" dirty="0" err="1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mK</a:t>
            </a:r>
            <a:r>
              <a:rPr lang="fr-FR" altLang="ja-JP" b="1" i="1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sauf si la densité de dislocations est très grande</a:t>
            </a:r>
          </a:p>
          <a:p>
            <a:pPr algn="l">
              <a:defRPr/>
            </a:pPr>
            <a:r>
              <a:rPr lang="fr-FR" altLang="ja-JP" b="1" i="1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et il semble très difficile de construire une fraction </a:t>
            </a:r>
            <a:r>
              <a:rPr lang="fr-FR" altLang="ja-JP" b="1" i="1" dirty="0" err="1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supersolide</a:t>
            </a:r>
            <a:r>
              <a:rPr lang="fr-FR" altLang="ja-JP" b="1" i="1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de ~1%!</a:t>
            </a: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</a:p>
        </p:txBody>
      </p:sp>
      <p:sp>
        <p:nvSpPr>
          <p:cNvPr id="659461" name="Text Box 1029"/>
          <p:cNvSpPr txBox="1">
            <a:spLocks noChangeArrowheads="1"/>
          </p:cNvSpPr>
          <p:nvPr/>
        </p:nvSpPr>
        <p:spPr bwMode="auto">
          <a:xfrm>
            <a:off x="1635125" y="4594225"/>
            <a:ext cx="270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Boninsegni et al. PRL 2007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1"/>
            <a:ext cx="8458200" cy="1042894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un modèle possible pour la </a:t>
            </a:r>
            <a:r>
              <a:rPr lang="fr-FR" sz="2800" b="1" dirty="0" err="1" smtClean="0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supersolidité</a:t>
            </a:r>
            <a:r>
              <a:rPr lang="fr-FR" sz="2800" b="1" dirty="0" smtClean="0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  </a:t>
            </a:r>
            <a:endParaRPr lang="fr-FR" sz="2800" b="1" i="1" dirty="0" smtClean="0">
              <a:latin typeface="Times New Roman"/>
              <a:ea typeface="ＭＳ Ｐゴシック" pitchFamily="28" charset="-128"/>
              <a:cs typeface="Times New Roman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399" y="4983100"/>
            <a:ext cx="886923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supersolidité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n’existerait qu’à l’intérieur des défauts , ici des dislocations qui formeraient un réseau interconnecté </a:t>
            </a:r>
            <a:r>
              <a:rPr lang="fr-FR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</a:t>
            </a:r>
            <a:r>
              <a:rPr lang="fr-FR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Pollet</a:t>
            </a:r>
            <a:r>
              <a:rPr lang="fr-F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sz="2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Boninsegni</a:t>
            </a:r>
            <a:r>
              <a:rPr lang="fr-F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et </a:t>
            </a:r>
            <a:r>
              <a:rPr lang="fr-F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al. 2007-2008</a:t>
            </a:r>
            <a:r>
              <a:rPr lang="fr-FR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). </a:t>
            </a:r>
            <a:endParaRPr lang="fr-FR" altLang="ja-JP" sz="2000" b="1" i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1" charset="-128"/>
              <a:cs typeface="ＭＳ Ｐゴシック" pitchFamily="-111" charset="-128"/>
            </a:endParaRPr>
          </a:p>
          <a:p>
            <a:pPr>
              <a:defRPr/>
            </a:pPr>
            <a:r>
              <a:rPr lang="fr-FR" altLang="ja-JP" sz="2000" b="1" i="1" dirty="0" smtClean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difficulté:</a:t>
            </a:r>
          </a:p>
          <a:p>
            <a:pPr>
              <a:defRPr/>
            </a:pPr>
            <a:r>
              <a:rPr lang="fr-FR" altLang="ja-JP" sz="2000" b="1" i="1" dirty="0" smtClean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il faudrait une très grande densité de dislocations pour obtenir Tc </a:t>
            </a:r>
            <a:r>
              <a:rPr lang="fr-FR" altLang="ja-JP" sz="2000" b="1" i="1" dirty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~100 </a:t>
            </a:r>
            <a:r>
              <a:rPr lang="fr-FR" altLang="ja-JP" sz="2000" b="1" i="1" dirty="0" err="1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mK</a:t>
            </a:r>
            <a:r>
              <a:rPr lang="fr-FR" altLang="ja-JP" sz="2000" b="1" i="1" dirty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and ~1% </a:t>
            </a:r>
            <a:r>
              <a:rPr lang="fr-FR" altLang="ja-JP" sz="2000" b="1" i="1" dirty="0" smtClean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de fraction superfluide</a:t>
            </a:r>
            <a:endParaRPr lang="fr-FR" sz="2000" b="1" i="1" dirty="0">
              <a:solidFill>
                <a:srgbClr val="0000FF"/>
              </a:solidFill>
              <a:latin typeface="Times" pitchFamily="-112" charset="0"/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766763" y="1565010"/>
            <a:ext cx="4421187" cy="3228975"/>
            <a:chOff x="766763" y="1767030"/>
            <a:chExt cx="4421187" cy="3228975"/>
          </a:xfrm>
        </p:grpSpPr>
        <p:grpSp>
          <p:nvGrpSpPr>
            <p:cNvPr id="5" name="Grouper 28"/>
            <p:cNvGrpSpPr>
              <a:grpSpLocks/>
            </p:cNvGrpSpPr>
            <p:nvPr/>
          </p:nvGrpSpPr>
          <p:grpSpPr bwMode="auto">
            <a:xfrm>
              <a:off x="766763" y="1767030"/>
              <a:ext cx="3471862" cy="3228975"/>
              <a:chOff x="175639" y="513379"/>
              <a:chExt cx="3472503" cy="3228883"/>
            </a:xfrm>
          </p:grpSpPr>
          <p:sp>
            <p:nvSpPr>
              <p:cNvPr id="117" name="Forme libre 116"/>
              <p:cNvSpPr/>
              <p:nvPr/>
            </p:nvSpPr>
            <p:spPr>
              <a:xfrm>
                <a:off x="580526" y="668950"/>
                <a:ext cx="2405507" cy="1038195"/>
              </a:xfrm>
              <a:custGeom>
                <a:avLst/>
                <a:gdLst>
                  <a:gd name="connsiteX0" fmla="*/ 0 w 2405071"/>
                  <a:gd name="connsiteY0" fmla="*/ 209404 h 1038016"/>
                  <a:gd name="connsiteX1" fmla="*/ 378326 w 2405071"/>
                  <a:gd name="connsiteY1" fmla="*/ 6755 h 1038016"/>
                  <a:gd name="connsiteX2" fmla="*/ 1040396 w 2405071"/>
                  <a:gd name="connsiteY2" fmla="*/ 249934 h 1038016"/>
                  <a:gd name="connsiteX3" fmla="*/ 1472769 w 2405071"/>
                  <a:gd name="connsiteY3" fmla="*/ 898413 h 1038016"/>
                  <a:gd name="connsiteX4" fmla="*/ 2269955 w 2405071"/>
                  <a:gd name="connsiteY4" fmla="*/ 1020003 h 1038016"/>
                  <a:gd name="connsiteX5" fmla="*/ 2283467 w 2405071"/>
                  <a:gd name="connsiteY5" fmla="*/ 1006493 h 1038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05071" h="1038016">
                    <a:moveTo>
                      <a:pt x="0" y="209404"/>
                    </a:moveTo>
                    <a:cubicBezTo>
                      <a:pt x="102463" y="104702"/>
                      <a:pt x="204927" y="0"/>
                      <a:pt x="378326" y="6755"/>
                    </a:cubicBezTo>
                    <a:cubicBezTo>
                      <a:pt x="551725" y="13510"/>
                      <a:pt x="857989" y="101324"/>
                      <a:pt x="1040396" y="249934"/>
                    </a:cubicBezTo>
                    <a:cubicBezTo>
                      <a:pt x="1222803" y="398544"/>
                      <a:pt x="1267843" y="770068"/>
                      <a:pt x="1472769" y="898413"/>
                    </a:cubicBezTo>
                    <a:cubicBezTo>
                      <a:pt x="1677696" y="1026758"/>
                      <a:pt x="2134839" y="1001990"/>
                      <a:pt x="2269955" y="1020003"/>
                    </a:cubicBezTo>
                    <a:cubicBezTo>
                      <a:pt x="2405071" y="1038016"/>
                      <a:pt x="2283467" y="1006493"/>
                      <a:pt x="2283467" y="1006493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18" name="Forme libre 117"/>
              <p:cNvSpPr/>
              <p:nvPr/>
            </p:nvSpPr>
            <p:spPr>
              <a:xfrm>
                <a:off x="396342" y="878494"/>
                <a:ext cx="409651" cy="2120840"/>
              </a:xfrm>
              <a:custGeom>
                <a:avLst/>
                <a:gdLst>
                  <a:gd name="connsiteX0" fmla="*/ 184659 w 409854"/>
                  <a:gd name="connsiteY0" fmla="*/ 0 h 2121066"/>
                  <a:gd name="connsiteX1" fmla="*/ 22520 w 409854"/>
                  <a:gd name="connsiteY1" fmla="*/ 513379 h 2121066"/>
                  <a:gd name="connsiteX2" fmla="*/ 319776 w 409854"/>
                  <a:gd name="connsiteY2" fmla="*/ 1053778 h 2121066"/>
                  <a:gd name="connsiteX3" fmla="*/ 400846 w 409854"/>
                  <a:gd name="connsiteY3" fmla="*/ 1702257 h 2121066"/>
                  <a:gd name="connsiteX4" fmla="*/ 265729 w 409854"/>
                  <a:gd name="connsiteY4" fmla="*/ 2121066 h 2121066"/>
                  <a:gd name="connsiteX5" fmla="*/ 265729 w 409854"/>
                  <a:gd name="connsiteY5" fmla="*/ 2121066 h 2121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9854" h="2121066">
                    <a:moveTo>
                      <a:pt x="184659" y="0"/>
                    </a:moveTo>
                    <a:cubicBezTo>
                      <a:pt x="92329" y="168874"/>
                      <a:pt x="0" y="337749"/>
                      <a:pt x="22520" y="513379"/>
                    </a:cubicBezTo>
                    <a:cubicBezTo>
                      <a:pt x="45040" y="689009"/>
                      <a:pt x="256722" y="855632"/>
                      <a:pt x="319776" y="1053778"/>
                    </a:cubicBezTo>
                    <a:cubicBezTo>
                      <a:pt x="382830" y="1251924"/>
                      <a:pt x="409854" y="1524376"/>
                      <a:pt x="400846" y="1702257"/>
                    </a:cubicBezTo>
                    <a:cubicBezTo>
                      <a:pt x="391838" y="1880138"/>
                      <a:pt x="265729" y="2121066"/>
                      <a:pt x="265729" y="2121066"/>
                    </a:cubicBezTo>
                    <a:lnTo>
                      <a:pt x="265729" y="212106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19" name="Forme libre 118"/>
              <p:cNvSpPr/>
              <p:nvPr/>
            </p:nvSpPr>
            <p:spPr>
              <a:xfrm>
                <a:off x="2878063" y="1688096"/>
                <a:ext cx="281039" cy="1811286"/>
              </a:xfrm>
              <a:custGeom>
                <a:avLst/>
                <a:gdLst>
                  <a:gd name="connsiteX0" fmla="*/ 0 w 281492"/>
                  <a:gd name="connsiteY0" fmla="*/ 0 h 1810336"/>
                  <a:gd name="connsiteX1" fmla="*/ 256721 w 281492"/>
                  <a:gd name="connsiteY1" fmla="*/ 607948 h 1810336"/>
                  <a:gd name="connsiteX2" fmla="*/ 148628 w 281492"/>
                  <a:gd name="connsiteY2" fmla="*/ 1202387 h 1810336"/>
                  <a:gd name="connsiteX3" fmla="*/ 229697 w 281492"/>
                  <a:gd name="connsiteY3" fmla="*/ 1810336 h 1810336"/>
                  <a:gd name="connsiteX4" fmla="*/ 229697 w 281492"/>
                  <a:gd name="connsiteY4" fmla="*/ 1810336 h 1810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492" h="1810336">
                    <a:moveTo>
                      <a:pt x="0" y="0"/>
                    </a:moveTo>
                    <a:cubicBezTo>
                      <a:pt x="115975" y="203775"/>
                      <a:pt x="231950" y="407550"/>
                      <a:pt x="256721" y="607948"/>
                    </a:cubicBezTo>
                    <a:cubicBezTo>
                      <a:pt x="281492" y="808346"/>
                      <a:pt x="153132" y="1001989"/>
                      <a:pt x="148628" y="1202387"/>
                    </a:cubicBezTo>
                    <a:cubicBezTo>
                      <a:pt x="144124" y="1402785"/>
                      <a:pt x="229697" y="1810336"/>
                      <a:pt x="229697" y="1810336"/>
                    </a:cubicBezTo>
                    <a:lnTo>
                      <a:pt x="229697" y="181033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20" name="Forme libre 119"/>
              <p:cNvSpPr>
                <a:spLocks noChangeArrowheads="1"/>
              </p:cNvSpPr>
              <p:nvPr/>
            </p:nvSpPr>
            <p:spPr bwMode="auto">
              <a:xfrm flipV="1">
                <a:off x="175639" y="3039020"/>
                <a:ext cx="512857" cy="190495"/>
              </a:xfrm>
              <a:custGeom>
                <a:avLst/>
                <a:gdLst>
                  <a:gd name="T0" fmla="*/ 0 w 513442"/>
                  <a:gd name="T1" fmla="*/ 0 h 445829"/>
                  <a:gd name="T2" fmla="*/ 378326 w 513442"/>
                  <a:gd name="T3" fmla="*/ 126094 h 445829"/>
                  <a:gd name="T4" fmla="*/ 378326 w 513442"/>
                  <a:gd name="T5" fmla="*/ 126094 h 445829"/>
                  <a:gd name="T6" fmla="*/ 513442 w 513442"/>
                  <a:gd name="T7" fmla="*/ 189141 h 4458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2"/>
                  <a:gd name="T13" fmla="*/ 0 h 445829"/>
                  <a:gd name="T14" fmla="*/ 513442 w 513442"/>
                  <a:gd name="T15" fmla="*/ 445829 h 4458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2" h="445829">
                    <a:moveTo>
                      <a:pt x="0" y="0"/>
                    </a:moveTo>
                    <a:lnTo>
                      <a:pt x="378326" y="297219"/>
                    </a:lnTo>
                    <a:lnTo>
                      <a:pt x="513442" y="445829"/>
                    </a:lnTo>
                  </a:path>
                </a:pathLst>
              </a:custGeom>
              <a:noFill/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rot="108000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n-lt"/>
                </a:endParaRPr>
              </a:p>
            </p:txBody>
          </p:sp>
          <p:sp>
            <p:nvSpPr>
              <p:cNvPr id="121" name="Forme libre 120"/>
              <p:cNvSpPr/>
              <p:nvPr/>
            </p:nvSpPr>
            <p:spPr>
              <a:xfrm>
                <a:off x="3135285" y="3499382"/>
                <a:ext cx="512857" cy="242880"/>
              </a:xfrm>
              <a:custGeom>
                <a:avLst/>
                <a:gdLst>
                  <a:gd name="connsiteX0" fmla="*/ 0 w 513442"/>
                  <a:gd name="connsiteY0" fmla="*/ 0 h 445829"/>
                  <a:gd name="connsiteX1" fmla="*/ 378326 w 513442"/>
                  <a:gd name="connsiteY1" fmla="*/ 297219 h 445829"/>
                  <a:gd name="connsiteX2" fmla="*/ 378326 w 513442"/>
                  <a:gd name="connsiteY2" fmla="*/ 297219 h 445829"/>
                  <a:gd name="connsiteX3" fmla="*/ 513442 w 513442"/>
                  <a:gd name="connsiteY3" fmla="*/ 445829 h 44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442" h="445829">
                    <a:moveTo>
                      <a:pt x="0" y="0"/>
                    </a:moveTo>
                    <a:lnTo>
                      <a:pt x="378326" y="297219"/>
                    </a:lnTo>
                    <a:lnTo>
                      <a:pt x="378326" y="297219"/>
                    </a:lnTo>
                    <a:lnTo>
                      <a:pt x="513442" y="44582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22" name="Forme libre 121"/>
              <p:cNvSpPr/>
              <p:nvPr/>
            </p:nvSpPr>
            <p:spPr>
              <a:xfrm>
                <a:off x="223273" y="513379"/>
                <a:ext cx="514445" cy="242881"/>
              </a:xfrm>
              <a:custGeom>
                <a:avLst/>
                <a:gdLst>
                  <a:gd name="connsiteX0" fmla="*/ 0 w 513442"/>
                  <a:gd name="connsiteY0" fmla="*/ 0 h 445829"/>
                  <a:gd name="connsiteX1" fmla="*/ 378326 w 513442"/>
                  <a:gd name="connsiteY1" fmla="*/ 297219 h 445829"/>
                  <a:gd name="connsiteX2" fmla="*/ 378326 w 513442"/>
                  <a:gd name="connsiteY2" fmla="*/ 297219 h 445829"/>
                  <a:gd name="connsiteX3" fmla="*/ 513442 w 513442"/>
                  <a:gd name="connsiteY3" fmla="*/ 445829 h 44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442" h="445829">
                    <a:moveTo>
                      <a:pt x="0" y="0"/>
                    </a:moveTo>
                    <a:lnTo>
                      <a:pt x="378326" y="297219"/>
                    </a:lnTo>
                    <a:lnTo>
                      <a:pt x="378326" y="297219"/>
                    </a:lnTo>
                    <a:lnTo>
                      <a:pt x="513442" y="44582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23" name="Forme libre 122"/>
              <p:cNvSpPr>
                <a:spLocks noChangeArrowheads="1"/>
              </p:cNvSpPr>
              <p:nvPr/>
            </p:nvSpPr>
            <p:spPr bwMode="auto">
              <a:xfrm flipV="1">
                <a:off x="2878063" y="1451565"/>
                <a:ext cx="512857" cy="255580"/>
              </a:xfrm>
              <a:custGeom>
                <a:avLst/>
                <a:gdLst>
                  <a:gd name="T0" fmla="*/ 0 w 513442"/>
                  <a:gd name="T1" fmla="*/ 0 h 445829"/>
                  <a:gd name="T2" fmla="*/ 378326 w 513442"/>
                  <a:gd name="T3" fmla="*/ 169700 h 445829"/>
                  <a:gd name="T4" fmla="*/ 378326 w 513442"/>
                  <a:gd name="T5" fmla="*/ 169700 h 445829"/>
                  <a:gd name="T6" fmla="*/ 513442 w 513442"/>
                  <a:gd name="T7" fmla="*/ 254550 h 4458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2"/>
                  <a:gd name="T13" fmla="*/ 0 h 445829"/>
                  <a:gd name="T14" fmla="*/ 513442 w 513442"/>
                  <a:gd name="T15" fmla="*/ 445829 h 4458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2" h="445829">
                    <a:moveTo>
                      <a:pt x="0" y="0"/>
                    </a:moveTo>
                    <a:lnTo>
                      <a:pt x="378326" y="297219"/>
                    </a:lnTo>
                    <a:lnTo>
                      <a:pt x="513442" y="445829"/>
                    </a:lnTo>
                  </a:path>
                </a:pathLst>
              </a:custGeom>
              <a:noFill/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rot="108000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n-lt"/>
                </a:endParaRPr>
              </a:p>
            </p:txBody>
          </p:sp>
          <p:sp>
            <p:nvSpPr>
              <p:cNvPr id="124" name="Forme libre 123"/>
              <p:cNvSpPr/>
              <p:nvPr/>
            </p:nvSpPr>
            <p:spPr>
              <a:xfrm>
                <a:off x="648801" y="3012033"/>
                <a:ext cx="2445201" cy="725467"/>
              </a:xfrm>
              <a:custGeom>
                <a:avLst/>
                <a:gdLst>
                  <a:gd name="connsiteX0" fmla="*/ 0 w 2445606"/>
                  <a:gd name="connsiteY0" fmla="*/ 0 h 725036"/>
                  <a:gd name="connsiteX1" fmla="*/ 243209 w 2445606"/>
                  <a:gd name="connsiteY1" fmla="*/ 351259 h 725036"/>
                  <a:gd name="connsiteX2" fmla="*/ 608023 w 2445606"/>
                  <a:gd name="connsiteY2" fmla="*/ 486359 h 725036"/>
                  <a:gd name="connsiteX3" fmla="*/ 1607884 w 2445606"/>
                  <a:gd name="connsiteY3" fmla="*/ 702519 h 725036"/>
                  <a:gd name="connsiteX4" fmla="*/ 2256443 w 2445606"/>
                  <a:gd name="connsiteY4" fmla="*/ 621459 h 725036"/>
                  <a:gd name="connsiteX5" fmla="*/ 2445606 w 2445606"/>
                  <a:gd name="connsiteY5" fmla="*/ 459339 h 72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5606" h="725036">
                    <a:moveTo>
                      <a:pt x="0" y="0"/>
                    </a:moveTo>
                    <a:cubicBezTo>
                      <a:pt x="70936" y="135099"/>
                      <a:pt x="141872" y="270199"/>
                      <a:pt x="243209" y="351259"/>
                    </a:cubicBezTo>
                    <a:cubicBezTo>
                      <a:pt x="344546" y="432319"/>
                      <a:pt x="380577" y="427816"/>
                      <a:pt x="608023" y="486359"/>
                    </a:cubicBezTo>
                    <a:cubicBezTo>
                      <a:pt x="835469" y="544902"/>
                      <a:pt x="1333147" y="680002"/>
                      <a:pt x="1607884" y="702519"/>
                    </a:cubicBezTo>
                    <a:cubicBezTo>
                      <a:pt x="1882621" y="725036"/>
                      <a:pt x="2116823" y="661989"/>
                      <a:pt x="2256443" y="621459"/>
                    </a:cubicBezTo>
                    <a:cubicBezTo>
                      <a:pt x="2396063" y="580929"/>
                      <a:pt x="2445606" y="459339"/>
                      <a:pt x="2445606" y="459339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106" name="Ellipse 105"/>
            <p:cNvSpPr/>
            <p:nvPr/>
          </p:nvSpPr>
          <p:spPr>
            <a:xfrm>
              <a:off x="3381375" y="3863975"/>
              <a:ext cx="452438" cy="4524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cxnSp>
          <p:nvCxnSpPr>
            <p:cNvPr id="107" name="Connecteur droit avec flèche 106"/>
            <p:cNvCxnSpPr>
              <a:cxnSpLocks noChangeShapeType="1"/>
            </p:cNvCxnSpPr>
            <p:nvPr/>
          </p:nvCxnSpPr>
          <p:spPr bwMode="auto">
            <a:xfrm flipV="1">
              <a:off x="3862388" y="3697288"/>
              <a:ext cx="1325562" cy="349250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08" name="ZoneTexte 111"/>
            <p:cNvSpPr txBox="1">
              <a:spLocks noChangeArrowheads="1"/>
            </p:cNvSpPr>
            <p:nvPr/>
          </p:nvSpPr>
          <p:spPr bwMode="auto">
            <a:xfrm>
              <a:off x="3347885" y="2116138"/>
              <a:ext cx="12939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 smtClean="0">
                  <a:solidFill>
                    <a:srgbClr val="FF0000"/>
                  </a:solidFill>
                  <a:latin typeface="Calibri" pitchFamily="34" charset="0"/>
                </a:rPr>
                <a:t>dislocations</a:t>
              </a:r>
              <a:endParaRPr lang="fr-FR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109" name="Connecteur droit avec flèche 108"/>
            <p:cNvCxnSpPr/>
            <p:nvPr/>
          </p:nvCxnSpPr>
          <p:spPr>
            <a:xfrm rot="5400000">
              <a:off x="3097213" y="2430463"/>
              <a:ext cx="419100" cy="4127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avec flèche 109"/>
            <p:cNvCxnSpPr/>
            <p:nvPr/>
          </p:nvCxnSpPr>
          <p:spPr>
            <a:xfrm rot="5400000">
              <a:off x="3650457" y="2609056"/>
              <a:ext cx="842962" cy="6445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r 10"/>
          <p:cNvGrpSpPr/>
          <p:nvPr/>
        </p:nvGrpSpPr>
        <p:grpSpPr>
          <a:xfrm>
            <a:off x="5144657" y="1688123"/>
            <a:ext cx="3705579" cy="2924175"/>
            <a:chOff x="5187950" y="1803563"/>
            <a:chExt cx="3705579" cy="2924175"/>
          </a:xfrm>
        </p:grpSpPr>
        <p:grpSp>
          <p:nvGrpSpPr>
            <p:cNvPr id="9" name="Grouper 8"/>
            <p:cNvGrpSpPr/>
            <p:nvPr/>
          </p:nvGrpSpPr>
          <p:grpSpPr>
            <a:xfrm>
              <a:off x="5187950" y="1803563"/>
              <a:ext cx="2924175" cy="2924175"/>
              <a:chOff x="5187950" y="1803563"/>
              <a:chExt cx="2924175" cy="2924175"/>
            </a:xfrm>
          </p:grpSpPr>
          <p:grpSp>
            <p:nvGrpSpPr>
              <p:cNvPr id="8" name="Grouper 7"/>
              <p:cNvGrpSpPr/>
              <p:nvPr/>
            </p:nvGrpSpPr>
            <p:grpSpPr>
              <a:xfrm>
                <a:off x="5187950" y="1803563"/>
                <a:ext cx="2924175" cy="2924175"/>
                <a:chOff x="5187950" y="1803563"/>
                <a:chExt cx="2924175" cy="2924175"/>
              </a:xfrm>
            </p:grpSpPr>
            <p:grpSp>
              <p:nvGrpSpPr>
                <p:cNvPr id="2" name="Grouper 105"/>
                <p:cNvGrpSpPr>
                  <a:grpSpLocks/>
                </p:cNvGrpSpPr>
                <p:nvPr/>
              </p:nvGrpSpPr>
              <p:grpSpPr bwMode="auto">
                <a:xfrm rot="5400000">
                  <a:off x="5187950" y="1803563"/>
                  <a:ext cx="2924175" cy="2924175"/>
                  <a:chOff x="4361697" y="3974341"/>
                  <a:chExt cx="2924211" cy="2924210"/>
                </a:xfrm>
              </p:grpSpPr>
              <p:grpSp>
                <p:nvGrpSpPr>
                  <p:cNvPr id="3" name="Grouper 65"/>
                  <p:cNvGrpSpPr>
                    <a:grpSpLocks/>
                  </p:cNvGrpSpPr>
                  <p:nvPr/>
                </p:nvGrpSpPr>
                <p:grpSpPr bwMode="auto">
                  <a:xfrm>
                    <a:off x="4407730" y="3974341"/>
                    <a:ext cx="2838484" cy="2924210"/>
                    <a:chOff x="4256270" y="3919354"/>
                    <a:chExt cx="2838484" cy="2924210"/>
                  </a:xfrm>
                </p:grpSpPr>
                <p:cxnSp>
                  <p:nvCxnSpPr>
                    <p:cNvPr id="168" name="Connecteur droit 26"/>
                    <p:cNvCxnSpPr/>
                    <p:nvPr/>
                  </p:nvCxnSpPr>
                  <p:spPr>
                    <a:xfrm>
                      <a:off x="4195949" y="4009842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Connecteur droit 27"/>
                    <p:cNvCxnSpPr/>
                    <p:nvPr/>
                  </p:nvCxnSpPr>
                  <p:spPr>
                    <a:xfrm>
                      <a:off x="4195949" y="4168594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" name="Connecteur droit 169"/>
                    <p:cNvCxnSpPr/>
                    <p:nvPr/>
                  </p:nvCxnSpPr>
                  <p:spPr>
                    <a:xfrm>
                      <a:off x="4195949" y="4325758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Connecteur droit 170"/>
                    <p:cNvCxnSpPr/>
                    <p:nvPr/>
                  </p:nvCxnSpPr>
                  <p:spPr>
                    <a:xfrm>
                      <a:off x="4195949" y="4484510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" name="Connecteur droit 171"/>
                    <p:cNvCxnSpPr/>
                    <p:nvPr/>
                  </p:nvCxnSpPr>
                  <p:spPr>
                    <a:xfrm>
                      <a:off x="4195949" y="4641675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3" name="Connecteur droit 172"/>
                    <p:cNvCxnSpPr/>
                    <p:nvPr/>
                  </p:nvCxnSpPr>
                  <p:spPr>
                    <a:xfrm>
                      <a:off x="4195949" y="4800427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4" name="Connecteur droit 173"/>
                    <p:cNvCxnSpPr/>
                    <p:nvPr/>
                  </p:nvCxnSpPr>
                  <p:spPr>
                    <a:xfrm>
                      <a:off x="4195949" y="4957591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Connecteur droit 174"/>
                    <p:cNvCxnSpPr/>
                    <p:nvPr/>
                  </p:nvCxnSpPr>
                  <p:spPr>
                    <a:xfrm>
                      <a:off x="4195949" y="5116343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Connecteur droit 175"/>
                    <p:cNvCxnSpPr/>
                    <p:nvPr/>
                  </p:nvCxnSpPr>
                  <p:spPr>
                    <a:xfrm>
                      <a:off x="4195949" y="5273507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Connecteur droit 176"/>
                    <p:cNvCxnSpPr/>
                    <p:nvPr/>
                  </p:nvCxnSpPr>
                  <p:spPr>
                    <a:xfrm>
                      <a:off x="4195949" y="5432259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" name="Connecteur droit 177"/>
                    <p:cNvCxnSpPr/>
                    <p:nvPr/>
                  </p:nvCxnSpPr>
                  <p:spPr>
                    <a:xfrm>
                      <a:off x="4195949" y="5589423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Connecteur droit 178"/>
                    <p:cNvCxnSpPr/>
                    <p:nvPr/>
                  </p:nvCxnSpPr>
                  <p:spPr>
                    <a:xfrm>
                      <a:off x="4195949" y="5748175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Connecteur droit 179"/>
                    <p:cNvCxnSpPr/>
                    <p:nvPr/>
                  </p:nvCxnSpPr>
                  <p:spPr>
                    <a:xfrm>
                      <a:off x="4195949" y="5905340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Connecteur droit 180"/>
                    <p:cNvCxnSpPr/>
                    <p:nvPr/>
                  </p:nvCxnSpPr>
                  <p:spPr>
                    <a:xfrm>
                      <a:off x="4195949" y="6064092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Connecteur droit 181"/>
                    <p:cNvCxnSpPr/>
                    <p:nvPr/>
                  </p:nvCxnSpPr>
                  <p:spPr>
                    <a:xfrm>
                      <a:off x="4195949" y="6221256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3" name="Connecteur droit 182"/>
                    <p:cNvCxnSpPr/>
                    <p:nvPr/>
                  </p:nvCxnSpPr>
                  <p:spPr>
                    <a:xfrm>
                      <a:off x="4195949" y="6380008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Connecteur droit 183"/>
                    <p:cNvCxnSpPr/>
                    <p:nvPr/>
                  </p:nvCxnSpPr>
                  <p:spPr>
                    <a:xfrm>
                      <a:off x="4195949" y="6537172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Connecteur droit 184"/>
                    <p:cNvCxnSpPr/>
                    <p:nvPr/>
                  </p:nvCxnSpPr>
                  <p:spPr>
                    <a:xfrm>
                      <a:off x="4195949" y="6695924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Connecteur droit 185"/>
                    <p:cNvCxnSpPr/>
                    <p:nvPr/>
                  </p:nvCxnSpPr>
                  <p:spPr>
                    <a:xfrm>
                      <a:off x="4195949" y="6853089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Connecteur droit 186"/>
                    <p:cNvCxnSpPr/>
                    <p:nvPr/>
                  </p:nvCxnSpPr>
                  <p:spPr>
                    <a:xfrm>
                      <a:off x="4195949" y="4089218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Connecteur droit 187"/>
                    <p:cNvCxnSpPr/>
                    <p:nvPr/>
                  </p:nvCxnSpPr>
                  <p:spPr>
                    <a:xfrm>
                      <a:off x="4195949" y="4246382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9" name="Connecteur droit 188"/>
                    <p:cNvCxnSpPr/>
                    <p:nvPr/>
                  </p:nvCxnSpPr>
                  <p:spPr>
                    <a:xfrm>
                      <a:off x="4195949" y="4405134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0" name="Connecteur droit 189"/>
                    <p:cNvCxnSpPr/>
                    <p:nvPr/>
                  </p:nvCxnSpPr>
                  <p:spPr>
                    <a:xfrm>
                      <a:off x="4195949" y="4562299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Connecteur droit 190"/>
                    <p:cNvCxnSpPr/>
                    <p:nvPr/>
                  </p:nvCxnSpPr>
                  <p:spPr>
                    <a:xfrm>
                      <a:off x="4195949" y="4721051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2" name="Connecteur droit 191"/>
                    <p:cNvCxnSpPr/>
                    <p:nvPr/>
                  </p:nvCxnSpPr>
                  <p:spPr>
                    <a:xfrm>
                      <a:off x="4195949" y="4878215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3" name="Connecteur droit 192"/>
                    <p:cNvCxnSpPr/>
                    <p:nvPr/>
                  </p:nvCxnSpPr>
                  <p:spPr>
                    <a:xfrm>
                      <a:off x="4195949" y="5036967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4" name="Connecteur droit 193"/>
                    <p:cNvCxnSpPr/>
                    <p:nvPr/>
                  </p:nvCxnSpPr>
                  <p:spPr>
                    <a:xfrm>
                      <a:off x="4195949" y="5194131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5" name="Connecteur droit 194"/>
                    <p:cNvCxnSpPr/>
                    <p:nvPr/>
                  </p:nvCxnSpPr>
                  <p:spPr>
                    <a:xfrm>
                      <a:off x="4195949" y="5352883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6" name="Connecteur droit 195"/>
                    <p:cNvCxnSpPr/>
                    <p:nvPr/>
                  </p:nvCxnSpPr>
                  <p:spPr>
                    <a:xfrm>
                      <a:off x="4195949" y="5510048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7" name="Connecteur droit 196"/>
                    <p:cNvCxnSpPr/>
                    <p:nvPr/>
                  </p:nvCxnSpPr>
                  <p:spPr>
                    <a:xfrm>
                      <a:off x="4195949" y="5668799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8" name="Connecteur droit 197"/>
                    <p:cNvCxnSpPr/>
                    <p:nvPr/>
                  </p:nvCxnSpPr>
                  <p:spPr>
                    <a:xfrm>
                      <a:off x="4195949" y="5825964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9" name="Connecteur droit 198"/>
                    <p:cNvCxnSpPr/>
                    <p:nvPr/>
                  </p:nvCxnSpPr>
                  <p:spPr>
                    <a:xfrm>
                      <a:off x="4195949" y="5984716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0" name="Connecteur droit 199"/>
                    <p:cNvCxnSpPr/>
                    <p:nvPr/>
                  </p:nvCxnSpPr>
                  <p:spPr>
                    <a:xfrm>
                      <a:off x="4195949" y="6141880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1" name="Connecteur droit 200"/>
                    <p:cNvCxnSpPr/>
                    <p:nvPr/>
                  </p:nvCxnSpPr>
                  <p:spPr>
                    <a:xfrm>
                      <a:off x="4195949" y="6300632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2" name="Connecteur droit 201"/>
                    <p:cNvCxnSpPr/>
                    <p:nvPr/>
                  </p:nvCxnSpPr>
                  <p:spPr>
                    <a:xfrm>
                      <a:off x="4195949" y="6457796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3" name="Connecteur droit 202"/>
                    <p:cNvCxnSpPr/>
                    <p:nvPr/>
                  </p:nvCxnSpPr>
                  <p:spPr>
                    <a:xfrm>
                      <a:off x="4195949" y="6616548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4" name="Connecteur droit 203"/>
                    <p:cNvCxnSpPr/>
                    <p:nvPr/>
                  </p:nvCxnSpPr>
                  <p:spPr>
                    <a:xfrm>
                      <a:off x="4195949" y="6773713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5" name="Connecteur droit 204"/>
                    <p:cNvCxnSpPr/>
                    <p:nvPr/>
                  </p:nvCxnSpPr>
                  <p:spPr>
                    <a:xfrm>
                      <a:off x="4195949" y="6932465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" name="Grouper 66"/>
                  <p:cNvGrpSpPr>
                    <a:grpSpLocks/>
                  </p:cNvGrpSpPr>
                  <p:nvPr/>
                </p:nvGrpSpPr>
                <p:grpSpPr bwMode="auto">
                  <a:xfrm rot="5400000">
                    <a:off x="4404560" y="3974347"/>
                    <a:ext cx="2838485" cy="2924211"/>
                    <a:chOff x="4256269" y="3922528"/>
                    <a:chExt cx="2838485" cy="2924211"/>
                  </a:xfrm>
                </p:grpSpPr>
                <p:cxnSp>
                  <p:nvCxnSpPr>
                    <p:cNvPr id="130" name="Connecteur droit 129"/>
                    <p:cNvCxnSpPr/>
                    <p:nvPr/>
                  </p:nvCxnSpPr>
                  <p:spPr>
                    <a:xfrm>
                      <a:off x="4286425" y="3982854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Connecteur droit 130"/>
                    <p:cNvCxnSpPr/>
                    <p:nvPr/>
                  </p:nvCxnSpPr>
                  <p:spPr>
                    <a:xfrm>
                      <a:off x="4286425" y="4141606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Connecteur droit 131"/>
                    <p:cNvCxnSpPr/>
                    <p:nvPr/>
                  </p:nvCxnSpPr>
                  <p:spPr>
                    <a:xfrm>
                      <a:off x="4286425" y="4298771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Connecteur droit 132"/>
                    <p:cNvCxnSpPr/>
                    <p:nvPr/>
                  </p:nvCxnSpPr>
                  <p:spPr>
                    <a:xfrm>
                      <a:off x="4286425" y="4457523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Connecteur droit 133"/>
                    <p:cNvCxnSpPr/>
                    <p:nvPr/>
                  </p:nvCxnSpPr>
                  <p:spPr>
                    <a:xfrm>
                      <a:off x="4286425" y="4614687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Connecteur droit 134"/>
                    <p:cNvCxnSpPr/>
                    <p:nvPr/>
                  </p:nvCxnSpPr>
                  <p:spPr>
                    <a:xfrm>
                      <a:off x="4286425" y="4773438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Connecteur droit 135"/>
                    <p:cNvCxnSpPr/>
                    <p:nvPr/>
                  </p:nvCxnSpPr>
                  <p:spPr>
                    <a:xfrm>
                      <a:off x="4286425" y="4930603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Connecteur droit 136"/>
                    <p:cNvCxnSpPr/>
                    <p:nvPr/>
                  </p:nvCxnSpPr>
                  <p:spPr>
                    <a:xfrm>
                      <a:off x="4286425" y="5089355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Connecteur droit 137"/>
                    <p:cNvCxnSpPr/>
                    <p:nvPr/>
                  </p:nvCxnSpPr>
                  <p:spPr>
                    <a:xfrm>
                      <a:off x="4286425" y="5246519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Connecteur droit 138"/>
                    <p:cNvCxnSpPr/>
                    <p:nvPr/>
                  </p:nvCxnSpPr>
                  <p:spPr>
                    <a:xfrm>
                      <a:off x="4286425" y="5405271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Connecteur droit 139"/>
                    <p:cNvCxnSpPr/>
                    <p:nvPr/>
                  </p:nvCxnSpPr>
                  <p:spPr>
                    <a:xfrm>
                      <a:off x="4286425" y="5562436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Connecteur droit 140"/>
                    <p:cNvCxnSpPr/>
                    <p:nvPr/>
                  </p:nvCxnSpPr>
                  <p:spPr>
                    <a:xfrm>
                      <a:off x="4286425" y="5721188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Connecteur droit 141"/>
                    <p:cNvCxnSpPr/>
                    <p:nvPr/>
                  </p:nvCxnSpPr>
                  <p:spPr>
                    <a:xfrm>
                      <a:off x="4286425" y="5878352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Connecteur droit 142"/>
                    <p:cNvCxnSpPr/>
                    <p:nvPr/>
                  </p:nvCxnSpPr>
                  <p:spPr>
                    <a:xfrm>
                      <a:off x="4286425" y="6037104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" name="Connecteur droit 143"/>
                    <p:cNvCxnSpPr/>
                    <p:nvPr/>
                  </p:nvCxnSpPr>
                  <p:spPr>
                    <a:xfrm>
                      <a:off x="4286425" y="6194269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Connecteur droit 144"/>
                    <p:cNvCxnSpPr/>
                    <p:nvPr/>
                  </p:nvCxnSpPr>
                  <p:spPr>
                    <a:xfrm>
                      <a:off x="4286425" y="6353021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Connecteur droit 145"/>
                    <p:cNvCxnSpPr/>
                    <p:nvPr/>
                  </p:nvCxnSpPr>
                  <p:spPr>
                    <a:xfrm>
                      <a:off x="4286425" y="6510185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Connecteur droit 146"/>
                    <p:cNvCxnSpPr/>
                    <p:nvPr/>
                  </p:nvCxnSpPr>
                  <p:spPr>
                    <a:xfrm>
                      <a:off x="4286425" y="6668937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Connecteur droit 147"/>
                    <p:cNvCxnSpPr/>
                    <p:nvPr/>
                  </p:nvCxnSpPr>
                  <p:spPr>
                    <a:xfrm>
                      <a:off x="4286425" y="6826102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Connecteur droit 148"/>
                    <p:cNvCxnSpPr/>
                    <p:nvPr/>
                  </p:nvCxnSpPr>
                  <p:spPr>
                    <a:xfrm>
                      <a:off x="4286425" y="4062230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Connecteur droit 149"/>
                    <p:cNvCxnSpPr/>
                    <p:nvPr/>
                  </p:nvCxnSpPr>
                  <p:spPr>
                    <a:xfrm>
                      <a:off x="4286425" y="4219395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Connecteur droit 150"/>
                    <p:cNvCxnSpPr/>
                    <p:nvPr/>
                  </p:nvCxnSpPr>
                  <p:spPr>
                    <a:xfrm>
                      <a:off x="4286425" y="4378147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Connecteur droit 151"/>
                    <p:cNvCxnSpPr/>
                    <p:nvPr/>
                  </p:nvCxnSpPr>
                  <p:spPr>
                    <a:xfrm>
                      <a:off x="4286425" y="4535311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Connecteur droit 152"/>
                    <p:cNvCxnSpPr/>
                    <p:nvPr/>
                  </p:nvCxnSpPr>
                  <p:spPr>
                    <a:xfrm>
                      <a:off x="4286425" y="4694062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Connecteur droit 153"/>
                    <p:cNvCxnSpPr/>
                    <p:nvPr/>
                  </p:nvCxnSpPr>
                  <p:spPr>
                    <a:xfrm>
                      <a:off x="4286425" y="4851227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Connecteur droit 154"/>
                    <p:cNvCxnSpPr/>
                    <p:nvPr/>
                  </p:nvCxnSpPr>
                  <p:spPr>
                    <a:xfrm>
                      <a:off x="4286425" y="5009979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Connecteur droit 155"/>
                    <p:cNvCxnSpPr/>
                    <p:nvPr/>
                  </p:nvCxnSpPr>
                  <p:spPr>
                    <a:xfrm>
                      <a:off x="4286425" y="5167143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Connecteur droit 156"/>
                    <p:cNvCxnSpPr/>
                    <p:nvPr/>
                  </p:nvCxnSpPr>
                  <p:spPr>
                    <a:xfrm>
                      <a:off x="4286425" y="5325895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Connecteur droit 157"/>
                    <p:cNvCxnSpPr/>
                    <p:nvPr/>
                  </p:nvCxnSpPr>
                  <p:spPr>
                    <a:xfrm>
                      <a:off x="4286425" y="5483060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Connecteur droit 158"/>
                    <p:cNvCxnSpPr/>
                    <p:nvPr/>
                  </p:nvCxnSpPr>
                  <p:spPr>
                    <a:xfrm>
                      <a:off x="4286425" y="5641812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Connecteur droit 159"/>
                    <p:cNvCxnSpPr/>
                    <p:nvPr/>
                  </p:nvCxnSpPr>
                  <p:spPr>
                    <a:xfrm>
                      <a:off x="4286425" y="5798976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Connecteur droit 160"/>
                    <p:cNvCxnSpPr/>
                    <p:nvPr/>
                  </p:nvCxnSpPr>
                  <p:spPr>
                    <a:xfrm>
                      <a:off x="4286425" y="5957728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Connecteur droit 161"/>
                    <p:cNvCxnSpPr/>
                    <p:nvPr/>
                  </p:nvCxnSpPr>
                  <p:spPr>
                    <a:xfrm>
                      <a:off x="4286425" y="6114893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Connecteur droit 162"/>
                    <p:cNvCxnSpPr/>
                    <p:nvPr/>
                  </p:nvCxnSpPr>
                  <p:spPr>
                    <a:xfrm>
                      <a:off x="4286425" y="6273645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Connecteur droit 163"/>
                    <p:cNvCxnSpPr/>
                    <p:nvPr/>
                  </p:nvCxnSpPr>
                  <p:spPr>
                    <a:xfrm>
                      <a:off x="4286425" y="6430809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Connecteur droit 164"/>
                    <p:cNvCxnSpPr/>
                    <p:nvPr/>
                  </p:nvCxnSpPr>
                  <p:spPr>
                    <a:xfrm>
                      <a:off x="4286425" y="6589561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" name="Connecteur droit 165"/>
                    <p:cNvCxnSpPr/>
                    <p:nvPr/>
                  </p:nvCxnSpPr>
                  <p:spPr>
                    <a:xfrm>
                      <a:off x="4286425" y="6746726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Connecteur droit 166"/>
                    <p:cNvCxnSpPr/>
                    <p:nvPr/>
                  </p:nvCxnSpPr>
                  <p:spPr>
                    <a:xfrm>
                      <a:off x="4286425" y="6905478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26" name="Ellipse 125"/>
                <p:cNvSpPr/>
                <p:nvPr/>
              </p:nvSpPr>
              <p:spPr bwMode="auto">
                <a:xfrm rot="5400000">
                  <a:off x="5210175" y="1806025"/>
                  <a:ext cx="2840038" cy="284003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  <a:effectLst>
                  <a:outerShdw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27" name="Forme libre 126"/>
                <p:cNvSpPr/>
                <p:nvPr/>
              </p:nvSpPr>
              <p:spPr bwMode="auto">
                <a:xfrm rot="5400000">
                  <a:off x="5480051" y="3121187"/>
                  <a:ext cx="2736850" cy="320675"/>
                </a:xfrm>
                <a:custGeom>
                  <a:avLst/>
                  <a:gdLst>
                    <a:gd name="connsiteX0" fmla="*/ 0 w 2736850"/>
                    <a:gd name="connsiteY0" fmla="*/ 3175 h 320675"/>
                    <a:gd name="connsiteX1" fmla="*/ 107950 w 2736850"/>
                    <a:gd name="connsiteY1" fmla="*/ 3175 h 320675"/>
                    <a:gd name="connsiteX2" fmla="*/ 111125 w 2736850"/>
                    <a:gd name="connsiteY2" fmla="*/ 82550 h 320675"/>
                    <a:gd name="connsiteX3" fmla="*/ 266700 w 2736850"/>
                    <a:gd name="connsiteY3" fmla="*/ 79375 h 320675"/>
                    <a:gd name="connsiteX4" fmla="*/ 269875 w 2736850"/>
                    <a:gd name="connsiteY4" fmla="*/ 158750 h 320675"/>
                    <a:gd name="connsiteX5" fmla="*/ 504825 w 2736850"/>
                    <a:gd name="connsiteY5" fmla="*/ 158750 h 320675"/>
                    <a:gd name="connsiteX6" fmla="*/ 504825 w 2736850"/>
                    <a:gd name="connsiteY6" fmla="*/ 241300 h 320675"/>
                    <a:gd name="connsiteX7" fmla="*/ 822325 w 2736850"/>
                    <a:gd name="connsiteY7" fmla="*/ 238125 h 320675"/>
                    <a:gd name="connsiteX8" fmla="*/ 819150 w 2736850"/>
                    <a:gd name="connsiteY8" fmla="*/ 320675 h 320675"/>
                    <a:gd name="connsiteX9" fmla="*/ 1139825 w 2736850"/>
                    <a:gd name="connsiteY9" fmla="*/ 317500 h 320675"/>
                    <a:gd name="connsiteX10" fmla="*/ 1136650 w 2736850"/>
                    <a:gd name="connsiteY10" fmla="*/ 234950 h 320675"/>
                    <a:gd name="connsiteX11" fmla="*/ 1374775 w 2736850"/>
                    <a:gd name="connsiteY11" fmla="*/ 238125 h 320675"/>
                    <a:gd name="connsiteX12" fmla="*/ 1374775 w 2736850"/>
                    <a:gd name="connsiteY12" fmla="*/ 320675 h 320675"/>
                    <a:gd name="connsiteX13" fmla="*/ 1609725 w 2736850"/>
                    <a:gd name="connsiteY13" fmla="*/ 320675 h 320675"/>
                    <a:gd name="connsiteX14" fmla="*/ 1609725 w 2736850"/>
                    <a:gd name="connsiteY14" fmla="*/ 234950 h 320675"/>
                    <a:gd name="connsiteX15" fmla="*/ 1924050 w 2736850"/>
                    <a:gd name="connsiteY15" fmla="*/ 238125 h 320675"/>
                    <a:gd name="connsiteX16" fmla="*/ 1930400 w 2736850"/>
                    <a:gd name="connsiteY16" fmla="*/ 161925 h 320675"/>
                    <a:gd name="connsiteX17" fmla="*/ 2327275 w 2736850"/>
                    <a:gd name="connsiteY17" fmla="*/ 165100 h 320675"/>
                    <a:gd name="connsiteX18" fmla="*/ 2324100 w 2736850"/>
                    <a:gd name="connsiteY18" fmla="*/ 82550 h 320675"/>
                    <a:gd name="connsiteX19" fmla="*/ 2403475 w 2736850"/>
                    <a:gd name="connsiteY19" fmla="*/ 82550 h 320675"/>
                    <a:gd name="connsiteX20" fmla="*/ 2400300 w 2736850"/>
                    <a:gd name="connsiteY20" fmla="*/ 161925 h 320675"/>
                    <a:gd name="connsiteX21" fmla="*/ 2400300 w 2736850"/>
                    <a:gd name="connsiteY21" fmla="*/ 158750 h 320675"/>
                    <a:gd name="connsiteX22" fmla="*/ 2562225 w 2736850"/>
                    <a:gd name="connsiteY22" fmla="*/ 161925 h 320675"/>
                    <a:gd name="connsiteX23" fmla="*/ 2559050 w 2736850"/>
                    <a:gd name="connsiteY23" fmla="*/ 79375 h 320675"/>
                    <a:gd name="connsiteX24" fmla="*/ 2717800 w 2736850"/>
                    <a:gd name="connsiteY24" fmla="*/ 85725 h 320675"/>
                    <a:gd name="connsiteX25" fmla="*/ 2714625 w 2736850"/>
                    <a:gd name="connsiteY25" fmla="*/ 0 h 320675"/>
                    <a:gd name="connsiteX26" fmla="*/ 2736850 w 2736850"/>
                    <a:gd name="connsiteY26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36850" h="320675">
                      <a:moveTo>
                        <a:pt x="0" y="3175"/>
                      </a:moveTo>
                      <a:lnTo>
                        <a:pt x="107950" y="3175"/>
                      </a:lnTo>
                      <a:lnTo>
                        <a:pt x="111125" y="82550"/>
                      </a:lnTo>
                      <a:lnTo>
                        <a:pt x="266700" y="79375"/>
                      </a:lnTo>
                      <a:lnTo>
                        <a:pt x="269875" y="158750"/>
                      </a:lnTo>
                      <a:lnTo>
                        <a:pt x="504825" y="158750"/>
                      </a:lnTo>
                      <a:lnTo>
                        <a:pt x="504825" y="241300"/>
                      </a:lnTo>
                      <a:lnTo>
                        <a:pt x="822325" y="238125"/>
                      </a:lnTo>
                      <a:lnTo>
                        <a:pt x="819150" y="320675"/>
                      </a:lnTo>
                      <a:lnTo>
                        <a:pt x="1139825" y="317500"/>
                      </a:lnTo>
                      <a:lnTo>
                        <a:pt x="1136650" y="234950"/>
                      </a:lnTo>
                      <a:lnTo>
                        <a:pt x="1374775" y="238125"/>
                      </a:lnTo>
                      <a:lnTo>
                        <a:pt x="1374775" y="320675"/>
                      </a:lnTo>
                      <a:lnTo>
                        <a:pt x="1609725" y="320675"/>
                      </a:lnTo>
                      <a:lnTo>
                        <a:pt x="1609725" y="234950"/>
                      </a:lnTo>
                      <a:lnTo>
                        <a:pt x="1924050" y="238125"/>
                      </a:lnTo>
                      <a:lnTo>
                        <a:pt x="1930400" y="161925"/>
                      </a:lnTo>
                      <a:lnTo>
                        <a:pt x="2327275" y="165100"/>
                      </a:lnTo>
                      <a:lnTo>
                        <a:pt x="2324100" y="82550"/>
                      </a:lnTo>
                      <a:lnTo>
                        <a:pt x="2403475" y="82550"/>
                      </a:lnTo>
                      <a:cubicBezTo>
                        <a:pt x="2402417" y="109008"/>
                        <a:pt x="2401402" y="135468"/>
                        <a:pt x="2400300" y="161925"/>
                      </a:cubicBezTo>
                      <a:cubicBezTo>
                        <a:pt x="2400256" y="162982"/>
                        <a:pt x="2400300" y="159808"/>
                        <a:pt x="2400300" y="158750"/>
                      </a:cubicBezTo>
                      <a:lnTo>
                        <a:pt x="2562225" y="161925"/>
                      </a:lnTo>
                      <a:lnTo>
                        <a:pt x="2559050" y="79375"/>
                      </a:lnTo>
                      <a:lnTo>
                        <a:pt x="2717800" y="85725"/>
                      </a:lnTo>
                      <a:lnTo>
                        <a:pt x="2714625" y="0"/>
                      </a:lnTo>
                      <a:lnTo>
                        <a:pt x="2736850" y="0"/>
                      </a:lnTo>
                    </a:path>
                  </a:pathLst>
                </a:cu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112" name="ZoneTexte 124"/>
              <p:cNvSpPr txBox="1">
                <a:spLocks noChangeArrowheads="1"/>
              </p:cNvSpPr>
              <p:nvPr/>
            </p:nvSpPr>
            <p:spPr bwMode="auto">
              <a:xfrm>
                <a:off x="5464175" y="2452708"/>
                <a:ext cx="1052091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dirty="0" smtClean="0">
                    <a:solidFill>
                      <a:srgbClr val="660066"/>
                    </a:solidFill>
                    <a:latin typeface="Calibri" pitchFamily="34" charset="0"/>
                  </a:rPr>
                  <a:t>impureté</a:t>
                </a:r>
              </a:p>
              <a:p>
                <a:pPr algn="ctr">
                  <a:defRPr/>
                </a:pPr>
                <a:r>
                  <a:rPr lang="fr-FR" baseline="30000" dirty="0" smtClean="0">
                    <a:solidFill>
                      <a:srgbClr val="660066"/>
                    </a:solidFill>
                    <a:latin typeface="Calibri" pitchFamily="34" charset="0"/>
                  </a:rPr>
                  <a:t>3</a:t>
                </a:r>
                <a:r>
                  <a:rPr lang="fr-FR" dirty="0" smtClean="0">
                    <a:solidFill>
                      <a:srgbClr val="660066"/>
                    </a:solidFill>
                    <a:latin typeface="Calibri" pitchFamily="34" charset="0"/>
                  </a:rPr>
                  <a:t>He </a:t>
                </a:r>
                <a:endParaRPr lang="fr-FR" dirty="0">
                  <a:solidFill>
                    <a:srgbClr val="660066"/>
                  </a:solidFill>
                  <a:latin typeface="Calibri" pitchFamily="34" charset="0"/>
                </a:endParaRPr>
              </a:p>
              <a:p>
                <a:pPr algn="ctr">
                  <a:defRPr/>
                </a:pPr>
                <a:endParaRPr lang="fr-FR" dirty="0">
                  <a:solidFill>
                    <a:srgbClr val="660066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113" name="Connecteur droit avec flèche 112"/>
              <p:cNvCxnSpPr/>
              <p:nvPr/>
            </p:nvCxnSpPr>
            <p:spPr>
              <a:xfrm>
                <a:off x="6202363" y="2786083"/>
                <a:ext cx="444500" cy="1587"/>
              </a:xfrm>
              <a:prstGeom prst="straightConnector1">
                <a:avLst/>
              </a:prstGeom>
              <a:ln>
                <a:solidFill>
                  <a:srgbClr val="66006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Ellipse 205"/>
              <p:cNvSpPr/>
              <p:nvPr/>
            </p:nvSpPr>
            <p:spPr bwMode="auto">
              <a:xfrm>
                <a:off x="6629400" y="2660670"/>
                <a:ext cx="152400" cy="152400"/>
              </a:xfrm>
              <a:prstGeom prst="ellipse">
                <a:avLst/>
              </a:prstGeom>
              <a:solidFill>
                <a:srgbClr val="CC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>
                  <a:latin typeface="Times" pitchFamily="-112" charset="0"/>
                </a:endParaRPr>
              </a:p>
            </p:txBody>
          </p:sp>
        </p:grpSp>
        <p:grpSp>
          <p:nvGrpSpPr>
            <p:cNvPr id="6" name="Grouper 115"/>
            <p:cNvGrpSpPr>
              <a:grpSpLocks/>
            </p:cNvGrpSpPr>
            <p:nvPr/>
          </p:nvGrpSpPr>
          <p:grpSpPr bwMode="auto">
            <a:xfrm>
              <a:off x="6773864" y="3317895"/>
              <a:ext cx="2119665" cy="515938"/>
              <a:chOff x="6748480" y="4271963"/>
              <a:chExt cx="2119662" cy="515937"/>
            </a:xfrm>
          </p:grpSpPr>
          <p:sp>
            <p:nvSpPr>
              <p:cNvPr id="114" name="ZoneTexte 117"/>
              <p:cNvSpPr txBox="1">
                <a:spLocks noChangeArrowheads="1"/>
              </p:cNvSpPr>
              <p:nvPr/>
            </p:nvSpPr>
            <p:spPr bwMode="auto">
              <a:xfrm>
                <a:off x="7221539" y="4271963"/>
                <a:ext cx="1646603" cy="369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dirty="0" smtClean="0">
                    <a:solidFill>
                      <a:srgbClr val="FF0000"/>
                    </a:solidFill>
                    <a:latin typeface="Calibri" pitchFamily="34" charset="0"/>
                  </a:rPr>
                  <a:t>décrochements</a:t>
                </a:r>
                <a:endParaRPr lang="fr-FR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115" name="Connecteur droit avec flèche 114"/>
              <p:cNvCxnSpPr>
                <a:stCxn id="114" idx="1"/>
                <a:endCxn id="127" idx="14"/>
              </p:cNvCxnSpPr>
              <p:nvPr/>
            </p:nvCxnSpPr>
            <p:spPr>
              <a:xfrm flipH="1">
                <a:off x="6748480" y="4456629"/>
                <a:ext cx="473059" cy="2026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avec flèche 115"/>
              <p:cNvCxnSpPr/>
              <p:nvPr/>
            </p:nvCxnSpPr>
            <p:spPr>
              <a:xfrm rot="10800000" flipV="1">
                <a:off x="6846891" y="4565650"/>
                <a:ext cx="396874" cy="2222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5358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696200" cy="6858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nouvelle surprise en 2007  (Day et </a:t>
            </a:r>
            <a:r>
              <a:rPr lang="fr-FR" sz="32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) </a:t>
            </a:r>
            <a:endParaRPr lang="fr-FR" sz="32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pitchFamily="-112" charset="-128"/>
              <a:cs typeface="Times New Roman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71487" y="2099608"/>
            <a:ext cx="78343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dans cet état qu’on pense </a:t>
            </a:r>
            <a:r>
              <a:rPr lang="fr-FR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supersolide</a:t>
            </a:r>
            <a:r>
              <a:rPr lang="fr-F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l’hélium est plus rigide qu’à l’état normal!</a:t>
            </a:r>
            <a:endParaRPr lang="fr-F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endParaRPr lang="fr-F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sz="2400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Ce solide serait plus </a:t>
            </a:r>
            <a:r>
              <a:rPr lang="fr-FR" sz="24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rigide  </a:t>
            </a:r>
            <a:r>
              <a:rPr lang="fr-FR" sz="2400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quand il coule (au </a:t>
            </a:r>
            <a:r>
              <a:rPr lang="fr-FR" sz="24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</a:t>
            </a:r>
            <a:r>
              <a:rPr lang="fr-FR" sz="2400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oins en partie) !</a:t>
            </a:r>
            <a:endParaRPr lang="fr-FR" sz="2400" b="1" i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14313"/>
            <a:ext cx="7358063" cy="1071562"/>
          </a:xfrm>
        </p:spPr>
        <p:txBody>
          <a:bodyPr anchor="ctr"/>
          <a:lstStyle/>
          <a:p>
            <a:pPr algn="ctr" eaLnBrk="1" hangingPunct="1"/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Day and Beamish (2007):</a:t>
            </a:r>
            <a:b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Direct 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shear modulus 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measurements</a:t>
            </a:r>
            <a:endParaRPr lang="en-US" sz="2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819" name="Text Box 1171"/>
          <p:cNvSpPr txBox="1">
            <a:spLocks noChangeArrowheads="1"/>
          </p:cNvSpPr>
          <p:nvPr/>
        </p:nvSpPr>
        <p:spPr bwMode="auto">
          <a:xfrm>
            <a:off x="5148263" y="4097685"/>
            <a:ext cx="3852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/>
              <a:t>shear modulus = stress/strain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latin typeface="Symbol" charset="2"/>
                <a:cs typeface="Symbol" charset="2"/>
              </a:rPr>
              <a:t>m = s/e</a:t>
            </a:r>
            <a:endParaRPr lang="en-US" b="1" dirty="0">
              <a:latin typeface="Symbol" charset="2"/>
              <a:cs typeface="Symbol" charset="2"/>
            </a:endParaRPr>
          </a:p>
        </p:txBody>
      </p:sp>
      <p:sp>
        <p:nvSpPr>
          <p:cNvPr id="41987" name="Line 1167"/>
          <p:cNvSpPr>
            <a:spLocks noChangeShapeType="1"/>
          </p:cNvSpPr>
          <p:nvPr/>
        </p:nvSpPr>
        <p:spPr bwMode="auto">
          <a:xfrm>
            <a:off x="2195513" y="5653088"/>
            <a:ext cx="0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1988" name="Rectangle 1074" descr="Blue tissue paper"/>
          <p:cNvSpPr>
            <a:spLocks noChangeArrowheads="1"/>
          </p:cNvSpPr>
          <p:nvPr/>
        </p:nvSpPr>
        <p:spPr bwMode="auto">
          <a:xfrm>
            <a:off x="1785938" y="2413000"/>
            <a:ext cx="2928937" cy="280828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89" name="Rectangle 7"/>
          <p:cNvSpPr>
            <a:spLocks noChangeAspect="1" noChangeArrowheads="1"/>
          </p:cNvSpPr>
          <p:nvPr/>
        </p:nvSpPr>
        <p:spPr bwMode="auto">
          <a:xfrm>
            <a:off x="1428750" y="2052638"/>
            <a:ext cx="35718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0" name="Rectangle 8"/>
          <p:cNvSpPr>
            <a:spLocks noChangeAspect="1" noChangeArrowheads="1"/>
          </p:cNvSpPr>
          <p:nvPr/>
        </p:nvSpPr>
        <p:spPr bwMode="auto">
          <a:xfrm>
            <a:off x="1428750" y="5078413"/>
            <a:ext cx="35718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1" name="Rectangle 9"/>
          <p:cNvSpPr>
            <a:spLocks noChangeAspect="1" noChangeArrowheads="1"/>
          </p:cNvSpPr>
          <p:nvPr/>
        </p:nvSpPr>
        <p:spPr bwMode="auto">
          <a:xfrm rot="-5400000">
            <a:off x="-84138" y="3565526"/>
            <a:ext cx="34575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2" name="Rectangle 41"/>
          <p:cNvSpPr>
            <a:spLocks noChangeAspect="1" noChangeArrowheads="1"/>
          </p:cNvSpPr>
          <p:nvPr/>
        </p:nvSpPr>
        <p:spPr bwMode="auto">
          <a:xfrm rot="-5400000">
            <a:off x="3128962" y="3565526"/>
            <a:ext cx="33115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3" name="Rectangle 44"/>
          <p:cNvSpPr>
            <a:spLocks noChangeAspect="1" noChangeArrowheads="1"/>
          </p:cNvSpPr>
          <p:nvPr/>
        </p:nvSpPr>
        <p:spPr bwMode="auto">
          <a:xfrm rot="-5400000">
            <a:off x="420687" y="3708401"/>
            <a:ext cx="24479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4" name="Rectangle 45"/>
          <p:cNvSpPr>
            <a:spLocks noChangeAspect="1" noChangeArrowheads="1"/>
          </p:cNvSpPr>
          <p:nvPr/>
        </p:nvSpPr>
        <p:spPr bwMode="auto">
          <a:xfrm rot="-5400000">
            <a:off x="3560762" y="3708401"/>
            <a:ext cx="24479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grpSp>
        <p:nvGrpSpPr>
          <p:cNvPr id="2" name="Group 758"/>
          <p:cNvGrpSpPr>
            <a:grpSpLocks/>
          </p:cNvGrpSpPr>
          <p:nvPr/>
        </p:nvGrpSpPr>
        <p:grpSpPr bwMode="auto">
          <a:xfrm>
            <a:off x="2559050" y="2695575"/>
            <a:ext cx="1295400" cy="2022475"/>
            <a:chOff x="295" y="2025"/>
            <a:chExt cx="816" cy="1274"/>
          </a:xfrm>
        </p:grpSpPr>
        <p:grpSp>
          <p:nvGrpSpPr>
            <p:cNvPr id="42315" name="Group 759"/>
            <p:cNvGrpSpPr>
              <a:grpSpLocks/>
            </p:cNvGrpSpPr>
            <p:nvPr/>
          </p:nvGrpSpPr>
          <p:grpSpPr bwMode="auto">
            <a:xfrm>
              <a:off x="295" y="2025"/>
              <a:ext cx="816" cy="1274"/>
              <a:chOff x="4150" y="2795"/>
              <a:chExt cx="816" cy="1274"/>
            </a:xfrm>
          </p:grpSpPr>
          <p:sp>
            <p:nvSpPr>
              <p:cNvPr id="42318" name="AutoShape 5"/>
              <p:cNvSpPr>
                <a:spLocks noChangeArrowheads="1"/>
              </p:cNvSpPr>
              <p:nvPr/>
            </p:nvSpPr>
            <p:spPr bwMode="auto">
              <a:xfrm rot="5400000">
                <a:off x="3644" y="3301"/>
                <a:ext cx="1274" cy="262"/>
              </a:xfrm>
              <a:prstGeom prst="parallelogram">
                <a:avLst>
                  <a:gd name="adj" fmla="val 0"/>
                </a:avLst>
              </a:prstGeom>
              <a:solidFill>
                <a:schemeClr val="folHlink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fr-FR" sz="2000">
                  <a:latin typeface="Arial" charset="0"/>
                </a:endParaRPr>
              </a:p>
            </p:txBody>
          </p:sp>
          <p:sp>
            <p:nvSpPr>
              <p:cNvPr id="42319" name="AutoShape 6"/>
              <p:cNvSpPr>
                <a:spLocks noChangeArrowheads="1"/>
              </p:cNvSpPr>
              <p:nvPr/>
            </p:nvSpPr>
            <p:spPr bwMode="auto">
              <a:xfrm rot="16200000" flipH="1">
                <a:off x="4198" y="3301"/>
                <a:ext cx="1274" cy="262"/>
              </a:xfrm>
              <a:prstGeom prst="parallelogram">
                <a:avLst>
                  <a:gd name="adj" fmla="val 0"/>
                </a:avLst>
              </a:prstGeom>
              <a:solidFill>
                <a:schemeClr val="folHlink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sz="2000">
                  <a:latin typeface="Arial" charset="0"/>
                </a:endParaRPr>
              </a:p>
            </p:txBody>
          </p:sp>
          <p:sp>
            <p:nvSpPr>
              <p:cNvPr id="42320" name="Line 7"/>
              <p:cNvSpPr>
                <a:spLocks noChangeShapeType="1"/>
              </p:cNvSpPr>
              <p:nvPr/>
            </p:nvSpPr>
            <p:spPr bwMode="auto">
              <a:xfrm>
                <a:off x="4441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1" name="Line 8"/>
              <p:cNvSpPr>
                <a:spLocks noChangeShapeType="1"/>
              </p:cNvSpPr>
              <p:nvPr/>
            </p:nvSpPr>
            <p:spPr bwMode="auto">
              <a:xfrm>
                <a:off x="4500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2" name="Line 9"/>
              <p:cNvSpPr>
                <a:spLocks noChangeShapeType="1"/>
              </p:cNvSpPr>
              <p:nvPr/>
            </p:nvSpPr>
            <p:spPr bwMode="auto">
              <a:xfrm>
                <a:off x="4558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3" name="Line 10"/>
              <p:cNvSpPr>
                <a:spLocks noChangeShapeType="1"/>
              </p:cNvSpPr>
              <p:nvPr/>
            </p:nvSpPr>
            <p:spPr bwMode="auto">
              <a:xfrm>
                <a:off x="4616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4" name="Line 11"/>
              <p:cNvSpPr>
                <a:spLocks noChangeShapeType="1"/>
              </p:cNvSpPr>
              <p:nvPr/>
            </p:nvSpPr>
            <p:spPr bwMode="auto">
              <a:xfrm>
                <a:off x="4675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5" name="Line 12"/>
              <p:cNvSpPr>
                <a:spLocks noChangeShapeType="1"/>
              </p:cNvSpPr>
              <p:nvPr/>
            </p:nvSpPr>
            <p:spPr bwMode="auto">
              <a:xfrm flipH="1">
                <a:off x="4412" y="2806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6" name="Line 13"/>
              <p:cNvSpPr>
                <a:spLocks noChangeShapeType="1"/>
              </p:cNvSpPr>
              <p:nvPr/>
            </p:nvSpPr>
            <p:spPr bwMode="auto">
              <a:xfrm flipH="1">
                <a:off x="4412" y="2851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7" name="Line 14"/>
              <p:cNvSpPr>
                <a:spLocks noChangeShapeType="1"/>
              </p:cNvSpPr>
              <p:nvPr/>
            </p:nvSpPr>
            <p:spPr bwMode="auto">
              <a:xfrm flipH="1">
                <a:off x="4412" y="2896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8" name="Line 15"/>
              <p:cNvSpPr>
                <a:spLocks noChangeShapeType="1"/>
              </p:cNvSpPr>
              <p:nvPr/>
            </p:nvSpPr>
            <p:spPr bwMode="auto">
              <a:xfrm flipH="1">
                <a:off x="4412" y="294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9" name="Line 16"/>
              <p:cNvSpPr>
                <a:spLocks noChangeShapeType="1"/>
              </p:cNvSpPr>
              <p:nvPr/>
            </p:nvSpPr>
            <p:spPr bwMode="auto">
              <a:xfrm flipH="1">
                <a:off x="4412" y="298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0" name="Line 17"/>
              <p:cNvSpPr>
                <a:spLocks noChangeShapeType="1"/>
              </p:cNvSpPr>
              <p:nvPr/>
            </p:nvSpPr>
            <p:spPr bwMode="auto">
              <a:xfrm flipH="1">
                <a:off x="4412" y="303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1" name="Line 18"/>
              <p:cNvSpPr>
                <a:spLocks noChangeShapeType="1"/>
              </p:cNvSpPr>
              <p:nvPr/>
            </p:nvSpPr>
            <p:spPr bwMode="auto">
              <a:xfrm flipH="1">
                <a:off x="4412" y="307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2" name="Line 19"/>
              <p:cNvSpPr>
                <a:spLocks noChangeShapeType="1"/>
              </p:cNvSpPr>
              <p:nvPr/>
            </p:nvSpPr>
            <p:spPr bwMode="auto">
              <a:xfrm flipH="1">
                <a:off x="4412" y="312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3" name="Line 20"/>
              <p:cNvSpPr>
                <a:spLocks noChangeShapeType="1"/>
              </p:cNvSpPr>
              <p:nvPr/>
            </p:nvSpPr>
            <p:spPr bwMode="auto">
              <a:xfrm flipH="1">
                <a:off x="4412" y="316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4" name="Line 21"/>
              <p:cNvSpPr>
                <a:spLocks noChangeShapeType="1"/>
              </p:cNvSpPr>
              <p:nvPr/>
            </p:nvSpPr>
            <p:spPr bwMode="auto">
              <a:xfrm flipH="1">
                <a:off x="4412" y="321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5" name="Line 22"/>
              <p:cNvSpPr>
                <a:spLocks noChangeShapeType="1"/>
              </p:cNvSpPr>
              <p:nvPr/>
            </p:nvSpPr>
            <p:spPr bwMode="auto">
              <a:xfrm flipH="1">
                <a:off x="4412" y="325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6" name="Line 23"/>
              <p:cNvSpPr>
                <a:spLocks noChangeShapeType="1"/>
              </p:cNvSpPr>
              <p:nvPr/>
            </p:nvSpPr>
            <p:spPr bwMode="auto">
              <a:xfrm flipH="1">
                <a:off x="4412" y="330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7" name="Line 24"/>
              <p:cNvSpPr>
                <a:spLocks noChangeShapeType="1"/>
              </p:cNvSpPr>
              <p:nvPr/>
            </p:nvSpPr>
            <p:spPr bwMode="auto">
              <a:xfrm flipH="1">
                <a:off x="4412" y="334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8" name="Line 25"/>
              <p:cNvSpPr>
                <a:spLocks noChangeShapeType="1"/>
              </p:cNvSpPr>
              <p:nvPr/>
            </p:nvSpPr>
            <p:spPr bwMode="auto">
              <a:xfrm flipH="1">
                <a:off x="4412" y="339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9" name="Line 26"/>
              <p:cNvSpPr>
                <a:spLocks noChangeShapeType="1"/>
              </p:cNvSpPr>
              <p:nvPr/>
            </p:nvSpPr>
            <p:spPr bwMode="auto">
              <a:xfrm flipH="1">
                <a:off x="4412" y="343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0" name="Line 27"/>
              <p:cNvSpPr>
                <a:spLocks noChangeShapeType="1"/>
              </p:cNvSpPr>
              <p:nvPr/>
            </p:nvSpPr>
            <p:spPr bwMode="auto">
              <a:xfrm flipH="1">
                <a:off x="4412" y="348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1" name="Line 28"/>
              <p:cNvSpPr>
                <a:spLocks noChangeShapeType="1"/>
              </p:cNvSpPr>
              <p:nvPr/>
            </p:nvSpPr>
            <p:spPr bwMode="auto">
              <a:xfrm flipH="1">
                <a:off x="4412" y="352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2" name="Line 29"/>
              <p:cNvSpPr>
                <a:spLocks noChangeShapeType="1"/>
              </p:cNvSpPr>
              <p:nvPr/>
            </p:nvSpPr>
            <p:spPr bwMode="auto">
              <a:xfrm flipH="1">
                <a:off x="4412" y="357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3" name="Line 30"/>
              <p:cNvSpPr>
                <a:spLocks noChangeShapeType="1"/>
              </p:cNvSpPr>
              <p:nvPr/>
            </p:nvSpPr>
            <p:spPr bwMode="auto">
              <a:xfrm flipH="1">
                <a:off x="4412" y="361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4" name="Line 31"/>
              <p:cNvSpPr>
                <a:spLocks noChangeShapeType="1"/>
              </p:cNvSpPr>
              <p:nvPr/>
            </p:nvSpPr>
            <p:spPr bwMode="auto">
              <a:xfrm flipH="1">
                <a:off x="4412" y="366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5" name="Line 32"/>
              <p:cNvSpPr>
                <a:spLocks noChangeShapeType="1"/>
              </p:cNvSpPr>
              <p:nvPr/>
            </p:nvSpPr>
            <p:spPr bwMode="auto">
              <a:xfrm flipH="1">
                <a:off x="4412" y="370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6" name="Line 33"/>
              <p:cNvSpPr>
                <a:spLocks noChangeShapeType="1"/>
              </p:cNvSpPr>
              <p:nvPr/>
            </p:nvSpPr>
            <p:spPr bwMode="auto">
              <a:xfrm flipH="1">
                <a:off x="4412" y="375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7" name="Line 34"/>
              <p:cNvSpPr>
                <a:spLocks noChangeShapeType="1"/>
              </p:cNvSpPr>
              <p:nvPr/>
            </p:nvSpPr>
            <p:spPr bwMode="auto">
              <a:xfrm flipH="1">
                <a:off x="4412" y="379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8" name="Line 35"/>
              <p:cNvSpPr>
                <a:spLocks noChangeShapeType="1"/>
              </p:cNvSpPr>
              <p:nvPr/>
            </p:nvSpPr>
            <p:spPr bwMode="auto">
              <a:xfrm flipH="1">
                <a:off x="4412" y="384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9" name="Line 36"/>
              <p:cNvSpPr>
                <a:spLocks noChangeShapeType="1"/>
              </p:cNvSpPr>
              <p:nvPr/>
            </p:nvSpPr>
            <p:spPr bwMode="auto">
              <a:xfrm flipH="1">
                <a:off x="4412" y="388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0" name="Line 37"/>
              <p:cNvSpPr>
                <a:spLocks noChangeShapeType="1"/>
              </p:cNvSpPr>
              <p:nvPr/>
            </p:nvSpPr>
            <p:spPr bwMode="auto">
              <a:xfrm flipH="1">
                <a:off x="4412" y="393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1" name="Line 38"/>
              <p:cNvSpPr>
                <a:spLocks noChangeShapeType="1"/>
              </p:cNvSpPr>
              <p:nvPr/>
            </p:nvSpPr>
            <p:spPr bwMode="auto">
              <a:xfrm flipH="1">
                <a:off x="4412" y="397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2" name="Line 39"/>
              <p:cNvSpPr>
                <a:spLocks noChangeShapeType="1"/>
              </p:cNvSpPr>
              <p:nvPr/>
            </p:nvSpPr>
            <p:spPr bwMode="auto">
              <a:xfrm flipH="1">
                <a:off x="4412" y="402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3" name="Line 40"/>
              <p:cNvSpPr>
                <a:spLocks noChangeShapeType="1"/>
              </p:cNvSpPr>
              <p:nvPr/>
            </p:nvSpPr>
            <p:spPr bwMode="auto">
              <a:xfrm flipH="1">
                <a:off x="4412" y="406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aphicFrame>
          <p:nvGraphicFramePr>
            <p:cNvPr id="42316" name="Object 12"/>
            <p:cNvGraphicFramePr>
              <a:graphicFrameLocks noChangeAspect="1"/>
            </p:cNvGraphicFramePr>
            <p:nvPr/>
          </p:nvGraphicFramePr>
          <p:xfrm>
            <a:off x="378" y="2387"/>
            <a:ext cx="179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26" name="Equation" r:id="rId5" imgW="127000" imgH="139700" progId="">
                    <p:embed/>
                  </p:oleObj>
                </mc:Choice>
                <mc:Fallback>
                  <p:oleObj name="Equation" r:id="rId5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" y="2387"/>
                          <a:ext cx="179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317" name="Object 13"/>
            <p:cNvGraphicFramePr>
              <a:graphicFrameLocks noChangeAspect="1"/>
            </p:cNvGraphicFramePr>
            <p:nvPr/>
          </p:nvGraphicFramePr>
          <p:xfrm>
            <a:off x="936" y="2417"/>
            <a:ext cx="175" cy="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27" name="Equation" r:id="rId7" imgW="152400" imgH="139700" progId="">
                    <p:embed/>
                  </p:oleObj>
                </mc:Choice>
                <mc:Fallback>
                  <p:oleObj name="Equation" r:id="rId7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6" y="2417"/>
                          <a:ext cx="175" cy="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143"/>
          <p:cNvGrpSpPr>
            <a:grpSpLocks/>
          </p:cNvGrpSpPr>
          <p:nvPr/>
        </p:nvGrpSpPr>
        <p:grpSpPr bwMode="auto">
          <a:xfrm>
            <a:off x="2555875" y="2701925"/>
            <a:ext cx="1295400" cy="2057400"/>
            <a:chOff x="-23" y="1389"/>
            <a:chExt cx="816" cy="1296"/>
          </a:xfrm>
        </p:grpSpPr>
        <p:sp>
          <p:nvSpPr>
            <p:cNvPr id="42270" name="AutoShape 45"/>
            <p:cNvSpPr>
              <a:spLocks noChangeArrowheads="1"/>
            </p:cNvSpPr>
            <p:nvPr/>
          </p:nvSpPr>
          <p:spPr bwMode="auto">
            <a:xfrm rot="5400000">
              <a:off x="-540" y="1906"/>
              <a:ext cx="1296" cy="262"/>
            </a:xfrm>
            <a:prstGeom prst="parallelogram">
              <a:avLst>
                <a:gd name="adj" fmla="val 9115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71" name="AutoShape 46"/>
            <p:cNvSpPr>
              <a:spLocks noChangeArrowheads="1"/>
            </p:cNvSpPr>
            <p:nvPr/>
          </p:nvSpPr>
          <p:spPr bwMode="auto">
            <a:xfrm rot="16200000" flipH="1">
              <a:off x="25" y="1895"/>
              <a:ext cx="1273" cy="262"/>
            </a:xfrm>
            <a:prstGeom prst="parallelogram">
              <a:avLst>
                <a:gd name="adj" fmla="val 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72" name="Line 47"/>
            <p:cNvSpPr>
              <a:spLocks noChangeShapeType="1"/>
            </p:cNvSpPr>
            <p:nvPr/>
          </p:nvSpPr>
          <p:spPr bwMode="auto">
            <a:xfrm>
              <a:off x="268" y="1423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3" name="Line 48"/>
            <p:cNvSpPr>
              <a:spLocks noChangeShapeType="1"/>
            </p:cNvSpPr>
            <p:nvPr/>
          </p:nvSpPr>
          <p:spPr bwMode="auto">
            <a:xfrm>
              <a:off x="327" y="1414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4" name="Line 49"/>
            <p:cNvSpPr>
              <a:spLocks noChangeShapeType="1"/>
            </p:cNvSpPr>
            <p:nvPr/>
          </p:nvSpPr>
          <p:spPr bwMode="auto">
            <a:xfrm>
              <a:off x="385" y="1405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5" name="Line 50"/>
            <p:cNvSpPr>
              <a:spLocks noChangeShapeType="1"/>
            </p:cNvSpPr>
            <p:nvPr/>
          </p:nvSpPr>
          <p:spPr bwMode="auto">
            <a:xfrm>
              <a:off x="443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6" name="Line 51"/>
            <p:cNvSpPr>
              <a:spLocks noChangeShapeType="1"/>
            </p:cNvSpPr>
            <p:nvPr/>
          </p:nvSpPr>
          <p:spPr bwMode="auto">
            <a:xfrm>
              <a:off x="502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7" name="Line 52"/>
            <p:cNvSpPr>
              <a:spLocks noChangeShapeType="1"/>
            </p:cNvSpPr>
            <p:nvPr/>
          </p:nvSpPr>
          <p:spPr bwMode="auto">
            <a:xfrm flipH="1">
              <a:off x="239" y="1400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8" name="Line 53"/>
            <p:cNvSpPr>
              <a:spLocks noChangeShapeType="1"/>
            </p:cNvSpPr>
            <p:nvPr/>
          </p:nvSpPr>
          <p:spPr bwMode="auto">
            <a:xfrm flipH="1">
              <a:off x="239" y="1445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9" name="Line 54"/>
            <p:cNvSpPr>
              <a:spLocks noChangeShapeType="1"/>
            </p:cNvSpPr>
            <p:nvPr/>
          </p:nvSpPr>
          <p:spPr bwMode="auto">
            <a:xfrm flipH="1">
              <a:off x="239" y="1490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0" name="Line 55"/>
            <p:cNvSpPr>
              <a:spLocks noChangeShapeType="1"/>
            </p:cNvSpPr>
            <p:nvPr/>
          </p:nvSpPr>
          <p:spPr bwMode="auto">
            <a:xfrm flipH="1">
              <a:off x="239" y="153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1" name="Line 56"/>
            <p:cNvSpPr>
              <a:spLocks noChangeShapeType="1"/>
            </p:cNvSpPr>
            <p:nvPr/>
          </p:nvSpPr>
          <p:spPr bwMode="auto">
            <a:xfrm flipH="1">
              <a:off x="239" y="158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2" name="Line 57"/>
            <p:cNvSpPr>
              <a:spLocks noChangeShapeType="1"/>
            </p:cNvSpPr>
            <p:nvPr/>
          </p:nvSpPr>
          <p:spPr bwMode="auto">
            <a:xfrm flipH="1">
              <a:off x="239" y="162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3" name="Line 58"/>
            <p:cNvSpPr>
              <a:spLocks noChangeShapeType="1"/>
            </p:cNvSpPr>
            <p:nvPr/>
          </p:nvSpPr>
          <p:spPr bwMode="auto">
            <a:xfrm flipH="1">
              <a:off x="239" y="167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4" name="Line 59"/>
            <p:cNvSpPr>
              <a:spLocks noChangeShapeType="1"/>
            </p:cNvSpPr>
            <p:nvPr/>
          </p:nvSpPr>
          <p:spPr bwMode="auto">
            <a:xfrm flipH="1">
              <a:off x="239" y="171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5" name="Line 60"/>
            <p:cNvSpPr>
              <a:spLocks noChangeShapeType="1"/>
            </p:cNvSpPr>
            <p:nvPr/>
          </p:nvSpPr>
          <p:spPr bwMode="auto">
            <a:xfrm flipH="1">
              <a:off x="239" y="176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6" name="Line 61"/>
            <p:cNvSpPr>
              <a:spLocks noChangeShapeType="1"/>
            </p:cNvSpPr>
            <p:nvPr/>
          </p:nvSpPr>
          <p:spPr bwMode="auto">
            <a:xfrm flipH="1">
              <a:off x="239" y="180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7" name="Line 62"/>
            <p:cNvSpPr>
              <a:spLocks noChangeShapeType="1"/>
            </p:cNvSpPr>
            <p:nvPr/>
          </p:nvSpPr>
          <p:spPr bwMode="auto">
            <a:xfrm flipH="1">
              <a:off x="239" y="185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8" name="Line 63"/>
            <p:cNvSpPr>
              <a:spLocks noChangeShapeType="1"/>
            </p:cNvSpPr>
            <p:nvPr/>
          </p:nvSpPr>
          <p:spPr bwMode="auto">
            <a:xfrm flipH="1">
              <a:off x="239" y="189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9" name="Line 64"/>
            <p:cNvSpPr>
              <a:spLocks noChangeShapeType="1"/>
            </p:cNvSpPr>
            <p:nvPr/>
          </p:nvSpPr>
          <p:spPr bwMode="auto">
            <a:xfrm flipH="1">
              <a:off x="239" y="194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0" name="Line 65"/>
            <p:cNvSpPr>
              <a:spLocks noChangeShapeType="1"/>
            </p:cNvSpPr>
            <p:nvPr/>
          </p:nvSpPr>
          <p:spPr bwMode="auto">
            <a:xfrm flipH="1">
              <a:off x="239" y="198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1" name="Line 66"/>
            <p:cNvSpPr>
              <a:spLocks noChangeShapeType="1"/>
            </p:cNvSpPr>
            <p:nvPr/>
          </p:nvSpPr>
          <p:spPr bwMode="auto">
            <a:xfrm flipH="1">
              <a:off x="239" y="203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2" name="Line 67"/>
            <p:cNvSpPr>
              <a:spLocks noChangeShapeType="1"/>
            </p:cNvSpPr>
            <p:nvPr/>
          </p:nvSpPr>
          <p:spPr bwMode="auto">
            <a:xfrm flipH="1">
              <a:off x="239" y="207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3" name="Line 68"/>
            <p:cNvSpPr>
              <a:spLocks noChangeShapeType="1"/>
            </p:cNvSpPr>
            <p:nvPr/>
          </p:nvSpPr>
          <p:spPr bwMode="auto">
            <a:xfrm flipH="1">
              <a:off x="239" y="212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4" name="Line 69"/>
            <p:cNvSpPr>
              <a:spLocks noChangeShapeType="1"/>
            </p:cNvSpPr>
            <p:nvPr/>
          </p:nvSpPr>
          <p:spPr bwMode="auto">
            <a:xfrm flipH="1">
              <a:off x="239" y="216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5" name="Line 70"/>
            <p:cNvSpPr>
              <a:spLocks noChangeShapeType="1"/>
            </p:cNvSpPr>
            <p:nvPr/>
          </p:nvSpPr>
          <p:spPr bwMode="auto">
            <a:xfrm flipH="1">
              <a:off x="239" y="221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6" name="Line 71"/>
            <p:cNvSpPr>
              <a:spLocks noChangeShapeType="1"/>
            </p:cNvSpPr>
            <p:nvPr/>
          </p:nvSpPr>
          <p:spPr bwMode="auto">
            <a:xfrm flipH="1">
              <a:off x="239" y="225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7" name="Line 72"/>
            <p:cNvSpPr>
              <a:spLocks noChangeShapeType="1"/>
            </p:cNvSpPr>
            <p:nvPr/>
          </p:nvSpPr>
          <p:spPr bwMode="auto">
            <a:xfrm flipH="1">
              <a:off x="239" y="230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8" name="Line 73"/>
            <p:cNvSpPr>
              <a:spLocks noChangeShapeType="1"/>
            </p:cNvSpPr>
            <p:nvPr/>
          </p:nvSpPr>
          <p:spPr bwMode="auto">
            <a:xfrm flipH="1">
              <a:off x="239" y="234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9" name="Line 74"/>
            <p:cNvSpPr>
              <a:spLocks noChangeShapeType="1"/>
            </p:cNvSpPr>
            <p:nvPr/>
          </p:nvSpPr>
          <p:spPr bwMode="auto">
            <a:xfrm flipH="1">
              <a:off x="239" y="239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0" name="Line 75"/>
            <p:cNvSpPr>
              <a:spLocks noChangeShapeType="1"/>
            </p:cNvSpPr>
            <p:nvPr/>
          </p:nvSpPr>
          <p:spPr bwMode="auto">
            <a:xfrm flipH="1">
              <a:off x="239" y="243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1" name="Line 76"/>
            <p:cNvSpPr>
              <a:spLocks noChangeShapeType="1"/>
            </p:cNvSpPr>
            <p:nvPr/>
          </p:nvSpPr>
          <p:spPr bwMode="auto">
            <a:xfrm flipH="1">
              <a:off x="239" y="248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2" name="Line 77"/>
            <p:cNvSpPr>
              <a:spLocks noChangeShapeType="1"/>
            </p:cNvSpPr>
            <p:nvPr/>
          </p:nvSpPr>
          <p:spPr bwMode="auto">
            <a:xfrm flipH="1">
              <a:off x="239" y="252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3" name="Line 78"/>
            <p:cNvSpPr>
              <a:spLocks noChangeShapeType="1"/>
            </p:cNvSpPr>
            <p:nvPr/>
          </p:nvSpPr>
          <p:spPr bwMode="auto">
            <a:xfrm flipH="1">
              <a:off x="239" y="257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4" name="Line 82"/>
            <p:cNvSpPr>
              <a:spLocks noChangeShapeType="1"/>
            </p:cNvSpPr>
            <p:nvPr/>
          </p:nvSpPr>
          <p:spPr bwMode="auto">
            <a:xfrm>
              <a:off x="147" y="1935"/>
              <a:ext cx="0" cy="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305" name="Object 83"/>
            <p:cNvGraphicFramePr>
              <a:graphicFrameLocks noChangeAspect="1"/>
            </p:cNvGraphicFramePr>
            <p:nvPr/>
          </p:nvGraphicFramePr>
          <p:xfrm>
            <a:off x="60" y="1751"/>
            <a:ext cx="179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28" name="Equation" r:id="rId9" imgW="127000" imgH="139700" progId="">
                    <p:embed/>
                  </p:oleObj>
                </mc:Choice>
                <mc:Fallback>
                  <p:oleObj name="Equation" r:id="rId9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" y="1751"/>
                          <a:ext cx="179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306" name="Line 85"/>
            <p:cNvSpPr>
              <a:spLocks noChangeShapeType="1"/>
            </p:cNvSpPr>
            <p:nvPr/>
          </p:nvSpPr>
          <p:spPr bwMode="auto">
            <a:xfrm>
              <a:off x="691" y="1934"/>
              <a:ext cx="0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307" name="Object 86"/>
            <p:cNvGraphicFramePr>
              <a:graphicFrameLocks noChangeAspect="1"/>
            </p:cNvGraphicFramePr>
            <p:nvPr/>
          </p:nvGraphicFramePr>
          <p:xfrm>
            <a:off x="618" y="1780"/>
            <a:ext cx="175" cy="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29" name="Equation" r:id="rId11" imgW="152400" imgH="139700" progId="">
                    <p:embed/>
                  </p:oleObj>
                </mc:Choice>
                <mc:Fallback>
                  <p:oleObj name="Equation" r:id="rId11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8" y="1780"/>
                          <a:ext cx="175" cy="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308" name="AutoShape 88"/>
            <p:cNvSpPr>
              <a:spLocks noChangeArrowheads="1"/>
            </p:cNvSpPr>
            <p:nvPr/>
          </p:nvSpPr>
          <p:spPr bwMode="auto">
            <a:xfrm rot="5400000">
              <a:off x="568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09" name="AutoShape 89"/>
            <p:cNvSpPr>
              <a:spLocks noChangeArrowheads="1"/>
            </p:cNvSpPr>
            <p:nvPr/>
          </p:nvSpPr>
          <p:spPr bwMode="auto">
            <a:xfrm rot="5400000">
              <a:off x="568" y="1704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0" name="AutoShape 90"/>
            <p:cNvSpPr>
              <a:spLocks noChangeArrowheads="1"/>
            </p:cNvSpPr>
            <p:nvPr/>
          </p:nvSpPr>
          <p:spPr bwMode="auto">
            <a:xfrm rot="5400000">
              <a:off x="568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1" name="AutoShape 91"/>
            <p:cNvSpPr>
              <a:spLocks noChangeArrowheads="1"/>
            </p:cNvSpPr>
            <p:nvPr/>
          </p:nvSpPr>
          <p:spPr bwMode="auto">
            <a:xfrm rot="5400000">
              <a:off x="568" y="2255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2" name="AutoShape 92"/>
            <p:cNvSpPr>
              <a:spLocks noChangeArrowheads="1"/>
            </p:cNvSpPr>
            <p:nvPr/>
          </p:nvSpPr>
          <p:spPr bwMode="auto">
            <a:xfrm rot="5400000">
              <a:off x="568" y="25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3" name="Line 79"/>
            <p:cNvSpPr>
              <a:spLocks noChangeShapeType="1"/>
            </p:cNvSpPr>
            <p:nvPr/>
          </p:nvSpPr>
          <p:spPr bwMode="auto">
            <a:xfrm flipH="1">
              <a:off x="239" y="261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14" name="Line 80"/>
            <p:cNvSpPr>
              <a:spLocks noChangeShapeType="1"/>
            </p:cNvSpPr>
            <p:nvPr/>
          </p:nvSpPr>
          <p:spPr bwMode="auto">
            <a:xfrm flipH="1">
              <a:off x="229" y="2659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1144"/>
          <p:cNvGrpSpPr>
            <a:grpSpLocks/>
          </p:cNvGrpSpPr>
          <p:nvPr/>
        </p:nvGrpSpPr>
        <p:grpSpPr bwMode="auto">
          <a:xfrm>
            <a:off x="2555875" y="2701925"/>
            <a:ext cx="1295400" cy="2093913"/>
            <a:chOff x="2608" y="1389"/>
            <a:chExt cx="816" cy="1319"/>
          </a:xfrm>
        </p:grpSpPr>
        <p:sp>
          <p:nvSpPr>
            <p:cNvPr id="42222" name="AutoShape 97"/>
            <p:cNvSpPr>
              <a:spLocks noChangeArrowheads="1"/>
            </p:cNvSpPr>
            <p:nvPr/>
          </p:nvSpPr>
          <p:spPr bwMode="auto">
            <a:xfrm rot="5400000">
              <a:off x="2079" y="1918"/>
              <a:ext cx="1319" cy="262"/>
            </a:xfrm>
            <a:prstGeom prst="parallelogram">
              <a:avLst>
                <a:gd name="adj" fmla="val 18413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3" name="AutoShape 98"/>
            <p:cNvSpPr>
              <a:spLocks noChangeArrowheads="1"/>
            </p:cNvSpPr>
            <p:nvPr/>
          </p:nvSpPr>
          <p:spPr bwMode="auto">
            <a:xfrm rot="16200000" flipH="1">
              <a:off x="2656" y="1895"/>
              <a:ext cx="1274" cy="262"/>
            </a:xfrm>
            <a:prstGeom prst="parallelogram">
              <a:avLst>
                <a:gd name="adj" fmla="val 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4" name="Line 99"/>
            <p:cNvSpPr>
              <a:spLocks noChangeShapeType="1"/>
            </p:cNvSpPr>
            <p:nvPr/>
          </p:nvSpPr>
          <p:spPr bwMode="auto">
            <a:xfrm>
              <a:off x="2899" y="1437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5" name="Line 100"/>
            <p:cNvSpPr>
              <a:spLocks noChangeShapeType="1"/>
            </p:cNvSpPr>
            <p:nvPr/>
          </p:nvSpPr>
          <p:spPr bwMode="auto">
            <a:xfrm>
              <a:off x="2958" y="1428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6" name="Line 101"/>
            <p:cNvSpPr>
              <a:spLocks noChangeShapeType="1"/>
            </p:cNvSpPr>
            <p:nvPr/>
          </p:nvSpPr>
          <p:spPr bwMode="auto">
            <a:xfrm>
              <a:off x="3016" y="1419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7" name="Line 102"/>
            <p:cNvSpPr>
              <a:spLocks noChangeShapeType="1"/>
            </p:cNvSpPr>
            <p:nvPr/>
          </p:nvSpPr>
          <p:spPr bwMode="auto">
            <a:xfrm>
              <a:off x="3074" y="1410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8" name="Line 103"/>
            <p:cNvSpPr>
              <a:spLocks noChangeShapeType="1"/>
            </p:cNvSpPr>
            <p:nvPr/>
          </p:nvSpPr>
          <p:spPr bwMode="auto">
            <a:xfrm>
              <a:off x="3133" y="1400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9" name="Line 104"/>
            <p:cNvSpPr>
              <a:spLocks noChangeShapeType="1"/>
            </p:cNvSpPr>
            <p:nvPr/>
          </p:nvSpPr>
          <p:spPr bwMode="auto">
            <a:xfrm flipH="1">
              <a:off x="2870" y="1400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0" name="Line 105"/>
            <p:cNvSpPr>
              <a:spLocks noChangeShapeType="1"/>
            </p:cNvSpPr>
            <p:nvPr/>
          </p:nvSpPr>
          <p:spPr bwMode="auto">
            <a:xfrm flipH="1">
              <a:off x="2870" y="1445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1" name="Line 106"/>
            <p:cNvSpPr>
              <a:spLocks noChangeShapeType="1"/>
            </p:cNvSpPr>
            <p:nvPr/>
          </p:nvSpPr>
          <p:spPr bwMode="auto">
            <a:xfrm flipH="1">
              <a:off x="2870" y="1490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2" name="Line 107"/>
            <p:cNvSpPr>
              <a:spLocks noChangeShapeType="1"/>
            </p:cNvSpPr>
            <p:nvPr/>
          </p:nvSpPr>
          <p:spPr bwMode="auto">
            <a:xfrm flipH="1">
              <a:off x="2870" y="153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3" name="Line 108"/>
            <p:cNvSpPr>
              <a:spLocks noChangeShapeType="1"/>
            </p:cNvSpPr>
            <p:nvPr/>
          </p:nvSpPr>
          <p:spPr bwMode="auto">
            <a:xfrm flipH="1">
              <a:off x="2870" y="158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4" name="Line 109"/>
            <p:cNvSpPr>
              <a:spLocks noChangeShapeType="1"/>
            </p:cNvSpPr>
            <p:nvPr/>
          </p:nvSpPr>
          <p:spPr bwMode="auto">
            <a:xfrm flipH="1">
              <a:off x="2870" y="162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5" name="Line 110"/>
            <p:cNvSpPr>
              <a:spLocks noChangeShapeType="1"/>
            </p:cNvSpPr>
            <p:nvPr/>
          </p:nvSpPr>
          <p:spPr bwMode="auto">
            <a:xfrm flipH="1">
              <a:off x="2870" y="167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6" name="Line 111"/>
            <p:cNvSpPr>
              <a:spLocks noChangeShapeType="1"/>
            </p:cNvSpPr>
            <p:nvPr/>
          </p:nvSpPr>
          <p:spPr bwMode="auto">
            <a:xfrm flipH="1">
              <a:off x="2870" y="171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7" name="Line 112"/>
            <p:cNvSpPr>
              <a:spLocks noChangeShapeType="1"/>
            </p:cNvSpPr>
            <p:nvPr/>
          </p:nvSpPr>
          <p:spPr bwMode="auto">
            <a:xfrm flipH="1">
              <a:off x="2870" y="176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8" name="Line 113"/>
            <p:cNvSpPr>
              <a:spLocks noChangeShapeType="1"/>
            </p:cNvSpPr>
            <p:nvPr/>
          </p:nvSpPr>
          <p:spPr bwMode="auto">
            <a:xfrm flipH="1">
              <a:off x="2870" y="180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9" name="Line 114"/>
            <p:cNvSpPr>
              <a:spLocks noChangeShapeType="1"/>
            </p:cNvSpPr>
            <p:nvPr/>
          </p:nvSpPr>
          <p:spPr bwMode="auto">
            <a:xfrm flipH="1">
              <a:off x="2870" y="185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0" name="Line 115"/>
            <p:cNvSpPr>
              <a:spLocks noChangeShapeType="1"/>
            </p:cNvSpPr>
            <p:nvPr/>
          </p:nvSpPr>
          <p:spPr bwMode="auto">
            <a:xfrm flipH="1">
              <a:off x="2870" y="189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1" name="Line 116"/>
            <p:cNvSpPr>
              <a:spLocks noChangeShapeType="1"/>
            </p:cNvSpPr>
            <p:nvPr/>
          </p:nvSpPr>
          <p:spPr bwMode="auto">
            <a:xfrm flipH="1">
              <a:off x="2870" y="194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2" name="Line 117"/>
            <p:cNvSpPr>
              <a:spLocks noChangeShapeType="1"/>
            </p:cNvSpPr>
            <p:nvPr/>
          </p:nvSpPr>
          <p:spPr bwMode="auto">
            <a:xfrm flipH="1">
              <a:off x="2870" y="1986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3" name="Line 118"/>
            <p:cNvSpPr>
              <a:spLocks noChangeShapeType="1"/>
            </p:cNvSpPr>
            <p:nvPr/>
          </p:nvSpPr>
          <p:spPr bwMode="auto">
            <a:xfrm flipH="1">
              <a:off x="2870" y="203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4" name="Line 119"/>
            <p:cNvSpPr>
              <a:spLocks noChangeShapeType="1"/>
            </p:cNvSpPr>
            <p:nvPr/>
          </p:nvSpPr>
          <p:spPr bwMode="auto">
            <a:xfrm flipH="1">
              <a:off x="2870" y="207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5" name="Line 120"/>
            <p:cNvSpPr>
              <a:spLocks noChangeShapeType="1"/>
            </p:cNvSpPr>
            <p:nvPr/>
          </p:nvSpPr>
          <p:spPr bwMode="auto">
            <a:xfrm flipH="1">
              <a:off x="2870" y="212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6" name="Line 121"/>
            <p:cNvSpPr>
              <a:spLocks noChangeShapeType="1"/>
            </p:cNvSpPr>
            <p:nvPr/>
          </p:nvSpPr>
          <p:spPr bwMode="auto">
            <a:xfrm flipH="1">
              <a:off x="2870" y="216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7" name="Line 122"/>
            <p:cNvSpPr>
              <a:spLocks noChangeShapeType="1"/>
            </p:cNvSpPr>
            <p:nvPr/>
          </p:nvSpPr>
          <p:spPr bwMode="auto">
            <a:xfrm flipH="1">
              <a:off x="2870" y="221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8" name="Line 123"/>
            <p:cNvSpPr>
              <a:spLocks noChangeShapeType="1"/>
            </p:cNvSpPr>
            <p:nvPr/>
          </p:nvSpPr>
          <p:spPr bwMode="auto">
            <a:xfrm flipH="1">
              <a:off x="2870" y="225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9" name="Line 124"/>
            <p:cNvSpPr>
              <a:spLocks noChangeShapeType="1"/>
            </p:cNvSpPr>
            <p:nvPr/>
          </p:nvSpPr>
          <p:spPr bwMode="auto">
            <a:xfrm flipH="1">
              <a:off x="2870" y="230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0" name="Line 125"/>
            <p:cNvSpPr>
              <a:spLocks noChangeShapeType="1"/>
            </p:cNvSpPr>
            <p:nvPr/>
          </p:nvSpPr>
          <p:spPr bwMode="auto">
            <a:xfrm flipH="1">
              <a:off x="2870" y="234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1" name="Line 126"/>
            <p:cNvSpPr>
              <a:spLocks noChangeShapeType="1"/>
            </p:cNvSpPr>
            <p:nvPr/>
          </p:nvSpPr>
          <p:spPr bwMode="auto">
            <a:xfrm flipH="1">
              <a:off x="2870" y="239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2" name="Line 127"/>
            <p:cNvSpPr>
              <a:spLocks noChangeShapeType="1"/>
            </p:cNvSpPr>
            <p:nvPr/>
          </p:nvSpPr>
          <p:spPr bwMode="auto">
            <a:xfrm flipH="1">
              <a:off x="2870" y="2437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3" name="Line 128"/>
            <p:cNvSpPr>
              <a:spLocks noChangeShapeType="1"/>
            </p:cNvSpPr>
            <p:nvPr/>
          </p:nvSpPr>
          <p:spPr bwMode="auto">
            <a:xfrm flipH="1">
              <a:off x="2870" y="248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4" name="Line 129"/>
            <p:cNvSpPr>
              <a:spLocks noChangeShapeType="1"/>
            </p:cNvSpPr>
            <p:nvPr/>
          </p:nvSpPr>
          <p:spPr bwMode="auto">
            <a:xfrm flipH="1">
              <a:off x="2870" y="2528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5" name="Line 130"/>
            <p:cNvSpPr>
              <a:spLocks noChangeShapeType="1"/>
            </p:cNvSpPr>
            <p:nvPr/>
          </p:nvSpPr>
          <p:spPr bwMode="auto">
            <a:xfrm flipH="1">
              <a:off x="2870" y="257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6" name="Line 131"/>
            <p:cNvSpPr>
              <a:spLocks noChangeShapeType="1"/>
            </p:cNvSpPr>
            <p:nvPr/>
          </p:nvSpPr>
          <p:spPr bwMode="auto">
            <a:xfrm flipH="1">
              <a:off x="2870" y="2618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7" name="Line 132"/>
            <p:cNvSpPr>
              <a:spLocks noChangeShapeType="1"/>
            </p:cNvSpPr>
            <p:nvPr/>
          </p:nvSpPr>
          <p:spPr bwMode="auto">
            <a:xfrm flipH="1">
              <a:off x="2870" y="266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8" name="Line 134"/>
            <p:cNvSpPr>
              <a:spLocks noChangeShapeType="1"/>
            </p:cNvSpPr>
            <p:nvPr/>
          </p:nvSpPr>
          <p:spPr bwMode="auto">
            <a:xfrm>
              <a:off x="2783" y="1935"/>
              <a:ext cx="0" cy="13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59" name="Object 135"/>
            <p:cNvGraphicFramePr>
              <a:graphicFrameLocks noChangeAspect="1"/>
            </p:cNvGraphicFramePr>
            <p:nvPr/>
          </p:nvGraphicFramePr>
          <p:xfrm>
            <a:off x="2690" y="1752"/>
            <a:ext cx="180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30" name="Equation" r:id="rId13" imgW="127000" imgH="139700" progId="">
                    <p:embed/>
                  </p:oleObj>
                </mc:Choice>
                <mc:Fallback>
                  <p:oleObj name="Equation" r:id="rId13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0" y="1752"/>
                          <a:ext cx="180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60" name="Line 137"/>
            <p:cNvSpPr>
              <a:spLocks noChangeShapeType="1"/>
            </p:cNvSpPr>
            <p:nvPr/>
          </p:nvSpPr>
          <p:spPr bwMode="auto">
            <a:xfrm>
              <a:off x="3322" y="1935"/>
              <a:ext cx="0" cy="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61" name="Object 138"/>
            <p:cNvGraphicFramePr>
              <a:graphicFrameLocks noChangeAspect="1"/>
            </p:cNvGraphicFramePr>
            <p:nvPr/>
          </p:nvGraphicFramePr>
          <p:xfrm>
            <a:off x="3249" y="1781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31" name="Equation" r:id="rId15" imgW="152400" imgH="139700" progId="">
                    <p:embed/>
                  </p:oleObj>
                </mc:Choice>
                <mc:Fallback>
                  <p:oleObj name="Equation" r:id="rId15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9" y="1781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62" name="AutoShape 140"/>
            <p:cNvSpPr>
              <a:spLocks noChangeArrowheads="1"/>
            </p:cNvSpPr>
            <p:nvPr/>
          </p:nvSpPr>
          <p:spPr bwMode="auto">
            <a:xfrm rot="5400000">
              <a:off x="3199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3" name="AutoShape 141"/>
            <p:cNvSpPr>
              <a:spLocks noChangeArrowheads="1"/>
            </p:cNvSpPr>
            <p:nvPr/>
          </p:nvSpPr>
          <p:spPr bwMode="auto">
            <a:xfrm rot="5400000">
              <a:off x="3199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4" name="AutoShape 142"/>
            <p:cNvSpPr>
              <a:spLocks noChangeArrowheads="1"/>
            </p:cNvSpPr>
            <p:nvPr/>
          </p:nvSpPr>
          <p:spPr bwMode="auto">
            <a:xfrm rot="5400000">
              <a:off x="3199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5" name="AutoShape 143"/>
            <p:cNvSpPr>
              <a:spLocks noChangeArrowheads="1"/>
            </p:cNvSpPr>
            <p:nvPr/>
          </p:nvSpPr>
          <p:spPr bwMode="auto">
            <a:xfrm rot="5400000">
              <a:off x="3199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6" name="AutoShape 144"/>
            <p:cNvSpPr>
              <a:spLocks noChangeArrowheads="1"/>
            </p:cNvSpPr>
            <p:nvPr/>
          </p:nvSpPr>
          <p:spPr bwMode="auto">
            <a:xfrm rot="5400000">
              <a:off x="3199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7" name="AutoShape 145"/>
            <p:cNvSpPr>
              <a:spLocks noChangeArrowheads="1"/>
            </p:cNvSpPr>
            <p:nvPr/>
          </p:nvSpPr>
          <p:spPr bwMode="auto">
            <a:xfrm rot="5400000">
              <a:off x="3199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8" name="AutoShape 146"/>
            <p:cNvSpPr>
              <a:spLocks noChangeArrowheads="1"/>
            </p:cNvSpPr>
            <p:nvPr/>
          </p:nvSpPr>
          <p:spPr bwMode="auto">
            <a:xfrm rot="5400000">
              <a:off x="3199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9" name="AutoShape 147"/>
            <p:cNvSpPr>
              <a:spLocks noChangeArrowheads="1"/>
            </p:cNvSpPr>
            <p:nvPr/>
          </p:nvSpPr>
          <p:spPr bwMode="auto">
            <a:xfrm rot="5400000">
              <a:off x="3199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6" name="Group 1145"/>
          <p:cNvGrpSpPr>
            <a:grpSpLocks/>
          </p:cNvGrpSpPr>
          <p:nvPr/>
        </p:nvGrpSpPr>
        <p:grpSpPr bwMode="auto">
          <a:xfrm>
            <a:off x="2555875" y="2701925"/>
            <a:ext cx="1295400" cy="2128838"/>
            <a:chOff x="3651" y="1389"/>
            <a:chExt cx="816" cy="1341"/>
          </a:xfrm>
        </p:grpSpPr>
        <p:sp>
          <p:nvSpPr>
            <p:cNvPr id="42171" name="AutoShape 150"/>
            <p:cNvSpPr>
              <a:spLocks noChangeArrowheads="1"/>
            </p:cNvSpPr>
            <p:nvPr/>
          </p:nvSpPr>
          <p:spPr bwMode="auto">
            <a:xfrm rot="16200000" flipH="1">
              <a:off x="3688" y="1906"/>
              <a:ext cx="1295" cy="262"/>
            </a:xfrm>
            <a:prstGeom prst="parallelogram">
              <a:avLst>
                <a:gd name="adj" fmla="val 6178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2" name="Line 152"/>
            <p:cNvSpPr>
              <a:spLocks noChangeShapeType="1"/>
            </p:cNvSpPr>
            <p:nvPr/>
          </p:nvSpPr>
          <p:spPr bwMode="auto">
            <a:xfrm>
              <a:off x="4366" y="1933"/>
              <a:ext cx="0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73" name="Object 153"/>
            <p:cNvGraphicFramePr>
              <a:graphicFrameLocks noChangeAspect="1"/>
            </p:cNvGraphicFramePr>
            <p:nvPr/>
          </p:nvGraphicFramePr>
          <p:xfrm>
            <a:off x="4292" y="1779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32" name="Equation" r:id="rId17" imgW="152400" imgH="139700" progId="">
                    <p:embed/>
                  </p:oleObj>
                </mc:Choice>
                <mc:Fallback>
                  <p:oleObj name="Equation" r:id="rId17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2" y="1779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74" name="AutoShape 154"/>
            <p:cNvSpPr>
              <a:spLocks noChangeArrowheads="1"/>
            </p:cNvSpPr>
            <p:nvPr/>
          </p:nvSpPr>
          <p:spPr bwMode="auto">
            <a:xfrm rot="5400000">
              <a:off x="3111" y="1929"/>
              <a:ext cx="1341" cy="262"/>
            </a:xfrm>
            <a:prstGeom prst="parallelogram">
              <a:avLst>
                <a:gd name="adj" fmla="val 2898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5" name="Line 155"/>
            <p:cNvSpPr>
              <a:spLocks noChangeShapeType="1"/>
            </p:cNvSpPr>
            <p:nvPr/>
          </p:nvSpPr>
          <p:spPr bwMode="auto">
            <a:xfrm>
              <a:off x="3942" y="1455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6" name="Line 156"/>
            <p:cNvSpPr>
              <a:spLocks noChangeShapeType="1"/>
            </p:cNvSpPr>
            <p:nvPr/>
          </p:nvSpPr>
          <p:spPr bwMode="auto">
            <a:xfrm>
              <a:off x="4001" y="1441"/>
              <a:ext cx="0" cy="126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7" name="Line 157"/>
            <p:cNvSpPr>
              <a:spLocks noChangeShapeType="1"/>
            </p:cNvSpPr>
            <p:nvPr/>
          </p:nvSpPr>
          <p:spPr bwMode="auto">
            <a:xfrm>
              <a:off x="4059" y="1437"/>
              <a:ext cx="0" cy="126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8" name="Line 158"/>
            <p:cNvSpPr>
              <a:spLocks noChangeShapeType="1"/>
            </p:cNvSpPr>
            <p:nvPr/>
          </p:nvSpPr>
          <p:spPr bwMode="auto">
            <a:xfrm>
              <a:off x="4117" y="1414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9" name="Line 159"/>
            <p:cNvSpPr>
              <a:spLocks noChangeShapeType="1"/>
            </p:cNvSpPr>
            <p:nvPr/>
          </p:nvSpPr>
          <p:spPr bwMode="auto">
            <a:xfrm>
              <a:off x="4176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0" name="Line 160"/>
            <p:cNvSpPr>
              <a:spLocks noChangeShapeType="1"/>
            </p:cNvSpPr>
            <p:nvPr/>
          </p:nvSpPr>
          <p:spPr bwMode="auto">
            <a:xfrm flipH="1">
              <a:off x="3913" y="140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1" name="Line 161"/>
            <p:cNvSpPr>
              <a:spLocks noChangeShapeType="1"/>
            </p:cNvSpPr>
            <p:nvPr/>
          </p:nvSpPr>
          <p:spPr bwMode="auto">
            <a:xfrm flipH="1">
              <a:off x="3913" y="144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2" name="Line 162"/>
            <p:cNvSpPr>
              <a:spLocks noChangeShapeType="1"/>
            </p:cNvSpPr>
            <p:nvPr/>
          </p:nvSpPr>
          <p:spPr bwMode="auto">
            <a:xfrm flipH="1">
              <a:off x="3913" y="149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3" name="Line 163"/>
            <p:cNvSpPr>
              <a:spLocks noChangeShapeType="1"/>
            </p:cNvSpPr>
            <p:nvPr/>
          </p:nvSpPr>
          <p:spPr bwMode="auto">
            <a:xfrm flipH="1">
              <a:off x="3913" y="153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4" name="Line 164"/>
            <p:cNvSpPr>
              <a:spLocks noChangeShapeType="1"/>
            </p:cNvSpPr>
            <p:nvPr/>
          </p:nvSpPr>
          <p:spPr bwMode="auto">
            <a:xfrm flipH="1">
              <a:off x="3913" y="158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5" name="Line 165"/>
            <p:cNvSpPr>
              <a:spLocks noChangeShapeType="1"/>
            </p:cNvSpPr>
            <p:nvPr/>
          </p:nvSpPr>
          <p:spPr bwMode="auto">
            <a:xfrm flipH="1">
              <a:off x="3913" y="162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6" name="Line 166"/>
            <p:cNvSpPr>
              <a:spLocks noChangeShapeType="1"/>
            </p:cNvSpPr>
            <p:nvPr/>
          </p:nvSpPr>
          <p:spPr bwMode="auto">
            <a:xfrm flipH="1">
              <a:off x="3913" y="167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7" name="Line 167"/>
            <p:cNvSpPr>
              <a:spLocks noChangeShapeType="1"/>
            </p:cNvSpPr>
            <p:nvPr/>
          </p:nvSpPr>
          <p:spPr bwMode="auto">
            <a:xfrm flipH="1">
              <a:off x="3913" y="171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8" name="Line 168"/>
            <p:cNvSpPr>
              <a:spLocks noChangeShapeType="1"/>
            </p:cNvSpPr>
            <p:nvPr/>
          </p:nvSpPr>
          <p:spPr bwMode="auto">
            <a:xfrm flipH="1">
              <a:off x="3913" y="176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9" name="Line 169"/>
            <p:cNvSpPr>
              <a:spLocks noChangeShapeType="1"/>
            </p:cNvSpPr>
            <p:nvPr/>
          </p:nvSpPr>
          <p:spPr bwMode="auto">
            <a:xfrm flipH="1">
              <a:off x="3913" y="180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0" name="Line 170"/>
            <p:cNvSpPr>
              <a:spLocks noChangeShapeType="1"/>
            </p:cNvSpPr>
            <p:nvPr/>
          </p:nvSpPr>
          <p:spPr bwMode="auto">
            <a:xfrm flipH="1">
              <a:off x="3913" y="185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1" name="Line 171"/>
            <p:cNvSpPr>
              <a:spLocks noChangeShapeType="1"/>
            </p:cNvSpPr>
            <p:nvPr/>
          </p:nvSpPr>
          <p:spPr bwMode="auto">
            <a:xfrm flipH="1">
              <a:off x="3913" y="189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2" name="Line 172"/>
            <p:cNvSpPr>
              <a:spLocks noChangeShapeType="1"/>
            </p:cNvSpPr>
            <p:nvPr/>
          </p:nvSpPr>
          <p:spPr bwMode="auto">
            <a:xfrm flipH="1">
              <a:off x="3913" y="194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3" name="Line 173"/>
            <p:cNvSpPr>
              <a:spLocks noChangeShapeType="1"/>
            </p:cNvSpPr>
            <p:nvPr/>
          </p:nvSpPr>
          <p:spPr bwMode="auto">
            <a:xfrm flipH="1">
              <a:off x="3913" y="198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4" name="Line 174"/>
            <p:cNvSpPr>
              <a:spLocks noChangeShapeType="1"/>
            </p:cNvSpPr>
            <p:nvPr/>
          </p:nvSpPr>
          <p:spPr bwMode="auto">
            <a:xfrm flipH="1">
              <a:off x="3913" y="203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5" name="Line 175"/>
            <p:cNvSpPr>
              <a:spLocks noChangeShapeType="1"/>
            </p:cNvSpPr>
            <p:nvPr/>
          </p:nvSpPr>
          <p:spPr bwMode="auto">
            <a:xfrm flipH="1">
              <a:off x="3913" y="207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6" name="Line 176"/>
            <p:cNvSpPr>
              <a:spLocks noChangeShapeType="1"/>
            </p:cNvSpPr>
            <p:nvPr/>
          </p:nvSpPr>
          <p:spPr bwMode="auto">
            <a:xfrm flipH="1">
              <a:off x="3913" y="212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7" name="Line 177"/>
            <p:cNvSpPr>
              <a:spLocks noChangeShapeType="1"/>
            </p:cNvSpPr>
            <p:nvPr/>
          </p:nvSpPr>
          <p:spPr bwMode="auto">
            <a:xfrm flipH="1">
              <a:off x="3913" y="216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8" name="Line 178"/>
            <p:cNvSpPr>
              <a:spLocks noChangeShapeType="1"/>
            </p:cNvSpPr>
            <p:nvPr/>
          </p:nvSpPr>
          <p:spPr bwMode="auto">
            <a:xfrm flipH="1">
              <a:off x="3913" y="221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9" name="Line 179"/>
            <p:cNvSpPr>
              <a:spLocks noChangeShapeType="1"/>
            </p:cNvSpPr>
            <p:nvPr/>
          </p:nvSpPr>
          <p:spPr bwMode="auto">
            <a:xfrm flipH="1">
              <a:off x="3913" y="225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0" name="Line 180"/>
            <p:cNvSpPr>
              <a:spLocks noChangeShapeType="1"/>
            </p:cNvSpPr>
            <p:nvPr/>
          </p:nvSpPr>
          <p:spPr bwMode="auto">
            <a:xfrm flipH="1">
              <a:off x="3913" y="230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1" name="Line 181"/>
            <p:cNvSpPr>
              <a:spLocks noChangeShapeType="1"/>
            </p:cNvSpPr>
            <p:nvPr/>
          </p:nvSpPr>
          <p:spPr bwMode="auto">
            <a:xfrm flipH="1">
              <a:off x="3913" y="234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2" name="Line 182"/>
            <p:cNvSpPr>
              <a:spLocks noChangeShapeType="1"/>
            </p:cNvSpPr>
            <p:nvPr/>
          </p:nvSpPr>
          <p:spPr bwMode="auto">
            <a:xfrm flipH="1">
              <a:off x="3913" y="239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3" name="Line 183"/>
            <p:cNvSpPr>
              <a:spLocks noChangeShapeType="1"/>
            </p:cNvSpPr>
            <p:nvPr/>
          </p:nvSpPr>
          <p:spPr bwMode="auto">
            <a:xfrm flipH="1">
              <a:off x="3913" y="243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4" name="Line 184"/>
            <p:cNvSpPr>
              <a:spLocks noChangeShapeType="1"/>
            </p:cNvSpPr>
            <p:nvPr/>
          </p:nvSpPr>
          <p:spPr bwMode="auto">
            <a:xfrm flipH="1">
              <a:off x="3913" y="248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5" name="Line 185"/>
            <p:cNvSpPr>
              <a:spLocks noChangeShapeType="1"/>
            </p:cNvSpPr>
            <p:nvPr/>
          </p:nvSpPr>
          <p:spPr bwMode="auto">
            <a:xfrm flipH="1">
              <a:off x="3913" y="252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6" name="Line 186"/>
            <p:cNvSpPr>
              <a:spLocks noChangeShapeType="1"/>
            </p:cNvSpPr>
            <p:nvPr/>
          </p:nvSpPr>
          <p:spPr bwMode="auto">
            <a:xfrm flipH="1">
              <a:off x="3913" y="257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7" name="Line 187"/>
            <p:cNvSpPr>
              <a:spLocks noChangeShapeType="1"/>
            </p:cNvSpPr>
            <p:nvPr/>
          </p:nvSpPr>
          <p:spPr bwMode="auto">
            <a:xfrm flipH="1">
              <a:off x="3913" y="261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8" name="Line 189"/>
            <p:cNvSpPr>
              <a:spLocks noChangeShapeType="1"/>
            </p:cNvSpPr>
            <p:nvPr/>
          </p:nvSpPr>
          <p:spPr bwMode="auto">
            <a:xfrm>
              <a:off x="3822" y="1933"/>
              <a:ext cx="4" cy="20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09" name="Object 190"/>
            <p:cNvGraphicFramePr>
              <a:graphicFrameLocks noChangeAspect="1"/>
            </p:cNvGraphicFramePr>
            <p:nvPr/>
          </p:nvGraphicFramePr>
          <p:xfrm>
            <a:off x="3735" y="1750"/>
            <a:ext cx="178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33" name="Equation" r:id="rId19" imgW="127000" imgH="139700" progId="">
                    <p:embed/>
                  </p:oleObj>
                </mc:Choice>
                <mc:Fallback>
                  <p:oleObj name="Equation" r:id="rId19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5" y="1750"/>
                          <a:ext cx="178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10" name="Line 191"/>
            <p:cNvSpPr>
              <a:spLocks noChangeShapeType="1"/>
            </p:cNvSpPr>
            <p:nvPr/>
          </p:nvSpPr>
          <p:spPr bwMode="auto">
            <a:xfrm flipH="1">
              <a:off x="3913" y="2662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11" name="AutoShape 193"/>
            <p:cNvSpPr>
              <a:spLocks noChangeArrowheads="1"/>
            </p:cNvSpPr>
            <p:nvPr/>
          </p:nvSpPr>
          <p:spPr bwMode="auto">
            <a:xfrm rot="5400000">
              <a:off x="4242" y="143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2" name="AutoShape 194"/>
            <p:cNvSpPr>
              <a:spLocks noChangeArrowheads="1"/>
            </p:cNvSpPr>
            <p:nvPr/>
          </p:nvSpPr>
          <p:spPr bwMode="auto">
            <a:xfrm rot="5400000">
              <a:off x="4242" y="154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3" name="AutoShape 195"/>
            <p:cNvSpPr>
              <a:spLocks noChangeArrowheads="1"/>
            </p:cNvSpPr>
            <p:nvPr/>
          </p:nvSpPr>
          <p:spPr bwMode="auto">
            <a:xfrm rot="5400000">
              <a:off x="4242" y="165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4" name="AutoShape 196"/>
            <p:cNvSpPr>
              <a:spLocks noChangeArrowheads="1"/>
            </p:cNvSpPr>
            <p:nvPr/>
          </p:nvSpPr>
          <p:spPr bwMode="auto">
            <a:xfrm rot="5400000">
              <a:off x="4242" y="1767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5" name="AutoShape 197"/>
            <p:cNvSpPr>
              <a:spLocks noChangeArrowheads="1"/>
            </p:cNvSpPr>
            <p:nvPr/>
          </p:nvSpPr>
          <p:spPr bwMode="auto">
            <a:xfrm rot="5400000">
              <a:off x="4242" y="187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6" name="AutoShape 198"/>
            <p:cNvSpPr>
              <a:spLocks noChangeArrowheads="1"/>
            </p:cNvSpPr>
            <p:nvPr/>
          </p:nvSpPr>
          <p:spPr bwMode="auto">
            <a:xfrm rot="5400000">
              <a:off x="4242" y="198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7" name="AutoShape 199"/>
            <p:cNvSpPr>
              <a:spLocks noChangeArrowheads="1"/>
            </p:cNvSpPr>
            <p:nvPr/>
          </p:nvSpPr>
          <p:spPr bwMode="auto">
            <a:xfrm rot="5400000">
              <a:off x="4242" y="209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8" name="AutoShape 200"/>
            <p:cNvSpPr>
              <a:spLocks noChangeArrowheads="1"/>
            </p:cNvSpPr>
            <p:nvPr/>
          </p:nvSpPr>
          <p:spPr bwMode="auto">
            <a:xfrm rot="5400000">
              <a:off x="4242" y="2208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9" name="AutoShape 201"/>
            <p:cNvSpPr>
              <a:spLocks noChangeArrowheads="1"/>
            </p:cNvSpPr>
            <p:nvPr/>
          </p:nvSpPr>
          <p:spPr bwMode="auto">
            <a:xfrm rot="5400000">
              <a:off x="4242" y="231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0" name="AutoShape 202"/>
            <p:cNvSpPr>
              <a:spLocks noChangeArrowheads="1"/>
            </p:cNvSpPr>
            <p:nvPr/>
          </p:nvSpPr>
          <p:spPr bwMode="auto">
            <a:xfrm rot="5400000">
              <a:off x="4242" y="242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1" name="AutoShape 203"/>
            <p:cNvSpPr>
              <a:spLocks noChangeArrowheads="1"/>
            </p:cNvSpPr>
            <p:nvPr/>
          </p:nvSpPr>
          <p:spPr bwMode="auto">
            <a:xfrm rot="5400000">
              <a:off x="4242" y="253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7" name="Group 1146"/>
          <p:cNvGrpSpPr>
            <a:grpSpLocks/>
          </p:cNvGrpSpPr>
          <p:nvPr/>
        </p:nvGrpSpPr>
        <p:grpSpPr bwMode="auto">
          <a:xfrm>
            <a:off x="2555875" y="2701925"/>
            <a:ext cx="1295400" cy="2200275"/>
            <a:chOff x="4603" y="1389"/>
            <a:chExt cx="816" cy="1386"/>
          </a:xfrm>
        </p:grpSpPr>
        <p:sp>
          <p:nvSpPr>
            <p:cNvPr id="42116" name="AutoShape 206"/>
            <p:cNvSpPr>
              <a:spLocks noChangeArrowheads="1"/>
            </p:cNvSpPr>
            <p:nvPr/>
          </p:nvSpPr>
          <p:spPr bwMode="auto">
            <a:xfrm rot="5400000">
              <a:off x="4041" y="1951"/>
              <a:ext cx="1386" cy="262"/>
            </a:xfrm>
            <a:prstGeom prst="parallelogram">
              <a:avLst>
                <a:gd name="adj" fmla="val 41855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7" name="AutoShape 207"/>
            <p:cNvSpPr>
              <a:spLocks noChangeArrowheads="1"/>
            </p:cNvSpPr>
            <p:nvPr/>
          </p:nvSpPr>
          <p:spPr bwMode="auto">
            <a:xfrm rot="16200000" flipH="1">
              <a:off x="4640" y="1906"/>
              <a:ext cx="1296" cy="262"/>
            </a:xfrm>
            <a:prstGeom prst="parallelogram">
              <a:avLst>
                <a:gd name="adj" fmla="val 7832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8" name="Line 208"/>
            <p:cNvSpPr>
              <a:spLocks noChangeShapeType="1"/>
            </p:cNvSpPr>
            <p:nvPr/>
          </p:nvSpPr>
          <p:spPr bwMode="auto">
            <a:xfrm>
              <a:off x="4894" y="1482"/>
              <a:ext cx="0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19" name="Line 209"/>
            <p:cNvSpPr>
              <a:spLocks noChangeShapeType="1"/>
            </p:cNvSpPr>
            <p:nvPr/>
          </p:nvSpPr>
          <p:spPr bwMode="auto">
            <a:xfrm>
              <a:off x="4953" y="1459"/>
              <a:ext cx="0" cy="127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0" name="Line 210"/>
            <p:cNvSpPr>
              <a:spLocks noChangeShapeType="1"/>
            </p:cNvSpPr>
            <p:nvPr/>
          </p:nvSpPr>
          <p:spPr bwMode="auto">
            <a:xfrm>
              <a:off x="5011" y="1441"/>
              <a:ext cx="0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1" name="Line 211"/>
            <p:cNvSpPr>
              <a:spLocks noChangeShapeType="1"/>
            </p:cNvSpPr>
            <p:nvPr/>
          </p:nvSpPr>
          <p:spPr bwMode="auto">
            <a:xfrm>
              <a:off x="5069" y="1423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2" name="Line 212"/>
            <p:cNvSpPr>
              <a:spLocks noChangeShapeType="1"/>
            </p:cNvSpPr>
            <p:nvPr/>
          </p:nvSpPr>
          <p:spPr bwMode="auto">
            <a:xfrm>
              <a:off x="5128" y="141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3" name="Line 213"/>
            <p:cNvSpPr>
              <a:spLocks noChangeShapeType="1"/>
            </p:cNvSpPr>
            <p:nvPr/>
          </p:nvSpPr>
          <p:spPr bwMode="auto">
            <a:xfrm flipH="1">
              <a:off x="4865" y="1400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4" name="Line 214"/>
            <p:cNvSpPr>
              <a:spLocks noChangeShapeType="1"/>
            </p:cNvSpPr>
            <p:nvPr/>
          </p:nvSpPr>
          <p:spPr bwMode="auto">
            <a:xfrm flipH="1">
              <a:off x="4865" y="1445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5" name="Line 215"/>
            <p:cNvSpPr>
              <a:spLocks noChangeShapeType="1"/>
            </p:cNvSpPr>
            <p:nvPr/>
          </p:nvSpPr>
          <p:spPr bwMode="auto">
            <a:xfrm flipH="1">
              <a:off x="4865" y="1490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6" name="Line 216"/>
            <p:cNvSpPr>
              <a:spLocks noChangeShapeType="1"/>
            </p:cNvSpPr>
            <p:nvPr/>
          </p:nvSpPr>
          <p:spPr bwMode="auto">
            <a:xfrm flipH="1">
              <a:off x="4865" y="1535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7" name="Line 217"/>
            <p:cNvSpPr>
              <a:spLocks noChangeShapeType="1"/>
            </p:cNvSpPr>
            <p:nvPr/>
          </p:nvSpPr>
          <p:spPr bwMode="auto">
            <a:xfrm flipH="1">
              <a:off x="4865" y="1580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8" name="Line 218"/>
            <p:cNvSpPr>
              <a:spLocks noChangeShapeType="1"/>
            </p:cNvSpPr>
            <p:nvPr/>
          </p:nvSpPr>
          <p:spPr bwMode="auto">
            <a:xfrm flipH="1">
              <a:off x="4865" y="162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9" name="Line 219"/>
            <p:cNvSpPr>
              <a:spLocks noChangeShapeType="1"/>
            </p:cNvSpPr>
            <p:nvPr/>
          </p:nvSpPr>
          <p:spPr bwMode="auto">
            <a:xfrm flipH="1">
              <a:off x="4865" y="167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0" name="Line 220"/>
            <p:cNvSpPr>
              <a:spLocks noChangeShapeType="1"/>
            </p:cNvSpPr>
            <p:nvPr/>
          </p:nvSpPr>
          <p:spPr bwMode="auto">
            <a:xfrm flipH="1">
              <a:off x="4865" y="171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1" name="Line 221"/>
            <p:cNvSpPr>
              <a:spLocks noChangeShapeType="1"/>
            </p:cNvSpPr>
            <p:nvPr/>
          </p:nvSpPr>
          <p:spPr bwMode="auto">
            <a:xfrm flipH="1">
              <a:off x="4865" y="176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2" name="Line 222"/>
            <p:cNvSpPr>
              <a:spLocks noChangeShapeType="1"/>
            </p:cNvSpPr>
            <p:nvPr/>
          </p:nvSpPr>
          <p:spPr bwMode="auto">
            <a:xfrm flipH="1">
              <a:off x="4865" y="180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3" name="Line 223"/>
            <p:cNvSpPr>
              <a:spLocks noChangeShapeType="1"/>
            </p:cNvSpPr>
            <p:nvPr/>
          </p:nvSpPr>
          <p:spPr bwMode="auto">
            <a:xfrm flipH="1">
              <a:off x="4865" y="185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4" name="Line 224"/>
            <p:cNvSpPr>
              <a:spLocks noChangeShapeType="1"/>
            </p:cNvSpPr>
            <p:nvPr/>
          </p:nvSpPr>
          <p:spPr bwMode="auto">
            <a:xfrm flipH="1">
              <a:off x="4865" y="189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5" name="Line 225"/>
            <p:cNvSpPr>
              <a:spLocks noChangeShapeType="1"/>
            </p:cNvSpPr>
            <p:nvPr/>
          </p:nvSpPr>
          <p:spPr bwMode="auto">
            <a:xfrm flipH="1">
              <a:off x="4865" y="194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6" name="Line 226"/>
            <p:cNvSpPr>
              <a:spLocks noChangeShapeType="1"/>
            </p:cNvSpPr>
            <p:nvPr/>
          </p:nvSpPr>
          <p:spPr bwMode="auto">
            <a:xfrm flipH="1">
              <a:off x="4865" y="198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7" name="Line 227"/>
            <p:cNvSpPr>
              <a:spLocks noChangeShapeType="1"/>
            </p:cNvSpPr>
            <p:nvPr/>
          </p:nvSpPr>
          <p:spPr bwMode="auto">
            <a:xfrm flipH="1">
              <a:off x="4865" y="203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8" name="Line 228"/>
            <p:cNvSpPr>
              <a:spLocks noChangeShapeType="1"/>
            </p:cNvSpPr>
            <p:nvPr/>
          </p:nvSpPr>
          <p:spPr bwMode="auto">
            <a:xfrm flipH="1">
              <a:off x="4865" y="207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9" name="Line 229"/>
            <p:cNvSpPr>
              <a:spLocks noChangeShapeType="1"/>
            </p:cNvSpPr>
            <p:nvPr/>
          </p:nvSpPr>
          <p:spPr bwMode="auto">
            <a:xfrm flipH="1">
              <a:off x="4865" y="2121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0" name="Line 230"/>
            <p:cNvSpPr>
              <a:spLocks noChangeShapeType="1"/>
            </p:cNvSpPr>
            <p:nvPr/>
          </p:nvSpPr>
          <p:spPr bwMode="auto">
            <a:xfrm flipH="1">
              <a:off x="4865" y="2166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1" name="Line 231"/>
            <p:cNvSpPr>
              <a:spLocks noChangeShapeType="1"/>
            </p:cNvSpPr>
            <p:nvPr/>
          </p:nvSpPr>
          <p:spPr bwMode="auto">
            <a:xfrm flipH="1">
              <a:off x="4865" y="221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2" name="Line 232"/>
            <p:cNvSpPr>
              <a:spLocks noChangeShapeType="1"/>
            </p:cNvSpPr>
            <p:nvPr/>
          </p:nvSpPr>
          <p:spPr bwMode="auto">
            <a:xfrm flipH="1">
              <a:off x="4865" y="225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3" name="Line 233"/>
            <p:cNvSpPr>
              <a:spLocks noChangeShapeType="1"/>
            </p:cNvSpPr>
            <p:nvPr/>
          </p:nvSpPr>
          <p:spPr bwMode="auto">
            <a:xfrm flipH="1">
              <a:off x="4865" y="230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4" name="Line 234"/>
            <p:cNvSpPr>
              <a:spLocks noChangeShapeType="1"/>
            </p:cNvSpPr>
            <p:nvPr/>
          </p:nvSpPr>
          <p:spPr bwMode="auto">
            <a:xfrm flipH="1">
              <a:off x="4865" y="234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5" name="Line 235"/>
            <p:cNvSpPr>
              <a:spLocks noChangeShapeType="1"/>
            </p:cNvSpPr>
            <p:nvPr/>
          </p:nvSpPr>
          <p:spPr bwMode="auto">
            <a:xfrm flipH="1">
              <a:off x="4865" y="239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6" name="Line 236"/>
            <p:cNvSpPr>
              <a:spLocks noChangeShapeType="1"/>
            </p:cNvSpPr>
            <p:nvPr/>
          </p:nvSpPr>
          <p:spPr bwMode="auto">
            <a:xfrm flipH="1">
              <a:off x="4865" y="243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7" name="Line 237"/>
            <p:cNvSpPr>
              <a:spLocks noChangeShapeType="1"/>
            </p:cNvSpPr>
            <p:nvPr/>
          </p:nvSpPr>
          <p:spPr bwMode="auto">
            <a:xfrm flipH="1">
              <a:off x="4865" y="248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8" name="Line 238"/>
            <p:cNvSpPr>
              <a:spLocks noChangeShapeType="1"/>
            </p:cNvSpPr>
            <p:nvPr/>
          </p:nvSpPr>
          <p:spPr bwMode="auto">
            <a:xfrm flipH="1">
              <a:off x="4865" y="252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9" name="Line 239"/>
            <p:cNvSpPr>
              <a:spLocks noChangeShapeType="1"/>
            </p:cNvSpPr>
            <p:nvPr/>
          </p:nvSpPr>
          <p:spPr bwMode="auto">
            <a:xfrm flipH="1">
              <a:off x="4865" y="257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0" name="Line 240"/>
            <p:cNvSpPr>
              <a:spLocks noChangeShapeType="1"/>
            </p:cNvSpPr>
            <p:nvPr/>
          </p:nvSpPr>
          <p:spPr bwMode="auto">
            <a:xfrm flipH="1">
              <a:off x="4865" y="261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1" name="Line 241"/>
            <p:cNvSpPr>
              <a:spLocks noChangeShapeType="1"/>
            </p:cNvSpPr>
            <p:nvPr/>
          </p:nvSpPr>
          <p:spPr bwMode="auto">
            <a:xfrm flipH="1">
              <a:off x="4865" y="266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2" name="Line 243"/>
            <p:cNvSpPr>
              <a:spLocks noChangeShapeType="1"/>
            </p:cNvSpPr>
            <p:nvPr/>
          </p:nvSpPr>
          <p:spPr bwMode="auto">
            <a:xfrm>
              <a:off x="4774" y="1935"/>
              <a:ext cx="0" cy="2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53" name="Object 244"/>
            <p:cNvGraphicFramePr>
              <a:graphicFrameLocks noChangeAspect="1"/>
            </p:cNvGraphicFramePr>
            <p:nvPr/>
          </p:nvGraphicFramePr>
          <p:xfrm>
            <a:off x="4687" y="1752"/>
            <a:ext cx="178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34" name="Equation" r:id="rId21" imgW="127000" imgH="139700" progId="">
                    <p:embed/>
                  </p:oleObj>
                </mc:Choice>
                <mc:Fallback>
                  <p:oleObj name="Equation" r:id="rId21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7" y="1752"/>
                          <a:ext cx="178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54" name="Line 246"/>
            <p:cNvSpPr>
              <a:spLocks noChangeShapeType="1"/>
            </p:cNvSpPr>
            <p:nvPr/>
          </p:nvSpPr>
          <p:spPr bwMode="auto">
            <a:xfrm>
              <a:off x="5317" y="1935"/>
              <a:ext cx="0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55" name="Object 247"/>
            <p:cNvGraphicFramePr>
              <a:graphicFrameLocks noChangeAspect="1"/>
            </p:cNvGraphicFramePr>
            <p:nvPr/>
          </p:nvGraphicFramePr>
          <p:xfrm>
            <a:off x="5244" y="1781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35" name="Equation" r:id="rId23" imgW="152400" imgH="139700" progId="">
                    <p:embed/>
                  </p:oleObj>
                </mc:Choice>
                <mc:Fallback>
                  <p:oleObj name="Equation" r:id="rId23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4" y="1781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56" name="AutoShape 249"/>
            <p:cNvSpPr>
              <a:spLocks noChangeArrowheads="1"/>
            </p:cNvSpPr>
            <p:nvPr/>
          </p:nvSpPr>
          <p:spPr bwMode="auto">
            <a:xfrm rot="5400000">
              <a:off x="5194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7" name="AutoShape 250"/>
            <p:cNvSpPr>
              <a:spLocks noChangeArrowheads="1"/>
            </p:cNvSpPr>
            <p:nvPr/>
          </p:nvSpPr>
          <p:spPr bwMode="auto">
            <a:xfrm rot="5400000">
              <a:off x="5194" y="148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8" name="AutoShape 251"/>
            <p:cNvSpPr>
              <a:spLocks noChangeArrowheads="1"/>
            </p:cNvSpPr>
            <p:nvPr/>
          </p:nvSpPr>
          <p:spPr bwMode="auto">
            <a:xfrm rot="5400000">
              <a:off x="5194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9" name="AutoShape 252"/>
            <p:cNvSpPr>
              <a:spLocks noChangeArrowheads="1"/>
            </p:cNvSpPr>
            <p:nvPr/>
          </p:nvSpPr>
          <p:spPr bwMode="auto">
            <a:xfrm rot="5400000">
              <a:off x="5194" y="164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0" name="AutoShape 253"/>
            <p:cNvSpPr>
              <a:spLocks noChangeArrowheads="1"/>
            </p:cNvSpPr>
            <p:nvPr/>
          </p:nvSpPr>
          <p:spPr bwMode="auto">
            <a:xfrm rot="5400000">
              <a:off x="5194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1" name="AutoShape 254"/>
            <p:cNvSpPr>
              <a:spLocks noChangeArrowheads="1"/>
            </p:cNvSpPr>
            <p:nvPr/>
          </p:nvSpPr>
          <p:spPr bwMode="auto">
            <a:xfrm rot="5400000">
              <a:off x="5194" y="181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2" name="AutoShape 255"/>
            <p:cNvSpPr>
              <a:spLocks noChangeArrowheads="1"/>
            </p:cNvSpPr>
            <p:nvPr/>
          </p:nvSpPr>
          <p:spPr bwMode="auto">
            <a:xfrm rot="5400000">
              <a:off x="5194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3" name="AutoShape 256"/>
            <p:cNvSpPr>
              <a:spLocks noChangeArrowheads="1"/>
            </p:cNvSpPr>
            <p:nvPr/>
          </p:nvSpPr>
          <p:spPr bwMode="auto">
            <a:xfrm rot="5400000">
              <a:off x="5194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4" name="AutoShape 257"/>
            <p:cNvSpPr>
              <a:spLocks noChangeArrowheads="1"/>
            </p:cNvSpPr>
            <p:nvPr/>
          </p:nvSpPr>
          <p:spPr bwMode="auto">
            <a:xfrm rot="5400000">
              <a:off x="5194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5" name="AutoShape 258"/>
            <p:cNvSpPr>
              <a:spLocks noChangeArrowheads="1"/>
            </p:cNvSpPr>
            <p:nvPr/>
          </p:nvSpPr>
          <p:spPr bwMode="auto">
            <a:xfrm rot="5400000">
              <a:off x="5194" y="214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6" name="AutoShape 259"/>
            <p:cNvSpPr>
              <a:spLocks noChangeArrowheads="1"/>
            </p:cNvSpPr>
            <p:nvPr/>
          </p:nvSpPr>
          <p:spPr bwMode="auto">
            <a:xfrm rot="5400000">
              <a:off x="5194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7" name="AutoShape 260"/>
            <p:cNvSpPr>
              <a:spLocks noChangeArrowheads="1"/>
            </p:cNvSpPr>
            <p:nvPr/>
          </p:nvSpPr>
          <p:spPr bwMode="auto">
            <a:xfrm rot="5400000">
              <a:off x="5194" y="231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8" name="AutoShape 261"/>
            <p:cNvSpPr>
              <a:spLocks noChangeArrowheads="1"/>
            </p:cNvSpPr>
            <p:nvPr/>
          </p:nvSpPr>
          <p:spPr bwMode="auto">
            <a:xfrm rot="5400000">
              <a:off x="5194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9" name="AutoShape 262"/>
            <p:cNvSpPr>
              <a:spLocks noChangeArrowheads="1"/>
            </p:cNvSpPr>
            <p:nvPr/>
          </p:nvSpPr>
          <p:spPr bwMode="auto">
            <a:xfrm rot="5400000">
              <a:off x="5194" y="247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0" name="AutoShape 263"/>
            <p:cNvSpPr>
              <a:spLocks noChangeArrowheads="1"/>
            </p:cNvSpPr>
            <p:nvPr/>
          </p:nvSpPr>
          <p:spPr bwMode="auto">
            <a:xfrm rot="5400000">
              <a:off x="5194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8" name="Group 1147"/>
          <p:cNvGrpSpPr>
            <a:grpSpLocks/>
          </p:cNvGrpSpPr>
          <p:nvPr/>
        </p:nvGrpSpPr>
        <p:grpSpPr bwMode="auto">
          <a:xfrm>
            <a:off x="2555875" y="2701925"/>
            <a:ext cx="1295400" cy="2274888"/>
            <a:chOff x="5511" y="1389"/>
            <a:chExt cx="816" cy="1433"/>
          </a:xfrm>
        </p:grpSpPr>
        <p:sp>
          <p:nvSpPr>
            <p:cNvPr id="42054" name="AutoShape 267"/>
            <p:cNvSpPr>
              <a:spLocks noChangeArrowheads="1"/>
            </p:cNvSpPr>
            <p:nvPr/>
          </p:nvSpPr>
          <p:spPr bwMode="auto">
            <a:xfrm rot="5400000">
              <a:off x="4925" y="1975"/>
              <a:ext cx="1433" cy="262"/>
            </a:xfrm>
            <a:prstGeom prst="parallelogram">
              <a:avLst>
                <a:gd name="adj" fmla="val 55201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55" name="AutoShape 268"/>
            <p:cNvSpPr>
              <a:spLocks noChangeArrowheads="1"/>
            </p:cNvSpPr>
            <p:nvPr/>
          </p:nvSpPr>
          <p:spPr bwMode="auto">
            <a:xfrm rot="16200000" flipH="1">
              <a:off x="5548" y="1906"/>
              <a:ext cx="1295" cy="262"/>
            </a:xfrm>
            <a:prstGeom prst="parallelogram">
              <a:avLst>
                <a:gd name="adj" fmla="val 10366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56" name="Line 269"/>
            <p:cNvSpPr>
              <a:spLocks noChangeShapeType="1"/>
            </p:cNvSpPr>
            <p:nvPr/>
          </p:nvSpPr>
          <p:spPr bwMode="auto">
            <a:xfrm>
              <a:off x="5802" y="1527"/>
              <a:ext cx="1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7" name="Line 270"/>
            <p:cNvSpPr>
              <a:spLocks noChangeShapeType="1"/>
            </p:cNvSpPr>
            <p:nvPr/>
          </p:nvSpPr>
          <p:spPr bwMode="auto">
            <a:xfrm>
              <a:off x="5861" y="1500"/>
              <a:ext cx="0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8" name="Line 271"/>
            <p:cNvSpPr>
              <a:spLocks noChangeShapeType="1"/>
            </p:cNvSpPr>
            <p:nvPr/>
          </p:nvSpPr>
          <p:spPr bwMode="auto">
            <a:xfrm>
              <a:off x="5919" y="1482"/>
              <a:ext cx="1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9" name="Line 272"/>
            <p:cNvSpPr>
              <a:spLocks noChangeShapeType="1"/>
            </p:cNvSpPr>
            <p:nvPr/>
          </p:nvSpPr>
          <p:spPr bwMode="auto">
            <a:xfrm>
              <a:off x="5977" y="1455"/>
              <a:ext cx="1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0" name="Line 273"/>
            <p:cNvSpPr>
              <a:spLocks noChangeShapeType="1"/>
            </p:cNvSpPr>
            <p:nvPr/>
          </p:nvSpPr>
          <p:spPr bwMode="auto">
            <a:xfrm>
              <a:off x="6036" y="1432"/>
              <a:ext cx="0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1" name="Line 274"/>
            <p:cNvSpPr>
              <a:spLocks noChangeShapeType="1"/>
            </p:cNvSpPr>
            <p:nvPr/>
          </p:nvSpPr>
          <p:spPr bwMode="auto">
            <a:xfrm flipH="1">
              <a:off x="5773" y="1423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2" name="Line 275"/>
            <p:cNvSpPr>
              <a:spLocks noChangeShapeType="1"/>
            </p:cNvSpPr>
            <p:nvPr/>
          </p:nvSpPr>
          <p:spPr bwMode="auto">
            <a:xfrm flipH="1">
              <a:off x="5773" y="1468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3" name="Line 276"/>
            <p:cNvSpPr>
              <a:spLocks noChangeShapeType="1"/>
            </p:cNvSpPr>
            <p:nvPr/>
          </p:nvSpPr>
          <p:spPr bwMode="auto">
            <a:xfrm flipH="1">
              <a:off x="5773" y="1513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4" name="Line 277"/>
            <p:cNvSpPr>
              <a:spLocks noChangeShapeType="1"/>
            </p:cNvSpPr>
            <p:nvPr/>
          </p:nvSpPr>
          <p:spPr bwMode="auto">
            <a:xfrm flipH="1">
              <a:off x="5773" y="155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5" name="Line 278"/>
            <p:cNvSpPr>
              <a:spLocks noChangeShapeType="1"/>
            </p:cNvSpPr>
            <p:nvPr/>
          </p:nvSpPr>
          <p:spPr bwMode="auto">
            <a:xfrm flipH="1">
              <a:off x="5773" y="160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6" name="Line 279"/>
            <p:cNvSpPr>
              <a:spLocks noChangeShapeType="1"/>
            </p:cNvSpPr>
            <p:nvPr/>
          </p:nvSpPr>
          <p:spPr bwMode="auto">
            <a:xfrm flipH="1">
              <a:off x="5773" y="164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7" name="Line 280"/>
            <p:cNvSpPr>
              <a:spLocks noChangeShapeType="1"/>
            </p:cNvSpPr>
            <p:nvPr/>
          </p:nvSpPr>
          <p:spPr bwMode="auto">
            <a:xfrm flipH="1">
              <a:off x="5773" y="169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8" name="Line 281"/>
            <p:cNvSpPr>
              <a:spLocks noChangeShapeType="1"/>
            </p:cNvSpPr>
            <p:nvPr/>
          </p:nvSpPr>
          <p:spPr bwMode="auto">
            <a:xfrm flipH="1">
              <a:off x="5773" y="173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9" name="Line 282"/>
            <p:cNvSpPr>
              <a:spLocks noChangeShapeType="1"/>
            </p:cNvSpPr>
            <p:nvPr/>
          </p:nvSpPr>
          <p:spPr bwMode="auto">
            <a:xfrm flipH="1">
              <a:off x="5773" y="178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0" name="Line 283"/>
            <p:cNvSpPr>
              <a:spLocks noChangeShapeType="1"/>
            </p:cNvSpPr>
            <p:nvPr/>
          </p:nvSpPr>
          <p:spPr bwMode="auto">
            <a:xfrm flipH="1">
              <a:off x="5773" y="182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1" name="Line 284"/>
            <p:cNvSpPr>
              <a:spLocks noChangeShapeType="1"/>
            </p:cNvSpPr>
            <p:nvPr/>
          </p:nvSpPr>
          <p:spPr bwMode="auto">
            <a:xfrm flipH="1">
              <a:off x="5773" y="187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2" name="Line 285"/>
            <p:cNvSpPr>
              <a:spLocks noChangeShapeType="1"/>
            </p:cNvSpPr>
            <p:nvPr/>
          </p:nvSpPr>
          <p:spPr bwMode="auto">
            <a:xfrm flipH="1">
              <a:off x="5773" y="191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3" name="Line 286"/>
            <p:cNvSpPr>
              <a:spLocks noChangeShapeType="1"/>
            </p:cNvSpPr>
            <p:nvPr/>
          </p:nvSpPr>
          <p:spPr bwMode="auto">
            <a:xfrm flipH="1">
              <a:off x="5773" y="196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4" name="Line 287"/>
            <p:cNvSpPr>
              <a:spLocks noChangeShapeType="1"/>
            </p:cNvSpPr>
            <p:nvPr/>
          </p:nvSpPr>
          <p:spPr bwMode="auto">
            <a:xfrm flipH="1">
              <a:off x="5773" y="200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5" name="Line 288"/>
            <p:cNvSpPr>
              <a:spLocks noChangeShapeType="1"/>
            </p:cNvSpPr>
            <p:nvPr/>
          </p:nvSpPr>
          <p:spPr bwMode="auto">
            <a:xfrm flipH="1">
              <a:off x="5773" y="205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6" name="Line 289"/>
            <p:cNvSpPr>
              <a:spLocks noChangeShapeType="1"/>
            </p:cNvSpPr>
            <p:nvPr/>
          </p:nvSpPr>
          <p:spPr bwMode="auto">
            <a:xfrm flipH="1">
              <a:off x="5773" y="209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7" name="Line 290"/>
            <p:cNvSpPr>
              <a:spLocks noChangeShapeType="1"/>
            </p:cNvSpPr>
            <p:nvPr/>
          </p:nvSpPr>
          <p:spPr bwMode="auto">
            <a:xfrm flipH="1">
              <a:off x="5773" y="214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8" name="Line 291"/>
            <p:cNvSpPr>
              <a:spLocks noChangeShapeType="1"/>
            </p:cNvSpPr>
            <p:nvPr/>
          </p:nvSpPr>
          <p:spPr bwMode="auto">
            <a:xfrm flipH="1">
              <a:off x="5773" y="218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9" name="Line 292"/>
            <p:cNvSpPr>
              <a:spLocks noChangeShapeType="1"/>
            </p:cNvSpPr>
            <p:nvPr/>
          </p:nvSpPr>
          <p:spPr bwMode="auto">
            <a:xfrm flipH="1">
              <a:off x="5773" y="223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0" name="Line 293"/>
            <p:cNvSpPr>
              <a:spLocks noChangeShapeType="1"/>
            </p:cNvSpPr>
            <p:nvPr/>
          </p:nvSpPr>
          <p:spPr bwMode="auto">
            <a:xfrm flipH="1">
              <a:off x="5773" y="227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1" name="Line 294"/>
            <p:cNvSpPr>
              <a:spLocks noChangeShapeType="1"/>
            </p:cNvSpPr>
            <p:nvPr/>
          </p:nvSpPr>
          <p:spPr bwMode="auto">
            <a:xfrm flipH="1">
              <a:off x="5773" y="232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2" name="Line 295"/>
            <p:cNvSpPr>
              <a:spLocks noChangeShapeType="1"/>
            </p:cNvSpPr>
            <p:nvPr/>
          </p:nvSpPr>
          <p:spPr bwMode="auto">
            <a:xfrm flipH="1">
              <a:off x="5773" y="236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3" name="Line 296"/>
            <p:cNvSpPr>
              <a:spLocks noChangeShapeType="1"/>
            </p:cNvSpPr>
            <p:nvPr/>
          </p:nvSpPr>
          <p:spPr bwMode="auto">
            <a:xfrm flipH="1">
              <a:off x="5773" y="241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4" name="Line 297"/>
            <p:cNvSpPr>
              <a:spLocks noChangeShapeType="1"/>
            </p:cNvSpPr>
            <p:nvPr/>
          </p:nvSpPr>
          <p:spPr bwMode="auto">
            <a:xfrm flipH="1">
              <a:off x="5773" y="245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5" name="Line 298"/>
            <p:cNvSpPr>
              <a:spLocks noChangeShapeType="1"/>
            </p:cNvSpPr>
            <p:nvPr/>
          </p:nvSpPr>
          <p:spPr bwMode="auto">
            <a:xfrm flipH="1">
              <a:off x="5773" y="250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6" name="Line 299"/>
            <p:cNvSpPr>
              <a:spLocks noChangeShapeType="1"/>
            </p:cNvSpPr>
            <p:nvPr/>
          </p:nvSpPr>
          <p:spPr bwMode="auto">
            <a:xfrm flipH="1">
              <a:off x="5773" y="254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7" name="Line 300"/>
            <p:cNvSpPr>
              <a:spLocks noChangeShapeType="1"/>
            </p:cNvSpPr>
            <p:nvPr/>
          </p:nvSpPr>
          <p:spPr bwMode="auto">
            <a:xfrm flipH="1">
              <a:off x="5773" y="259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8" name="Line 301"/>
            <p:cNvSpPr>
              <a:spLocks noChangeShapeType="1"/>
            </p:cNvSpPr>
            <p:nvPr/>
          </p:nvSpPr>
          <p:spPr bwMode="auto">
            <a:xfrm flipH="1">
              <a:off x="5773" y="263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9" name="Line 302"/>
            <p:cNvSpPr>
              <a:spLocks noChangeShapeType="1"/>
            </p:cNvSpPr>
            <p:nvPr/>
          </p:nvSpPr>
          <p:spPr bwMode="auto">
            <a:xfrm flipH="1">
              <a:off x="5773" y="268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90" name="Line 304"/>
            <p:cNvSpPr>
              <a:spLocks noChangeShapeType="1"/>
            </p:cNvSpPr>
            <p:nvPr/>
          </p:nvSpPr>
          <p:spPr bwMode="auto">
            <a:xfrm>
              <a:off x="5681" y="1934"/>
              <a:ext cx="0" cy="31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091" name="Object 305"/>
            <p:cNvGraphicFramePr>
              <a:graphicFrameLocks noChangeAspect="1"/>
            </p:cNvGraphicFramePr>
            <p:nvPr/>
          </p:nvGraphicFramePr>
          <p:xfrm>
            <a:off x="5595" y="1751"/>
            <a:ext cx="180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36" name="Equation" r:id="rId25" imgW="127000" imgH="139700" progId="">
                    <p:embed/>
                  </p:oleObj>
                </mc:Choice>
                <mc:Fallback>
                  <p:oleObj name="Equation" r:id="rId25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95" y="1751"/>
                          <a:ext cx="180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92" name="Line 307"/>
            <p:cNvSpPr>
              <a:spLocks noChangeShapeType="1"/>
            </p:cNvSpPr>
            <p:nvPr/>
          </p:nvSpPr>
          <p:spPr bwMode="auto">
            <a:xfrm>
              <a:off x="6225" y="1934"/>
              <a:ext cx="0" cy="1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093" name="Object 308"/>
            <p:cNvGraphicFramePr>
              <a:graphicFrameLocks noChangeAspect="1"/>
            </p:cNvGraphicFramePr>
            <p:nvPr/>
          </p:nvGraphicFramePr>
          <p:xfrm>
            <a:off x="6152" y="1780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37" name="Équation" r:id="rId27" imgW="152400" imgH="139700" progId="Equation.3">
                    <p:embed/>
                  </p:oleObj>
                </mc:Choice>
                <mc:Fallback>
                  <p:oleObj name="Équation" r:id="rId27" imgW="152400" imgH="139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2" y="1780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94" name="AutoShape 310"/>
            <p:cNvSpPr>
              <a:spLocks noChangeArrowheads="1"/>
            </p:cNvSpPr>
            <p:nvPr/>
          </p:nvSpPr>
          <p:spPr bwMode="auto">
            <a:xfrm rot="5400000">
              <a:off x="6101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5" name="AutoShape 311"/>
            <p:cNvSpPr>
              <a:spLocks noChangeArrowheads="1"/>
            </p:cNvSpPr>
            <p:nvPr/>
          </p:nvSpPr>
          <p:spPr bwMode="auto">
            <a:xfrm rot="5400000">
              <a:off x="6101" y="148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6" name="AutoShape 312"/>
            <p:cNvSpPr>
              <a:spLocks noChangeArrowheads="1"/>
            </p:cNvSpPr>
            <p:nvPr/>
          </p:nvSpPr>
          <p:spPr bwMode="auto">
            <a:xfrm rot="5400000">
              <a:off x="6101" y="153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7" name="AutoShape 313"/>
            <p:cNvSpPr>
              <a:spLocks noChangeArrowheads="1"/>
            </p:cNvSpPr>
            <p:nvPr/>
          </p:nvSpPr>
          <p:spPr bwMode="auto">
            <a:xfrm rot="5400000">
              <a:off x="6101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8" name="AutoShape 314"/>
            <p:cNvSpPr>
              <a:spLocks noChangeArrowheads="1"/>
            </p:cNvSpPr>
            <p:nvPr/>
          </p:nvSpPr>
          <p:spPr bwMode="auto">
            <a:xfrm rot="5400000">
              <a:off x="6101" y="164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9" name="AutoShape 315"/>
            <p:cNvSpPr>
              <a:spLocks noChangeArrowheads="1"/>
            </p:cNvSpPr>
            <p:nvPr/>
          </p:nvSpPr>
          <p:spPr bwMode="auto">
            <a:xfrm rot="5400000">
              <a:off x="6101" y="170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0" name="AutoShape 316"/>
            <p:cNvSpPr>
              <a:spLocks noChangeArrowheads="1"/>
            </p:cNvSpPr>
            <p:nvPr/>
          </p:nvSpPr>
          <p:spPr bwMode="auto">
            <a:xfrm rot="5400000">
              <a:off x="6101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1" name="AutoShape 317"/>
            <p:cNvSpPr>
              <a:spLocks noChangeArrowheads="1"/>
            </p:cNvSpPr>
            <p:nvPr/>
          </p:nvSpPr>
          <p:spPr bwMode="auto">
            <a:xfrm rot="5400000">
              <a:off x="6101" y="181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2" name="AutoShape 318"/>
            <p:cNvSpPr>
              <a:spLocks noChangeArrowheads="1"/>
            </p:cNvSpPr>
            <p:nvPr/>
          </p:nvSpPr>
          <p:spPr bwMode="auto">
            <a:xfrm rot="5400000">
              <a:off x="6101" y="186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3" name="AutoShape 319"/>
            <p:cNvSpPr>
              <a:spLocks noChangeArrowheads="1"/>
            </p:cNvSpPr>
            <p:nvPr/>
          </p:nvSpPr>
          <p:spPr bwMode="auto">
            <a:xfrm rot="5400000">
              <a:off x="6101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4" name="AutoShape 320"/>
            <p:cNvSpPr>
              <a:spLocks noChangeArrowheads="1"/>
            </p:cNvSpPr>
            <p:nvPr/>
          </p:nvSpPr>
          <p:spPr bwMode="auto">
            <a:xfrm rot="5400000">
              <a:off x="6101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5" name="AutoShape 321"/>
            <p:cNvSpPr>
              <a:spLocks noChangeArrowheads="1"/>
            </p:cNvSpPr>
            <p:nvPr/>
          </p:nvSpPr>
          <p:spPr bwMode="auto">
            <a:xfrm rot="5400000">
              <a:off x="6101" y="203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6" name="AutoShape 322"/>
            <p:cNvSpPr>
              <a:spLocks noChangeArrowheads="1"/>
            </p:cNvSpPr>
            <p:nvPr/>
          </p:nvSpPr>
          <p:spPr bwMode="auto">
            <a:xfrm rot="5400000">
              <a:off x="6101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7" name="AutoShape 323"/>
            <p:cNvSpPr>
              <a:spLocks noChangeArrowheads="1"/>
            </p:cNvSpPr>
            <p:nvPr/>
          </p:nvSpPr>
          <p:spPr bwMode="auto">
            <a:xfrm rot="5400000">
              <a:off x="6101" y="214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8" name="AutoShape 324"/>
            <p:cNvSpPr>
              <a:spLocks noChangeArrowheads="1"/>
            </p:cNvSpPr>
            <p:nvPr/>
          </p:nvSpPr>
          <p:spPr bwMode="auto">
            <a:xfrm rot="5400000">
              <a:off x="6101" y="220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9" name="AutoShape 325"/>
            <p:cNvSpPr>
              <a:spLocks noChangeArrowheads="1"/>
            </p:cNvSpPr>
            <p:nvPr/>
          </p:nvSpPr>
          <p:spPr bwMode="auto">
            <a:xfrm rot="5400000">
              <a:off x="6101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0" name="AutoShape 326"/>
            <p:cNvSpPr>
              <a:spLocks noChangeArrowheads="1"/>
            </p:cNvSpPr>
            <p:nvPr/>
          </p:nvSpPr>
          <p:spPr bwMode="auto">
            <a:xfrm rot="5400000">
              <a:off x="6101" y="231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1" name="AutoShape 327"/>
            <p:cNvSpPr>
              <a:spLocks noChangeArrowheads="1"/>
            </p:cNvSpPr>
            <p:nvPr/>
          </p:nvSpPr>
          <p:spPr bwMode="auto">
            <a:xfrm rot="5400000">
              <a:off x="6101" y="236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2" name="AutoShape 328"/>
            <p:cNvSpPr>
              <a:spLocks noChangeArrowheads="1"/>
            </p:cNvSpPr>
            <p:nvPr/>
          </p:nvSpPr>
          <p:spPr bwMode="auto">
            <a:xfrm rot="5400000">
              <a:off x="6101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3" name="AutoShape 329"/>
            <p:cNvSpPr>
              <a:spLocks noChangeArrowheads="1"/>
            </p:cNvSpPr>
            <p:nvPr/>
          </p:nvSpPr>
          <p:spPr bwMode="auto">
            <a:xfrm rot="5400000">
              <a:off x="6101" y="247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4" name="AutoShape 330"/>
            <p:cNvSpPr>
              <a:spLocks noChangeArrowheads="1"/>
            </p:cNvSpPr>
            <p:nvPr/>
          </p:nvSpPr>
          <p:spPr bwMode="auto">
            <a:xfrm rot="5400000">
              <a:off x="6101" y="253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5" name="AutoShape 331"/>
            <p:cNvSpPr>
              <a:spLocks noChangeArrowheads="1"/>
            </p:cNvSpPr>
            <p:nvPr/>
          </p:nvSpPr>
          <p:spPr bwMode="auto">
            <a:xfrm rot="5400000">
              <a:off x="6101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42001" name="Group 1084"/>
          <p:cNvGrpSpPr>
            <a:grpSpLocks/>
          </p:cNvGrpSpPr>
          <p:nvPr/>
        </p:nvGrpSpPr>
        <p:grpSpPr bwMode="auto">
          <a:xfrm>
            <a:off x="3278188" y="4573588"/>
            <a:ext cx="144462" cy="1296987"/>
            <a:chOff x="2744" y="2931"/>
            <a:chExt cx="91" cy="817"/>
          </a:xfrm>
        </p:grpSpPr>
        <p:sp>
          <p:nvSpPr>
            <p:cNvPr id="42052" name="Line 1077"/>
            <p:cNvSpPr>
              <a:spLocks noChangeShapeType="1"/>
            </p:cNvSpPr>
            <p:nvPr/>
          </p:nvSpPr>
          <p:spPr bwMode="auto">
            <a:xfrm>
              <a:off x="2744" y="2931"/>
              <a:ext cx="0" cy="8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  <p:sp>
          <p:nvSpPr>
            <p:cNvPr id="42053" name="Line 1079"/>
            <p:cNvSpPr>
              <a:spLocks noChangeShapeType="1"/>
            </p:cNvSpPr>
            <p:nvPr/>
          </p:nvSpPr>
          <p:spPr bwMode="auto">
            <a:xfrm>
              <a:off x="2744" y="2931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</p:grpSp>
      <p:grpSp>
        <p:nvGrpSpPr>
          <p:cNvPr id="42002" name="Group 1083"/>
          <p:cNvGrpSpPr>
            <a:grpSpLocks/>
          </p:cNvGrpSpPr>
          <p:nvPr/>
        </p:nvGrpSpPr>
        <p:grpSpPr bwMode="auto">
          <a:xfrm>
            <a:off x="2989263" y="4573588"/>
            <a:ext cx="144462" cy="1296987"/>
            <a:chOff x="3061" y="2931"/>
            <a:chExt cx="91" cy="817"/>
          </a:xfrm>
        </p:grpSpPr>
        <p:sp>
          <p:nvSpPr>
            <p:cNvPr id="42050" name="Line 1081"/>
            <p:cNvSpPr>
              <a:spLocks noChangeShapeType="1"/>
            </p:cNvSpPr>
            <p:nvPr/>
          </p:nvSpPr>
          <p:spPr bwMode="auto">
            <a:xfrm>
              <a:off x="3152" y="2931"/>
              <a:ext cx="0" cy="8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  <p:sp>
          <p:nvSpPr>
            <p:cNvPr id="42051" name="Line 1082"/>
            <p:cNvSpPr>
              <a:spLocks noChangeShapeType="1"/>
            </p:cNvSpPr>
            <p:nvPr/>
          </p:nvSpPr>
          <p:spPr bwMode="auto">
            <a:xfrm>
              <a:off x="3061" y="2931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</p:grpSp>
      <p:sp>
        <p:nvSpPr>
          <p:cNvPr id="42003" name="Line 1085"/>
          <p:cNvSpPr>
            <a:spLocks noChangeShapeType="1"/>
          </p:cNvSpPr>
          <p:nvPr/>
        </p:nvSpPr>
        <p:spPr bwMode="auto">
          <a:xfrm flipH="1">
            <a:off x="2195513" y="5870575"/>
            <a:ext cx="9382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04" name="Line 1086"/>
          <p:cNvSpPr>
            <a:spLocks noChangeShapeType="1"/>
          </p:cNvSpPr>
          <p:nvPr/>
        </p:nvSpPr>
        <p:spPr bwMode="auto">
          <a:xfrm flipH="1">
            <a:off x="3276600" y="5870575"/>
            <a:ext cx="790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05" name="Rectangle 10"/>
          <p:cNvSpPr>
            <a:spLocks noChangeArrowheads="1"/>
          </p:cNvSpPr>
          <p:nvPr/>
        </p:nvSpPr>
        <p:spPr bwMode="auto">
          <a:xfrm rot="10800000">
            <a:off x="2773363" y="1838325"/>
            <a:ext cx="792162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6" name="Rectangle 11"/>
          <p:cNvSpPr>
            <a:spLocks noChangeArrowheads="1"/>
          </p:cNvSpPr>
          <p:nvPr/>
        </p:nvSpPr>
        <p:spPr bwMode="auto">
          <a:xfrm rot="10800000">
            <a:off x="2879725" y="2141538"/>
            <a:ext cx="609600" cy="1524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fr-FR" sz="2400">
              <a:solidFill>
                <a:srgbClr val="CC6600"/>
              </a:solidFill>
              <a:latin typeface="Helvetica" charset="0"/>
            </a:endParaRPr>
          </a:p>
        </p:txBody>
      </p:sp>
      <p:sp>
        <p:nvSpPr>
          <p:cNvPr id="42007" name="Rectangle 12"/>
          <p:cNvSpPr>
            <a:spLocks noChangeArrowheads="1"/>
          </p:cNvSpPr>
          <p:nvPr/>
        </p:nvSpPr>
        <p:spPr bwMode="auto">
          <a:xfrm rot="10800000">
            <a:off x="2879725" y="1912938"/>
            <a:ext cx="609600" cy="1524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8" name="Rectangle 13"/>
          <p:cNvSpPr>
            <a:spLocks noChangeArrowheads="1"/>
          </p:cNvSpPr>
          <p:nvPr/>
        </p:nvSpPr>
        <p:spPr bwMode="auto">
          <a:xfrm rot="10800000">
            <a:off x="3108325" y="2370138"/>
            <a:ext cx="1524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9" name="Rectangle 14"/>
          <p:cNvSpPr>
            <a:spLocks noChangeArrowheads="1"/>
          </p:cNvSpPr>
          <p:nvPr/>
        </p:nvSpPr>
        <p:spPr bwMode="auto">
          <a:xfrm rot="10800000">
            <a:off x="3108325" y="2293938"/>
            <a:ext cx="152400" cy="76200"/>
          </a:xfrm>
          <a:prstGeom prst="rect">
            <a:avLst/>
          </a:prstGeom>
          <a:solidFill>
            <a:srgbClr val="0125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10" name="Rectangle 1114" descr="Blue tissue paper"/>
          <p:cNvSpPr>
            <a:spLocks noChangeArrowheads="1"/>
          </p:cNvSpPr>
          <p:nvPr/>
        </p:nvSpPr>
        <p:spPr bwMode="auto">
          <a:xfrm>
            <a:off x="928688" y="4929188"/>
            <a:ext cx="1700212" cy="76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11" name="Line 1117"/>
          <p:cNvSpPr>
            <a:spLocks noChangeShapeType="1"/>
          </p:cNvSpPr>
          <p:nvPr/>
        </p:nvSpPr>
        <p:spPr bwMode="auto">
          <a:xfrm>
            <a:off x="928688" y="500538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2" name="Line 1118"/>
          <p:cNvSpPr>
            <a:spLocks noChangeShapeType="1"/>
          </p:cNvSpPr>
          <p:nvPr/>
        </p:nvSpPr>
        <p:spPr bwMode="auto">
          <a:xfrm>
            <a:off x="928688" y="493395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3" name="Line 1119"/>
          <p:cNvSpPr>
            <a:spLocks noChangeShapeType="1"/>
          </p:cNvSpPr>
          <p:nvPr/>
        </p:nvSpPr>
        <p:spPr bwMode="auto">
          <a:xfrm flipV="1">
            <a:off x="1857375" y="4718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4" name="Line 1123"/>
          <p:cNvSpPr>
            <a:spLocks noChangeShapeType="1"/>
          </p:cNvSpPr>
          <p:nvPr/>
        </p:nvSpPr>
        <p:spPr bwMode="auto">
          <a:xfrm>
            <a:off x="1857375" y="5005388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5" name="Line 1127"/>
          <p:cNvSpPr>
            <a:spLocks noChangeShapeType="1"/>
          </p:cNvSpPr>
          <p:nvPr/>
        </p:nvSpPr>
        <p:spPr bwMode="auto">
          <a:xfrm>
            <a:off x="1428750" y="500538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6" name="Line 1129"/>
          <p:cNvSpPr>
            <a:spLocks noChangeShapeType="1"/>
          </p:cNvSpPr>
          <p:nvPr/>
        </p:nvSpPr>
        <p:spPr bwMode="auto">
          <a:xfrm flipV="1">
            <a:off x="1428750" y="2054225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7" name="Line 1132"/>
          <p:cNvSpPr>
            <a:spLocks noChangeShapeType="1"/>
          </p:cNvSpPr>
          <p:nvPr/>
        </p:nvSpPr>
        <p:spPr bwMode="auto">
          <a:xfrm>
            <a:off x="5000625" y="2054225"/>
            <a:ext cx="0" cy="3455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8" name="Line 1136"/>
          <p:cNvSpPr>
            <a:spLocks noChangeShapeType="1"/>
          </p:cNvSpPr>
          <p:nvPr/>
        </p:nvSpPr>
        <p:spPr bwMode="auto">
          <a:xfrm>
            <a:off x="2773363" y="2054225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9" name="Line 1137"/>
          <p:cNvSpPr>
            <a:spLocks noChangeShapeType="1"/>
          </p:cNvSpPr>
          <p:nvPr/>
        </p:nvSpPr>
        <p:spPr bwMode="auto">
          <a:xfrm>
            <a:off x="3565525" y="2054225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0" name="Line 1138"/>
          <p:cNvSpPr>
            <a:spLocks noChangeShapeType="1"/>
          </p:cNvSpPr>
          <p:nvPr/>
        </p:nvSpPr>
        <p:spPr bwMode="auto">
          <a:xfrm>
            <a:off x="2771775" y="2446338"/>
            <a:ext cx="331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1" name="Line 1139"/>
          <p:cNvSpPr>
            <a:spLocks noChangeShapeType="1"/>
          </p:cNvSpPr>
          <p:nvPr/>
        </p:nvSpPr>
        <p:spPr bwMode="auto">
          <a:xfrm>
            <a:off x="3259138" y="2446338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2" name="Line 1140"/>
          <p:cNvSpPr>
            <a:spLocks noChangeShapeType="1"/>
          </p:cNvSpPr>
          <p:nvPr/>
        </p:nvSpPr>
        <p:spPr bwMode="auto">
          <a:xfrm flipV="1">
            <a:off x="3109913" y="234156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3" name="Line 1141"/>
          <p:cNvSpPr>
            <a:spLocks noChangeShapeType="1"/>
          </p:cNvSpPr>
          <p:nvPr/>
        </p:nvSpPr>
        <p:spPr bwMode="auto">
          <a:xfrm flipV="1">
            <a:off x="3262313" y="234156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4" name="Line 1149"/>
          <p:cNvSpPr>
            <a:spLocks noChangeShapeType="1"/>
          </p:cNvSpPr>
          <p:nvPr/>
        </p:nvSpPr>
        <p:spPr bwMode="auto">
          <a:xfrm flipH="1">
            <a:off x="3636963" y="1909763"/>
            <a:ext cx="1657350" cy="12239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5" name="Line 1150"/>
          <p:cNvSpPr>
            <a:spLocks noChangeShapeType="1"/>
          </p:cNvSpPr>
          <p:nvPr/>
        </p:nvSpPr>
        <p:spPr bwMode="auto">
          <a:xfrm flipH="1">
            <a:off x="2773363" y="1838325"/>
            <a:ext cx="2447925" cy="11509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6" name="Line 1152"/>
          <p:cNvSpPr>
            <a:spLocks noChangeShapeType="1"/>
          </p:cNvSpPr>
          <p:nvPr/>
        </p:nvSpPr>
        <p:spPr bwMode="auto">
          <a:xfrm>
            <a:off x="1214438" y="2643188"/>
            <a:ext cx="1990725" cy="635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7" name="Text Box 1153"/>
          <p:cNvSpPr txBox="1">
            <a:spLocks noChangeArrowheads="1"/>
          </p:cNvSpPr>
          <p:nvPr/>
        </p:nvSpPr>
        <p:spPr bwMode="auto">
          <a:xfrm>
            <a:off x="3924300" y="1406525"/>
            <a:ext cx="2951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piezoelectric shear transducers</a:t>
            </a:r>
          </a:p>
        </p:txBody>
      </p:sp>
      <p:sp>
        <p:nvSpPr>
          <p:cNvPr id="42028" name="Text Box 1154"/>
          <p:cNvSpPr txBox="1">
            <a:spLocks noChangeArrowheads="1"/>
          </p:cNvSpPr>
          <p:nvPr/>
        </p:nvSpPr>
        <p:spPr bwMode="auto">
          <a:xfrm>
            <a:off x="214313" y="2359025"/>
            <a:ext cx="119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solid </a:t>
            </a:r>
            <a:r>
              <a:rPr lang="en-US" sz="1600" baseline="30000"/>
              <a:t>4</a:t>
            </a:r>
            <a:r>
              <a:rPr lang="en-US" sz="1600"/>
              <a:t>He</a:t>
            </a:r>
          </a:p>
        </p:txBody>
      </p:sp>
      <p:sp>
        <p:nvSpPr>
          <p:cNvPr id="156813" name="Rectangle 1165"/>
          <p:cNvSpPr>
            <a:spLocks noChangeArrowheads="1"/>
          </p:cNvSpPr>
          <p:nvPr/>
        </p:nvSpPr>
        <p:spPr bwMode="auto">
          <a:xfrm>
            <a:off x="3563938" y="3205163"/>
            <a:ext cx="215900" cy="2889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156814" name="Rectangle 1166"/>
          <p:cNvSpPr>
            <a:spLocks noChangeArrowheads="1"/>
          </p:cNvSpPr>
          <p:nvPr/>
        </p:nvSpPr>
        <p:spPr bwMode="auto">
          <a:xfrm>
            <a:off x="2700338" y="3205163"/>
            <a:ext cx="215900" cy="2889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31" name="Line 1168"/>
          <p:cNvSpPr>
            <a:spLocks noChangeShapeType="1"/>
          </p:cNvSpPr>
          <p:nvPr/>
        </p:nvSpPr>
        <p:spPr bwMode="auto">
          <a:xfrm>
            <a:off x="2124075" y="5726113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2" name="Line 1174"/>
          <p:cNvSpPr>
            <a:spLocks noChangeShapeType="1"/>
          </p:cNvSpPr>
          <p:nvPr/>
        </p:nvSpPr>
        <p:spPr bwMode="auto">
          <a:xfrm flipH="1">
            <a:off x="1908175" y="5870575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3" name="AutoShape 1179"/>
          <p:cNvSpPr>
            <a:spLocks noChangeArrowheads="1"/>
          </p:cNvSpPr>
          <p:nvPr/>
        </p:nvSpPr>
        <p:spPr bwMode="auto">
          <a:xfrm>
            <a:off x="4067175" y="5607050"/>
            <a:ext cx="431800" cy="360363"/>
          </a:xfrm>
          <a:prstGeom prst="homePlate">
            <a:avLst>
              <a:gd name="adj" fmla="val 2995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34" name="Line 1181"/>
          <p:cNvSpPr>
            <a:spLocks noChangeShapeType="1"/>
          </p:cNvSpPr>
          <p:nvPr/>
        </p:nvSpPr>
        <p:spPr bwMode="auto">
          <a:xfrm flipH="1">
            <a:off x="3779838" y="5726113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5" name="Line 1183"/>
          <p:cNvSpPr>
            <a:spLocks noChangeShapeType="1"/>
          </p:cNvSpPr>
          <p:nvPr/>
        </p:nvSpPr>
        <p:spPr bwMode="auto">
          <a:xfrm flipV="1">
            <a:off x="3779838" y="5510213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6" name="Line 1184"/>
          <p:cNvSpPr>
            <a:spLocks noChangeShapeType="1"/>
          </p:cNvSpPr>
          <p:nvPr/>
        </p:nvSpPr>
        <p:spPr bwMode="auto">
          <a:xfrm>
            <a:off x="4500563" y="578643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7" name="Text Box 1185"/>
          <p:cNvSpPr txBox="1">
            <a:spLocks noChangeArrowheads="1"/>
          </p:cNvSpPr>
          <p:nvPr/>
        </p:nvSpPr>
        <p:spPr bwMode="auto">
          <a:xfrm>
            <a:off x="4102100" y="5607050"/>
            <a:ext cx="287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/>
              <a:t>I</a:t>
            </a:r>
          </a:p>
        </p:txBody>
      </p:sp>
      <p:sp>
        <p:nvSpPr>
          <p:cNvPr id="156836" name="Text Box 1188"/>
          <p:cNvSpPr txBox="1">
            <a:spLocks noChangeArrowheads="1"/>
          </p:cNvSpPr>
          <p:nvPr/>
        </p:nvSpPr>
        <p:spPr bwMode="auto">
          <a:xfrm>
            <a:off x="608013" y="6164263"/>
            <a:ext cx="3035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shear strain ~ drive voltage</a:t>
            </a:r>
          </a:p>
        </p:txBody>
      </p:sp>
      <p:sp>
        <p:nvSpPr>
          <p:cNvPr id="156837" name="Text Box 1189"/>
          <p:cNvSpPr txBox="1">
            <a:spLocks noChangeArrowheads="1"/>
          </p:cNvSpPr>
          <p:nvPr/>
        </p:nvSpPr>
        <p:spPr bwMode="auto">
          <a:xfrm>
            <a:off x="4860925" y="5583238"/>
            <a:ext cx="3497263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shear stress  ~  sense charge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/>
              <a:t>                        ~current/frequency</a:t>
            </a:r>
          </a:p>
        </p:txBody>
      </p:sp>
      <p:sp>
        <p:nvSpPr>
          <p:cNvPr id="156838" name="Text Box 1190"/>
          <p:cNvSpPr txBox="1">
            <a:spLocks noChangeArrowheads="1"/>
          </p:cNvSpPr>
          <p:nvPr/>
        </p:nvSpPr>
        <p:spPr bwMode="auto">
          <a:xfrm>
            <a:off x="4929188" y="2071031"/>
            <a:ext cx="4071937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/>
              <a:t>apply a shear deformation</a:t>
            </a:r>
            <a:endParaRPr lang="en-US" sz="1800" b="1" dirty="0"/>
          </a:p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/>
              <a:t>measure a shear stress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/>
              <a:t>frequency : 0.2 to 20000 Hz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/>
              <a:t> gap: 0.1 to 1 mm</a:t>
            </a:r>
            <a:endParaRPr lang="en-US" sz="1800" b="1" dirty="0"/>
          </a:p>
        </p:txBody>
      </p:sp>
      <p:cxnSp>
        <p:nvCxnSpPr>
          <p:cNvPr id="42041" name="Straight Connector 372"/>
          <p:cNvCxnSpPr>
            <a:cxnSpLocks noChangeShapeType="1"/>
            <a:endCxn id="42013" idx="1"/>
          </p:cNvCxnSpPr>
          <p:nvPr/>
        </p:nvCxnSpPr>
        <p:spPr bwMode="auto">
          <a:xfrm rot="5400000">
            <a:off x="746919" y="3609182"/>
            <a:ext cx="22193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2" name="Straight Connector 376"/>
          <p:cNvCxnSpPr>
            <a:cxnSpLocks noChangeShapeType="1"/>
          </p:cNvCxnSpPr>
          <p:nvPr/>
        </p:nvCxnSpPr>
        <p:spPr bwMode="auto">
          <a:xfrm rot="10800000">
            <a:off x="1428750" y="2071688"/>
            <a:ext cx="1344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3" name="Straight Connector 384"/>
          <p:cNvCxnSpPr>
            <a:cxnSpLocks noChangeShapeType="1"/>
          </p:cNvCxnSpPr>
          <p:nvPr/>
        </p:nvCxnSpPr>
        <p:spPr bwMode="auto">
          <a:xfrm rot="10800000">
            <a:off x="3571875" y="2071688"/>
            <a:ext cx="14287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4" name="Straight Connector 386"/>
          <p:cNvCxnSpPr>
            <a:cxnSpLocks noChangeShapeType="1"/>
            <a:stCxn id="42015" idx="1"/>
          </p:cNvCxnSpPr>
          <p:nvPr/>
        </p:nvCxnSpPr>
        <p:spPr bwMode="auto">
          <a:xfrm rot="5400000" flipH="1" flipV="1">
            <a:off x="3209925" y="3719513"/>
            <a:ext cx="9525" cy="3571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5" name="Straight Connector 388"/>
          <p:cNvCxnSpPr>
            <a:cxnSpLocks noChangeShapeType="1"/>
          </p:cNvCxnSpPr>
          <p:nvPr/>
        </p:nvCxnSpPr>
        <p:spPr bwMode="auto">
          <a:xfrm rot="10800000">
            <a:off x="1857375" y="2500313"/>
            <a:ext cx="2714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6" name="Straight Connector 390"/>
          <p:cNvCxnSpPr>
            <a:cxnSpLocks noChangeShapeType="1"/>
          </p:cNvCxnSpPr>
          <p:nvPr/>
        </p:nvCxnSpPr>
        <p:spPr bwMode="auto">
          <a:xfrm>
            <a:off x="1870603" y="5072063"/>
            <a:ext cx="2714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7" name="Straight Connector 392"/>
          <p:cNvCxnSpPr>
            <a:cxnSpLocks noChangeShapeType="1"/>
          </p:cNvCxnSpPr>
          <p:nvPr/>
        </p:nvCxnSpPr>
        <p:spPr bwMode="auto">
          <a:xfrm rot="5400000">
            <a:off x="3285332" y="3785394"/>
            <a:ext cx="2573337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8" name="Straight Connector 396"/>
          <p:cNvCxnSpPr>
            <a:cxnSpLocks noChangeShapeType="1"/>
          </p:cNvCxnSpPr>
          <p:nvPr/>
        </p:nvCxnSpPr>
        <p:spPr bwMode="auto">
          <a:xfrm rot="5400000">
            <a:off x="1749425" y="5680075"/>
            <a:ext cx="35718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49" name="Line 1152"/>
          <p:cNvSpPr>
            <a:spLocks noChangeShapeType="1"/>
          </p:cNvSpPr>
          <p:nvPr/>
        </p:nvSpPr>
        <p:spPr bwMode="auto">
          <a:xfrm>
            <a:off x="1214438" y="2714625"/>
            <a:ext cx="1071562" cy="1143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05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819" grpId="0"/>
      <p:bldP spid="156813" grpId="0" animBg="1"/>
      <p:bldP spid="156814" grpId="0" animBg="1"/>
      <p:bldP spid="156836" grpId="0"/>
      <p:bldP spid="156837" grpId="0"/>
      <p:bldP spid="1568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Beamish-shearmo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0"/>
          <a:stretch/>
        </p:blipFill>
        <p:spPr>
          <a:xfrm>
            <a:off x="109072" y="886887"/>
            <a:ext cx="4341460" cy="2959410"/>
          </a:xfrm>
          <a:prstGeom prst="rect">
            <a:avLst/>
          </a:prstGeom>
        </p:spPr>
      </p:pic>
      <p:grpSp>
        <p:nvGrpSpPr>
          <p:cNvPr id="2" name="Grouper 1"/>
          <p:cNvGrpSpPr/>
          <p:nvPr/>
        </p:nvGrpSpPr>
        <p:grpSpPr>
          <a:xfrm>
            <a:off x="4570533" y="1105647"/>
            <a:ext cx="4425635" cy="2478157"/>
            <a:chOff x="4443345" y="4331368"/>
            <a:chExt cx="4112444" cy="2302784"/>
          </a:xfrm>
        </p:grpSpPr>
        <p:pic>
          <p:nvPicPr>
            <p:cNvPr id="11" name="Picture 11" descr="Beamish-col"/>
            <p:cNvPicPr>
              <a:picLocks noChangeAspect="1" noChangeArrowheads="1"/>
            </p:cNvPicPr>
            <p:nvPr/>
          </p:nvPicPr>
          <p:blipFill rotWithShape="1">
            <a:blip r:embed="rId5"/>
            <a:srcRect t="10403" r="2566"/>
            <a:stretch/>
          </p:blipFill>
          <p:spPr bwMode="auto">
            <a:xfrm>
              <a:off x="4443345" y="4331368"/>
              <a:ext cx="4112444" cy="2302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4901197" y="5043106"/>
              <a:ext cx="811600" cy="5232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1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FFFF00"/>
                    </a:outerShdw>
                  </a:effectLst>
                  <a:latin typeface="Times" pitchFamily="-112" charset="0"/>
                </a:rPr>
                <a:t>shear</a:t>
              </a:r>
              <a:r>
                <a:rPr lang="fr-FR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00"/>
                    </a:outerShdw>
                  </a:effectLst>
                  <a:latin typeface="Times" pitchFamily="-112" charset="0"/>
                </a:rPr>
                <a:t> </a:t>
              </a:r>
              <a:r>
                <a:rPr lang="fr-FR" sz="1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FFFF00"/>
                    </a:outerShdw>
                  </a:effectLst>
                  <a:latin typeface="Times" pitchFamily="-112" charset="0"/>
                </a:rPr>
                <a:t>modulus</a:t>
              </a:r>
              <a:endParaRPr lang="fr-F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FFFF00"/>
                  </a:outerShdw>
                </a:effectLst>
                <a:latin typeface="Times" pitchFamily="-112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4901198" y="5485831"/>
              <a:ext cx="865364" cy="5232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1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FFFF00"/>
                    </a:outerShdw>
                  </a:effectLst>
                  <a:latin typeface="Times" pitchFamily="-112" charset="0"/>
                </a:rPr>
                <a:t>oscillator</a:t>
              </a:r>
              <a:r>
                <a:rPr lang="fr-FR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00"/>
                    </a:outerShdw>
                  </a:effectLst>
                  <a:latin typeface="Times" pitchFamily="-112" charset="0"/>
                </a:rPr>
                <a:t> </a:t>
              </a:r>
              <a:r>
                <a:rPr lang="fr-FR" sz="1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FFFF00"/>
                    </a:outerShdw>
                  </a:effectLst>
                  <a:latin typeface="Times" pitchFamily="-112" charset="0"/>
                </a:rPr>
                <a:t>period</a:t>
              </a:r>
              <a:endParaRPr lang="fr-F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FFFF00"/>
                  </a:outerShdw>
                </a:effectLst>
                <a:latin typeface="Times" pitchFamily="-112" charset="0"/>
              </a:endParaRP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 flipV="1">
              <a:off x="5451913" y="5226183"/>
              <a:ext cx="314648" cy="561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V="1">
              <a:off x="5655321" y="5560960"/>
              <a:ext cx="541364" cy="13030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</p:grp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66307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400" b="1" dirty="0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Day and </a:t>
            </a:r>
            <a:r>
              <a:rPr lang="fr-FR" sz="2400" b="1" dirty="0" err="1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Beamish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 (2007) : 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 une mesure directe du module de cisaillement (élasticité transverse)</a:t>
            </a:r>
            <a:endParaRPr lang="fr-FR" sz="2400" b="1" dirty="0">
              <a:solidFill>
                <a:schemeClr val="tx1"/>
              </a:solidFill>
              <a:latin typeface="Times New Roman"/>
              <a:ea typeface="ＭＳ Ｐゴシック" pitchFamily="28" charset="-128"/>
              <a:cs typeface="Times New Roman"/>
            </a:endParaRPr>
          </a:p>
        </p:txBody>
      </p:sp>
      <p:sp>
        <p:nvSpPr>
          <p:cNvPr id="295953" name="Text Box 17"/>
          <p:cNvSpPr txBox="1">
            <a:spLocks noChangeArrowheads="1"/>
          </p:cNvSpPr>
          <p:nvPr/>
        </p:nvSpPr>
        <p:spPr bwMode="auto">
          <a:xfrm>
            <a:off x="228600" y="3769789"/>
            <a:ext cx="46252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altLang="ja-JP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le module de cisaillement augmente de ~ 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10 % </a:t>
            </a:r>
            <a:r>
              <a:rPr lang="fr-FR" altLang="ja-JP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en dessous de ~ 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100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mK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  <a:p>
            <a:pPr algn="l">
              <a:defRPr/>
            </a:pPr>
            <a:r>
              <a:rPr lang="fr-FR" altLang="ja-JP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la variation en température est la même que pour la période des oscillateurs de torsion</a:t>
            </a:r>
            <a:endParaRPr lang="fr-FR" b="1" i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5547659" y="3769789"/>
            <a:ext cx="327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altLang="ja-JP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même</a:t>
            </a:r>
            <a:r>
              <a:rPr lang="en-US" altLang="ja-JP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variation </a:t>
            </a:r>
            <a:r>
              <a:rPr lang="en-US" altLang="ja-JP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aussi</a:t>
            </a:r>
            <a:r>
              <a:rPr lang="en-US" altLang="ja-JP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en </a:t>
            </a:r>
            <a:r>
              <a:rPr lang="en-US" altLang="ja-JP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fonction</a:t>
            </a:r>
            <a:r>
              <a:rPr lang="en-US" altLang="ja-JP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de la concentration en </a:t>
            </a:r>
            <a:r>
              <a:rPr lang="en-US" altLang="ja-JP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impuretés</a:t>
            </a:r>
            <a:r>
              <a:rPr lang="en-US" altLang="ja-JP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3He</a:t>
            </a:r>
            <a:endParaRPr lang="en-US" b="1" i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88560" y="5000675"/>
            <a:ext cx="87630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altLang="ja-JP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le 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changement de période de l'oscillateur </a:t>
            </a:r>
            <a:r>
              <a:rPr lang="fr-FR" altLang="ja-JP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pourrait être dû 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à l'augmentation de </a:t>
            </a:r>
            <a:r>
              <a:rPr lang="fr-FR" altLang="ja-JP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K 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dans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ＭＳ Ｐゴシック" pitchFamily="-112" charset="-128"/>
                <a:cs typeface="Symbol" charset="2"/>
              </a:rPr>
              <a:t> </a:t>
            </a:r>
          </a:p>
          <a:p>
            <a:pPr algn="l">
              <a:defRPr/>
            </a:pPr>
            <a:endParaRPr lang="fr-FR" altLang="ja-JP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ymbol" charset="2"/>
              <a:ea typeface="ＭＳ Ｐゴシック" pitchFamily="-112" charset="-128"/>
              <a:cs typeface="Symbol" charset="2"/>
            </a:endParaRPr>
          </a:p>
          <a:p>
            <a:pPr algn="l">
              <a:defRPr/>
            </a:pPr>
            <a:endParaRPr lang="fr-FR" altLang="ja-JP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ymbol" charset="2"/>
              <a:ea typeface="ＭＳ Ｐゴシック" pitchFamily="-112" charset="-128"/>
              <a:cs typeface="Symbol" charset="2"/>
            </a:endParaRPr>
          </a:p>
          <a:p>
            <a:pPr algn="l">
              <a:defRPr/>
            </a:pPr>
            <a:endParaRPr lang="fr-FR" altLang="ja-JP" b="1" i="1" dirty="0" smtClean="0">
              <a:solidFill>
                <a:srgbClr val="0000FF"/>
              </a:solidFill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defRPr/>
            </a:pPr>
            <a:r>
              <a:rPr lang="fr-FR" altLang="ja-JP" b="1" i="1" dirty="0" smtClean="0">
                <a:solidFill>
                  <a:srgbClr val="0000FF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l'anomalie </a:t>
            </a:r>
            <a:r>
              <a:rPr lang="fr-FR" altLang="ja-JP" b="1" i="1" dirty="0">
                <a:solidFill>
                  <a:srgbClr val="0000FF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de rotation et l'anomalie élastique </a:t>
            </a:r>
            <a:r>
              <a:rPr lang="fr-FR" altLang="ja-JP" b="1" i="1" dirty="0" smtClean="0">
                <a:solidFill>
                  <a:srgbClr val="0000FF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peuvent-elles être les </a:t>
            </a:r>
            <a:r>
              <a:rPr lang="fr-FR" altLang="ja-JP" b="1" i="1" dirty="0">
                <a:solidFill>
                  <a:srgbClr val="0000FF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2 conséquences d'une même phénomène. </a:t>
            </a:r>
            <a:r>
              <a:rPr lang="fr-FR" altLang="ja-JP" b="1" i="1" dirty="0" smtClean="0">
                <a:solidFill>
                  <a:srgbClr val="0000FF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Si oui, lequel </a:t>
            </a:r>
            <a:r>
              <a:rPr lang="fr-FR" altLang="ja-JP" b="1" i="1" dirty="0">
                <a:solidFill>
                  <a:srgbClr val="0000FF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?</a:t>
            </a:r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537755"/>
              </p:ext>
            </p:extLst>
          </p:nvPr>
        </p:nvGraphicFramePr>
        <p:xfrm>
          <a:off x="3316941" y="5436394"/>
          <a:ext cx="1253119" cy="707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6" name="Équation" r:id="rId6" imgW="787455" imgH="444704" progId="Equation.3">
                  <p:embed/>
                </p:oleObj>
              </mc:Choice>
              <mc:Fallback>
                <p:oleObj name="Équation" r:id="rId6" imgW="787455" imgH="44470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6941" y="5436394"/>
                        <a:ext cx="1253119" cy="70779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67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03875" y="183735"/>
            <a:ext cx="6824136" cy="94297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0">
              <a:defRPr/>
            </a:pPr>
            <a:r>
              <a:rPr lang="fr-FR" sz="2800" b="1" dirty="0" smtClean="0">
                <a:latin typeface="Times New Roman"/>
                <a:ea typeface="ＭＳ Ｐゴシック" pitchFamily="28" charset="-128"/>
                <a:cs typeface="Times New Roman"/>
              </a:rPr>
              <a:t>un modèle pour l’anomalie élastique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8862" y="1810451"/>
            <a:ext cx="453354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 la suite de  </a:t>
            </a:r>
            <a:r>
              <a:rPr lang="fr-FR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Iwasa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1980) 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et </a:t>
            </a:r>
            <a:r>
              <a:rPr lang="fr-FR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Paalanen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(1981), 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Day 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and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proposent en 2007:</a:t>
            </a:r>
            <a:endParaRPr lang="fr-FR" b="1" i="1" dirty="0"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l’</a:t>
            </a:r>
            <a:r>
              <a:rPr lang="fr-FR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s’attache aux dislocations  </a:t>
            </a:r>
            <a:endParaRPr lang="fr-FR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en-dessous d’une température qui dépend</a:t>
            </a:r>
          </a:p>
          <a:p>
            <a:pPr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de 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l’énergie de liaison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fr-FR" b="1" i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</a:p>
          <a:p>
            <a:pPr>
              <a:defRPr/>
            </a:pP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de 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 concentration X</a:t>
            </a:r>
            <a:r>
              <a:rPr lang="fr-FR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en </a:t>
            </a:r>
            <a:r>
              <a:rPr lang="fr-FR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</a:t>
            </a:r>
            <a:endParaRPr lang="fr-FR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de 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 densité de dislocations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L</a:t>
            </a:r>
            <a:endParaRPr lang="fr-FR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ymbol" charset="2"/>
              <a:cs typeface="Symbol" charset="2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63019" y="5812457"/>
            <a:ext cx="87979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Syshchenko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Day and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(Phys.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Rev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Lett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 2010) :</a:t>
            </a:r>
          </a:p>
          <a:p>
            <a:pPr algn="l"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mesures en fonction de la fréquence et de la concentration 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X</a:t>
            </a:r>
            <a:r>
              <a:rPr lang="fr-FR" b="1" i="1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</a:p>
          <a:p>
            <a:pPr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accord précis si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fr-FR" b="1" i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 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= 0.73 ± 0.45 K</a:t>
            </a:r>
          </a:p>
        </p:txBody>
      </p:sp>
      <p:grpSp>
        <p:nvGrpSpPr>
          <p:cNvPr id="2" name="Grouper 10"/>
          <p:cNvGrpSpPr/>
          <p:nvPr/>
        </p:nvGrpSpPr>
        <p:grpSpPr>
          <a:xfrm>
            <a:off x="4619706" y="1597925"/>
            <a:ext cx="4398962" cy="2569296"/>
            <a:chOff x="152400" y="432790"/>
            <a:chExt cx="8686800" cy="3886200"/>
          </a:xfrm>
        </p:grpSpPr>
        <p:grpSp>
          <p:nvGrpSpPr>
            <p:cNvPr id="3" name="Group 105"/>
            <p:cNvGrpSpPr>
              <a:grpSpLocks/>
            </p:cNvGrpSpPr>
            <p:nvPr/>
          </p:nvGrpSpPr>
          <p:grpSpPr bwMode="auto">
            <a:xfrm>
              <a:off x="800101" y="1285874"/>
              <a:ext cx="7058025" cy="1857377"/>
              <a:chOff x="228600" y="1714500"/>
              <a:chExt cx="7696198" cy="2705103"/>
            </a:xfrm>
          </p:grpSpPr>
          <p:grpSp>
            <p:nvGrpSpPr>
              <p:cNvPr id="4" name="Group 1"/>
              <p:cNvGrpSpPr>
                <a:grpSpLocks/>
              </p:cNvGrpSpPr>
              <p:nvPr/>
            </p:nvGrpSpPr>
            <p:grpSpPr bwMode="auto">
              <a:xfrm>
                <a:off x="228600" y="1751494"/>
                <a:ext cx="2058206" cy="2668109"/>
                <a:chOff x="381000" y="378723"/>
                <a:chExt cx="4421331" cy="5488677"/>
              </a:xfrm>
            </p:grpSpPr>
            <p:grpSp>
              <p:nvGrpSpPr>
                <p:cNvPr id="8" name="Group 11"/>
                <p:cNvGrpSpPr>
                  <a:grpSpLocks/>
                </p:cNvGrpSpPr>
                <p:nvPr/>
              </p:nvGrpSpPr>
              <p:grpSpPr bwMode="auto">
                <a:xfrm>
                  <a:off x="1600678" y="378723"/>
                  <a:ext cx="1866702" cy="5488677"/>
                  <a:chOff x="1600678" y="378723"/>
                  <a:chExt cx="1866702" cy="5488677"/>
                </a:xfrm>
              </p:grpSpPr>
              <p:cxnSp>
                <p:nvCxnSpPr>
                  <p:cNvPr id="107" name="Straight Connector 2"/>
                  <p:cNvCxnSpPr/>
                  <p:nvPr/>
                </p:nvCxnSpPr>
                <p:spPr>
                  <a:xfrm rot="5400000">
                    <a:off x="458242" y="3199681"/>
                    <a:ext cx="3961929" cy="371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21"/>
                  <p:cNvCxnSpPr/>
                  <p:nvPr/>
                </p:nvCxnSpPr>
                <p:spPr>
                  <a:xfrm flipV="1">
                    <a:off x="2437348" y="454823"/>
                    <a:ext cx="103003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22"/>
                  <p:cNvCxnSpPr/>
                  <p:nvPr/>
                </p:nvCxnSpPr>
                <p:spPr>
                  <a:xfrm rot="16200000" flipV="1">
                    <a:off x="1598087" y="381314"/>
                    <a:ext cx="841852" cy="836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23"/>
                  <p:cNvCxnSpPr/>
                  <p:nvPr/>
                </p:nvCxnSpPr>
                <p:spPr>
                  <a:xfrm rot="10800000" flipV="1">
                    <a:off x="1831227" y="5182504"/>
                    <a:ext cx="606122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24"/>
                  <p:cNvCxnSpPr/>
                  <p:nvPr/>
                </p:nvCxnSpPr>
                <p:spPr>
                  <a:xfrm rot="16200000" flipH="1">
                    <a:off x="2457457" y="5162396"/>
                    <a:ext cx="684896" cy="7251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0" name="Oval 3"/>
                <p:cNvSpPr/>
                <p:nvPr/>
              </p:nvSpPr>
              <p:spPr>
                <a:xfrm>
                  <a:off x="3582654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1" name="Oval 4"/>
                <p:cNvSpPr/>
                <p:nvPr/>
              </p:nvSpPr>
              <p:spPr>
                <a:xfrm>
                  <a:off x="1831226" y="17532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2" name="Oval 5"/>
                <p:cNvSpPr/>
                <p:nvPr/>
              </p:nvSpPr>
              <p:spPr>
                <a:xfrm>
                  <a:off x="1831226" y="4649808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3" name="Oval 6"/>
                <p:cNvSpPr/>
                <p:nvPr/>
              </p:nvSpPr>
              <p:spPr>
                <a:xfrm>
                  <a:off x="3735112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4" name="Oval 7"/>
                <p:cNvSpPr/>
                <p:nvPr/>
              </p:nvSpPr>
              <p:spPr>
                <a:xfrm>
                  <a:off x="4575500" y="3046963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5" name="Oval 8"/>
                <p:cNvSpPr/>
                <p:nvPr/>
              </p:nvSpPr>
              <p:spPr>
                <a:xfrm>
                  <a:off x="2972815" y="3123063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6" name="Oval 9"/>
                <p:cNvSpPr/>
                <p:nvPr/>
              </p:nvSpPr>
              <p:spPr>
                <a:xfrm>
                  <a:off x="2667896" y="1981570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7" name="Oval 10"/>
                <p:cNvSpPr/>
                <p:nvPr/>
              </p:nvSpPr>
              <p:spPr>
                <a:xfrm>
                  <a:off x="4118122" y="3884058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8" name="Oval 11"/>
                <p:cNvSpPr/>
                <p:nvPr/>
              </p:nvSpPr>
              <p:spPr>
                <a:xfrm>
                  <a:off x="1221387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9" name="Oval 12"/>
                <p:cNvSpPr/>
                <p:nvPr/>
              </p:nvSpPr>
              <p:spPr>
                <a:xfrm>
                  <a:off x="1905596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0" name="Oval 13"/>
                <p:cNvSpPr/>
                <p:nvPr/>
              </p:nvSpPr>
              <p:spPr>
                <a:xfrm>
                  <a:off x="912751" y="4193211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1" name="Oval 14"/>
                <p:cNvSpPr/>
                <p:nvPr/>
              </p:nvSpPr>
              <p:spPr>
                <a:xfrm>
                  <a:off x="4344951" y="1220575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2" name="Oval 15"/>
                <p:cNvSpPr/>
                <p:nvPr/>
              </p:nvSpPr>
              <p:spPr>
                <a:xfrm>
                  <a:off x="3203364" y="4421509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3" name="Oval 16"/>
                <p:cNvSpPr/>
                <p:nvPr/>
              </p:nvSpPr>
              <p:spPr>
                <a:xfrm>
                  <a:off x="990839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4" name="Oval 17"/>
                <p:cNvSpPr/>
                <p:nvPr/>
              </p:nvSpPr>
              <p:spPr>
                <a:xfrm>
                  <a:off x="381000" y="16771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5" name="Oval 18"/>
                <p:cNvSpPr/>
                <p:nvPr/>
              </p:nvSpPr>
              <p:spPr>
                <a:xfrm>
                  <a:off x="533461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6" name="Oval 19"/>
                <p:cNvSpPr/>
                <p:nvPr/>
              </p:nvSpPr>
              <p:spPr>
                <a:xfrm>
                  <a:off x="4040032" y="4725907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9" name="Group 25"/>
              <p:cNvGrpSpPr>
                <a:grpSpLocks/>
              </p:cNvGrpSpPr>
              <p:nvPr/>
            </p:nvGrpSpPr>
            <p:grpSpPr bwMode="auto">
              <a:xfrm>
                <a:off x="2667635" y="1751492"/>
                <a:ext cx="1980310" cy="2668107"/>
                <a:chOff x="534694" y="378722"/>
                <a:chExt cx="4036784" cy="5488677"/>
              </a:xfrm>
            </p:grpSpPr>
            <p:grpSp>
              <p:nvGrpSpPr>
                <p:cNvPr id="10" name="Group 11"/>
                <p:cNvGrpSpPr>
                  <a:grpSpLocks/>
                </p:cNvGrpSpPr>
                <p:nvPr/>
              </p:nvGrpSpPr>
              <p:grpSpPr bwMode="auto">
                <a:xfrm>
                  <a:off x="1600349" y="378722"/>
                  <a:ext cx="1753743" cy="5488677"/>
                  <a:chOff x="1600349" y="378722"/>
                  <a:chExt cx="1753743" cy="5488677"/>
                </a:xfrm>
              </p:grpSpPr>
              <p:cxnSp>
                <p:nvCxnSpPr>
                  <p:cNvPr id="84" name="Straight Connector 2"/>
                  <p:cNvCxnSpPr/>
                  <p:nvPr/>
                </p:nvCxnSpPr>
                <p:spPr>
                  <a:xfrm rot="5400000">
                    <a:off x="457439" y="3199776"/>
                    <a:ext cx="3961929" cy="353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45"/>
                  <p:cNvCxnSpPr/>
                  <p:nvPr/>
                </p:nvCxnSpPr>
                <p:spPr>
                  <a:xfrm flipV="1">
                    <a:off x="2440170" y="454823"/>
                    <a:ext cx="91392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46"/>
                  <p:cNvCxnSpPr/>
                  <p:nvPr/>
                </p:nvCxnSpPr>
                <p:spPr>
                  <a:xfrm rot="16200000" flipV="1">
                    <a:off x="1599334" y="379737"/>
                    <a:ext cx="841852" cy="83982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47"/>
                  <p:cNvCxnSpPr/>
                  <p:nvPr/>
                </p:nvCxnSpPr>
                <p:spPr>
                  <a:xfrm rot="10800000" flipV="1">
                    <a:off x="1829711" y="5182504"/>
                    <a:ext cx="610459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48"/>
                  <p:cNvCxnSpPr/>
                  <p:nvPr/>
                </p:nvCxnSpPr>
                <p:spPr>
                  <a:xfrm rot="16200000" flipH="1">
                    <a:off x="2402952" y="5219722"/>
                    <a:ext cx="684896" cy="61045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7" name="Oval 27"/>
                <p:cNvSpPr/>
                <p:nvPr/>
              </p:nvSpPr>
              <p:spPr>
                <a:xfrm>
                  <a:off x="2972995" y="1139718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8" name="Oval 28"/>
                <p:cNvSpPr/>
                <p:nvPr/>
              </p:nvSpPr>
              <p:spPr>
                <a:xfrm>
                  <a:off x="2059074" y="205291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9" name="Oval 29"/>
                <p:cNvSpPr/>
                <p:nvPr/>
              </p:nvSpPr>
              <p:spPr>
                <a:xfrm>
                  <a:off x="2133174" y="4421509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0" name="Oval 30"/>
                <p:cNvSpPr/>
                <p:nvPr/>
              </p:nvSpPr>
              <p:spPr>
                <a:xfrm>
                  <a:off x="2895364" y="243816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1" name="Oval 31"/>
                <p:cNvSpPr/>
                <p:nvPr/>
              </p:nvSpPr>
              <p:spPr>
                <a:xfrm>
                  <a:off x="2972995" y="350356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2" name="Oval 32"/>
                <p:cNvSpPr/>
                <p:nvPr/>
              </p:nvSpPr>
              <p:spPr>
                <a:xfrm>
                  <a:off x="2591900" y="3123063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3" name="Oval 33"/>
                <p:cNvSpPr/>
                <p:nvPr/>
              </p:nvSpPr>
              <p:spPr>
                <a:xfrm>
                  <a:off x="2514269" y="1596315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4" name="Oval 34"/>
                <p:cNvSpPr/>
                <p:nvPr/>
              </p:nvSpPr>
              <p:spPr>
                <a:xfrm>
                  <a:off x="3198829" y="4264556"/>
                  <a:ext cx="229364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5" name="Oval 35"/>
                <p:cNvSpPr/>
                <p:nvPr/>
              </p:nvSpPr>
              <p:spPr>
                <a:xfrm>
                  <a:off x="1981443" y="2514267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6" name="Oval 36"/>
                <p:cNvSpPr/>
                <p:nvPr/>
              </p:nvSpPr>
              <p:spPr>
                <a:xfrm>
                  <a:off x="1907340" y="335136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7" name="Oval 37"/>
                <p:cNvSpPr/>
                <p:nvPr/>
              </p:nvSpPr>
              <p:spPr>
                <a:xfrm>
                  <a:off x="1370984" y="411235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8" name="Oval 38"/>
                <p:cNvSpPr/>
                <p:nvPr/>
              </p:nvSpPr>
              <p:spPr>
                <a:xfrm>
                  <a:off x="3812815" y="190547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Oval 39"/>
                <p:cNvSpPr/>
                <p:nvPr/>
              </p:nvSpPr>
              <p:spPr>
                <a:xfrm>
                  <a:off x="2514269" y="4568954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0" name="Oval 40"/>
                <p:cNvSpPr/>
                <p:nvPr/>
              </p:nvSpPr>
              <p:spPr>
                <a:xfrm>
                  <a:off x="1526245" y="1139718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1" name="Oval 41"/>
                <p:cNvSpPr/>
                <p:nvPr/>
              </p:nvSpPr>
              <p:spPr>
                <a:xfrm>
                  <a:off x="612324" y="167717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2" name="Oval 42"/>
                <p:cNvSpPr/>
                <p:nvPr/>
              </p:nvSpPr>
              <p:spPr>
                <a:xfrm>
                  <a:off x="534694" y="335136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3" name="Oval 43"/>
                <p:cNvSpPr/>
                <p:nvPr/>
              </p:nvSpPr>
              <p:spPr>
                <a:xfrm>
                  <a:off x="4342114" y="3655760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1" name="Group 49"/>
              <p:cNvGrpSpPr>
                <a:grpSpLocks/>
              </p:cNvGrpSpPr>
              <p:nvPr/>
            </p:nvGrpSpPr>
            <p:grpSpPr bwMode="auto">
              <a:xfrm>
                <a:off x="5181104" y="1751494"/>
                <a:ext cx="1068051" cy="2668108"/>
                <a:chOff x="5942572" y="531122"/>
                <a:chExt cx="2212391" cy="5488678"/>
              </a:xfrm>
            </p:grpSpPr>
            <p:grpSp>
              <p:nvGrpSpPr>
                <p:cNvPr id="12" name="Group 11"/>
                <p:cNvGrpSpPr>
                  <a:grpSpLocks/>
                </p:cNvGrpSpPr>
                <p:nvPr/>
              </p:nvGrpSpPr>
              <p:grpSpPr bwMode="auto">
                <a:xfrm>
                  <a:off x="6096757" y="531122"/>
                  <a:ext cx="1753420" cy="5488678"/>
                  <a:chOff x="1600957" y="378722"/>
                  <a:chExt cx="1753420" cy="5488678"/>
                </a:xfrm>
              </p:grpSpPr>
              <p:cxnSp>
                <p:nvCxnSpPr>
                  <p:cNvPr id="61" name="Straight Connector 2"/>
                  <p:cNvCxnSpPr/>
                  <p:nvPr/>
                </p:nvCxnSpPr>
                <p:spPr>
                  <a:xfrm rot="5400000">
                    <a:off x="459050" y="3201541"/>
                    <a:ext cx="396192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9"/>
                  <p:cNvCxnSpPr/>
                  <p:nvPr/>
                </p:nvCxnSpPr>
                <p:spPr>
                  <a:xfrm flipV="1">
                    <a:off x="2440016" y="454823"/>
                    <a:ext cx="914361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70"/>
                  <p:cNvCxnSpPr/>
                  <p:nvPr/>
                </p:nvCxnSpPr>
                <p:spPr>
                  <a:xfrm rot="16200000" flipV="1">
                    <a:off x="1599561" y="380118"/>
                    <a:ext cx="841852" cy="83905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71"/>
                  <p:cNvCxnSpPr/>
                  <p:nvPr/>
                </p:nvCxnSpPr>
                <p:spPr>
                  <a:xfrm rot="10800000" flipV="1">
                    <a:off x="1830443" y="5182504"/>
                    <a:ext cx="609573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72"/>
                  <p:cNvCxnSpPr/>
                  <p:nvPr/>
                </p:nvCxnSpPr>
                <p:spPr>
                  <a:xfrm rot="16200000" flipH="1">
                    <a:off x="2400562" y="5221958"/>
                    <a:ext cx="684896" cy="6059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Oval 51"/>
                <p:cNvSpPr/>
                <p:nvPr/>
              </p:nvSpPr>
              <p:spPr>
                <a:xfrm>
                  <a:off x="7466504" y="1292118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5" name="Oval 52"/>
                <p:cNvSpPr/>
                <p:nvPr/>
              </p:nvSpPr>
              <p:spPr>
                <a:xfrm>
                  <a:off x="6631031" y="213397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6" name="Oval 53"/>
                <p:cNvSpPr/>
                <p:nvPr/>
              </p:nvSpPr>
              <p:spPr>
                <a:xfrm>
                  <a:off x="6631031" y="457390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7" name="Oval 54"/>
                <p:cNvSpPr/>
                <p:nvPr/>
              </p:nvSpPr>
              <p:spPr>
                <a:xfrm>
                  <a:off x="7090004" y="236226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8" name="Oval 55"/>
                <p:cNvSpPr/>
                <p:nvPr/>
              </p:nvSpPr>
              <p:spPr>
                <a:xfrm>
                  <a:off x="7007531" y="3884259"/>
                  <a:ext cx="233073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9" name="Oval 56"/>
                <p:cNvSpPr/>
                <p:nvPr/>
              </p:nvSpPr>
              <p:spPr>
                <a:xfrm>
                  <a:off x="7007531" y="3275463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0" name="Oval 57"/>
                <p:cNvSpPr/>
                <p:nvPr/>
              </p:nvSpPr>
              <p:spPr>
                <a:xfrm>
                  <a:off x="7007531" y="1748715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1" name="Oval 58"/>
                <p:cNvSpPr/>
                <p:nvPr/>
              </p:nvSpPr>
              <p:spPr>
                <a:xfrm>
                  <a:off x="7545390" y="4493055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2" name="Oval 59"/>
                <p:cNvSpPr/>
                <p:nvPr/>
              </p:nvSpPr>
              <p:spPr>
                <a:xfrm>
                  <a:off x="6706330" y="259056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3" name="Oval 60"/>
                <p:cNvSpPr/>
                <p:nvPr/>
              </p:nvSpPr>
              <p:spPr>
                <a:xfrm>
                  <a:off x="6631031" y="373206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4" name="Oval 61"/>
                <p:cNvSpPr/>
                <p:nvPr/>
              </p:nvSpPr>
              <p:spPr>
                <a:xfrm>
                  <a:off x="6401545" y="418865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5" name="Oval 62"/>
                <p:cNvSpPr/>
                <p:nvPr/>
              </p:nvSpPr>
              <p:spPr>
                <a:xfrm>
                  <a:off x="7925477" y="259056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6" name="Oval 63"/>
                <p:cNvSpPr/>
                <p:nvPr/>
              </p:nvSpPr>
              <p:spPr>
                <a:xfrm>
                  <a:off x="7007531" y="4949652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7" name="Oval 64"/>
                <p:cNvSpPr/>
                <p:nvPr/>
              </p:nvSpPr>
              <p:spPr>
                <a:xfrm>
                  <a:off x="6706330" y="144431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8" name="Oval 65"/>
                <p:cNvSpPr/>
                <p:nvPr/>
              </p:nvSpPr>
              <p:spPr>
                <a:xfrm>
                  <a:off x="5942572" y="1672616"/>
                  <a:ext cx="229486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9" name="Oval 66"/>
                <p:cNvSpPr/>
                <p:nvPr/>
              </p:nvSpPr>
              <p:spPr>
                <a:xfrm>
                  <a:off x="6476844" y="31232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0" name="Oval 67"/>
                <p:cNvSpPr/>
                <p:nvPr/>
              </p:nvSpPr>
              <p:spPr>
                <a:xfrm>
                  <a:off x="7315904" y="30471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6" name="Group 73"/>
              <p:cNvGrpSpPr>
                <a:grpSpLocks/>
              </p:cNvGrpSpPr>
              <p:nvPr/>
            </p:nvGrpSpPr>
            <p:grpSpPr bwMode="auto">
              <a:xfrm>
                <a:off x="7086975" y="1714500"/>
                <a:ext cx="837823" cy="2668107"/>
                <a:chOff x="1372388" y="533401"/>
                <a:chExt cx="1751812" cy="5488677"/>
              </a:xfrm>
            </p:grpSpPr>
            <p:grpSp>
              <p:nvGrpSpPr>
                <p:cNvPr id="17" name="Group 11"/>
                <p:cNvGrpSpPr>
                  <a:grpSpLocks/>
                </p:cNvGrpSpPr>
                <p:nvPr/>
              </p:nvGrpSpPr>
              <p:grpSpPr bwMode="auto">
                <a:xfrm>
                  <a:off x="1372388" y="533401"/>
                  <a:ext cx="1751812" cy="5488677"/>
                  <a:chOff x="1600988" y="381001"/>
                  <a:chExt cx="1751812" cy="5488677"/>
                </a:xfrm>
              </p:grpSpPr>
              <p:cxnSp>
                <p:nvCxnSpPr>
                  <p:cNvPr id="38" name="Straight Connector 2"/>
                  <p:cNvCxnSpPr/>
                  <p:nvPr/>
                </p:nvCxnSpPr>
                <p:spPr>
                  <a:xfrm rot="5400000">
                    <a:off x="457926" y="3202008"/>
                    <a:ext cx="3961929" cy="361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93"/>
                  <p:cNvCxnSpPr/>
                  <p:nvPr/>
                </p:nvCxnSpPr>
                <p:spPr>
                  <a:xfrm flipV="1">
                    <a:off x="2440700" y="457100"/>
                    <a:ext cx="912100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94"/>
                  <p:cNvCxnSpPr/>
                  <p:nvPr/>
                </p:nvCxnSpPr>
                <p:spPr>
                  <a:xfrm rot="16200000" flipV="1">
                    <a:off x="1599918" y="382071"/>
                    <a:ext cx="841852" cy="8397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95"/>
                  <p:cNvCxnSpPr/>
                  <p:nvPr/>
                </p:nvCxnSpPr>
                <p:spPr>
                  <a:xfrm rot="10800000" flipV="1">
                    <a:off x="1829015" y="5184781"/>
                    <a:ext cx="611685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96"/>
                  <p:cNvCxnSpPr/>
                  <p:nvPr/>
                </p:nvCxnSpPr>
                <p:spPr>
                  <a:xfrm rot="16200000" flipH="1">
                    <a:off x="2402286" y="5223196"/>
                    <a:ext cx="684896" cy="60806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Oval 75"/>
                <p:cNvSpPr/>
                <p:nvPr/>
              </p:nvSpPr>
              <p:spPr>
                <a:xfrm>
                  <a:off x="2360498" y="3277740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2" name="Oval 76"/>
                <p:cNvSpPr/>
                <p:nvPr/>
              </p:nvSpPr>
              <p:spPr>
                <a:xfrm>
                  <a:off x="1984076" y="206014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3" name="Oval 77"/>
                <p:cNvSpPr/>
                <p:nvPr/>
              </p:nvSpPr>
              <p:spPr>
                <a:xfrm>
                  <a:off x="1908067" y="4576186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4" name="Oval 78"/>
                <p:cNvSpPr/>
                <p:nvPr/>
              </p:nvSpPr>
              <p:spPr>
                <a:xfrm>
                  <a:off x="2212100" y="1907949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5" name="Oval 79"/>
                <p:cNvSpPr/>
                <p:nvPr/>
              </p:nvSpPr>
              <p:spPr>
                <a:xfrm>
                  <a:off x="2284489" y="3886536"/>
                  <a:ext cx="228026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6" name="Oval 80"/>
                <p:cNvSpPr/>
                <p:nvPr/>
              </p:nvSpPr>
              <p:spPr>
                <a:xfrm>
                  <a:off x="2284489" y="3582138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7" name="Oval 81"/>
                <p:cNvSpPr/>
                <p:nvPr/>
              </p:nvSpPr>
              <p:spPr>
                <a:xfrm>
                  <a:off x="2212100" y="1603551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8" name="Oval 82"/>
                <p:cNvSpPr/>
                <p:nvPr/>
              </p:nvSpPr>
              <p:spPr>
                <a:xfrm>
                  <a:off x="2212100" y="4495332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9" name="Oval 83"/>
                <p:cNvSpPr/>
                <p:nvPr/>
              </p:nvSpPr>
              <p:spPr>
                <a:xfrm>
                  <a:off x="1984076" y="2516745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0" name="Oval 84"/>
                <p:cNvSpPr/>
                <p:nvPr/>
              </p:nvSpPr>
              <p:spPr>
                <a:xfrm>
                  <a:off x="1984076" y="358213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1" name="Oval 85"/>
                <p:cNvSpPr/>
                <p:nvPr/>
              </p:nvSpPr>
              <p:spPr>
                <a:xfrm>
                  <a:off x="1984076" y="4190934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2" name="Oval 86"/>
                <p:cNvSpPr/>
                <p:nvPr/>
              </p:nvSpPr>
              <p:spPr>
                <a:xfrm>
                  <a:off x="2284489" y="2973342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3" name="Oval 87"/>
                <p:cNvSpPr/>
                <p:nvPr/>
              </p:nvSpPr>
              <p:spPr>
                <a:xfrm>
                  <a:off x="2284489" y="4951929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4" name="Oval 88"/>
                <p:cNvSpPr/>
                <p:nvPr/>
              </p:nvSpPr>
              <p:spPr>
                <a:xfrm>
                  <a:off x="2060083" y="1294395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5" name="Oval 89"/>
                <p:cNvSpPr/>
                <p:nvPr/>
              </p:nvSpPr>
              <p:spPr>
                <a:xfrm>
                  <a:off x="1984076" y="1674893"/>
                  <a:ext cx="228024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6" name="Oval 90"/>
                <p:cNvSpPr/>
                <p:nvPr/>
              </p:nvSpPr>
              <p:spPr>
                <a:xfrm>
                  <a:off x="1984076" y="2973342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7" name="Oval 91"/>
                <p:cNvSpPr/>
                <p:nvPr/>
              </p:nvSpPr>
              <p:spPr>
                <a:xfrm>
                  <a:off x="2284489" y="2516745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3" name="Rectangle 12"/>
            <p:cNvSpPr/>
            <p:nvPr/>
          </p:nvSpPr>
          <p:spPr bwMode="auto">
            <a:xfrm>
              <a:off x="152400" y="432790"/>
              <a:ext cx="8686800" cy="3886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800102" y="3409514"/>
              <a:ext cx="1887538" cy="558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&gt;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630848" y="3332720"/>
              <a:ext cx="2171839" cy="558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&lt;&lt;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</p:grpSp>
      <p:sp>
        <p:nvSpPr>
          <p:cNvPr id="112" name="Text Box 9"/>
          <p:cNvSpPr txBox="1">
            <a:spLocks noChangeArrowheads="1"/>
          </p:cNvSpPr>
          <p:nvPr/>
        </p:nvSpPr>
        <p:spPr bwMode="auto">
          <a:xfrm>
            <a:off x="163018" y="4144609"/>
            <a:ext cx="862561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 cristal avec des dislocations mobiles </a:t>
            </a:r>
          </a:p>
          <a:p>
            <a:pPr algn="l">
              <a:defRPr/>
            </a:pP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est plus mou que si ses dislocations sont  attachées à des impuretés. </a:t>
            </a:r>
          </a:p>
          <a:p>
            <a:pPr algn="l">
              <a:defRPr/>
            </a:pP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Dans cet état mou,  les dislocations se déplacent à très basse température par effet tunnel quantique sur de grandes distances. Il s’agit d’une plasticité très particulière, dite « 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plasticité quantique</a:t>
            </a: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 »</a:t>
            </a:r>
            <a:endParaRPr lang="fr-FR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788249" y="1715154"/>
            <a:ext cx="200788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Times"/>
                <a:cs typeface="Times"/>
              </a:rPr>
              <a:t>d’après </a:t>
            </a:r>
            <a:r>
              <a:rPr lang="fr-FR" sz="1600" dirty="0" err="1" smtClean="0">
                <a:latin typeface="Times"/>
                <a:cs typeface="Times"/>
              </a:rPr>
              <a:t>Beamish</a:t>
            </a:r>
            <a:r>
              <a:rPr lang="fr-FR" sz="1600" dirty="0" smtClean="0">
                <a:latin typeface="Times"/>
                <a:cs typeface="Times"/>
              </a:rPr>
              <a:t> et al.</a:t>
            </a:r>
            <a:endParaRPr lang="fr-FR" sz="16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87914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203789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r>
              <a:rPr lang="fr-FR" sz="2400" b="1" dirty="0" smtClean="0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un modèle possible pour la </a:t>
            </a:r>
            <a:r>
              <a:rPr lang="fr-FR" sz="2400" b="1" dirty="0" err="1" smtClean="0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supersolidité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  </a:t>
            </a:r>
            <a:br>
              <a:rPr lang="fr-FR" sz="2400" b="1" dirty="0" smtClean="0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</a:br>
            <a:r>
              <a:rPr lang="fr-FR" sz="2400" b="1" dirty="0" smtClean="0">
                <a:solidFill>
                  <a:srgbClr val="FF0000"/>
                </a:solidFill>
                <a:latin typeface="Times New Roman"/>
                <a:ea typeface="ＭＳ Ｐゴシック" pitchFamily="28" charset="-128"/>
                <a:cs typeface="Times New Roman"/>
              </a:rPr>
              <a:t>écoulement superfluide seulement si les dislocations sont fixées par les impuretés </a:t>
            </a:r>
            <a:r>
              <a:rPr lang="fr-FR" sz="2400" b="1" i="1" dirty="0" smtClean="0">
                <a:latin typeface="Times New Roman"/>
                <a:ea typeface="ＭＳ Ｐゴシック" pitchFamily="28" charset="-128"/>
                <a:cs typeface="Times New Roman"/>
              </a:rPr>
              <a:t>(</a:t>
            </a:r>
            <a:r>
              <a:rPr lang="fr-FR" sz="2400" b="1" i="1" dirty="0" err="1" smtClean="0">
                <a:latin typeface="Times New Roman"/>
                <a:ea typeface="ＭＳ Ｐゴシック" pitchFamily="28" charset="-128"/>
                <a:cs typeface="Times New Roman"/>
              </a:rPr>
              <a:t>S.Balibar</a:t>
            </a:r>
            <a:r>
              <a:rPr lang="fr-FR" sz="2400" b="1" i="1" dirty="0" smtClean="0">
                <a:latin typeface="Times New Roman"/>
                <a:ea typeface="ＭＳ Ｐゴシック" pitchFamily="28" charset="-128"/>
                <a:cs typeface="Times New Roman"/>
              </a:rPr>
              <a:t>, Nature 2010)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399" y="4833690"/>
            <a:ext cx="886923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 pitchFamily="-112" charset="0"/>
              </a:rPr>
              <a:t>la </a:t>
            </a:r>
            <a:r>
              <a:rPr lang="fr-FR" b="1" i="1" dirty="0" err="1" smtClean="0">
                <a:solidFill>
                  <a:srgbClr val="FF0000"/>
                </a:solidFill>
                <a:latin typeface="Times" pitchFamily="-112" charset="0"/>
              </a:rPr>
              <a:t>supersolidité</a:t>
            </a:r>
            <a:r>
              <a:rPr lang="fr-FR" b="1" i="1" dirty="0" smtClean="0">
                <a:solidFill>
                  <a:srgbClr val="FF0000"/>
                </a:solidFill>
                <a:latin typeface="Times" pitchFamily="-112" charset="0"/>
              </a:rPr>
              <a:t> n’existerait qu’à l’intérieur des défauts (ici des dislocations)</a:t>
            </a:r>
            <a:r>
              <a:rPr lang="fr-FR" b="1" i="1" dirty="0">
                <a:solidFill>
                  <a:srgbClr val="FF0000"/>
                </a:solidFill>
                <a:latin typeface="Times" pitchFamily="-112" charset="0"/>
              </a:rPr>
              <a:t> </a:t>
            </a:r>
            <a:r>
              <a:rPr lang="fr-FR" b="1" i="1" dirty="0" smtClean="0">
                <a:solidFill>
                  <a:srgbClr val="000000"/>
                </a:solidFill>
                <a:latin typeface="Times" pitchFamily="-112" charset="0"/>
              </a:rPr>
              <a:t> </a:t>
            </a:r>
            <a:r>
              <a:rPr lang="fr-FR" b="1" i="1" dirty="0">
                <a:solidFill>
                  <a:srgbClr val="000000"/>
                </a:solidFill>
                <a:latin typeface="Times" pitchFamily="-112" charset="0"/>
              </a:rPr>
              <a:t>(</a:t>
            </a:r>
            <a:r>
              <a:rPr lang="fr-FR" b="1" i="1" dirty="0" err="1">
                <a:solidFill>
                  <a:srgbClr val="000000"/>
                </a:solidFill>
                <a:latin typeface="Times" pitchFamily="-112" charset="0"/>
              </a:rPr>
              <a:t>Pollet</a:t>
            </a:r>
            <a:r>
              <a:rPr lang="fr-FR" b="1" i="1" dirty="0">
                <a:solidFill>
                  <a:srgbClr val="000000"/>
                </a:solidFill>
                <a:latin typeface="Times" pitchFamily="-112" charset="0"/>
              </a:rPr>
              <a:t>, </a:t>
            </a:r>
            <a:r>
              <a:rPr lang="fr-FR" b="1" i="1" dirty="0" err="1" smtClean="0">
                <a:solidFill>
                  <a:srgbClr val="000000"/>
                </a:solidFill>
                <a:latin typeface="Times" pitchFamily="-112" charset="0"/>
              </a:rPr>
              <a:t>Boninsegni</a:t>
            </a:r>
            <a:r>
              <a:rPr lang="fr-FR" b="1" i="1" dirty="0">
                <a:solidFill>
                  <a:srgbClr val="000000"/>
                </a:solidFill>
                <a:latin typeface="Times" pitchFamily="-112" charset="0"/>
              </a:rPr>
              <a:t> </a:t>
            </a:r>
            <a:r>
              <a:rPr lang="fr-FR" b="1" i="1" dirty="0" smtClean="0">
                <a:solidFill>
                  <a:srgbClr val="000000"/>
                </a:solidFill>
                <a:latin typeface="Times" pitchFamily="-112" charset="0"/>
              </a:rPr>
              <a:t>et </a:t>
            </a:r>
            <a:r>
              <a:rPr lang="fr-FR" b="1" i="1" dirty="0">
                <a:solidFill>
                  <a:srgbClr val="000000"/>
                </a:solidFill>
                <a:latin typeface="Times" pitchFamily="-112" charset="0"/>
              </a:rPr>
              <a:t>al. 2007-2008</a:t>
            </a:r>
            <a:r>
              <a:rPr lang="fr-FR" b="1" i="1" dirty="0" smtClean="0">
                <a:solidFill>
                  <a:srgbClr val="000000"/>
                </a:solidFill>
                <a:latin typeface="Times" pitchFamily="-112" charset="0"/>
              </a:rPr>
              <a:t>). L</a:t>
            </a:r>
            <a:r>
              <a:rPr lang="fr-FR" b="1" i="1" dirty="0" smtClean="0">
                <a:latin typeface="Times" pitchFamily="-112" charset="0"/>
              </a:rPr>
              <a:t>es </a:t>
            </a:r>
            <a:r>
              <a:rPr lang="fr-FR" b="1" i="1" dirty="0">
                <a:latin typeface="Times" pitchFamily="-112" charset="0"/>
              </a:rPr>
              <a:t>fluctuations </a:t>
            </a:r>
            <a:r>
              <a:rPr lang="fr-FR" b="1" i="1" dirty="0" smtClean="0">
                <a:latin typeface="Times" pitchFamily="-112" charset="0"/>
              </a:rPr>
              <a:t>des dislocations pourraient induire des courants de masse, donc des fluctuations de phase de la fonction d’onde qui détruiraient la cohérence quantique donc la superfluidité. </a:t>
            </a:r>
            <a:r>
              <a:rPr lang="fr-FR" b="1" i="1" dirty="0">
                <a:latin typeface="Times" pitchFamily="-112" charset="0"/>
              </a:rPr>
              <a:t> </a:t>
            </a:r>
            <a:r>
              <a:rPr lang="fr-FR" b="1" i="1" dirty="0" smtClean="0">
                <a:latin typeface="Times" pitchFamily="-112" charset="0"/>
              </a:rPr>
              <a:t>Inversement, si une ligne est superfluide,  la phase est bloquée et la ligne doit rester fixe. </a:t>
            </a:r>
            <a:endParaRPr lang="fr-FR" b="1" i="1" dirty="0">
              <a:latin typeface="Times" pitchFamily="-112" charset="0"/>
            </a:endParaRPr>
          </a:p>
          <a:p>
            <a:pPr>
              <a:defRPr/>
            </a:pPr>
            <a:r>
              <a:rPr lang="fr-FR" altLang="ja-JP" b="1" i="1" dirty="0" smtClean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difficultés</a:t>
            </a:r>
            <a:r>
              <a:rPr lang="fr-FR" altLang="ja-JP" b="1" i="1" dirty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: </a:t>
            </a:r>
            <a:r>
              <a:rPr lang="fr-FR" altLang="ja-JP" b="1" i="1" dirty="0" smtClean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il faudrait une très grande densité de dislocations pour obtenir Tc </a:t>
            </a:r>
            <a:r>
              <a:rPr lang="fr-FR" altLang="ja-JP" b="1" i="1" dirty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~100 </a:t>
            </a:r>
            <a:r>
              <a:rPr lang="fr-FR" altLang="ja-JP" b="1" i="1" dirty="0" err="1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mK</a:t>
            </a:r>
            <a:r>
              <a:rPr lang="fr-FR" altLang="ja-JP" b="1" i="1" dirty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and ~1% </a:t>
            </a:r>
            <a:r>
              <a:rPr lang="fr-FR" altLang="ja-JP" b="1" i="1" dirty="0" smtClean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de fraction superfluide</a:t>
            </a:r>
            <a:endParaRPr lang="fr-FR" b="1" i="1" dirty="0">
              <a:solidFill>
                <a:srgbClr val="0000FF"/>
              </a:solidFill>
              <a:latin typeface="Times" pitchFamily="-112" charset="0"/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766763" y="1565010"/>
            <a:ext cx="4421187" cy="3228975"/>
            <a:chOff x="766763" y="1767030"/>
            <a:chExt cx="4421187" cy="3228975"/>
          </a:xfrm>
        </p:grpSpPr>
        <p:grpSp>
          <p:nvGrpSpPr>
            <p:cNvPr id="5" name="Grouper 28"/>
            <p:cNvGrpSpPr>
              <a:grpSpLocks/>
            </p:cNvGrpSpPr>
            <p:nvPr/>
          </p:nvGrpSpPr>
          <p:grpSpPr bwMode="auto">
            <a:xfrm>
              <a:off x="766763" y="1767030"/>
              <a:ext cx="3471862" cy="3228975"/>
              <a:chOff x="175639" y="513379"/>
              <a:chExt cx="3472503" cy="3228883"/>
            </a:xfrm>
          </p:grpSpPr>
          <p:sp>
            <p:nvSpPr>
              <p:cNvPr id="117" name="Forme libre 116"/>
              <p:cNvSpPr/>
              <p:nvPr/>
            </p:nvSpPr>
            <p:spPr>
              <a:xfrm>
                <a:off x="580526" y="668950"/>
                <a:ext cx="2405507" cy="1038195"/>
              </a:xfrm>
              <a:custGeom>
                <a:avLst/>
                <a:gdLst>
                  <a:gd name="connsiteX0" fmla="*/ 0 w 2405071"/>
                  <a:gd name="connsiteY0" fmla="*/ 209404 h 1038016"/>
                  <a:gd name="connsiteX1" fmla="*/ 378326 w 2405071"/>
                  <a:gd name="connsiteY1" fmla="*/ 6755 h 1038016"/>
                  <a:gd name="connsiteX2" fmla="*/ 1040396 w 2405071"/>
                  <a:gd name="connsiteY2" fmla="*/ 249934 h 1038016"/>
                  <a:gd name="connsiteX3" fmla="*/ 1472769 w 2405071"/>
                  <a:gd name="connsiteY3" fmla="*/ 898413 h 1038016"/>
                  <a:gd name="connsiteX4" fmla="*/ 2269955 w 2405071"/>
                  <a:gd name="connsiteY4" fmla="*/ 1020003 h 1038016"/>
                  <a:gd name="connsiteX5" fmla="*/ 2283467 w 2405071"/>
                  <a:gd name="connsiteY5" fmla="*/ 1006493 h 1038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05071" h="1038016">
                    <a:moveTo>
                      <a:pt x="0" y="209404"/>
                    </a:moveTo>
                    <a:cubicBezTo>
                      <a:pt x="102463" y="104702"/>
                      <a:pt x="204927" y="0"/>
                      <a:pt x="378326" y="6755"/>
                    </a:cubicBezTo>
                    <a:cubicBezTo>
                      <a:pt x="551725" y="13510"/>
                      <a:pt x="857989" y="101324"/>
                      <a:pt x="1040396" y="249934"/>
                    </a:cubicBezTo>
                    <a:cubicBezTo>
                      <a:pt x="1222803" y="398544"/>
                      <a:pt x="1267843" y="770068"/>
                      <a:pt x="1472769" y="898413"/>
                    </a:cubicBezTo>
                    <a:cubicBezTo>
                      <a:pt x="1677696" y="1026758"/>
                      <a:pt x="2134839" y="1001990"/>
                      <a:pt x="2269955" y="1020003"/>
                    </a:cubicBezTo>
                    <a:cubicBezTo>
                      <a:pt x="2405071" y="1038016"/>
                      <a:pt x="2283467" y="1006493"/>
                      <a:pt x="2283467" y="1006493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18" name="Forme libre 117"/>
              <p:cNvSpPr/>
              <p:nvPr/>
            </p:nvSpPr>
            <p:spPr>
              <a:xfrm>
                <a:off x="396342" y="878494"/>
                <a:ext cx="409651" cy="2120840"/>
              </a:xfrm>
              <a:custGeom>
                <a:avLst/>
                <a:gdLst>
                  <a:gd name="connsiteX0" fmla="*/ 184659 w 409854"/>
                  <a:gd name="connsiteY0" fmla="*/ 0 h 2121066"/>
                  <a:gd name="connsiteX1" fmla="*/ 22520 w 409854"/>
                  <a:gd name="connsiteY1" fmla="*/ 513379 h 2121066"/>
                  <a:gd name="connsiteX2" fmla="*/ 319776 w 409854"/>
                  <a:gd name="connsiteY2" fmla="*/ 1053778 h 2121066"/>
                  <a:gd name="connsiteX3" fmla="*/ 400846 w 409854"/>
                  <a:gd name="connsiteY3" fmla="*/ 1702257 h 2121066"/>
                  <a:gd name="connsiteX4" fmla="*/ 265729 w 409854"/>
                  <a:gd name="connsiteY4" fmla="*/ 2121066 h 2121066"/>
                  <a:gd name="connsiteX5" fmla="*/ 265729 w 409854"/>
                  <a:gd name="connsiteY5" fmla="*/ 2121066 h 2121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9854" h="2121066">
                    <a:moveTo>
                      <a:pt x="184659" y="0"/>
                    </a:moveTo>
                    <a:cubicBezTo>
                      <a:pt x="92329" y="168874"/>
                      <a:pt x="0" y="337749"/>
                      <a:pt x="22520" y="513379"/>
                    </a:cubicBezTo>
                    <a:cubicBezTo>
                      <a:pt x="45040" y="689009"/>
                      <a:pt x="256722" y="855632"/>
                      <a:pt x="319776" y="1053778"/>
                    </a:cubicBezTo>
                    <a:cubicBezTo>
                      <a:pt x="382830" y="1251924"/>
                      <a:pt x="409854" y="1524376"/>
                      <a:pt x="400846" y="1702257"/>
                    </a:cubicBezTo>
                    <a:cubicBezTo>
                      <a:pt x="391838" y="1880138"/>
                      <a:pt x="265729" y="2121066"/>
                      <a:pt x="265729" y="2121066"/>
                    </a:cubicBezTo>
                    <a:lnTo>
                      <a:pt x="265729" y="212106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19" name="Forme libre 118"/>
              <p:cNvSpPr/>
              <p:nvPr/>
            </p:nvSpPr>
            <p:spPr>
              <a:xfrm>
                <a:off x="2878063" y="1688096"/>
                <a:ext cx="281039" cy="1811286"/>
              </a:xfrm>
              <a:custGeom>
                <a:avLst/>
                <a:gdLst>
                  <a:gd name="connsiteX0" fmla="*/ 0 w 281492"/>
                  <a:gd name="connsiteY0" fmla="*/ 0 h 1810336"/>
                  <a:gd name="connsiteX1" fmla="*/ 256721 w 281492"/>
                  <a:gd name="connsiteY1" fmla="*/ 607948 h 1810336"/>
                  <a:gd name="connsiteX2" fmla="*/ 148628 w 281492"/>
                  <a:gd name="connsiteY2" fmla="*/ 1202387 h 1810336"/>
                  <a:gd name="connsiteX3" fmla="*/ 229697 w 281492"/>
                  <a:gd name="connsiteY3" fmla="*/ 1810336 h 1810336"/>
                  <a:gd name="connsiteX4" fmla="*/ 229697 w 281492"/>
                  <a:gd name="connsiteY4" fmla="*/ 1810336 h 1810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492" h="1810336">
                    <a:moveTo>
                      <a:pt x="0" y="0"/>
                    </a:moveTo>
                    <a:cubicBezTo>
                      <a:pt x="115975" y="203775"/>
                      <a:pt x="231950" y="407550"/>
                      <a:pt x="256721" y="607948"/>
                    </a:cubicBezTo>
                    <a:cubicBezTo>
                      <a:pt x="281492" y="808346"/>
                      <a:pt x="153132" y="1001989"/>
                      <a:pt x="148628" y="1202387"/>
                    </a:cubicBezTo>
                    <a:cubicBezTo>
                      <a:pt x="144124" y="1402785"/>
                      <a:pt x="229697" y="1810336"/>
                      <a:pt x="229697" y="1810336"/>
                    </a:cubicBezTo>
                    <a:lnTo>
                      <a:pt x="229697" y="181033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20" name="Forme libre 119"/>
              <p:cNvSpPr>
                <a:spLocks noChangeArrowheads="1"/>
              </p:cNvSpPr>
              <p:nvPr/>
            </p:nvSpPr>
            <p:spPr bwMode="auto">
              <a:xfrm flipV="1">
                <a:off x="175639" y="3039020"/>
                <a:ext cx="512857" cy="190495"/>
              </a:xfrm>
              <a:custGeom>
                <a:avLst/>
                <a:gdLst>
                  <a:gd name="T0" fmla="*/ 0 w 513442"/>
                  <a:gd name="T1" fmla="*/ 0 h 445829"/>
                  <a:gd name="T2" fmla="*/ 378326 w 513442"/>
                  <a:gd name="T3" fmla="*/ 126094 h 445829"/>
                  <a:gd name="T4" fmla="*/ 378326 w 513442"/>
                  <a:gd name="T5" fmla="*/ 126094 h 445829"/>
                  <a:gd name="T6" fmla="*/ 513442 w 513442"/>
                  <a:gd name="T7" fmla="*/ 189141 h 4458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2"/>
                  <a:gd name="T13" fmla="*/ 0 h 445829"/>
                  <a:gd name="T14" fmla="*/ 513442 w 513442"/>
                  <a:gd name="T15" fmla="*/ 445829 h 4458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2" h="445829">
                    <a:moveTo>
                      <a:pt x="0" y="0"/>
                    </a:moveTo>
                    <a:lnTo>
                      <a:pt x="378326" y="297219"/>
                    </a:lnTo>
                    <a:lnTo>
                      <a:pt x="513442" y="445829"/>
                    </a:lnTo>
                  </a:path>
                </a:pathLst>
              </a:custGeom>
              <a:noFill/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rot="108000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n-lt"/>
                </a:endParaRPr>
              </a:p>
            </p:txBody>
          </p:sp>
          <p:sp>
            <p:nvSpPr>
              <p:cNvPr id="121" name="Forme libre 120"/>
              <p:cNvSpPr/>
              <p:nvPr/>
            </p:nvSpPr>
            <p:spPr>
              <a:xfrm>
                <a:off x="3135285" y="3499382"/>
                <a:ext cx="512857" cy="242880"/>
              </a:xfrm>
              <a:custGeom>
                <a:avLst/>
                <a:gdLst>
                  <a:gd name="connsiteX0" fmla="*/ 0 w 513442"/>
                  <a:gd name="connsiteY0" fmla="*/ 0 h 445829"/>
                  <a:gd name="connsiteX1" fmla="*/ 378326 w 513442"/>
                  <a:gd name="connsiteY1" fmla="*/ 297219 h 445829"/>
                  <a:gd name="connsiteX2" fmla="*/ 378326 w 513442"/>
                  <a:gd name="connsiteY2" fmla="*/ 297219 h 445829"/>
                  <a:gd name="connsiteX3" fmla="*/ 513442 w 513442"/>
                  <a:gd name="connsiteY3" fmla="*/ 445829 h 44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442" h="445829">
                    <a:moveTo>
                      <a:pt x="0" y="0"/>
                    </a:moveTo>
                    <a:lnTo>
                      <a:pt x="378326" y="297219"/>
                    </a:lnTo>
                    <a:lnTo>
                      <a:pt x="378326" y="297219"/>
                    </a:lnTo>
                    <a:lnTo>
                      <a:pt x="513442" y="44582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22" name="Forme libre 121"/>
              <p:cNvSpPr/>
              <p:nvPr/>
            </p:nvSpPr>
            <p:spPr>
              <a:xfrm>
                <a:off x="223273" y="513379"/>
                <a:ext cx="514445" cy="242881"/>
              </a:xfrm>
              <a:custGeom>
                <a:avLst/>
                <a:gdLst>
                  <a:gd name="connsiteX0" fmla="*/ 0 w 513442"/>
                  <a:gd name="connsiteY0" fmla="*/ 0 h 445829"/>
                  <a:gd name="connsiteX1" fmla="*/ 378326 w 513442"/>
                  <a:gd name="connsiteY1" fmla="*/ 297219 h 445829"/>
                  <a:gd name="connsiteX2" fmla="*/ 378326 w 513442"/>
                  <a:gd name="connsiteY2" fmla="*/ 297219 h 445829"/>
                  <a:gd name="connsiteX3" fmla="*/ 513442 w 513442"/>
                  <a:gd name="connsiteY3" fmla="*/ 445829 h 445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442" h="445829">
                    <a:moveTo>
                      <a:pt x="0" y="0"/>
                    </a:moveTo>
                    <a:lnTo>
                      <a:pt x="378326" y="297219"/>
                    </a:lnTo>
                    <a:lnTo>
                      <a:pt x="378326" y="297219"/>
                    </a:lnTo>
                    <a:lnTo>
                      <a:pt x="513442" y="44582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23" name="Forme libre 122"/>
              <p:cNvSpPr>
                <a:spLocks noChangeArrowheads="1"/>
              </p:cNvSpPr>
              <p:nvPr/>
            </p:nvSpPr>
            <p:spPr bwMode="auto">
              <a:xfrm flipV="1">
                <a:off x="2878063" y="1451565"/>
                <a:ext cx="512857" cy="255580"/>
              </a:xfrm>
              <a:custGeom>
                <a:avLst/>
                <a:gdLst>
                  <a:gd name="T0" fmla="*/ 0 w 513442"/>
                  <a:gd name="T1" fmla="*/ 0 h 445829"/>
                  <a:gd name="T2" fmla="*/ 378326 w 513442"/>
                  <a:gd name="T3" fmla="*/ 169700 h 445829"/>
                  <a:gd name="T4" fmla="*/ 378326 w 513442"/>
                  <a:gd name="T5" fmla="*/ 169700 h 445829"/>
                  <a:gd name="T6" fmla="*/ 513442 w 513442"/>
                  <a:gd name="T7" fmla="*/ 254550 h 4458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2"/>
                  <a:gd name="T13" fmla="*/ 0 h 445829"/>
                  <a:gd name="T14" fmla="*/ 513442 w 513442"/>
                  <a:gd name="T15" fmla="*/ 445829 h 4458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2" h="445829">
                    <a:moveTo>
                      <a:pt x="0" y="0"/>
                    </a:moveTo>
                    <a:lnTo>
                      <a:pt x="378326" y="297219"/>
                    </a:lnTo>
                    <a:lnTo>
                      <a:pt x="513442" y="445829"/>
                    </a:lnTo>
                  </a:path>
                </a:pathLst>
              </a:custGeom>
              <a:noFill/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rot="1080000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n-lt"/>
                </a:endParaRPr>
              </a:p>
            </p:txBody>
          </p:sp>
          <p:sp>
            <p:nvSpPr>
              <p:cNvPr id="124" name="Forme libre 123"/>
              <p:cNvSpPr/>
              <p:nvPr/>
            </p:nvSpPr>
            <p:spPr>
              <a:xfrm>
                <a:off x="648801" y="3012033"/>
                <a:ext cx="2445201" cy="725467"/>
              </a:xfrm>
              <a:custGeom>
                <a:avLst/>
                <a:gdLst>
                  <a:gd name="connsiteX0" fmla="*/ 0 w 2445606"/>
                  <a:gd name="connsiteY0" fmla="*/ 0 h 725036"/>
                  <a:gd name="connsiteX1" fmla="*/ 243209 w 2445606"/>
                  <a:gd name="connsiteY1" fmla="*/ 351259 h 725036"/>
                  <a:gd name="connsiteX2" fmla="*/ 608023 w 2445606"/>
                  <a:gd name="connsiteY2" fmla="*/ 486359 h 725036"/>
                  <a:gd name="connsiteX3" fmla="*/ 1607884 w 2445606"/>
                  <a:gd name="connsiteY3" fmla="*/ 702519 h 725036"/>
                  <a:gd name="connsiteX4" fmla="*/ 2256443 w 2445606"/>
                  <a:gd name="connsiteY4" fmla="*/ 621459 h 725036"/>
                  <a:gd name="connsiteX5" fmla="*/ 2445606 w 2445606"/>
                  <a:gd name="connsiteY5" fmla="*/ 459339 h 72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5606" h="725036">
                    <a:moveTo>
                      <a:pt x="0" y="0"/>
                    </a:moveTo>
                    <a:cubicBezTo>
                      <a:pt x="70936" y="135099"/>
                      <a:pt x="141872" y="270199"/>
                      <a:pt x="243209" y="351259"/>
                    </a:cubicBezTo>
                    <a:cubicBezTo>
                      <a:pt x="344546" y="432319"/>
                      <a:pt x="380577" y="427816"/>
                      <a:pt x="608023" y="486359"/>
                    </a:cubicBezTo>
                    <a:cubicBezTo>
                      <a:pt x="835469" y="544902"/>
                      <a:pt x="1333147" y="680002"/>
                      <a:pt x="1607884" y="702519"/>
                    </a:cubicBezTo>
                    <a:cubicBezTo>
                      <a:pt x="1882621" y="725036"/>
                      <a:pt x="2116823" y="661989"/>
                      <a:pt x="2256443" y="621459"/>
                    </a:cubicBezTo>
                    <a:cubicBezTo>
                      <a:pt x="2396063" y="580929"/>
                      <a:pt x="2445606" y="459339"/>
                      <a:pt x="2445606" y="459339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106" name="Ellipse 105"/>
            <p:cNvSpPr/>
            <p:nvPr/>
          </p:nvSpPr>
          <p:spPr>
            <a:xfrm>
              <a:off x="3381375" y="3863975"/>
              <a:ext cx="452438" cy="4524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cxnSp>
          <p:nvCxnSpPr>
            <p:cNvPr id="107" name="Connecteur droit avec flèche 106"/>
            <p:cNvCxnSpPr>
              <a:cxnSpLocks noChangeShapeType="1"/>
            </p:cNvCxnSpPr>
            <p:nvPr/>
          </p:nvCxnSpPr>
          <p:spPr bwMode="auto">
            <a:xfrm flipV="1">
              <a:off x="3862388" y="3697288"/>
              <a:ext cx="1325562" cy="349250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08" name="ZoneTexte 111"/>
            <p:cNvSpPr txBox="1">
              <a:spLocks noChangeArrowheads="1"/>
            </p:cNvSpPr>
            <p:nvPr/>
          </p:nvSpPr>
          <p:spPr bwMode="auto">
            <a:xfrm>
              <a:off x="3347885" y="2116138"/>
              <a:ext cx="12939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 smtClean="0">
                  <a:solidFill>
                    <a:srgbClr val="FF0000"/>
                  </a:solidFill>
                  <a:latin typeface="Calibri" pitchFamily="34" charset="0"/>
                </a:rPr>
                <a:t>dislocations</a:t>
              </a:r>
              <a:endParaRPr lang="fr-FR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109" name="Connecteur droit avec flèche 108"/>
            <p:cNvCxnSpPr/>
            <p:nvPr/>
          </p:nvCxnSpPr>
          <p:spPr>
            <a:xfrm rot="5400000">
              <a:off x="3097213" y="2430463"/>
              <a:ext cx="419100" cy="4127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avec flèche 109"/>
            <p:cNvCxnSpPr/>
            <p:nvPr/>
          </p:nvCxnSpPr>
          <p:spPr>
            <a:xfrm rot="5400000">
              <a:off x="3650457" y="2609056"/>
              <a:ext cx="842962" cy="6445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r 10"/>
          <p:cNvGrpSpPr/>
          <p:nvPr/>
        </p:nvGrpSpPr>
        <p:grpSpPr>
          <a:xfrm>
            <a:off x="5144657" y="1688123"/>
            <a:ext cx="3705579" cy="2924175"/>
            <a:chOff x="5187950" y="1803563"/>
            <a:chExt cx="3705579" cy="2924175"/>
          </a:xfrm>
        </p:grpSpPr>
        <p:grpSp>
          <p:nvGrpSpPr>
            <p:cNvPr id="9" name="Grouper 8"/>
            <p:cNvGrpSpPr/>
            <p:nvPr/>
          </p:nvGrpSpPr>
          <p:grpSpPr>
            <a:xfrm>
              <a:off x="5187950" y="1803563"/>
              <a:ext cx="2924175" cy="2924175"/>
              <a:chOff x="5187950" y="1803563"/>
              <a:chExt cx="2924175" cy="2924175"/>
            </a:xfrm>
          </p:grpSpPr>
          <p:grpSp>
            <p:nvGrpSpPr>
              <p:cNvPr id="8" name="Grouper 7"/>
              <p:cNvGrpSpPr/>
              <p:nvPr/>
            </p:nvGrpSpPr>
            <p:grpSpPr>
              <a:xfrm>
                <a:off x="5187950" y="1803563"/>
                <a:ext cx="2924175" cy="2924175"/>
                <a:chOff x="5187950" y="1803563"/>
                <a:chExt cx="2924175" cy="2924175"/>
              </a:xfrm>
            </p:grpSpPr>
            <p:grpSp>
              <p:nvGrpSpPr>
                <p:cNvPr id="2" name="Grouper 105"/>
                <p:cNvGrpSpPr>
                  <a:grpSpLocks/>
                </p:cNvGrpSpPr>
                <p:nvPr/>
              </p:nvGrpSpPr>
              <p:grpSpPr bwMode="auto">
                <a:xfrm rot="5400000">
                  <a:off x="5187950" y="1803563"/>
                  <a:ext cx="2924175" cy="2924175"/>
                  <a:chOff x="4361697" y="3974341"/>
                  <a:chExt cx="2924211" cy="2924210"/>
                </a:xfrm>
              </p:grpSpPr>
              <p:grpSp>
                <p:nvGrpSpPr>
                  <p:cNvPr id="3" name="Grouper 65"/>
                  <p:cNvGrpSpPr>
                    <a:grpSpLocks/>
                  </p:cNvGrpSpPr>
                  <p:nvPr/>
                </p:nvGrpSpPr>
                <p:grpSpPr bwMode="auto">
                  <a:xfrm>
                    <a:off x="4407730" y="3974341"/>
                    <a:ext cx="2838484" cy="2924210"/>
                    <a:chOff x="4256270" y="3919354"/>
                    <a:chExt cx="2838484" cy="2924210"/>
                  </a:xfrm>
                </p:grpSpPr>
                <p:cxnSp>
                  <p:nvCxnSpPr>
                    <p:cNvPr id="168" name="Connecteur droit 26"/>
                    <p:cNvCxnSpPr/>
                    <p:nvPr/>
                  </p:nvCxnSpPr>
                  <p:spPr>
                    <a:xfrm>
                      <a:off x="4195949" y="4009842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Connecteur droit 27"/>
                    <p:cNvCxnSpPr/>
                    <p:nvPr/>
                  </p:nvCxnSpPr>
                  <p:spPr>
                    <a:xfrm>
                      <a:off x="4195949" y="4168594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" name="Connecteur droit 169"/>
                    <p:cNvCxnSpPr/>
                    <p:nvPr/>
                  </p:nvCxnSpPr>
                  <p:spPr>
                    <a:xfrm>
                      <a:off x="4195949" y="4325758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Connecteur droit 170"/>
                    <p:cNvCxnSpPr/>
                    <p:nvPr/>
                  </p:nvCxnSpPr>
                  <p:spPr>
                    <a:xfrm>
                      <a:off x="4195949" y="4484510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" name="Connecteur droit 171"/>
                    <p:cNvCxnSpPr/>
                    <p:nvPr/>
                  </p:nvCxnSpPr>
                  <p:spPr>
                    <a:xfrm>
                      <a:off x="4195949" y="4641675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3" name="Connecteur droit 172"/>
                    <p:cNvCxnSpPr/>
                    <p:nvPr/>
                  </p:nvCxnSpPr>
                  <p:spPr>
                    <a:xfrm>
                      <a:off x="4195949" y="4800427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4" name="Connecteur droit 173"/>
                    <p:cNvCxnSpPr/>
                    <p:nvPr/>
                  </p:nvCxnSpPr>
                  <p:spPr>
                    <a:xfrm>
                      <a:off x="4195949" y="4957591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Connecteur droit 174"/>
                    <p:cNvCxnSpPr/>
                    <p:nvPr/>
                  </p:nvCxnSpPr>
                  <p:spPr>
                    <a:xfrm>
                      <a:off x="4195949" y="5116343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Connecteur droit 175"/>
                    <p:cNvCxnSpPr/>
                    <p:nvPr/>
                  </p:nvCxnSpPr>
                  <p:spPr>
                    <a:xfrm>
                      <a:off x="4195949" y="5273507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Connecteur droit 176"/>
                    <p:cNvCxnSpPr/>
                    <p:nvPr/>
                  </p:nvCxnSpPr>
                  <p:spPr>
                    <a:xfrm>
                      <a:off x="4195949" y="5432259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" name="Connecteur droit 177"/>
                    <p:cNvCxnSpPr/>
                    <p:nvPr/>
                  </p:nvCxnSpPr>
                  <p:spPr>
                    <a:xfrm>
                      <a:off x="4195949" y="5589423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Connecteur droit 178"/>
                    <p:cNvCxnSpPr/>
                    <p:nvPr/>
                  </p:nvCxnSpPr>
                  <p:spPr>
                    <a:xfrm>
                      <a:off x="4195949" y="5748175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Connecteur droit 179"/>
                    <p:cNvCxnSpPr/>
                    <p:nvPr/>
                  </p:nvCxnSpPr>
                  <p:spPr>
                    <a:xfrm>
                      <a:off x="4195949" y="5905340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Connecteur droit 180"/>
                    <p:cNvCxnSpPr/>
                    <p:nvPr/>
                  </p:nvCxnSpPr>
                  <p:spPr>
                    <a:xfrm>
                      <a:off x="4195949" y="6064092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Connecteur droit 181"/>
                    <p:cNvCxnSpPr/>
                    <p:nvPr/>
                  </p:nvCxnSpPr>
                  <p:spPr>
                    <a:xfrm>
                      <a:off x="4195949" y="6221256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3" name="Connecteur droit 182"/>
                    <p:cNvCxnSpPr/>
                    <p:nvPr/>
                  </p:nvCxnSpPr>
                  <p:spPr>
                    <a:xfrm>
                      <a:off x="4195949" y="6380008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Connecteur droit 183"/>
                    <p:cNvCxnSpPr/>
                    <p:nvPr/>
                  </p:nvCxnSpPr>
                  <p:spPr>
                    <a:xfrm>
                      <a:off x="4195949" y="6537172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Connecteur droit 184"/>
                    <p:cNvCxnSpPr/>
                    <p:nvPr/>
                  </p:nvCxnSpPr>
                  <p:spPr>
                    <a:xfrm>
                      <a:off x="4195949" y="6695924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Connecteur droit 185"/>
                    <p:cNvCxnSpPr/>
                    <p:nvPr/>
                  </p:nvCxnSpPr>
                  <p:spPr>
                    <a:xfrm>
                      <a:off x="4195949" y="6853089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Connecteur droit 186"/>
                    <p:cNvCxnSpPr/>
                    <p:nvPr/>
                  </p:nvCxnSpPr>
                  <p:spPr>
                    <a:xfrm>
                      <a:off x="4195949" y="4089218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Connecteur droit 187"/>
                    <p:cNvCxnSpPr/>
                    <p:nvPr/>
                  </p:nvCxnSpPr>
                  <p:spPr>
                    <a:xfrm>
                      <a:off x="4195949" y="4246382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9" name="Connecteur droit 188"/>
                    <p:cNvCxnSpPr/>
                    <p:nvPr/>
                  </p:nvCxnSpPr>
                  <p:spPr>
                    <a:xfrm>
                      <a:off x="4195949" y="4405134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0" name="Connecteur droit 189"/>
                    <p:cNvCxnSpPr/>
                    <p:nvPr/>
                  </p:nvCxnSpPr>
                  <p:spPr>
                    <a:xfrm>
                      <a:off x="4195949" y="4562299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Connecteur droit 190"/>
                    <p:cNvCxnSpPr/>
                    <p:nvPr/>
                  </p:nvCxnSpPr>
                  <p:spPr>
                    <a:xfrm>
                      <a:off x="4195949" y="4721051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2" name="Connecteur droit 191"/>
                    <p:cNvCxnSpPr/>
                    <p:nvPr/>
                  </p:nvCxnSpPr>
                  <p:spPr>
                    <a:xfrm>
                      <a:off x="4195949" y="4878215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3" name="Connecteur droit 192"/>
                    <p:cNvCxnSpPr/>
                    <p:nvPr/>
                  </p:nvCxnSpPr>
                  <p:spPr>
                    <a:xfrm>
                      <a:off x="4195949" y="5036967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4" name="Connecteur droit 193"/>
                    <p:cNvCxnSpPr/>
                    <p:nvPr/>
                  </p:nvCxnSpPr>
                  <p:spPr>
                    <a:xfrm>
                      <a:off x="4195949" y="5194131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5" name="Connecteur droit 194"/>
                    <p:cNvCxnSpPr/>
                    <p:nvPr/>
                  </p:nvCxnSpPr>
                  <p:spPr>
                    <a:xfrm>
                      <a:off x="4195949" y="5352883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6" name="Connecteur droit 195"/>
                    <p:cNvCxnSpPr/>
                    <p:nvPr/>
                  </p:nvCxnSpPr>
                  <p:spPr>
                    <a:xfrm>
                      <a:off x="4195949" y="5510048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7" name="Connecteur droit 196"/>
                    <p:cNvCxnSpPr/>
                    <p:nvPr/>
                  </p:nvCxnSpPr>
                  <p:spPr>
                    <a:xfrm>
                      <a:off x="4195949" y="5668799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8" name="Connecteur droit 197"/>
                    <p:cNvCxnSpPr/>
                    <p:nvPr/>
                  </p:nvCxnSpPr>
                  <p:spPr>
                    <a:xfrm>
                      <a:off x="4195949" y="5825964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9" name="Connecteur droit 198"/>
                    <p:cNvCxnSpPr/>
                    <p:nvPr/>
                  </p:nvCxnSpPr>
                  <p:spPr>
                    <a:xfrm>
                      <a:off x="4195949" y="5984716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0" name="Connecteur droit 199"/>
                    <p:cNvCxnSpPr/>
                    <p:nvPr/>
                  </p:nvCxnSpPr>
                  <p:spPr>
                    <a:xfrm>
                      <a:off x="4195949" y="6141880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1" name="Connecteur droit 200"/>
                    <p:cNvCxnSpPr/>
                    <p:nvPr/>
                  </p:nvCxnSpPr>
                  <p:spPr>
                    <a:xfrm>
                      <a:off x="4195949" y="6300632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2" name="Connecteur droit 201"/>
                    <p:cNvCxnSpPr/>
                    <p:nvPr/>
                  </p:nvCxnSpPr>
                  <p:spPr>
                    <a:xfrm>
                      <a:off x="4195949" y="6457796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3" name="Connecteur droit 202"/>
                    <p:cNvCxnSpPr/>
                    <p:nvPr/>
                  </p:nvCxnSpPr>
                  <p:spPr>
                    <a:xfrm>
                      <a:off x="4195949" y="6616548"/>
                      <a:ext cx="2838485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4" name="Connecteur droit 203"/>
                    <p:cNvCxnSpPr/>
                    <p:nvPr/>
                  </p:nvCxnSpPr>
                  <p:spPr>
                    <a:xfrm>
                      <a:off x="4195949" y="6773713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5" name="Connecteur droit 204"/>
                    <p:cNvCxnSpPr/>
                    <p:nvPr/>
                  </p:nvCxnSpPr>
                  <p:spPr>
                    <a:xfrm>
                      <a:off x="4195949" y="6932465"/>
                      <a:ext cx="2838485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" name="Grouper 66"/>
                  <p:cNvGrpSpPr>
                    <a:grpSpLocks/>
                  </p:cNvGrpSpPr>
                  <p:nvPr/>
                </p:nvGrpSpPr>
                <p:grpSpPr bwMode="auto">
                  <a:xfrm rot="5400000">
                    <a:off x="4404560" y="3974347"/>
                    <a:ext cx="2838485" cy="2924211"/>
                    <a:chOff x="4256269" y="3922528"/>
                    <a:chExt cx="2838485" cy="2924211"/>
                  </a:xfrm>
                </p:grpSpPr>
                <p:cxnSp>
                  <p:nvCxnSpPr>
                    <p:cNvPr id="130" name="Connecteur droit 129"/>
                    <p:cNvCxnSpPr/>
                    <p:nvPr/>
                  </p:nvCxnSpPr>
                  <p:spPr>
                    <a:xfrm>
                      <a:off x="4286425" y="3982854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Connecteur droit 130"/>
                    <p:cNvCxnSpPr/>
                    <p:nvPr/>
                  </p:nvCxnSpPr>
                  <p:spPr>
                    <a:xfrm>
                      <a:off x="4286425" y="4141606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Connecteur droit 131"/>
                    <p:cNvCxnSpPr/>
                    <p:nvPr/>
                  </p:nvCxnSpPr>
                  <p:spPr>
                    <a:xfrm>
                      <a:off x="4286425" y="4298771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Connecteur droit 132"/>
                    <p:cNvCxnSpPr/>
                    <p:nvPr/>
                  </p:nvCxnSpPr>
                  <p:spPr>
                    <a:xfrm>
                      <a:off x="4286425" y="4457523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Connecteur droit 133"/>
                    <p:cNvCxnSpPr/>
                    <p:nvPr/>
                  </p:nvCxnSpPr>
                  <p:spPr>
                    <a:xfrm>
                      <a:off x="4286425" y="4614687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Connecteur droit 134"/>
                    <p:cNvCxnSpPr/>
                    <p:nvPr/>
                  </p:nvCxnSpPr>
                  <p:spPr>
                    <a:xfrm>
                      <a:off x="4286425" y="4773438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Connecteur droit 135"/>
                    <p:cNvCxnSpPr/>
                    <p:nvPr/>
                  </p:nvCxnSpPr>
                  <p:spPr>
                    <a:xfrm>
                      <a:off x="4286425" y="4930603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Connecteur droit 136"/>
                    <p:cNvCxnSpPr/>
                    <p:nvPr/>
                  </p:nvCxnSpPr>
                  <p:spPr>
                    <a:xfrm>
                      <a:off x="4286425" y="5089355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Connecteur droit 137"/>
                    <p:cNvCxnSpPr/>
                    <p:nvPr/>
                  </p:nvCxnSpPr>
                  <p:spPr>
                    <a:xfrm>
                      <a:off x="4286425" y="5246519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Connecteur droit 138"/>
                    <p:cNvCxnSpPr/>
                    <p:nvPr/>
                  </p:nvCxnSpPr>
                  <p:spPr>
                    <a:xfrm>
                      <a:off x="4286425" y="5405271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Connecteur droit 139"/>
                    <p:cNvCxnSpPr/>
                    <p:nvPr/>
                  </p:nvCxnSpPr>
                  <p:spPr>
                    <a:xfrm>
                      <a:off x="4286425" y="5562436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Connecteur droit 140"/>
                    <p:cNvCxnSpPr/>
                    <p:nvPr/>
                  </p:nvCxnSpPr>
                  <p:spPr>
                    <a:xfrm>
                      <a:off x="4286425" y="5721188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Connecteur droit 141"/>
                    <p:cNvCxnSpPr/>
                    <p:nvPr/>
                  </p:nvCxnSpPr>
                  <p:spPr>
                    <a:xfrm>
                      <a:off x="4286425" y="5878352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Connecteur droit 142"/>
                    <p:cNvCxnSpPr/>
                    <p:nvPr/>
                  </p:nvCxnSpPr>
                  <p:spPr>
                    <a:xfrm>
                      <a:off x="4286425" y="6037104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" name="Connecteur droit 143"/>
                    <p:cNvCxnSpPr/>
                    <p:nvPr/>
                  </p:nvCxnSpPr>
                  <p:spPr>
                    <a:xfrm>
                      <a:off x="4286425" y="6194269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Connecteur droit 144"/>
                    <p:cNvCxnSpPr/>
                    <p:nvPr/>
                  </p:nvCxnSpPr>
                  <p:spPr>
                    <a:xfrm>
                      <a:off x="4286425" y="6353021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Connecteur droit 145"/>
                    <p:cNvCxnSpPr/>
                    <p:nvPr/>
                  </p:nvCxnSpPr>
                  <p:spPr>
                    <a:xfrm>
                      <a:off x="4286425" y="6510185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Connecteur droit 146"/>
                    <p:cNvCxnSpPr/>
                    <p:nvPr/>
                  </p:nvCxnSpPr>
                  <p:spPr>
                    <a:xfrm>
                      <a:off x="4286425" y="6668937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Connecteur droit 147"/>
                    <p:cNvCxnSpPr/>
                    <p:nvPr/>
                  </p:nvCxnSpPr>
                  <p:spPr>
                    <a:xfrm>
                      <a:off x="4286425" y="6826102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Connecteur droit 148"/>
                    <p:cNvCxnSpPr/>
                    <p:nvPr/>
                  </p:nvCxnSpPr>
                  <p:spPr>
                    <a:xfrm>
                      <a:off x="4286425" y="4062230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Connecteur droit 149"/>
                    <p:cNvCxnSpPr/>
                    <p:nvPr/>
                  </p:nvCxnSpPr>
                  <p:spPr>
                    <a:xfrm>
                      <a:off x="4286425" y="4219395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Connecteur droit 150"/>
                    <p:cNvCxnSpPr/>
                    <p:nvPr/>
                  </p:nvCxnSpPr>
                  <p:spPr>
                    <a:xfrm>
                      <a:off x="4286425" y="4378147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Connecteur droit 151"/>
                    <p:cNvCxnSpPr/>
                    <p:nvPr/>
                  </p:nvCxnSpPr>
                  <p:spPr>
                    <a:xfrm>
                      <a:off x="4286425" y="4535311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Connecteur droit 152"/>
                    <p:cNvCxnSpPr/>
                    <p:nvPr/>
                  </p:nvCxnSpPr>
                  <p:spPr>
                    <a:xfrm>
                      <a:off x="4286425" y="4694062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Connecteur droit 153"/>
                    <p:cNvCxnSpPr/>
                    <p:nvPr/>
                  </p:nvCxnSpPr>
                  <p:spPr>
                    <a:xfrm>
                      <a:off x="4286425" y="4851227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Connecteur droit 154"/>
                    <p:cNvCxnSpPr/>
                    <p:nvPr/>
                  </p:nvCxnSpPr>
                  <p:spPr>
                    <a:xfrm>
                      <a:off x="4286425" y="5009979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Connecteur droit 155"/>
                    <p:cNvCxnSpPr/>
                    <p:nvPr/>
                  </p:nvCxnSpPr>
                  <p:spPr>
                    <a:xfrm>
                      <a:off x="4286425" y="5167143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Connecteur droit 156"/>
                    <p:cNvCxnSpPr/>
                    <p:nvPr/>
                  </p:nvCxnSpPr>
                  <p:spPr>
                    <a:xfrm>
                      <a:off x="4286425" y="5325895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Connecteur droit 157"/>
                    <p:cNvCxnSpPr/>
                    <p:nvPr/>
                  </p:nvCxnSpPr>
                  <p:spPr>
                    <a:xfrm>
                      <a:off x="4286425" y="5483060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Connecteur droit 158"/>
                    <p:cNvCxnSpPr/>
                    <p:nvPr/>
                  </p:nvCxnSpPr>
                  <p:spPr>
                    <a:xfrm>
                      <a:off x="4286425" y="5641812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Connecteur droit 159"/>
                    <p:cNvCxnSpPr/>
                    <p:nvPr/>
                  </p:nvCxnSpPr>
                  <p:spPr>
                    <a:xfrm>
                      <a:off x="4286425" y="5798976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Connecteur droit 160"/>
                    <p:cNvCxnSpPr/>
                    <p:nvPr/>
                  </p:nvCxnSpPr>
                  <p:spPr>
                    <a:xfrm>
                      <a:off x="4286425" y="5957728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Connecteur droit 161"/>
                    <p:cNvCxnSpPr/>
                    <p:nvPr/>
                  </p:nvCxnSpPr>
                  <p:spPr>
                    <a:xfrm>
                      <a:off x="4286425" y="6114893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Connecteur droit 162"/>
                    <p:cNvCxnSpPr/>
                    <p:nvPr/>
                  </p:nvCxnSpPr>
                  <p:spPr>
                    <a:xfrm>
                      <a:off x="4286425" y="6273645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Connecteur droit 163"/>
                    <p:cNvCxnSpPr/>
                    <p:nvPr/>
                  </p:nvCxnSpPr>
                  <p:spPr>
                    <a:xfrm>
                      <a:off x="4286425" y="6430809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Connecteur droit 164"/>
                    <p:cNvCxnSpPr/>
                    <p:nvPr/>
                  </p:nvCxnSpPr>
                  <p:spPr>
                    <a:xfrm>
                      <a:off x="4286425" y="6589561"/>
                      <a:ext cx="2838484" cy="1588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" name="Connecteur droit 165"/>
                    <p:cNvCxnSpPr/>
                    <p:nvPr/>
                  </p:nvCxnSpPr>
                  <p:spPr>
                    <a:xfrm>
                      <a:off x="4286425" y="6746726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Connecteur droit 166"/>
                    <p:cNvCxnSpPr/>
                    <p:nvPr/>
                  </p:nvCxnSpPr>
                  <p:spPr>
                    <a:xfrm>
                      <a:off x="4286425" y="6905478"/>
                      <a:ext cx="2838484" cy="1587"/>
                    </a:xfrm>
                    <a:prstGeom prst="line">
                      <a:avLst/>
                    </a:prstGeom>
                    <a:ln w="317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26" name="Ellipse 125"/>
                <p:cNvSpPr/>
                <p:nvPr/>
              </p:nvSpPr>
              <p:spPr bwMode="auto">
                <a:xfrm rot="5400000">
                  <a:off x="5210175" y="1806025"/>
                  <a:ext cx="2840038" cy="284003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  <a:effectLst>
                  <a:outerShdw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27" name="Forme libre 126"/>
                <p:cNvSpPr/>
                <p:nvPr/>
              </p:nvSpPr>
              <p:spPr bwMode="auto">
                <a:xfrm rot="5400000">
                  <a:off x="5480051" y="3121187"/>
                  <a:ext cx="2736850" cy="320675"/>
                </a:xfrm>
                <a:custGeom>
                  <a:avLst/>
                  <a:gdLst>
                    <a:gd name="connsiteX0" fmla="*/ 0 w 2736850"/>
                    <a:gd name="connsiteY0" fmla="*/ 3175 h 320675"/>
                    <a:gd name="connsiteX1" fmla="*/ 107950 w 2736850"/>
                    <a:gd name="connsiteY1" fmla="*/ 3175 h 320675"/>
                    <a:gd name="connsiteX2" fmla="*/ 111125 w 2736850"/>
                    <a:gd name="connsiteY2" fmla="*/ 82550 h 320675"/>
                    <a:gd name="connsiteX3" fmla="*/ 266700 w 2736850"/>
                    <a:gd name="connsiteY3" fmla="*/ 79375 h 320675"/>
                    <a:gd name="connsiteX4" fmla="*/ 269875 w 2736850"/>
                    <a:gd name="connsiteY4" fmla="*/ 158750 h 320675"/>
                    <a:gd name="connsiteX5" fmla="*/ 504825 w 2736850"/>
                    <a:gd name="connsiteY5" fmla="*/ 158750 h 320675"/>
                    <a:gd name="connsiteX6" fmla="*/ 504825 w 2736850"/>
                    <a:gd name="connsiteY6" fmla="*/ 241300 h 320675"/>
                    <a:gd name="connsiteX7" fmla="*/ 822325 w 2736850"/>
                    <a:gd name="connsiteY7" fmla="*/ 238125 h 320675"/>
                    <a:gd name="connsiteX8" fmla="*/ 819150 w 2736850"/>
                    <a:gd name="connsiteY8" fmla="*/ 320675 h 320675"/>
                    <a:gd name="connsiteX9" fmla="*/ 1139825 w 2736850"/>
                    <a:gd name="connsiteY9" fmla="*/ 317500 h 320675"/>
                    <a:gd name="connsiteX10" fmla="*/ 1136650 w 2736850"/>
                    <a:gd name="connsiteY10" fmla="*/ 234950 h 320675"/>
                    <a:gd name="connsiteX11" fmla="*/ 1374775 w 2736850"/>
                    <a:gd name="connsiteY11" fmla="*/ 238125 h 320675"/>
                    <a:gd name="connsiteX12" fmla="*/ 1374775 w 2736850"/>
                    <a:gd name="connsiteY12" fmla="*/ 320675 h 320675"/>
                    <a:gd name="connsiteX13" fmla="*/ 1609725 w 2736850"/>
                    <a:gd name="connsiteY13" fmla="*/ 320675 h 320675"/>
                    <a:gd name="connsiteX14" fmla="*/ 1609725 w 2736850"/>
                    <a:gd name="connsiteY14" fmla="*/ 234950 h 320675"/>
                    <a:gd name="connsiteX15" fmla="*/ 1924050 w 2736850"/>
                    <a:gd name="connsiteY15" fmla="*/ 238125 h 320675"/>
                    <a:gd name="connsiteX16" fmla="*/ 1930400 w 2736850"/>
                    <a:gd name="connsiteY16" fmla="*/ 161925 h 320675"/>
                    <a:gd name="connsiteX17" fmla="*/ 2327275 w 2736850"/>
                    <a:gd name="connsiteY17" fmla="*/ 165100 h 320675"/>
                    <a:gd name="connsiteX18" fmla="*/ 2324100 w 2736850"/>
                    <a:gd name="connsiteY18" fmla="*/ 82550 h 320675"/>
                    <a:gd name="connsiteX19" fmla="*/ 2403475 w 2736850"/>
                    <a:gd name="connsiteY19" fmla="*/ 82550 h 320675"/>
                    <a:gd name="connsiteX20" fmla="*/ 2400300 w 2736850"/>
                    <a:gd name="connsiteY20" fmla="*/ 161925 h 320675"/>
                    <a:gd name="connsiteX21" fmla="*/ 2400300 w 2736850"/>
                    <a:gd name="connsiteY21" fmla="*/ 158750 h 320675"/>
                    <a:gd name="connsiteX22" fmla="*/ 2562225 w 2736850"/>
                    <a:gd name="connsiteY22" fmla="*/ 161925 h 320675"/>
                    <a:gd name="connsiteX23" fmla="*/ 2559050 w 2736850"/>
                    <a:gd name="connsiteY23" fmla="*/ 79375 h 320675"/>
                    <a:gd name="connsiteX24" fmla="*/ 2717800 w 2736850"/>
                    <a:gd name="connsiteY24" fmla="*/ 85725 h 320675"/>
                    <a:gd name="connsiteX25" fmla="*/ 2714625 w 2736850"/>
                    <a:gd name="connsiteY25" fmla="*/ 0 h 320675"/>
                    <a:gd name="connsiteX26" fmla="*/ 2736850 w 2736850"/>
                    <a:gd name="connsiteY26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36850" h="320675">
                      <a:moveTo>
                        <a:pt x="0" y="3175"/>
                      </a:moveTo>
                      <a:lnTo>
                        <a:pt x="107950" y="3175"/>
                      </a:lnTo>
                      <a:lnTo>
                        <a:pt x="111125" y="82550"/>
                      </a:lnTo>
                      <a:lnTo>
                        <a:pt x="266700" y="79375"/>
                      </a:lnTo>
                      <a:lnTo>
                        <a:pt x="269875" y="158750"/>
                      </a:lnTo>
                      <a:lnTo>
                        <a:pt x="504825" y="158750"/>
                      </a:lnTo>
                      <a:lnTo>
                        <a:pt x="504825" y="241300"/>
                      </a:lnTo>
                      <a:lnTo>
                        <a:pt x="822325" y="238125"/>
                      </a:lnTo>
                      <a:lnTo>
                        <a:pt x="819150" y="320675"/>
                      </a:lnTo>
                      <a:lnTo>
                        <a:pt x="1139825" y="317500"/>
                      </a:lnTo>
                      <a:lnTo>
                        <a:pt x="1136650" y="234950"/>
                      </a:lnTo>
                      <a:lnTo>
                        <a:pt x="1374775" y="238125"/>
                      </a:lnTo>
                      <a:lnTo>
                        <a:pt x="1374775" y="320675"/>
                      </a:lnTo>
                      <a:lnTo>
                        <a:pt x="1609725" y="320675"/>
                      </a:lnTo>
                      <a:lnTo>
                        <a:pt x="1609725" y="234950"/>
                      </a:lnTo>
                      <a:lnTo>
                        <a:pt x="1924050" y="238125"/>
                      </a:lnTo>
                      <a:lnTo>
                        <a:pt x="1930400" y="161925"/>
                      </a:lnTo>
                      <a:lnTo>
                        <a:pt x="2327275" y="165100"/>
                      </a:lnTo>
                      <a:lnTo>
                        <a:pt x="2324100" y="82550"/>
                      </a:lnTo>
                      <a:lnTo>
                        <a:pt x="2403475" y="82550"/>
                      </a:lnTo>
                      <a:cubicBezTo>
                        <a:pt x="2402417" y="109008"/>
                        <a:pt x="2401402" y="135468"/>
                        <a:pt x="2400300" y="161925"/>
                      </a:cubicBezTo>
                      <a:cubicBezTo>
                        <a:pt x="2400256" y="162982"/>
                        <a:pt x="2400300" y="159808"/>
                        <a:pt x="2400300" y="158750"/>
                      </a:cubicBezTo>
                      <a:lnTo>
                        <a:pt x="2562225" y="161925"/>
                      </a:lnTo>
                      <a:lnTo>
                        <a:pt x="2559050" y="79375"/>
                      </a:lnTo>
                      <a:lnTo>
                        <a:pt x="2717800" y="85725"/>
                      </a:lnTo>
                      <a:lnTo>
                        <a:pt x="2714625" y="0"/>
                      </a:lnTo>
                      <a:lnTo>
                        <a:pt x="2736850" y="0"/>
                      </a:lnTo>
                    </a:path>
                  </a:pathLst>
                </a:cu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112" name="ZoneTexte 124"/>
              <p:cNvSpPr txBox="1">
                <a:spLocks noChangeArrowheads="1"/>
              </p:cNvSpPr>
              <p:nvPr/>
            </p:nvSpPr>
            <p:spPr bwMode="auto">
              <a:xfrm>
                <a:off x="5464175" y="2452708"/>
                <a:ext cx="1052091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dirty="0" smtClean="0">
                    <a:solidFill>
                      <a:srgbClr val="660066"/>
                    </a:solidFill>
                    <a:latin typeface="Calibri" pitchFamily="34" charset="0"/>
                  </a:rPr>
                  <a:t>impureté</a:t>
                </a:r>
              </a:p>
              <a:p>
                <a:pPr algn="ctr">
                  <a:defRPr/>
                </a:pPr>
                <a:r>
                  <a:rPr lang="fr-FR" baseline="30000" dirty="0" smtClean="0">
                    <a:solidFill>
                      <a:srgbClr val="660066"/>
                    </a:solidFill>
                    <a:latin typeface="Calibri" pitchFamily="34" charset="0"/>
                  </a:rPr>
                  <a:t>3</a:t>
                </a:r>
                <a:r>
                  <a:rPr lang="fr-FR" dirty="0" smtClean="0">
                    <a:solidFill>
                      <a:srgbClr val="660066"/>
                    </a:solidFill>
                    <a:latin typeface="Calibri" pitchFamily="34" charset="0"/>
                  </a:rPr>
                  <a:t>He </a:t>
                </a:r>
                <a:endParaRPr lang="fr-FR" dirty="0">
                  <a:solidFill>
                    <a:srgbClr val="660066"/>
                  </a:solidFill>
                  <a:latin typeface="Calibri" pitchFamily="34" charset="0"/>
                </a:endParaRPr>
              </a:p>
              <a:p>
                <a:pPr algn="ctr">
                  <a:defRPr/>
                </a:pPr>
                <a:endParaRPr lang="fr-FR" dirty="0">
                  <a:solidFill>
                    <a:srgbClr val="660066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113" name="Connecteur droit avec flèche 112"/>
              <p:cNvCxnSpPr/>
              <p:nvPr/>
            </p:nvCxnSpPr>
            <p:spPr>
              <a:xfrm>
                <a:off x="6202363" y="2786083"/>
                <a:ext cx="444500" cy="1587"/>
              </a:xfrm>
              <a:prstGeom prst="straightConnector1">
                <a:avLst/>
              </a:prstGeom>
              <a:ln>
                <a:solidFill>
                  <a:srgbClr val="66006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Ellipse 205"/>
              <p:cNvSpPr/>
              <p:nvPr/>
            </p:nvSpPr>
            <p:spPr bwMode="auto">
              <a:xfrm>
                <a:off x="6629400" y="2660670"/>
                <a:ext cx="152400" cy="152400"/>
              </a:xfrm>
              <a:prstGeom prst="ellipse">
                <a:avLst/>
              </a:prstGeom>
              <a:solidFill>
                <a:srgbClr val="CC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>
                  <a:latin typeface="Times" pitchFamily="-112" charset="0"/>
                </a:endParaRPr>
              </a:p>
            </p:txBody>
          </p:sp>
        </p:grpSp>
        <p:grpSp>
          <p:nvGrpSpPr>
            <p:cNvPr id="6" name="Grouper 115"/>
            <p:cNvGrpSpPr>
              <a:grpSpLocks/>
            </p:cNvGrpSpPr>
            <p:nvPr/>
          </p:nvGrpSpPr>
          <p:grpSpPr bwMode="auto">
            <a:xfrm>
              <a:off x="6773864" y="3317895"/>
              <a:ext cx="2119665" cy="515938"/>
              <a:chOff x="6748480" y="4271963"/>
              <a:chExt cx="2119662" cy="515937"/>
            </a:xfrm>
          </p:grpSpPr>
          <p:sp>
            <p:nvSpPr>
              <p:cNvPr id="114" name="ZoneTexte 117"/>
              <p:cNvSpPr txBox="1">
                <a:spLocks noChangeArrowheads="1"/>
              </p:cNvSpPr>
              <p:nvPr/>
            </p:nvSpPr>
            <p:spPr bwMode="auto">
              <a:xfrm>
                <a:off x="7221539" y="4271963"/>
                <a:ext cx="1646603" cy="369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dirty="0" smtClean="0">
                    <a:solidFill>
                      <a:srgbClr val="FF0000"/>
                    </a:solidFill>
                    <a:latin typeface="Calibri" pitchFamily="34" charset="0"/>
                  </a:rPr>
                  <a:t>décrochements</a:t>
                </a:r>
                <a:endParaRPr lang="fr-FR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115" name="Connecteur droit avec flèche 114"/>
              <p:cNvCxnSpPr>
                <a:stCxn id="114" idx="1"/>
                <a:endCxn id="127" idx="14"/>
              </p:cNvCxnSpPr>
              <p:nvPr/>
            </p:nvCxnSpPr>
            <p:spPr>
              <a:xfrm flipH="1">
                <a:off x="6748480" y="4456629"/>
                <a:ext cx="473059" cy="2026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avec flèche 115"/>
              <p:cNvCxnSpPr/>
              <p:nvPr/>
            </p:nvCxnSpPr>
            <p:spPr>
              <a:xfrm rot="10800000" flipV="1">
                <a:off x="6846891" y="4565650"/>
                <a:ext cx="396874" cy="2222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5278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599" y="228600"/>
            <a:ext cx="7758113" cy="91799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nos expériences à l’ENS-Paris:</a:t>
            </a:r>
            <a:br>
              <a:rPr lang="fr-FR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</a:br>
            <a:r>
              <a:rPr lang="fr-FR" sz="32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supersolidité</a:t>
            </a:r>
            <a:r>
              <a:rPr lang="fr-FR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ou plasticité quantique ?</a:t>
            </a:r>
            <a:endParaRPr lang="fr-FR" sz="32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pitchFamily="-112" charset="-128"/>
              <a:cs typeface="Times New Roman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56927" y="1918929"/>
            <a:ext cx="80388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altLang="ja-JP" sz="2000" b="1" i="1" dirty="0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contrôle de la qualité cristalline grâce à un accès optique (jusqu’à 10 </a:t>
            </a:r>
            <a:r>
              <a:rPr lang="fr-FR" altLang="ja-JP" sz="2000" b="1" i="1" dirty="0" err="1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mK</a:t>
            </a:r>
            <a:r>
              <a:rPr lang="fr-FR" altLang="ja-JP" sz="2000" b="1" i="1" dirty="0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)</a:t>
            </a:r>
          </a:p>
          <a:p>
            <a:pPr>
              <a:defRPr/>
            </a:pPr>
            <a:endParaRPr lang="fr-FR" altLang="ja-JP" sz="2000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defRPr/>
            </a:pPr>
            <a:r>
              <a:rPr lang="fr-FR" altLang="ja-JP" sz="20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polycristaux</a:t>
            </a:r>
            <a:r>
              <a:rPr lang="fr-FR" altLang="ja-JP" sz="2000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et monocristaux de qualité et d’orientation variables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56927" y="3566728"/>
            <a:ext cx="2854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1- </a:t>
            </a:r>
            <a:r>
              <a:rPr lang="fr-FR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propriétés élastiques</a:t>
            </a:r>
            <a:endParaRPr lang="fr-FR" sz="2000" b="1" i="1" dirty="0" smtClean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56927" y="4601875"/>
            <a:ext cx="2874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2- </a:t>
            </a:r>
            <a:r>
              <a:rPr lang="fr-FR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propriétés de rotation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64239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2238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ENS 2009-2010: mesures acoustiques sur monocristaux orientés</a:t>
            </a:r>
            <a:endParaRPr lang="fr-FR" sz="24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30789" name="Text Box 5"/>
          <p:cNvSpPr txBox="1">
            <a:spLocks noChangeArrowheads="1"/>
          </p:cNvSpPr>
          <p:nvPr/>
        </p:nvSpPr>
        <p:spPr bwMode="auto">
          <a:xfrm>
            <a:off x="152400" y="1129122"/>
            <a:ext cx="3048000" cy="480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smtClean="0">
                <a:latin typeface="Times" pitchFamily="-111" charset="0"/>
              </a:rPr>
              <a:t>une cavité rectangulaire</a:t>
            </a:r>
            <a:endParaRPr lang="fr-FR" b="1" i="1" dirty="0"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latin typeface="Times" pitchFamily="-111" charset="0"/>
              </a:rPr>
              <a:t>18 </a:t>
            </a:r>
            <a:r>
              <a:rPr lang="fr-FR" b="1" dirty="0">
                <a:latin typeface="Times" pitchFamily="-111" charset="0"/>
              </a:rPr>
              <a:t>x</a:t>
            </a:r>
            <a:r>
              <a:rPr lang="fr-FR" b="1" i="1" dirty="0">
                <a:latin typeface="Times" pitchFamily="-111" charset="0"/>
              </a:rPr>
              <a:t> 12 </a:t>
            </a:r>
            <a:r>
              <a:rPr lang="fr-FR" b="1" dirty="0">
                <a:latin typeface="Times" pitchFamily="-111" charset="0"/>
              </a:rPr>
              <a:t>x</a:t>
            </a:r>
            <a:r>
              <a:rPr lang="fr-FR" b="1" i="1" dirty="0">
                <a:latin typeface="Times" pitchFamily="-111" charset="0"/>
              </a:rPr>
              <a:t> 11 mm</a:t>
            </a:r>
            <a:r>
              <a:rPr lang="fr-FR" b="1" i="1" baseline="30000" dirty="0">
                <a:latin typeface="Times" pitchFamily="-111" charset="0"/>
              </a:rPr>
              <a:t>3</a:t>
            </a:r>
          </a:p>
          <a:p>
            <a:pPr algn="l">
              <a:defRPr/>
            </a:pPr>
            <a:r>
              <a:rPr lang="fr-FR" b="1" i="1" dirty="0" smtClean="0">
                <a:latin typeface="Times" pitchFamily="-111" charset="0"/>
              </a:rPr>
              <a:t>dans une plaque de cuivre</a:t>
            </a:r>
            <a:endParaRPr lang="fr-FR" b="1" i="1" dirty="0"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latin typeface="Times" pitchFamily="-111" charset="0"/>
              </a:rPr>
              <a:t>+  </a:t>
            </a: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2 </a:t>
            </a: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fenêtres en saphir</a:t>
            </a:r>
            <a:r>
              <a:rPr lang="fr-FR" b="1" i="1" dirty="0" smtClean="0">
                <a:latin typeface="Times" pitchFamily="-111" charset="0"/>
              </a:rPr>
              <a:t>, </a:t>
            </a:r>
            <a:endParaRPr lang="fr-FR" b="1" i="1" dirty="0"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 smtClean="0">
                <a:latin typeface="Times" pitchFamily="-111" charset="0"/>
              </a:rPr>
              <a:t>joints en Indium et brides en acier</a:t>
            </a:r>
            <a:endParaRPr lang="fr-FR" b="1" i="1" dirty="0">
              <a:solidFill>
                <a:schemeClr val="accent1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 smtClean="0">
                <a:solidFill>
                  <a:srgbClr val="008000"/>
                </a:solidFill>
                <a:latin typeface="Times" pitchFamily="-111" charset="0"/>
              </a:rPr>
              <a:t>remplissage d’hélium par un capillaire (</a:t>
            </a:r>
            <a:r>
              <a:rPr lang="fr-FR" b="1" i="1" dirty="0">
                <a:solidFill>
                  <a:srgbClr val="008000"/>
                </a:solidFill>
                <a:latin typeface="Times" pitchFamily="-111" charset="0"/>
              </a:rPr>
              <a:t>0.1 mm </a:t>
            </a:r>
            <a:r>
              <a:rPr lang="fr-FR" b="1" i="1" dirty="0" smtClean="0">
                <a:solidFill>
                  <a:srgbClr val="008000"/>
                </a:solidFill>
                <a:latin typeface="Times" pitchFamily="-111" charset="0"/>
              </a:rPr>
              <a:t>ID</a:t>
            </a:r>
          </a:p>
          <a:p>
            <a:pPr algn="l">
              <a:defRPr/>
            </a:pP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 (la cellule est penchée)</a:t>
            </a:r>
            <a:endParaRPr lang="fr-FR" b="1" i="1" dirty="0">
              <a:solidFill>
                <a:srgbClr val="0000FF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 pitchFamily="-111" charset="0"/>
              </a:rPr>
              <a:t>contrôle optique  </a:t>
            </a:r>
            <a:endParaRPr lang="fr-FR" b="1" i="1" dirty="0" smtClean="0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 pitchFamily="-111" charset="0"/>
              </a:rPr>
              <a:t>entre </a:t>
            </a:r>
            <a:r>
              <a:rPr lang="fr-FR" b="1" i="1" dirty="0" smtClean="0">
                <a:solidFill>
                  <a:srgbClr val="FF0000"/>
                </a:solidFill>
                <a:latin typeface="Times" pitchFamily="-111" charset="0"/>
              </a:rPr>
              <a:t>10 </a:t>
            </a:r>
            <a:r>
              <a:rPr lang="fr-FR" b="1" i="1" dirty="0" err="1" smtClean="0">
                <a:solidFill>
                  <a:srgbClr val="FF0000"/>
                </a:solidFill>
                <a:latin typeface="Times" pitchFamily="-111" charset="0"/>
              </a:rPr>
              <a:t>mK</a:t>
            </a:r>
            <a:r>
              <a:rPr lang="fr-FR" b="1" i="1" dirty="0" smtClean="0">
                <a:solidFill>
                  <a:srgbClr val="FF0000"/>
                </a:solidFill>
                <a:latin typeface="Times" pitchFamily="-111" charset="0"/>
              </a:rPr>
              <a:t>  et 4K</a:t>
            </a:r>
          </a:p>
          <a:p>
            <a:pPr algn="l">
              <a:defRPr/>
            </a:pPr>
            <a:endParaRPr lang="fr-FR" b="1" i="1" dirty="0"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2 transducteurs piézo-électriques  pour l’excitation et la détection de résonances acoustiques dans l’hélium solide</a:t>
            </a:r>
            <a:endParaRPr lang="fr-FR" b="1" i="1" dirty="0">
              <a:solidFill>
                <a:srgbClr val="0000FF"/>
              </a:solidFill>
              <a:latin typeface="Times" pitchFamily="-111" charset="0"/>
            </a:endParaRPr>
          </a:p>
        </p:txBody>
      </p:sp>
      <p:pic>
        <p:nvPicPr>
          <p:cNvPr id="50181" name="Image 5" descr="IMG_0766.JPG"/>
          <p:cNvPicPr>
            <a:picLocks noChangeAspect="1"/>
          </p:cNvPicPr>
          <p:nvPr/>
        </p:nvPicPr>
        <p:blipFill>
          <a:blip r:embed="rId3"/>
          <a:srcRect l="10168" r="13559"/>
          <a:stretch>
            <a:fillRect/>
          </a:stretch>
        </p:blipFill>
        <p:spPr bwMode="auto">
          <a:xfrm>
            <a:off x="3352800" y="1162050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182" name="Connecteur droit avec flèche 6"/>
          <p:cNvCxnSpPr>
            <a:cxnSpLocks noChangeShapeType="1"/>
          </p:cNvCxnSpPr>
          <p:nvPr/>
        </p:nvCxnSpPr>
        <p:spPr bwMode="auto">
          <a:xfrm flipV="1">
            <a:off x="2420471" y="4558491"/>
            <a:ext cx="3751729" cy="118097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11" name="Connecteur droit avec flèche 6"/>
          <p:cNvCxnSpPr>
            <a:cxnSpLocks noChangeShapeType="1"/>
          </p:cNvCxnSpPr>
          <p:nvPr/>
        </p:nvCxnSpPr>
        <p:spPr bwMode="auto">
          <a:xfrm flipV="1">
            <a:off x="3088105" y="2701998"/>
            <a:ext cx="3236495" cy="319265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25059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838200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sz="36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comment coule un liquide ordinaire ?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229200"/>
            <a:ext cx="8534400" cy="14002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fr-FR" sz="2000" b="1" dirty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la vitesse V </a:t>
            </a:r>
            <a:r>
              <a:rPr lang="fr-FR" sz="2000" b="1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= - (R</a:t>
            </a:r>
            <a:r>
              <a:rPr lang="fr-FR" sz="2000" b="1" baseline="30000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2</a:t>
            </a:r>
            <a:r>
              <a:rPr lang="fr-FR" sz="2000" b="1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/4</a:t>
            </a:r>
            <a:r>
              <a:rPr lang="fr-FR" sz="2000" b="1" dirty="0" smtClean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h</a:t>
            </a:r>
            <a:r>
              <a:rPr lang="fr-FR" sz="2000" b="1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)(</a:t>
            </a:r>
            <a:r>
              <a:rPr lang="fr-FR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fr-FR" sz="2000" b="1" dirty="0" err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P</a:t>
            </a:r>
            <a:r>
              <a:rPr lang="fr-FR" sz="2000" b="1" dirty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/</a:t>
            </a:r>
            <a:r>
              <a:rPr lang="fr-FR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fr-FR" sz="2000" b="1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l) est proportionnelle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2000" b="1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au gradient de pression </a:t>
            </a:r>
            <a:r>
              <a:rPr lang="fr-FR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fr-FR" sz="2000" b="1" dirty="0" err="1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P</a:t>
            </a:r>
            <a:r>
              <a:rPr lang="fr-FR" sz="2000" b="1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/</a:t>
            </a:r>
            <a:r>
              <a:rPr lang="fr-FR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fr-FR" sz="2000" b="1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l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à</a:t>
            </a:r>
            <a:r>
              <a:rPr lang="fr-FR" sz="2000" b="1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b="1" dirty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la section du </a:t>
            </a:r>
            <a:r>
              <a:rPr lang="fr-FR" sz="2000" b="1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tuyau </a:t>
            </a:r>
            <a:r>
              <a:rPr lang="fr-FR" sz="2000" b="1" dirty="0" smtClean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p</a:t>
            </a:r>
            <a:r>
              <a:rPr lang="fr-FR" sz="2000" b="1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R</a:t>
            </a:r>
            <a:r>
              <a:rPr lang="fr-FR" sz="2000" b="1" baseline="30000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2</a:t>
            </a:r>
            <a:endParaRPr lang="fr-FR" sz="2000" b="1" baseline="30000" dirty="0">
              <a:solidFill>
                <a:srgbClr val="FF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2000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à l’inverse de la 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viscosité </a:t>
            </a:r>
            <a:r>
              <a:rPr lang="fr-FR" sz="2000" b="1" dirty="0" smtClean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h</a:t>
            </a:r>
            <a:endParaRPr lang="fr-FR" sz="2000" b="1" dirty="0">
              <a:solidFill>
                <a:srgbClr val="FF0000"/>
              </a:solidFill>
              <a:latin typeface="Symbol" charset="2"/>
              <a:ea typeface="ＭＳ Ｐゴシック" charset="0"/>
              <a:cs typeface="Symbol" charset="2"/>
            </a:endParaRPr>
          </a:p>
        </p:txBody>
      </p:sp>
      <p:pic>
        <p:nvPicPr>
          <p:cNvPr id="16389" name="Picture 21" descr="Poiseuille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2088232" cy="29115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23"/>
          <p:cNvSpPr txBox="1">
            <a:spLocks noChangeArrowheads="1"/>
          </p:cNvSpPr>
          <p:nvPr/>
        </p:nvSpPr>
        <p:spPr bwMode="auto">
          <a:xfrm>
            <a:off x="467544" y="4293096"/>
            <a:ext cx="80648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2000" b="1" i="1" dirty="0">
                <a:solidFill>
                  <a:srgbClr val="0000FF"/>
                </a:solidFill>
                <a:effectLst/>
              </a:rPr>
              <a:t>Jean-Louis Marie </a:t>
            </a:r>
            <a:r>
              <a:rPr lang="fr-FR" sz="2000" b="1" i="1" dirty="0" smtClean="0">
                <a:solidFill>
                  <a:srgbClr val="0000FF"/>
                </a:solidFill>
                <a:effectLst/>
              </a:rPr>
              <a:t>Poiseuille né </a:t>
            </a:r>
            <a:r>
              <a:rPr lang="fr-FR" sz="2000" b="1" i="1" dirty="0">
                <a:solidFill>
                  <a:srgbClr val="0000FF"/>
                </a:solidFill>
                <a:effectLst/>
              </a:rPr>
              <a:t>en  1797</a:t>
            </a:r>
            <a:r>
              <a:rPr lang="fr-FR" sz="2000" b="1" i="1" dirty="0" smtClean="0">
                <a:solidFill>
                  <a:srgbClr val="0000FF"/>
                </a:solidFill>
                <a:effectLst/>
              </a:rPr>
              <a:t>, polytechnique </a:t>
            </a:r>
            <a:r>
              <a:rPr lang="fr-FR" sz="2000" b="1" i="1" dirty="0">
                <a:solidFill>
                  <a:srgbClr val="0000FF"/>
                </a:solidFill>
                <a:effectLst/>
              </a:rPr>
              <a:t>(Paris) en 1815</a:t>
            </a:r>
            <a:r>
              <a:rPr lang="fr-FR" sz="2000" b="1" i="1" dirty="0" smtClean="0">
                <a:solidFill>
                  <a:srgbClr val="0000FF"/>
                </a:solidFill>
                <a:effectLst/>
              </a:rPr>
              <a:t>, puis </a:t>
            </a:r>
            <a:r>
              <a:rPr lang="fr-FR" sz="2000" b="1" i="1" dirty="0">
                <a:solidFill>
                  <a:srgbClr val="0000FF"/>
                </a:solidFill>
                <a:effectLst/>
              </a:rPr>
              <a:t>médecin , </a:t>
            </a:r>
            <a:r>
              <a:rPr lang="fr-FR" sz="2000" b="1" i="1" dirty="0" smtClean="0">
                <a:solidFill>
                  <a:srgbClr val="0000FF"/>
                </a:solidFill>
                <a:effectLst/>
              </a:rPr>
              <a:t> étudie </a:t>
            </a:r>
            <a:r>
              <a:rPr lang="fr-FR" sz="2000" b="1" i="1" dirty="0">
                <a:solidFill>
                  <a:srgbClr val="0000FF"/>
                </a:solidFill>
                <a:effectLst/>
              </a:rPr>
              <a:t>l’écoulement du sang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4572000" y="2132856"/>
            <a:ext cx="3240360" cy="936104"/>
            <a:chOff x="4572000" y="2132856"/>
            <a:chExt cx="3240360" cy="936104"/>
          </a:xfrm>
        </p:grpSpPr>
        <p:cxnSp>
          <p:nvCxnSpPr>
            <p:cNvPr id="4" name="Connecteur droit 3"/>
            <p:cNvCxnSpPr/>
            <p:nvPr/>
          </p:nvCxnSpPr>
          <p:spPr bwMode="auto">
            <a:xfrm>
              <a:off x="4572000" y="2132856"/>
              <a:ext cx="324036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Connecteur droit 22"/>
            <p:cNvCxnSpPr/>
            <p:nvPr/>
          </p:nvCxnSpPr>
          <p:spPr bwMode="auto">
            <a:xfrm>
              <a:off x="4572000" y="3068960"/>
              <a:ext cx="324036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Arc 5"/>
          <p:cNvSpPr/>
          <p:nvPr/>
        </p:nvSpPr>
        <p:spPr bwMode="auto">
          <a:xfrm>
            <a:off x="5508104" y="2132856"/>
            <a:ext cx="1224136" cy="936104"/>
          </a:xfrm>
          <a:prstGeom prst="arc">
            <a:avLst>
              <a:gd name="adj1" fmla="val 16200000"/>
              <a:gd name="adj2" fmla="val 5518024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05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 bwMode="auto">
          <a:xfrm>
            <a:off x="6168627" y="2614712"/>
            <a:ext cx="5760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ZoneTexte 8"/>
          <p:cNvSpPr txBox="1"/>
          <p:nvPr/>
        </p:nvSpPr>
        <p:spPr>
          <a:xfrm>
            <a:off x="6271822" y="2535287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V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863793" y="1556792"/>
            <a:ext cx="86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8000"/>
                </a:solidFill>
                <a:effectLst/>
              </a:rPr>
              <a:t>tuyau</a:t>
            </a:r>
            <a:endParaRPr lang="fr-FR" dirty="0">
              <a:solidFill>
                <a:srgbClr val="008000"/>
              </a:solidFill>
              <a:effectLst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175043" y="2348880"/>
            <a:ext cx="65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00"/>
                </a:solidFill>
                <a:effectLst/>
              </a:rPr>
              <a:t>P+</a:t>
            </a:r>
            <a:r>
              <a:rPr lang="fr-FR" dirty="0" err="1">
                <a:solidFill>
                  <a:srgbClr val="000000"/>
                </a:solidFill>
                <a:effectLst/>
                <a:latin typeface="Symbol" charset="2"/>
                <a:cs typeface="Symbol" charset="2"/>
              </a:rPr>
              <a:t>d</a:t>
            </a:r>
            <a:r>
              <a:rPr lang="fr-FR" dirty="0" err="1" smtClean="0">
                <a:solidFill>
                  <a:srgbClr val="000000"/>
                </a:solidFill>
                <a:effectLst/>
              </a:rPr>
              <a:t>P</a:t>
            </a:r>
            <a:endParaRPr lang="fr-FR" dirty="0">
              <a:solidFill>
                <a:srgbClr val="000000"/>
              </a:solidFill>
              <a:effectLst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668344" y="2348880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effectLst/>
              </a:rPr>
              <a:t>P</a:t>
            </a:r>
            <a:endParaRPr lang="fr-FR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13" name="Connecteur droit avec flèche 12"/>
          <p:cNvCxnSpPr/>
          <p:nvPr/>
        </p:nvCxnSpPr>
        <p:spPr bwMode="auto">
          <a:xfrm>
            <a:off x="4572000" y="3284984"/>
            <a:ext cx="324036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5893363" y="3284984"/>
            <a:ext cx="351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effectLst/>
                <a:latin typeface="Symbol" charset="2"/>
                <a:cs typeface="Symbol" charset="2"/>
              </a:rPr>
              <a:t>d</a:t>
            </a:r>
            <a:r>
              <a:rPr lang="fr-FR" dirty="0" smtClean="0">
                <a:solidFill>
                  <a:srgbClr val="000000"/>
                </a:solidFill>
                <a:effectLst/>
              </a:rPr>
              <a:t>l</a:t>
            </a:r>
            <a:endParaRPr lang="fr-FR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064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1935" y="192180"/>
            <a:ext cx="84951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>
                <a:latin typeface="Times" pitchFamily="-112" charset="0"/>
              </a:rPr>
              <a:t>cristaux d'hélium </a:t>
            </a:r>
            <a:r>
              <a:rPr lang="fr-FR" sz="2400" b="1" dirty="0" smtClean="0">
                <a:latin typeface="Times" pitchFamily="-112" charset="0"/>
              </a:rPr>
              <a:t>4: nucléation et croissance, facettes</a:t>
            </a:r>
            <a:endParaRPr lang="fr-FR" sz="2400" b="1" dirty="0">
              <a:latin typeface="Times" pitchFamily="-112" charset="0"/>
            </a:endParaRPr>
          </a:p>
        </p:txBody>
      </p:sp>
      <p:pic>
        <p:nvPicPr>
          <p:cNvPr id="3" name="He4court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825" y="930496"/>
            <a:ext cx="7903337" cy="59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r 15"/>
          <p:cNvGrpSpPr/>
          <p:nvPr/>
        </p:nvGrpSpPr>
        <p:grpSpPr>
          <a:xfrm>
            <a:off x="234081" y="745374"/>
            <a:ext cx="4494992" cy="3834505"/>
            <a:chOff x="4728565" y="4766432"/>
            <a:chExt cx="2716360" cy="2037528"/>
          </a:xfrm>
        </p:grpSpPr>
        <p:pic>
          <p:nvPicPr>
            <p:cNvPr id="12" name="Image 8" descr="monoX5a_orientation_280210_16 30 15 .50_T=0.0237K.tif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565" y="4766432"/>
              <a:ext cx="2716360" cy="203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5634038" y="6182885"/>
              <a:ext cx="29850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c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371955" y="5885440"/>
              <a:ext cx="31290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a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684861" y="5389519"/>
              <a:ext cx="568174" cy="2126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 smtClean="0">
                  <a:solidFill>
                    <a:srgbClr val="00FF00"/>
                  </a:solidFill>
                  <a:latin typeface="Times" pitchFamily="-105" charset="0"/>
                </a:rPr>
                <a:t>liquide</a:t>
              </a:r>
              <a:endParaRPr lang="fr-FR" sz="2000" b="1" dirty="0">
                <a:solidFill>
                  <a:srgbClr val="00FF00"/>
                </a:solidFill>
                <a:latin typeface="Times" pitchFamily="-105" charset="0"/>
              </a:endParaRPr>
            </a:p>
          </p:txBody>
        </p:sp>
      </p:grpSp>
      <p:pic>
        <p:nvPicPr>
          <p:cNvPr id="64515" name="Picture 3" descr="/Users/balibar/Desktop/Sebastien/experience acoustique helium/experience fevrier-mars 2010/Victor/monoX4b_croissance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139703" y="745374"/>
            <a:ext cx="4001377" cy="383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" y="98360"/>
            <a:ext cx="8799513" cy="563629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r>
              <a:rPr lang="fr-FR" sz="2400" b="1" dirty="0" smtClean="0">
                <a:latin typeface="Times New Roman"/>
                <a:ea typeface="ＭＳ Ｐゴシック" pitchFamily="30" charset="-128"/>
                <a:cs typeface="Times New Roman"/>
              </a:rPr>
              <a:t>cristaux </a:t>
            </a:r>
            <a:r>
              <a:rPr lang="fr-FR" sz="2400" b="1" dirty="0" err="1" smtClean="0">
                <a:latin typeface="Times New Roman"/>
                <a:ea typeface="ＭＳ Ｐゴシック" pitchFamily="30" charset="-128"/>
                <a:cs typeface="Times New Roman"/>
              </a:rPr>
              <a:t>ultrapurs</a:t>
            </a:r>
            <a:r>
              <a:rPr lang="fr-FR" sz="2400" b="1" dirty="0">
                <a:latin typeface="Times New Roman"/>
                <a:ea typeface="ＭＳ Ｐゴシック" pitchFamily="30" charset="-128"/>
                <a:cs typeface="Times New Roman"/>
              </a:rPr>
              <a:t> </a:t>
            </a:r>
            <a:r>
              <a:rPr lang="fr-FR" sz="2400" b="1" dirty="0" smtClean="0">
                <a:latin typeface="Times New Roman"/>
                <a:ea typeface="ＭＳ Ｐゴシック" pitchFamily="30" charset="-128"/>
                <a:cs typeface="Times New Roman"/>
              </a:rPr>
              <a:t>(4 10</a:t>
            </a:r>
            <a:r>
              <a:rPr lang="fr-FR" sz="2400" b="1" baseline="30000" dirty="0" smtClean="0">
                <a:latin typeface="Times New Roman"/>
                <a:ea typeface="ＭＳ Ｐゴシック" pitchFamily="30" charset="-128"/>
                <a:cs typeface="Times New Roman"/>
              </a:rPr>
              <a:t> -10 </a:t>
            </a:r>
            <a:r>
              <a:rPr lang="fr-FR" sz="2400" b="1" dirty="0" smtClean="0">
                <a:latin typeface="Times New Roman"/>
                <a:ea typeface="ＭＳ Ｐゴシック" pitchFamily="30" charset="-128"/>
                <a:cs typeface="Times New Roman"/>
              </a:rPr>
              <a:t>d’</a:t>
            </a:r>
            <a:r>
              <a:rPr lang="fr-FR" sz="2400" b="1" baseline="30000" dirty="0" smtClean="0">
                <a:latin typeface="Times New Roman"/>
                <a:ea typeface="ＭＳ Ｐゴシック" pitchFamily="30" charset="-128"/>
                <a:cs typeface="Times New Roman"/>
              </a:rPr>
              <a:t>3</a:t>
            </a:r>
            <a:r>
              <a:rPr lang="fr-FR" sz="2400" b="1" dirty="0" smtClean="0">
                <a:latin typeface="Times New Roman"/>
                <a:ea typeface="ＭＳ Ｐゴシック" pitchFamily="30" charset="-128"/>
                <a:cs typeface="Times New Roman"/>
              </a:rPr>
              <a:t>He) de haute qualité à basse </a:t>
            </a:r>
            <a:r>
              <a:rPr lang="fr-FR" sz="2400" b="1" dirty="0" err="1" smtClean="0">
                <a:latin typeface="Times New Roman"/>
                <a:ea typeface="ＭＳ Ｐゴシック" pitchFamily="30" charset="-128"/>
                <a:cs typeface="Times New Roman"/>
              </a:rPr>
              <a:t>T</a:t>
            </a:r>
            <a:r>
              <a:rPr lang="fr-FR" sz="2400" b="1" dirty="0" smtClean="0">
                <a:latin typeface="Times New Roman"/>
                <a:ea typeface="ＭＳ Ｐゴシック" pitchFamily="30" charset="-128"/>
                <a:cs typeface="Times New Roman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52398" y="4998689"/>
            <a:ext cx="87995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On peut faire croitre ou fondre un même cristal en jouant sur la pression de l’extérieur</a:t>
            </a:r>
            <a:endParaRPr lang="fr-FR" b="1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endParaRPr lang="fr-FR" b="1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L’orientation est mesurée à partir des formes de croissance rapide (angles entre facettes)</a:t>
            </a: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213103" y="803539"/>
            <a:ext cx="172542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00FF00"/>
                </a:solidFill>
                <a:latin typeface="Times New Roman"/>
                <a:cs typeface="Times New Roman"/>
              </a:rPr>
              <a:t>croissance lente</a:t>
            </a:r>
          </a:p>
          <a:p>
            <a:pPr>
              <a:defRPr/>
            </a:pPr>
            <a:r>
              <a:rPr lang="fr-FR" b="1" dirty="0" smtClean="0">
                <a:solidFill>
                  <a:srgbClr val="00FF00"/>
                </a:solidFill>
                <a:latin typeface="Times New Roman"/>
                <a:cs typeface="Times New Roman"/>
              </a:rPr>
              <a:t> à  </a:t>
            </a:r>
            <a:r>
              <a:rPr lang="fr-FR" b="1" dirty="0">
                <a:solidFill>
                  <a:srgbClr val="00FF00"/>
                </a:solidFill>
                <a:latin typeface="Times New Roman"/>
                <a:cs typeface="Times New Roman"/>
              </a:rPr>
              <a:t>25 </a:t>
            </a:r>
            <a:r>
              <a:rPr lang="fr-FR" b="1" dirty="0" err="1">
                <a:solidFill>
                  <a:srgbClr val="00FF00"/>
                </a:solidFill>
                <a:latin typeface="Times New Roman"/>
                <a:cs typeface="Times New Roman"/>
              </a:rPr>
              <a:t>mK</a:t>
            </a:r>
            <a:endParaRPr lang="fr-FR" b="1" dirty="0">
              <a:solidFill>
                <a:srgbClr val="00FF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fr-FR" b="1" dirty="0" smtClean="0">
                <a:solidFill>
                  <a:srgbClr val="00FF00"/>
                </a:solidFill>
                <a:latin typeface="Times New Roman"/>
                <a:cs typeface="Times New Roman"/>
              </a:rPr>
              <a:t>en ~2 heures</a:t>
            </a:r>
            <a:endParaRPr lang="fr-FR" b="1" dirty="0">
              <a:solidFill>
                <a:srgbClr val="00FF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47467" y="861615"/>
            <a:ext cx="119343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 dirty="0" smtClean="0">
                <a:solidFill>
                  <a:srgbClr val="00FF00"/>
                </a:solidFill>
                <a:latin typeface="Times" pitchFamily="-105" charset="0"/>
              </a:rPr>
              <a:t>croissance</a:t>
            </a:r>
          </a:p>
          <a:p>
            <a:pPr algn="ctr">
              <a:defRPr/>
            </a:pPr>
            <a:r>
              <a:rPr lang="fr-FR" b="1" dirty="0" smtClean="0">
                <a:solidFill>
                  <a:srgbClr val="00FF00"/>
                </a:solidFill>
                <a:latin typeface="Times" pitchFamily="-105" charset="0"/>
              </a:rPr>
              <a:t> rapide</a:t>
            </a:r>
            <a:endParaRPr lang="fr-FR" b="1" dirty="0">
              <a:solidFill>
                <a:srgbClr val="00FF00"/>
              </a:solidFill>
              <a:latin typeface="Times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1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4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1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dépendance en température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pic>
        <p:nvPicPr>
          <p:cNvPr id="4" name="Image 3" descr="spectreX5c-dow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167" y="1023160"/>
            <a:ext cx="5562600" cy="5384800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391362" y="1223860"/>
            <a:ext cx="2716360" cy="2037528"/>
            <a:chOff x="-838230" y="1264390"/>
            <a:chExt cx="2716360" cy="2037528"/>
          </a:xfrm>
        </p:grpSpPr>
        <p:pic>
          <p:nvPicPr>
            <p:cNvPr id="6" name="Image 8" descr="monoX5a_orientation_280210_16 30 15 .50_T=0.0237K.tif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38230" y="1264390"/>
              <a:ext cx="2716360" cy="203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91967" y="2635124"/>
              <a:ext cx="29850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c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-170116" y="2215636"/>
              <a:ext cx="31290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a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-39096" y="1629153"/>
              <a:ext cx="8263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liquid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19779" y="4058087"/>
            <a:ext cx="27879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la fréquence de résonance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décroît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quand </a:t>
            </a:r>
            <a:r>
              <a:rPr lang="fr-FR" b="1" dirty="0" err="1">
                <a:latin typeface="Times New Roman"/>
                <a:cs typeface="Times New Roman"/>
              </a:rPr>
              <a:t>T</a:t>
            </a:r>
            <a:r>
              <a:rPr lang="fr-FR" b="1" dirty="0">
                <a:latin typeface="Times New Roman"/>
                <a:cs typeface="Times New Roman"/>
              </a:rPr>
              <a:t> augmente 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de </a:t>
            </a:r>
            <a:r>
              <a:rPr lang="fr-FR" b="1" dirty="0">
                <a:latin typeface="Times New Roman"/>
                <a:cs typeface="Times New Roman"/>
              </a:rPr>
              <a:t>24 à 100 </a:t>
            </a:r>
            <a:r>
              <a:rPr lang="fr-FR" b="1" dirty="0" err="1">
                <a:latin typeface="Times New Roman"/>
                <a:cs typeface="Times New Roman"/>
              </a:rPr>
              <a:t>mK</a:t>
            </a:r>
            <a:endParaRPr lang="fr-FR" b="1" dirty="0">
              <a:latin typeface="Times New Roman"/>
              <a:cs typeface="Times New Roman"/>
            </a:endParaRP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le cristal ramollit</a:t>
            </a:r>
            <a:endParaRPr lang="fr-FR" b="1" dirty="0">
              <a:latin typeface="Times New Roman"/>
              <a:cs typeface="Times New Roman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03607" y="2530834"/>
            <a:ext cx="92530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000" b="1">
                <a:solidFill>
                  <a:srgbClr val="00FF02"/>
                </a:solidFill>
                <a:latin typeface="Times" pitchFamily="-105" charset="0"/>
              </a:rPr>
              <a:t>crystal</a:t>
            </a:r>
          </a:p>
          <a:p>
            <a:pPr algn="ctr">
              <a:defRPr/>
            </a:pPr>
            <a:r>
              <a:rPr lang="fr-FR" sz="2000" b="1">
                <a:solidFill>
                  <a:srgbClr val="00FF02"/>
                </a:solidFill>
                <a:latin typeface="Times" pitchFamily="-105" charset="0"/>
              </a:rPr>
              <a:t>X5c</a:t>
            </a:r>
          </a:p>
        </p:txBody>
      </p:sp>
    </p:spTree>
    <p:extLst>
      <p:ext uri="{BB962C8B-B14F-4D97-AF65-F5344CB8AC3E}">
        <p14:creationId xmlns:p14="http://schemas.microsoft.com/office/powerpoint/2010/main" val="112351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67" y="104995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high quality single crystals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6200" y="1661727"/>
            <a:ext cx="3680035" cy="286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frais de croissance, X5a est mou</a:t>
            </a: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fr-FR" b="1" dirty="0">
                <a:latin typeface="Times New Roman"/>
                <a:cs typeface="Times New Roman"/>
              </a:rPr>
              <a:t>17.6 </a:t>
            </a:r>
            <a:r>
              <a:rPr lang="fr-FR" b="1" dirty="0" smtClean="0">
                <a:latin typeface="Times New Roman"/>
                <a:cs typeface="Times New Roman"/>
              </a:rPr>
              <a:t>au lieu de 19.2 </a:t>
            </a:r>
            <a:r>
              <a:rPr lang="fr-FR" b="1" dirty="0">
                <a:latin typeface="Times New Roman"/>
                <a:cs typeface="Times New Roman"/>
              </a:rPr>
              <a:t>+/- 0.2 kHz</a:t>
            </a:r>
          </a:p>
          <a:p>
            <a:pPr algn="l">
              <a:defRPr/>
            </a:pPr>
            <a:r>
              <a:rPr lang="fr-FR" b="1" dirty="0" smtClean="0">
                <a:latin typeface="Times New Roman"/>
                <a:cs typeface="Times New Roman"/>
              </a:rPr>
              <a:t>cette fréquence de résonance est</a:t>
            </a:r>
            <a:endParaRPr lang="fr-FR" b="1" dirty="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fr-FR" b="1" dirty="0">
                <a:latin typeface="Times New Roman"/>
                <a:cs typeface="Times New Roman"/>
              </a:rPr>
              <a:t> 10% </a:t>
            </a:r>
            <a:r>
              <a:rPr lang="fr-FR" b="1" dirty="0" smtClean="0">
                <a:latin typeface="Times New Roman"/>
                <a:cs typeface="Times New Roman"/>
              </a:rPr>
              <a:t>plus faible que prévu à partir </a:t>
            </a:r>
            <a:endParaRPr lang="fr-FR" b="1" dirty="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fr-FR" b="1" dirty="0" smtClean="0">
                <a:latin typeface="Times New Roman"/>
                <a:cs typeface="Times New Roman"/>
              </a:rPr>
              <a:t>des mesures  de coefficients </a:t>
            </a:r>
            <a:endParaRPr lang="fr-FR" b="1" dirty="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fr-FR" b="1" dirty="0" smtClean="0">
                <a:latin typeface="Times New Roman"/>
                <a:cs typeface="Times New Roman"/>
              </a:rPr>
              <a:t>élastiques par </a:t>
            </a:r>
            <a:r>
              <a:rPr lang="fr-FR" b="1" dirty="0" err="1" smtClean="0">
                <a:latin typeface="Times New Roman"/>
                <a:cs typeface="Times New Roman"/>
              </a:rPr>
              <a:t>Greywall</a:t>
            </a:r>
            <a:r>
              <a:rPr lang="fr-FR" b="1" dirty="0" smtClean="0">
                <a:latin typeface="Times New Roman"/>
                <a:cs typeface="Times New Roman"/>
              </a:rPr>
              <a:t> à 1.2K  où</a:t>
            </a:r>
            <a:endParaRPr lang="fr-FR" b="1" dirty="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fr-FR" b="1" dirty="0" smtClean="0">
                <a:latin typeface="Times New Roman"/>
                <a:cs typeface="Times New Roman"/>
              </a:rPr>
              <a:t>les fluctuations thermiques rendent le mouvement des dislocations impossible à 10MHz</a:t>
            </a:r>
            <a:endParaRPr lang="fr-FR" b="1" dirty="0">
              <a:latin typeface="Times New Roman"/>
              <a:cs typeface="Times New Roman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6200" y="4956030"/>
            <a:ext cx="29817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frais de croissance, ce cristal 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 contient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aucune  impureté</a:t>
            </a: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767184" y="141854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00FF02"/>
                </a:solidFill>
                <a:latin typeface="Times New Roman"/>
                <a:cs typeface="Times New Roman"/>
              </a:rPr>
              <a:t>X5a</a:t>
            </a:r>
          </a:p>
        </p:txBody>
      </p:sp>
    </p:spTree>
    <p:extLst>
      <p:ext uri="{BB962C8B-B14F-4D97-AF65-F5344CB8AC3E}">
        <p14:creationId xmlns:p14="http://schemas.microsoft.com/office/powerpoint/2010/main" val="239517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06087" y="237250"/>
            <a:ext cx="607826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Aucune impureté </a:t>
            </a:r>
            <a:r>
              <a:rPr lang="fr-FR" sz="2400" b="1" baseline="30000" dirty="0" smtClean="0">
                <a:latin typeface="Times New Roman"/>
                <a:cs typeface="Times New Roman"/>
              </a:rPr>
              <a:t>3</a:t>
            </a:r>
            <a:r>
              <a:rPr lang="fr-FR" sz="2400" b="1" dirty="0" smtClean="0">
                <a:latin typeface="Times New Roman"/>
                <a:cs typeface="Times New Roman"/>
              </a:rPr>
              <a:t>He si croissance à 25 </a:t>
            </a:r>
            <a:r>
              <a:rPr lang="fr-FR" sz="2400" b="1" dirty="0" err="1" smtClean="0">
                <a:latin typeface="Times New Roman"/>
                <a:cs typeface="Times New Roman"/>
              </a:rPr>
              <a:t>mK</a:t>
            </a:r>
            <a:r>
              <a:rPr lang="fr-FR" sz="2400" b="1" dirty="0" smtClean="0">
                <a:latin typeface="Times New Roman"/>
                <a:cs typeface="Times New Roman"/>
              </a:rPr>
              <a:t>.</a:t>
            </a:r>
            <a:r>
              <a:rPr lang="fr-FR" sz="2400" b="1" dirty="0">
                <a:latin typeface="Times New Roman"/>
                <a:cs typeface="Times New Roman"/>
              </a:rPr>
              <a:t>..</a:t>
            </a:r>
          </a:p>
        </p:txBody>
      </p:sp>
      <p:pic>
        <p:nvPicPr>
          <p:cNvPr id="3" name="Image 2" descr="X3h_X3L(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54" y="998377"/>
            <a:ext cx="5297845" cy="48244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3845" y="1269936"/>
            <a:ext cx="3507808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Tous les </a:t>
            </a:r>
            <a:r>
              <a:rPr lang="fr-FR" b="1" baseline="30000" dirty="0" smtClean="0">
                <a:latin typeface="Times New Roman"/>
                <a:cs typeface="Times New Roman"/>
              </a:rPr>
              <a:t>3</a:t>
            </a:r>
            <a:r>
              <a:rPr lang="fr-FR" b="1" dirty="0" smtClean="0">
                <a:latin typeface="Times New Roman"/>
                <a:cs typeface="Times New Roman"/>
              </a:rPr>
              <a:t>He vont dans le liquide pendant la croissance à suffisamment basse température</a:t>
            </a:r>
            <a:endParaRPr lang="fr-FR" b="1" dirty="0">
              <a:latin typeface="Times New Roman"/>
              <a:cs typeface="Times New Roman"/>
            </a:endParaRPr>
          </a:p>
          <a:p>
            <a:endParaRPr lang="fr-FR" b="1" dirty="0">
              <a:latin typeface="Times New Roman"/>
              <a:cs typeface="Times New Roman"/>
            </a:endParaRPr>
          </a:p>
          <a:p>
            <a:endParaRPr lang="fr-FR" b="1" dirty="0">
              <a:latin typeface="Times New Roman"/>
              <a:cs typeface="Times New Roman"/>
            </a:endParaRPr>
          </a:p>
          <a:p>
            <a:endParaRPr lang="fr-FR" b="1" dirty="0">
              <a:latin typeface="Times New Roman"/>
              <a:cs typeface="Times New Roman"/>
            </a:endParaRP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i="1" dirty="0">
                <a:latin typeface="Times New Roman"/>
                <a:cs typeface="Times New Roman"/>
              </a:rPr>
              <a:t>(</a:t>
            </a:r>
            <a:r>
              <a:rPr lang="fr-FR" b="1" i="1" dirty="0" err="1">
                <a:latin typeface="Times New Roman"/>
                <a:cs typeface="Times New Roman"/>
              </a:rPr>
              <a:t>Pantalei</a:t>
            </a:r>
            <a:r>
              <a:rPr lang="fr-FR" b="1" i="1" dirty="0">
                <a:latin typeface="Times New Roman"/>
                <a:cs typeface="Times New Roman"/>
              </a:rPr>
              <a:t> et al. JLTP 2010</a:t>
            </a:r>
          </a:p>
          <a:p>
            <a:r>
              <a:rPr lang="fr-FR" b="1" i="1" dirty="0">
                <a:latin typeface="Times New Roman"/>
                <a:cs typeface="Times New Roman"/>
              </a:rPr>
              <a:t>Edwards and Balibar PRB 1989)</a:t>
            </a:r>
          </a:p>
          <a:p>
            <a:r>
              <a:rPr lang="fr-FR" b="1" dirty="0" err="1">
                <a:latin typeface="Times New Roman"/>
                <a:cs typeface="Times New Roman"/>
              </a:rPr>
              <a:t>at</a:t>
            </a:r>
            <a:r>
              <a:rPr lang="fr-FR" b="1" dirty="0">
                <a:latin typeface="Times New Roman"/>
                <a:cs typeface="Times New Roman"/>
              </a:rPr>
              <a:t> 25 </a:t>
            </a:r>
            <a:r>
              <a:rPr lang="fr-FR" b="1" dirty="0" err="1">
                <a:latin typeface="Times New Roman"/>
                <a:cs typeface="Times New Roman"/>
              </a:rPr>
              <a:t>mK</a:t>
            </a:r>
            <a:r>
              <a:rPr lang="fr-FR" b="1" dirty="0">
                <a:latin typeface="Times New Roman"/>
                <a:cs typeface="Times New Roman"/>
              </a:rPr>
              <a:t>: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endParaRPr lang="fr-FR" b="1" dirty="0">
              <a:latin typeface="Times New Roman"/>
              <a:cs typeface="Times New Roman"/>
            </a:endParaRPr>
          </a:p>
          <a:p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en partant de X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= 4 10</a:t>
            </a:r>
            <a:r>
              <a:rPr lang="fr-FR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-10 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on obtient 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X</a:t>
            </a:r>
            <a:r>
              <a:rPr lang="fr-FR" b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 = 4 10</a:t>
            </a:r>
            <a:r>
              <a:rPr lang="fr-FR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fr-FR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31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même  en présence de dislocations, pas d’</a:t>
            </a:r>
            <a:r>
              <a:rPr lang="fr-FR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He dans des cristaux préparés à basse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endParaRPr lang="fr-F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23554" name="Object 6"/>
          <p:cNvGraphicFramePr>
            <a:graphicFrameLocks noChangeAspect="1"/>
          </p:cNvGraphicFramePr>
          <p:nvPr/>
        </p:nvGraphicFramePr>
        <p:xfrm>
          <a:off x="1427829" y="4060198"/>
          <a:ext cx="1263026" cy="815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Équation" r:id="rId4" imgW="711000" imgH="457200" progId="Equation.3">
                  <p:embed/>
                </p:oleObj>
              </mc:Choice>
              <mc:Fallback>
                <p:oleObj name="Équation" r:id="rId4" imgW="711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829" y="4060198"/>
                        <a:ext cx="1263026" cy="8152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989385"/>
              </p:ext>
            </p:extLst>
          </p:nvPr>
        </p:nvGraphicFramePr>
        <p:xfrm>
          <a:off x="524827" y="2342786"/>
          <a:ext cx="2520950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Équation" r:id="rId6" imgW="1549400" imgH="431800" progId="Equation.3">
                  <p:embed/>
                </p:oleObj>
              </mc:Choice>
              <mc:Fallback>
                <p:oleObj name="Équation" r:id="rId6" imgW="1549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7" y="2342786"/>
                        <a:ext cx="2520950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606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0163" y="304801"/>
            <a:ext cx="76475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après recuit à 950 </a:t>
            </a:r>
            <a:r>
              <a:rPr lang="fr-FR" sz="2400" b="1" dirty="0" err="1">
                <a:latin typeface="Times New Roman"/>
                <a:cs typeface="Times New Roman"/>
              </a:rPr>
              <a:t>mK</a:t>
            </a:r>
            <a:r>
              <a:rPr lang="fr-FR" sz="2400" b="1" dirty="0">
                <a:latin typeface="Times New Roman"/>
                <a:cs typeface="Times New Roman"/>
              </a:rPr>
              <a:t> : </a:t>
            </a:r>
            <a:r>
              <a:rPr lang="fr-FR" sz="2400" b="1" dirty="0" smtClean="0">
                <a:latin typeface="Times New Roman"/>
                <a:cs typeface="Times New Roman"/>
              </a:rPr>
              <a:t>une plasticité quantique géante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8631" y="1304925"/>
            <a:ext cx="332386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 dirty="0" smtClean="0">
                <a:solidFill>
                  <a:srgbClr val="000000"/>
                </a:solidFill>
                <a:latin typeface="Times"/>
                <a:cs typeface="Times"/>
              </a:rPr>
              <a:t>après recuit à 0.95K</a:t>
            </a:r>
            <a:endParaRPr lang="fr-FR" b="1" i="1" dirty="0">
              <a:solidFill>
                <a:srgbClr val="000000"/>
              </a:solidFill>
              <a:latin typeface="Times"/>
              <a:cs typeface="Times"/>
            </a:endParaRPr>
          </a:p>
          <a:p>
            <a:pPr algn="l">
              <a:defRPr/>
            </a:pPr>
            <a:r>
              <a:rPr lang="fr-FR" b="1" i="1" dirty="0" smtClean="0">
                <a:solidFill>
                  <a:srgbClr val="0000FF"/>
                </a:solidFill>
                <a:latin typeface="Times"/>
                <a:cs typeface="Times"/>
              </a:rPr>
              <a:t>la fréquence de résonance descend à 15.9 kHz</a:t>
            </a:r>
          </a:p>
          <a:p>
            <a:pPr>
              <a:defRPr/>
            </a:pPr>
            <a:endParaRPr lang="fr-FR" b="1" i="1" dirty="0">
              <a:solidFill>
                <a:schemeClr val="tx2"/>
              </a:solidFill>
              <a:latin typeface="Times"/>
              <a:cs typeface="Times"/>
            </a:endParaRPr>
          </a:p>
          <a:p>
            <a:pPr>
              <a:defRPr/>
            </a:pPr>
            <a:r>
              <a:rPr lang="fr-FR" b="1" i="1" dirty="0" smtClean="0">
                <a:solidFill>
                  <a:schemeClr val="tx2"/>
                </a:solidFill>
                <a:latin typeface="Times"/>
                <a:cs typeface="Times"/>
              </a:rPr>
              <a:t>La variation n température dépend </a:t>
            </a:r>
          </a:p>
          <a:p>
            <a:pPr>
              <a:defRPr/>
            </a:pP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- de la vitesse de refroidissement</a:t>
            </a:r>
            <a:endParaRPr lang="fr-FR" b="1" i="1" dirty="0">
              <a:solidFill>
                <a:srgbClr val="0000FF"/>
              </a:solidFill>
              <a:latin typeface="Times" pitchFamily="-111" charset="0"/>
            </a:endParaRPr>
          </a:p>
          <a:p>
            <a:pPr>
              <a:defRPr/>
            </a:pP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- </a:t>
            </a: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du niveau de vibrations (</a:t>
            </a: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1K pot</a:t>
            </a: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)</a:t>
            </a:r>
            <a:endParaRPr lang="fr-FR" b="1" i="1" dirty="0">
              <a:solidFill>
                <a:schemeClr val="tx2"/>
              </a:solidFill>
              <a:latin typeface="Times"/>
              <a:cs typeface="Times"/>
            </a:endParaRPr>
          </a:p>
          <a:p>
            <a:pPr algn="l">
              <a:defRPr/>
            </a:pPr>
            <a:r>
              <a:rPr lang="fr-FR" b="1" i="1" dirty="0" smtClean="0">
                <a:solidFill>
                  <a:srgbClr val="000000"/>
                </a:solidFill>
                <a:latin typeface="Times"/>
                <a:cs typeface="Times"/>
              </a:rPr>
              <a:t>D’après les calculs de HJ Maris, </a:t>
            </a:r>
            <a:endParaRPr lang="fr-FR" b="1" i="1" dirty="0">
              <a:solidFill>
                <a:srgbClr val="000000"/>
              </a:solidFill>
              <a:latin typeface="Times"/>
              <a:cs typeface="Times"/>
            </a:endParaRPr>
          </a:p>
          <a:p>
            <a:pPr algn="l"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si la variation d’élasticité est due au seul coefficient  élastique c</a:t>
            </a:r>
            <a:r>
              <a:rPr lang="fr-FR" b="1" i="1" baseline="-25000" dirty="0" smtClean="0">
                <a:solidFill>
                  <a:srgbClr val="FF0000"/>
                </a:solidFill>
                <a:latin typeface="Times"/>
                <a:cs typeface="Times"/>
              </a:rPr>
              <a:t>44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celui-ci doit être réduit de 86% par le mouvement des dislocations</a:t>
            </a:r>
            <a:endParaRPr lang="fr-FR" b="1" i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8631" y="5577656"/>
            <a:ext cx="2806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 dirty="0" smtClean="0">
                <a:latin typeface="Times" pitchFamily="-111" charset="0"/>
              </a:rPr>
              <a:t>Une croissance à haute température (1.21K) produit plus de défauts et une plasticité plus faible. </a:t>
            </a:r>
            <a:endParaRPr lang="fr-FR" b="1" i="1" dirty="0">
              <a:latin typeface="Times" pitchFamily="-111" charset="0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3505200" y="1168400"/>
            <a:ext cx="5638800" cy="5384800"/>
            <a:chOff x="3505200" y="1168400"/>
            <a:chExt cx="5638800" cy="5384800"/>
          </a:xfrm>
        </p:grpSpPr>
        <p:pic>
          <p:nvPicPr>
            <p:cNvPr id="3" name="Image 2" descr="f(T)-X5b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5200" y="1168400"/>
              <a:ext cx="5638800" cy="5384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377770" y="1467045"/>
              <a:ext cx="4553422" cy="43786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5501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1"/>
          <p:cNvSpPr>
            <a:spLocks noGrp="1"/>
          </p:cNvSpPr>
          <p:nvPr>
            <p:ph type="title"/>
          </p:nvPr>
        </p:nvSpPr>
        <p:spPr>
          <a:xfrm>
            <a:off x="152400" y="247458"/>
            <a:ext cx="4528738" cy="868136"/>
          </a:xfrm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2800" b="1" dirty="0" smtClean="0">
                <a:latin typeface="Times New Roman"/>
                <a:ea typeface="ＭＳ Ｐゴシック" pitchFamily="-105" charset="-128"/>
                <a:cs typeface="Times New Roman"/>
              </a:rPr>
              <a:t>les dislocations sont groupées en sous-joints de grains</a:t>
            </a:r>
            <a:endParaRPr lang="fr-FR" sz="2800" b="1" dirty="0">
              <a:solidFill>
                <a:srgbClr val="FF0000"/>
              </a:solidFill>
              <a:latin typeface="Times New Roman"/>
              <a:ea typeface="ＭＳ Ｐゴシック" pitchFamily="-105" charset="-128"/>
              <a:cs typeface="Times New Roman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865" y="1161659"/>
            <a:ext cx="3850182" cy="286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 dirty="0" err="1">
                <a:solidFill>
                  <a:srgbClr val="FF0000"/>
                </a:solidFill>
                <a:latin typeface="Times" pitchFamily="-111" charset="0"/>
              </a:rPr>
              <a:t>According</a:t>
            </a: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 to J. Friedel  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(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see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"Dislocations",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Pergamon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Press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1964)</a:t>
            </a:r>
          </a:p>
          <a:p>
            <a:pPr algn="l">
              <a:defRPr/>
            </a:pP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a network of single dislocation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lines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would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only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allow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~ 5% change in the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shear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modulus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c44</a:t>
            </a:r>
          </a:p>
          <a:p>
            <a:pPr algn="l">
              <a:defRPr/>
            </a:pP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</a:t>
            </a:r>
          </a:p>
          <a:p>
            <a:pPr algn="l">
              <a:defRPr/>
            </a:pP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The change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may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increase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up to 100% 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and c44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vanish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</a:t>
            </a: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in the case of a </a:t>
            </a:r>
            <a:r>
              <a:rPr lang="fr-FR" b="1" i="1" dirty="0" err="1">
                <a:solidFill>
                  <a:srgbClr val="FF0000"/>
                </a:solidFill>
                <a:latin typeface="Times" pitchFamily="-111" charset="0"/>
              </a:rPr>
              <a:t>mosaic</a:t>
            </a: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 structure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where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dislocations group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together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in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low</a:t>
            </a:r>
            <a:r>
              <a:rPr lang="fr-FR" b="1" i="1" dirty="0">
                <a:solidFill>
                  <a:srgbClr val="000000"/>
                </a:solidFill>
                <a:latin typeface="Times" pitchFamily="-111" charset="0"/>
              </a:rPr>
              <a:t> angle grain </a:t>
            </a:r>
            <a:r>
              <a:rPr lang="fr-FR" b="1" i="1" dirty="0" err="1">
                <a:solidFill>
                  <a:srgbClr val="000000"/>
                </a:solidFill>
                <a:latin typeface="Times" pitchFamily="-111" charset="0"/>
              </a:rPr>
              <a:t>boundaries</a:t>
            </a:r>
            <a:endParaRPr lang="fr-FR" dirty="0">
              <a:solidFill>
                <a:srgbClr val="000000"/>
              </a:solidFill>
              <a:latin typeface="Times" pitchFamily="-105" charset="0"/>
            </a:endParaRPr>
          </a:p>
        </p:txBody>
      </p:sp>
      <p:grpSp>
        <p:nvGrpSpPr>
          <p:cNvPr id="8" name="Groupe 79"/>
          <p:cNvGrpSpPr>
            <a:grpSpLocks/>
          </p:cNvGrpSpPr>
          <p:nvPr/>
        </p:nvGrpSpPr>
        <p:grpSpPr bwMode="auto">
          <a:xfrm rot="21180000">
            <a:off x="4884140" y="784344"/>
            <a:ext cx="1806833" cy="1879180"/>
            <a:chOff x="5645075" y="3204911"/>
            <a:chExt cx="1806833" cy="1879727"/>
          </a:xfrm>
        </p:grpSpPr>
        <p:cxnSp>
          <p:nvCxnSpPr>
            <p:cNvPr id="39" name="Connecteur droit 38"/>
            <p:cNvCxnSpPr/>
            <p:nvPr/>
          </p:nvCxnSpPr>
          <p:spPr>
            <a:xfrm rot="5400000">
              <a:off x="4825783" y="4109529"/>
              <a:ext cx="17928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rot="5400000">
              <a:off x="5224614" y="4152504"/>
              <a:ext cx="18642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rot="10800000">
              <a:off x="5651534" y="3293868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rot="10800000">
              <a:off x="5648658" y="4503030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rot="5400000">
              <a:off x="6444681" y="4148454"/>
              <a:ext cx="18722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5400000">
              <a:off x="5691777" y="4116700"/>
              <a:ext cx="17928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10800000">
              <a:off x="5651469" y="4076205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rot="10800000">
              <a:off x="5651708" y="3644265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rot="5400000">
              <a:off x="6044275" y="4105286"/>
              <a:ext cx="18007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10800000">
              <a:off x="5645075" y="493615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80"/>
          <p:cNvGrpSpPr>
            <a:grpSpLocks/>
          </p:cNvGrpSpPr>
          <p:nvPr/>
        </p:nvGrpSpPr>
        <p:grpSpPr bwMode="auto">
          <a:xfrm rot="420000">
            <a:off x="6902296" y="784382"/>
            <a:ext cx="1807415" cy="1877024"/>
            <a:chOff x="5644460" y="3205916"/>
            <a:chExt cx="1807415" cy="1877571"/>
          </a:xfrm>
        </p:grpSpPr>
        <p:cxnSp>
          <p:nvCxnSpPr>
            <p:cNvPr id="29" name="Connecteur droit 28"/>
            <p:cNvCxnSpPr/>
            <p:nvPr/>
          </p:nvCxnSpPr>
          <p:spPr>
            <a:xfrm rot="5400000">
              <a:off x="4826532" y="4116544"/>
              <a:ext cx="17928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>
              <a:off x="5217316" y="4151353"/>
              <a:ext cx="18642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10800000">
              <a:off x="5645629" y="3288338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10800000">
              <a:off x="5651435" y="450833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rot="5400000">
              <a:off x="6442139" y="4142020"/>
              <a:ext cx="18722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rot="5400000">
              <a:off x="5686224" y="4110148"/>
              <a:ext cx="17928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rot="10800000">
              <a:off x="5644507" y="4074020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rot="10800000">
              <a:off x="5644460" y="3643657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rot="5400000">
              <a:off x="6039329" y="4113488"/>
              <a:ext cx="18007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rot="10800000">
              <a:off x="5651675" y="494027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121"/>
          <p:cNvGrpSpPr>
            <a:grpSpLocks/>
          </p:cNvGrpSpPr>
          <p:nvPr/>
        </p:nvGrpSpPr>
        <p:grpSpPr bwMode="auto">
          <a:xfrm>
            <a:off x="6707163" y="791911"/>
            <a:ext cx="144015" cy="107950"/>
            <a:chOff x="6858000" y="5553248"/>
            <a:chExt cx="144015" cy="108000"/>
          </a:xfrm>
        </p:grpSpPr>
        <p:cxnSp>
          <p:nvCxnSpPr>
            <p:cNvPr id="27" name="Connecteur droit 26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127"/>
          <p:cNvGrpSpPr>
            <a:grpSpLocks/>
          </p:cNvGrpSpPr>
          <p:nvPr/>
        </p:nvGrpSpPr>
        <p:grpSpPr bwMode="auto">
          <a:xfrm>
            <a:off x="6707163" y="1692024"/>
            <a:ext cx="144015" cy="107950"/>
            <a:chOff x="6858000" y="5553248"/>
            <a:chExt cx="144015" cy="108000"/>
          </a:xfrm>
        </p:grpSpPr>
        <p:cxnSp>
          <p:nvCxnSpPr>
            <p:cNvPr id="23" name="Connecteur droit 22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30"/>
          <p:cNvGrpSpPr>
            <a:grpSpLocks/>
          </p:cNvGrpSpPr>
          <p:nvPr/>
        </p:nvGrpSpPr>
        <p:grpSpPr bwMode="auto">
          <a:xfrm>
            <a:off x="6735073" y="2619330"/>
            <a:ext cx="144015" cy="107950"/>
            <a:chOff x="6858000" y="5553248"/>
            <a:chExt cx="144015" cy="108000"/>
          </a:xfrm>
        </p:grpSpPr>
        <p:cxnSp>
          <p:nvCxnSpPr>
            <p:cNvPr id="21" name="Connecteur droit 20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7031710" y="49653"/>
          <a:ext cx="703495" cy="669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53" name="Équation" r:id="rId3" imgW="406080" imgH="393480" progId="Equation.3">
                  <p:embed/>
                </p:oleObj>
              </mc:Choice>
              <mc:Fallback>
                <p:oleObj name="Équation" r:id="rId3" imgW="406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1710" y="49653"/>
                        <a:ext cx="703495" cy="6692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cteur droit 15"/>
          <p:cNvCxnSpPr/>
          <p:nvPr/>
        </p:nvCxnSpPr>
        <p:spPr>
          <a:xfrm rot="16200000" flipH="1">
            <a:off x="6432006" y="1287584"/>
            <a:ext cx="996630" cy="28149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496472" y="2774699"/>
            <a:ext cx="1846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259486" y="3027911"/>
            <a:ext cx="4713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Times"/>
                <a:cs typeface="Times"/>
              </a:rPr>
              <a:t>dislocations form low angle grain boundaries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6989939" y="1117201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d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 cstate="print"/>
          <a:srcRect t="51989"/>
          <a:stretch>
            <a:fillRect/>
          </a:stretch>
        </p:blipFill>
        <p:spPr bwMode="auto">
          <a:xfrm>
            <a:off x="553320" y="4321456"/>
            <a:ext cx="3706166" cy="206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3240" y="4321456"/>
            <a:ext cx="2516213" cy="196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ZoneTexte 55"/>
          <p:cNvSpPr txBox="1"/>
          <p:nvPr/>
        </p:nvSpPr>
        <p:spPr>
          <a:xfrm>
            <a:off x="1283605" y="6394691"/>
            <a:ext cx="227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Iwasa et al. JLTP 1995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5446117" y="6386175"/>
            <a:ext cx="295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Burns et al. Phys Rev. B 2008</a:t>
            </a:r>
          </a:p>
        </p:txBody>
      </p:sp>
    </p:spTree>
    <p:extLst>
      <p:ext uri="{BB962C8B-B14F-4D97-AF65-F5344CB8AC3E}">
        <p14:creationId xmlns:p14="http://schemas.microsoft.com/office/powerpoint/2010/main" val="295103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945041" y="228600"/>
            <a:ext cx="7346542" cy="7446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plasticité d’un cristal</a:t>
            </a:r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: </a:t>
            </a:r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glissement des dislocations</a:t>
            </a:r>
            <a:endParaRPr lang="fr-FR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true-g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563" y="2193328"/>
            <a:ext cx="4107115" cy="3299158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865580" y="1387004"/>
            <a:ext cx="4115851" cy="3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 b="1" i="1" dirty="0" smtClean="0">
                <a:latin typeface="Times"/>
                <a:cs typeface="Times"/>
              </a:rPr>
              <a:t>une contrainte </a:t>
            </a:r>
            <a:r>
              <a:rPr lang="fr-FR" sz="2400" b="1" i="1" dirty="0" err="1" smtClean="0">
                <a:latin typeface="Times"/>
                <a:cs typeface="Times"/>
              </a:rPr>
              <a:t>appliqée</a:t>
            </a:r>
            <a:r>
              <a:rPr lang="fr-FR" sz="2400" b="1" i="1" dirty="0" smtClean="0">
                <a:latin typeface="Times"/>
                <a:cs typeface="Times"/>
              </a:rPr>
              <a:t> </a:t>
            </a:r>
            <a:r>
              <a:rPr lang="fr-FR" sz="24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</a:p>
          <a:p>
            <a:r>
              <a:rPr lang="fr-FR" sz="2400" b="1" i="1" dirty="0" smtClean="0">
                <a:latin typeface="Times"/>
                <a:cs typeface="Times"/>
              </a:rPr>
              <a:t>la déformation </a:t>
            </a:r>
            <a:r>
              <a:rPr lang="fr-FR" sz="24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400" b="1" i="1" dirty="0" smtClean="0">
                <a:solidFill>
                  <a:srgbClr val="FF0000"/>
                </a:solidFill>
                <a:latin typeface="Times"/>
                <a:cs typeface="Times"/>
              </a:rPr>
              <a:t>  est la somme de </a:t>
            </a:r>
            <a:endParaRPr lang="fr-FR" sz="2400" b="1" i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sz="24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4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lat</a:t>
            </a:r>
            <a:r>
              <a:rPr lang="fr-FR" sz="2400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400" b="1" i="1" dirty="0" smtClean="0">
                <a:latin typeface="Times"/>
                <a:cs typeface="Times"/>
              </a:rPr>
              <a:t>due </a:t>
            </a:r>
            <a:r>
              <a:rPr lang="fr-FR" sz="2400" b="1" i="1" dirty="0" smtClean="0">
                <a:latin typeface="Times"/>
                <a:cs typeface="Times"/>
              </a:rPr>
              <a:t>à la déformation du réseau et de </a:t>
            </a:r>
            <a:endParaRPr lang="fr-FR" sz="2400" b="1" i="1" dirty="0" smtClean="0">
              <a:latin typeface="Times"/>
              <a:cs typeface="Times"/>
            </a:endParaRPr>
          </a:p>
          <a:p>
            <a:r>
              <a:rPr lang="fr-FR" sz="24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4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dis</a:t>
            </a:r>
            <a:r>
              <a:rPr lang="fr-FR" sz="2400" b="1" i="1" baseline="-25000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400" b="1" i="1" dirty="0" smtClean="0">
                <a:latin typeface="Times"/>
                <a:cs typeface="Times"/>
              </a:rPr>
              <a:t>due to </a:t>
            </a:r>
            <a:r>
              <a:rPr lang="fr-FR" sz="2400" b="1" i="1" dirty="0" smtClean="0">
                <a:latin typeface="Times"/>
                <a:cs typeface="Times"/>
              </a:rPr>
              <a:t>au déplacement des dislocations</a:t>
            </a:r>
            <a:endParaRPr lang="fr-FR" sz="2400" b="1" i="1" dirty="0" smtClean="0">
              <a:latin typeface="Times"/>
              <a:cs typeface="Times"/>
            </a:endParaRPr>
          </a:p>
          <a:p>
            <a:endParaRPr lang="fr-FR" sz="2400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 algn="l">
              <a:buFont typeface="Symbol" charset="0"/>
              <a:buChar char="s"/>
            </a:pPr>
            <a:r>
              <a:rPr lang="fr-FR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= </a:t>
            </a:r>
            <a:r>
              <a:rPr lang="fr-FR" sz="3200" b="1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3200" b="1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eff</a:t>
            </a:r>
            <a:r>
              <a:rPr lang="fr-FR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 (</a:t>
            </a:r>
            <a:r>
              <a:rPr lang="fr-FR" sz="32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32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lat</a:t>
            </a:r>
            <a:r>
              <a:rPr lang="fr-FR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 + </a:t>
            </a:r>
            <a:r>
              <a:rPr lang="fr-FR" sz="32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32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dis</a:t>
            </a:r>
            <a:r>
              <a:rPr lang="fr-FR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65580" y="5073484"/>
            <a:ext cx="411585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solidFill>
                  <a:srgbClr val="0000FF"/>
                </a:solidFill>
                <a:latin typeface="Times"/>
                <a:cs typeface="Times"/>
              </a:rPr>
              <a:t>le module de cisaillement  </a:t>
            </a:r>
            <a:r>
              <a:rPr lang="fr-FR" sz="2400" b="1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2400" b="1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eff</a:t>
            </a:r>
            <a:r>
              <a:rPr lang="fr-FR" sz="24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400" b="1" i="1" dirty="0" smtClean="0">
                <a:latin typeface="Times"/>
                <a:cs typeface="Times"/>
              </a:rPr>
              <a:t>est réduit si les dislocations sont mobiles</a:t>
            </a:r>
            <a:endParaRPr lang="fr-FR" sz="2400" b="1" i="1" dirty="0">
              <a:latin typeface="Times"/>
              <a:cs typeface="Time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45753" y="1810336"/>
            <a:ext cx="1432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cisaillement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6277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617816" y="228599"/>
            <a:ext cx="7914104" cy="69382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comment les dislocations se déplacent</a:t>
            </a:r>
            <a:endParaRPr lang="fr-FR" sz="2800" b="1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6011" y="5523118"/>
            <a:ext cx="8537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latin typeface="Times"/>
                <a:cs typeface="Times"/>
              </a:rPr>
              <a:t>réseau pé</a:t>
            </a:r>
            <a:r>
              <a:rPr lang="fr-FR" sz="2000" b="1" i="1" dirty="0" smtClean="0">
                <a:latin typeface="Times"/>
                <a:cs typeface="Times"/>
              </a:rPr>
              <a:t>riodique. </a:t>
            </a:r>
            <a:r>
              <a:rPr lang="fr-FR" sz="2000" b="1" i="1" dirty="0" smtClean="0">
                <a:latin typeface="Times"/>
                <a:cs typeface="Times"/>
              </a:rPr>
              <a:t>Barrières d’é</a:t>
            </a:r>
            <a:r>
              <a:rPr lang="fr-FR" sz="2000" b="1" i="1" dirty="0" smtClean="0">
                <a:latin typeface="Times"/>
                <a:cs typeface="Times"/>
              </a:rPr>
              <a:t>nergie à franchir</a:t>
            </a:r>
            <a:r>
              <a:rPr lang="fr-FR" sz="2000" b="1" i="1" dirty="0" smtClean="0">
                <a:latin typeface="Times"/>
                <a:cs typeface="Times"/>
              </a:rPr>
              <a:t> </a:t>
            </a:r>
            <a:endParaRPr lang="fr-FR" sz="2000" b="1" i="1" dirty="0" smtClean="0">
              <a:latin typeface="Times"/>
              <a:cs typeface="Times"/>
            </a:endParaRPr>
          </a:p>
          <a:p>
            <a:pPr algn="ctr"/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En réalité, les </a:t>
            </a:r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kinks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se délacent, pas les dislocations en bloc </a:t>
            </a:r>
            <a:endParaRPr lang="fr-FR" sz="2000" b="1" i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pPr algn="ctr"/>
            <a:r>
              <a:rPr lang="fr-FR" sz="2000" b="1" i="1" dirty="0" smtClean="0">
                <a:solidFill>
                  <a:srgbClr val="3366FF"/>
                </a:solidFill>
                <a:latin typeface="Times"/>
                <a:cs typeface="Times"/>
              </a:rPr>
              <a:t>plus difficile de monter en déplaçant des </a:t>
            </a:r>
            <a:r>
              <a:rPr lang="fr-FR" sz="2000" b="1" i="1" dirty="0" err="1" smtClean="0">
                <a:solidFill>
                  <a:srgbClr val="3366FF"/>
                </a:solidFill>
                <a:latin typeface="Times"/>
                <a:cs typeface="Times"/>
              </a:rPr>
              <a:t>jogs</a:t>
            </a:r>
            <a:endParaRPr lang="fr-FR" sz="2000" b="1" i="1" dirty="0">
              <a:solidFill>
                <a:srgbClr val="3366FF"/>
              </a:solidFill>
              <a:latin typeface="Times"/>
              <a:cs typeface="Times"/>
            </a:endParaRPr>
          </a:p>
        </p:txBody>
      </p:sp>
      <p:pic>
        <p:nvPicPr>
          <p:cNvPr id="2" name="Image 1" descr="jogs&amp;kink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91" y="1083715"/>
            <a:ext cx="5440954" cy="434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3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7349" y="171888"/>
            <a:ext cx="839805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plasticité </a:t>
            </a:r>
            <a:r>
              <a:rPr lang="fr-FR" sz="2400" b="1" dirty="0" smtClean="0">
                <a:latin typeface="Times New Roman"/>
                <a:cs typeface="Times New Roman"/>
              </a:rPr>
              <a:t>géante (« superplasticité ») </a:t>
            </a:r>
          </a:p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si les dislocations bougent très facilement. </a:t>
            </a:r>
          </a:p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ici, les </a:t>
            </a:r>
            <a:r>
              <a:rPr lang="fr-FR" sz="2400" b="1" dirty="0" smtClean="0">
                <a:latin typeface="Times New Roman"/>
                <a:cs typeface="Times New Roman"/>
              </a:rPr>
              <a:t>dislocations </a:t>
            </a:r>
            <a:r>
              <a:rPr lang="fr-FR" sz="2400" b="1" dirty="0" smtClean="0">
                <a:latin typeface="Times New Roman"/>
                <a:cs typeface="Times New Roman"/>
              </a:rPr>
              <a:t>vibrent comme </a:t>
            </a:r>
            <a:r>
              <a:rPr lang="fr-FR" sz="2400" b="1" dirty="0" smtClean="0">
                <a:latin typeface="Times New Roman"/>
                <a:cs typeface="Times New Roman"/>
              </a:rPr>
              <a:t>des cordes de violon </a:t>
            </a:r>
            <a:endParaRPr lang="fr-FR" sz="2400" b="1" dirty="0" smtClean="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(</a:t>
            </a:r>
            <a:r>
              <a:rPr lang="fr-FR" sz="2400" b="1" dirty="0" smtClean="0">
                <a:latin typeface="Times New Roman"/>
                <a:cs typeface="Times New Roman"/>
              </a:rPr>
              <a:t>mais </a:t>
            </a:r>
            <a:r>
              <a:rPr lang="fr-FR" sz="2400" b="1" dirty="0">
                <a:latin typeface="Times New Roman"/>
                <a:cs typeface="Times New Roman"/>
              </a:rPr>
              <a:t>par effet tunnel </a:t>
            </a:r>
            <a:r>
              <a:rPr lang="fr-FR" sz="2400" b="1" dirty="0" smtClean="0">
                <a:latin typeface="Times New Roman"/>
                <a:cs typeface="Times New Roman"/>
              </a:rPr>
              <a:t>) 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0769" y="2087951"/>
            <a:ext cx="8494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"/>
                <a:cs typeface="Times"/>
              </a:rPr>
              <a:t>une réduction de 86</a:t>
            </a:r>
            <a:r>
              <a:rPr lang="fr-FR" b="1" dirty="0">
                <a:latin typeface="Times"/>
                <a:cs typeface="Times"/>
              </a:rPr>
              <a:t>% </a:t>
            </a:r>
            <a:r>
              <a:rPr lang="fr-FR" b="1" dirty="0" smtClean="0">
                <a:latin typeface="Times"/>
                <a:cs typeface="Times"/>
              </a:rPr>
              <a:t>pour c</a:t>
            </a:r>
            <a:r>
              <a:rPr lang="fr-FR" b="1" baseline="-25000" dirty="0" smtClean="0">
                <a:latin typeface="Times"/>
                <a:cs typeface="Times"/>
              </a:rPr>
              <a:t>44</a:t>
            </a:r>
            <a:r>
              <a:rPr lang="fr-FR" b="1" dirty="0" smtClean="0">
                <a:latin typeface="Times"/>
                <a:cs typeface="Times"/>
              </a:rPr>
              <a:t> signifie que la déformation est principalement due </a:t>
            </a:r>
          </a:p>
          <a:p>
            <a:r>
              <a:rPr lang="fr-FR" b="1" dirty="0" smtClean="0">
                <a:latin typeface="Times"/>
                <a:cs typeface="Times"/>
              </a:rPr>
              <a:t>au mouvement des dislocations. La contrainte est </a:t>
            </a:r>
            <a:endParaRPr lang="fr-FR" b="1" dirty="0">
              <a:latin typeface="Times"/>
              <a:cs typeface="Times"/>
            </a:endParaRPr>
          </a:p>
          <a:p>
            <a:pPr marL="285750" indent="-285750">
              <a:buFont typeface="Symbol" charset="0"/>
              <a:buChar char="s"/>
            </a:pPr>
            <a:r>
              <a:rPr lang="fr-FR" b="1" dirty="0" smtClean="0">
                <a:latin typeface="Times"/>
                <a:cs typeface="Times"/>
              </a:rPr>
              <a:t>= </a:t>
            </a:r>
            <a:r>
              <a:rPr lang="fr-FR" b="1" dirty="0">
                <a:latin typeface="Times"/>
                <a:cs typeface="Times"/>
              </a:rPr>
              <a:t>c</a:t>
            </a:r>
            <a:r>
              <a:rPr lang="fr-FR" b="1" baseline="-25000" dirty="0">
                <a:latin typeface="Times"/>
                <a:cs typeface="Times"/>
              </a:rPr>
              <a:t>44</a:t>
            </a:r>
            <a:r>
              <a:rPr lang="fr-FR" b="1" dirty="0">
                <a:latin typeface="Times"/>
                <a:cs typeface="Times"/>
              </a:rPr>
              <a:t> (</a:t>
            </a:r>
            <a:r>
              <a:rPr lang="fr-FR" b="1" dirty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 dirty="0">
                <a:solidFill>
                  <a:srgbClr val="FF0000"/>
                </a:solidFill>
                <a:latin typeface="Times"/>
                <a:cs typeface="Times"/>
              </a:rPr>
              <a:t>l</a:t>
            </a:r>
            <a:r>
              <a:rPr lang="fr-FR" b="1" dirty="0">
                <a:latin typeface="Times"/>
                <a:cs typeface="Times"/>
              </a:rPr>
              <a:t> + </a:t>
            </a:r>
            <a:r>
              <a:rPr lang="fr-FR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 dirty="0" err="1">
                <a:solidFill>
                  <a:srgbClr val="0000FF"/>
                </a:solidFill>
                <a:latin typeface="Times"/>
                <a:cs typeface="Times"/>
              </a:rPr>
              <a:t>d</a:t>
            </a:r>
            <a:r>
              <a:rPr lang="fr-FR" b="1" dirty="0">
                <a:latin typeface="Times"/>
                <a:cs typeface="Times"/>
              </a:rPr>
              <a:t>) </a:t>
            </a:r>
            <a:endParaRPr lang="fr-FR" b="1" dirty="0" smtClean="0">
              <a:latin typeface="Times"/>
              <a:cs typeface="Times"/>
            </a:endParaRPr>
          </a:p>
          <a:p>
            <a:pPr marL="285750" indent="-285750">
              <a:buFont typeface="Symbol" charset="0"/>
              <a:buChar char="s"/>
            </a:pPr>
            <a:r>
              <a:rPr lang="fr-FR" b="1" dirty="0" smtClean="0">
                <a:latin typeface="Times"/>
                <a:cs typeface="Times"/>
              </a:rPr>
              <a:t>où il y a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une déformation du réseau élastique </a:t>
            </a:r>
            <a:r>
              <a:rPr lang="fr-FR" b="1" dirty="0" smtClean="0">
                <a:latin typeface="Times"/>
                <a:cs typeface="Times"/>
              </a:rPr>
              <a:t>et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déformation due aux dislocations</a:t>
            </a:r>
            <a:endParaRPr lang="fr-FR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07349" y="3504361"/>
            <a:ext cx="7782186" cy="3109670"/>
            <a:chOff x="407349" y="4017407"/>
            <a:chExt cx="7782186" cy="3109670"/>
          </a:xfrm>
        </p:grpSpPr>
        <p:sp>
          <p:nvSpPr>
            <p:cNvPr id="4" name="ZoneTexte 3"/>
            <p:cNvSpPr txBox="1"/>
            <p:nvPr/>
          </p:nvSpPr>
          <p:spPr>
            <a:xfrm>
              <a:off x="407349" y="4017407"/>
              <a:ext cx="4934201" cy="286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latin typeface="Times"/>
                  <a:cs typeface="Times"/>
                </a:rPr>
                <a:t>quel est le déplacement de ces dislocations ?</a:t>
              </a:r>
              <a:endParaRPr lang="fr-FR" b="1" dirty="0">
                <a:solidFill>
                  <a:srgbClr val="FF0000"/>
                </a:solidFill>
                <a:latin typeface="Times"/>
                <a:cs typeface="Times"/>
              </a:endParaRPr>
            </a:p>
            <a:p>
              <a:r>
                <a:rPr lang="fr-FR" b="1" dirty="0" smtClean="0">
                  <a:latin typeface="Times"/>
                  <a:cs typeface="Times"/>
                </a:rPr>
                <a:t>avec </a:t>
              </a:r>
              <a:r>
                <a:rPr lang="fr-FR" b="1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e</a:t>
              </a:r>
              <a:r>
                <a:rPr lang="fr-FR" b="1" baseline="-25000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d</a:t>
              </a:r>
              <a:r>
                <a:rPr lang="fr-FR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 ~ </a:t>
              </a:r>
              <a:r>
                <a:rPr lang="fr-FR" b="1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10</a:t>
              </a:r>
              <a:r>
                <a:rPr lang="fr-FR" b="1" baseline="30000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-8 </a:t>
              </a:r>
              <a:r>
                <a:rPr lang="fr-FR" b="1" dirty="0">
                  <a:solidFill>
                    <a:srgbClr val="0000FF"/>
                  </a:solidFill>
                  <a:latin typeface="Times"/>
                  <a:cs typeface="Times"/>
                </a:rPr>
                <a:t> 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~ </a:t>
              </a:r>
              <a:r>
                <a:rPr lang="fr-FR" b="1" baseline="-25000" dirty="0" smtClean="0">
                  <a:solidFill>
                    <a:srgbClr val="0000FF"/>
                  </a:solidFill>
                  <a:latin typeface="Times"/>
                  <a:cs typeface="Times"/>
                </a:rPr>
                <a:t> 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</a:t>
              </a:r>
              <a:r>
                <a:rPr lang="fr-FR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L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</a:t>
              </a:r>
              <a:r>
                <a:rPr lang="fr-FR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d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l b</a:t>
              </a:r>
            </a:p>
            <a:p>
              <a:r>
                <a:rPr lang="fr-FR" b="1" dirty="0" smtClean="0">
                  <a:latin typeface="Times"/>
                  <a:cs typeface="Times"/>
                </a:rPr>
                <a:t>où </a:t>
              </a:r>
              <a:r>
                <a:rPr lang="fr-FR" b="1" dirty="0" smtClean="0">
                  <a:latin typeface="Symbol" charset="2"/>
                  <a:cs typeface="Symbol" charset="2"/>
                </a:rPr>
                <a:t>L </a:t>
              </a:r>
              <a:r>
                <a:rPr lang="fr-FR" b="1" dirty="0">
                  <a:latin typeface="Times"/>
                  <a:cs typeface="Times"/>
                </a:rPr>
                <a:t>: </a:t>
              </a:r>
              <a:r>
                <a:rPr lang="fr-FR" b="1" dirty="0" smtClean="0">
                  <a:latin typeface="Times"/>
                  <a:cs typeface="Times"/>
                </a:rPr>
                <a:t>densité des dislocation ~ </a:t>
              </a:r>
              <a:r>
                <a:rPr lang="fr-FR" b="1" dirty="0">
                  <a:latin typeface="Times"/>
                  <a:cs typeface="Times"/>
                </a:rPr>
                <a:t>100 cm</a:t>
              </a:r>
              <a:r>
                <a:rPr lang="fr-FR" b="1" baseline="30000" dirty="0">
                  <a:latin typeface="Times"/>
                  <a:cs typeface="Times"/>
                </a:rPr>
                <a:t>-2</a:t>
              </a:r>
            </a:p>
            <a:p>
              <a:r>
                <a:rPr lang="fr-FR" b="1" dirty="0" smtClean="0">
                  <a:latin typeface="Times"/>
                  <a:cs typeface="Times"/>
                </a:rPr>
                <a:t>b </a:t>
              </a:r>
              <a:r>
                <a:rPr lang="fr-FR" b="1" dirty="0">
                  <a:latin typeface="Times"/>
                  <a:cs typeface="Times"/>
                </a:rPr>
                <a:t>: </a:t>
              </a:r>
              <a:r>
                <a:rPr lang="fr-FR" b="1" dirty="0" smtClean="0">
                  <a:latin typeface="Times"/>
                  <a:cs typeface="Times"/>
                </a:rPr>
                <a:t>vecteur de Burgers ~ 3 Angstrom</a:t>
              </a:r>
            </a:p>
            <a:p>
              <a:endParaRPr lang="fr-FR" b="1" dirty="0">
                <a:latin typeface="Times New Roman"/>
                <a:cs typeface="Times New Roman"/>
              </a:endParaRPr>
            </a:p>
            <a:p>
              <a:r>
                <a:rPr lang="fr-FR" b="1" dirty="0" smtClean="0">
                  <a:latin typeface="Times New Roman"/>
                  <a:cs typeface="Times New Roman"/>
                </a:rPr>
                <a:t>on trouve un ordre de grandeur:</a:t>
              </a:r>
            </a:p>
            <a:p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les dislocations se déplacent de 80 </a:t>
              </a:r>
              <a:r>
                <a:rPr lang="fr-FR" b="1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m </a:t>
              </a:r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à 16 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kHz, </a:t>
              </a:r>
              <a:endParaRPr lang="fr-FR" b="1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  <a:p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à </a:t>
              </a:r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typiquement 8 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m/s</a:t>
              </a:r>
            </a:p>
            <a:p>
              <a:endParaRPr lang="fr-FR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  <a:p>
              <a:r>
                <a:rPr lang="fr-FR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Mais quelles dislocations dans quel plan ?</a:t>
              </a:r>
              <a:endParaRPr lang="fr-FR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grpSp>
          <p:nvGrpSpPr>
            <p:cNvPr id="5" name="Grouper 4"/>
            <p:cNvGrpSpPr/>
            <p:nvPr/>
          </p:nvGrpSpPr>
          <p:grpSpPr>
            <a:xfrm>
              <a:off x="5309215" y="4247077"/>
              <a:ext cx="2880320" cy="2880000"/>
              <a:chOff x="395536" y="3695229"/>
              <a:chExt cx="2880320" cy="2880000"/>
            </a:xfrm>
          </p:grpSpPr>
          <p:sp>
            <p:nvSpPr>
              <p:cNvPr id="6" name="Corde 5"/>
              <p:cNvSpPr/>
              <p:nvPr/>
            </p:nvSpPr>
            <p:spPr>
              <a:xfrm>
                <a:off x="395536" y="3695229"/>
                <a:ext cx="2880320" cy="2880000"/>
              </a:xfrm>
              <a:prstGeom prst="chord">
                <a:avLst>
                  <a:gd name="adj1" fmla="val 12738166"/>
                  <a:gd name="adj2" fmla="val 1963644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Connecteur droit avec flèche 6"/>
              <p:cNvCxnSpPr/>
              <p:nvPr/>
            </p:nvCxnSpPr>
            <p:spPr>
              <a:xfrm>
                <a:off x="467544" y="4507532"/>
                <a:ext cx="266429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ZoneTexte 7"/>
              <p:cNvSpPr txBox="1"/>
              <p:nvPr/>
            </p:nvSpPr>
            <p:spPr>
              <a:xfrm>
                <a:off x="1594798" y="4427820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Times New Roman"/>
                    <a:cs typeface="Times New Roman"/>
                  </a:rPr>
                  <a:t>L</a:t>
                </a:r>
                <a:r>
                  <a:rPr lang="en-US" baseline="-25000" dirty="0" err="1" smtClean="0">
                    <a:latin typeface="Times New Roman"/>
                    <a:cs typeface="Times New Roman"/>
                  </a:rPr>
                  <a:t>n</a:t>
                </a:r>
                <a:endParaRPr lang="en-US" baseline="-25000" dirty="0">
                  <a:latin typeface="Times New Roman"/>
                  <a:cs typeface="Times New Roman"/>
                </a:endParaRPr>
              </a:p>
            </p:txBody>
          </p:sp>
          <p:cxnSp>
            <p:nvCxnSpPr>
              <p:cNvPr id="9" name="Connecteur droit avec flèche 8"/>
              <p:cNvCxnSpPr>
                <a:stCxn id="6" idx="2"/>
              </p:cNvCxnSpPr>
              <p:nvPr/>
            </p:nvCxnSpPr>
            <p:spPr>
              <a:xfrm rot="5400000" flipH="1" flipV="1">
                <a:off x="1501303" y="4026765"/>
                <a:ext cx="665924" cy="28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/>
              <p:cNvSpPr txBox="1"/>
              <p:nvPr/>
            </p:nvSpPr>
            <p:spPr>
              <a:xfrm>
                <a:off x="1763688" y="3767237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δ</a:t>
                </a:r>
                <a:r>
                  <a:rPr lang="fr-FR" dirty="0" smtClean="0">
                    <a:latin typeface="+mn-lt"/>
                  </a:rPr>
                  <a:t>l</a:t>
                </a:r>
                <a:endParaRPr lang="en-US" dirty="0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267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5333782" cy="1152128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découverte de la superfluidité:</a:t>
            </a:r>
            <a:br>
              <a:rPr lang="fr-FR" sz="36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</a:br>
            <a:r>
              <a:rPr lang="fr-FR" sz="36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deux 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articles c</a:t>
            </a:r>
            <a:r>
              <a:rPr lang="fr-FR" altLang="ja-JP" sz="3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ôte à côte</a:t>
            </a:r>
            <a:endParaRPr lang="fr-FR" sz="36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5796136" cy="3528392"/>
          </a:xfrm>
        </p:spPr>
        <p:txBody>
          <a:bodyPr>
            <a:noAutofit/>
          </a:bodyPr>
          <a:lstStyle/>
          <a:p>
            <a:pPr indent="0">
              <a:lnSpc>
                <a:spcPct val="90000"/>
              </a:lnSpc>
              <a:spcBef>
                <a:spcPts val="0"/>
              </a:spcBef>
              <a:buFontTx/>
              <a:buNone/>
            </a:pPr>
            <a:r>
              <a:rPr lang="fr-FR" sz="2000" b="1" i="1" dirty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P. </a:t>
            </a:r>
            <a:r>
              <a:rPr lang="fr-FR" sz="2000" b="1" i="1" dirty="0" err="1" smtClean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Kapitza</a:t>
            </a:r>
            <a:r>
              <a:rPr lang="fr-FR" sz="2000" b="1" i="1" dirty="0" smtClean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 (Moscou)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« 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Viscosity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of 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liquid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helium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below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the lambda point », Nature n°141 (janvier 1938), page 74 (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received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December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3, 1937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): </a:t>
            </a:r>
            <a:endParaRPr lang="fr-FR" sz="2000" b="1" i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indent="0">
              <a:lnSpc>
                <a:spcPct val="90000"/>
              </a:lnSpc>
              <a:spcBef>
                <a:spcPts val="0"/>
              </a:spcBef>
              <a:buFontTx/>
              <a:buNone/>
            </a:pPr>
            <a:r>
              <a:rPr lang="fr-FR" sz="20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en </a:t>
            </a:r>
            <a:r>
              <a:rPr lang="fr-FR" sz="2000" b="1" i="1" dirty="0">
                <a:solidFill>
                  <a:srgbClr val="0000FF"/>
                </a:solidFill>
                <a:latin typeface="Times New Roman"/>
                <a:cs typeface="Times New Roman"/>
              </a:rPr>
              <a:t>dessous de 2,2 K, écoulement très rapide dans une fente de 0,5 microns entre 2 disques </a:t>
            </a:r>
            <a:r>
              <a:rPr lang="fr-FR" sz="20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polis</a:t>
            </a:r>
          </a:p>
          <a:p>
            <a:pPr marL="0" indent="0">
              <a:spcBef>
                <a:spcPts val="0"/>
              </a:spcBef>
              <a:buNone/>
            </a:pPr>
            <a:endParaRPr lang="fr-FR" sz="2000" b="1" i="1" dirty="0">
              <a:solidFill>
                <a:srgbClr val="0000FF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indent="0">
              <a:lnSpc>
                <a:spcPct val="90000"/>
              </a:lnSpc>
              <a:spcBef>
                <a:spcPts val="0"/>
              </a:spcBef>
              <a:buFontTx/>
              <a:buNone/>
            </a:pPr>
            <a:r>
              <a:rPr lang="fr-FR" sz="2000" b="1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JF Allen et A.D.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Misener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(Cambridge)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« Flow of 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liquid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helium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II », page 75 (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received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December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22, 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1937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): 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le </a:t>
            </a:r>
            <a:r>
              <a:rPr lang="fr-FR" sz="2000" b="1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long de fins capillaires, 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à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T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&lt;2,2K, l’écoulement </a:t>
            </a:r>
            <a:r>
              <a:rPr lang="fr-FR" sz="2000" b="1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est indépendant de la pression et </a:t>
            </a:r>
            <a:r>
              <a:rPr lang="fr-FR" altLang="ja-JP" sz="2000" b="1" i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du </a:t>
            </a:r>
            <a:r>
              <a:rPr lang="fr-FR" altLang="ja-JP" sz="2000" b="1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diamètre du capillaire (de 10 microns à 1 mm)</a:t>
            </a:r>
            <a:endParaRPr lang="fr-FR" sz="2000" b="1" i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Tx/>
              <a:buNone/>
            </a:pPr>
            <a:endParaRPr lang="fr-FR" sz="2000" b="1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Tx/>
              <a:buNone/>
            </a:pPr>
            <a:r>
              <a:rPr lang="fr-FR" sz="2000" b="1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endParaRPr lang="fr-FR" sz="2000" b="1" i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95536" y="4659986"/>
            <a:ext cx="8506802" cy="204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Qui a </a:t>
            </a:r>
            <a:r>
              <a:rPr lang="fr-FR" sz="2000" b="1" i="1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trouvé le premier ? Piotr </a:t>
            </a:r>
            <a:r>
              <a:rPr lang="fr-FR" sz="2000" b="1" i="1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Kapitza</a:t>
            </a:r>
            <a:r>
              <a:rPr lang="fr-FR" sz="2000" b="1" i="1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?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fr-FR" sz="2000" b="1" i="1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Allen et </a:t>
            </a:r>
            <a:r>
              <a:rPr lang="fr-FR" sz="2000" b="1" i="1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Misener</a:t>
            </a:r>
            <a:r>
              <a:rPr lang="fr-FR" sz="2000" b="1" i="1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citent leur concurrent </a:t>
            </a:r>
            <a:r>
              <a:rPr lang="fr-FR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Kapitza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endParaRPr lang="fr-FR" sz="2000" b="1" i="1" dirty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19 </a:t>
            </a:r>
            <a:r>
              <a:rPr lang="fr-FR" sz="2000" b="1" i="1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jours 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de retard</a:t>
            </a:r>
            <a:r>
              <a:rPr lang="fr-FR" altLang="ja-JP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fr-FR" altLang="ja-JP" sz="2000" b="1" i="1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: ont-ils simplement reproduit les travaux de </a:t>
            </a:r>
            <a:r>
              <a:rPr lang="fr-FR" altLang="ja-JP" sz="2000" b="1" i="1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Kapitza</a:t>
            </a:r>
            <a:r>
              <a:rPr lang="fr-FR" altLang="ja-JP" sz="2000" b="1" i="1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fr-FR" altLang="ja-JP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?Non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fr-FR" altLang="ja-JP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Est-ce l’inverse? non plus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fr-FR" altLang="ja-JP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Quels rapports entre Moscou et Cambridge en 1937</a:t>
            </a:r>
            <a:r>
              <a:rPr lang="fr-FR" altLang="ja-JP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? Qui a compris: London ou Landau ?</a:t>
            </a:r>
            <a:r>
              <a:rPr lang="fr-FR" altLang="ja-JP" sz="20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altLang="ja-JP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Kapitza</a:t>
            </a:r>
            <a:r>
              <a:rPr lang="fr-FR" altLang="ja-JP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prix Nobel </a:t>
            </a:r>
            <a:r>
              <a:rPr lang="fr-FR" altLang="ja-JP" sz="2000" b="1" i="1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1978 </a:t>
            </a:r>
            <a:r>
              <a:rPr lang="fr-FR" altLang="ja-JP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à </a:t>
            </a:r>
            <a:r>
              <a:rPr lang="fr-FR" altLang="ja-JP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Kapitza</a:t>
            </a:r>
            <a:r>
              <a:rPr lang="fr-FR" altLang="ja-JP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, pas </a:t>
            </a:r>
            <a:r>
              <a:rPr lang="fr-FR" altLang="ja-JP" sz="2000" b="1" i="1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Allen ni </a:t>
            </a:r>
            <a:r>
              <a:rPr lang="fr-FR" altLang="ja-JP" sz="2000" b="1" i="1" dirty="0" err="1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Misener</a:t>
            </a:r>
            <a:endParaRPr lang="fr-FR" altLang="ja-JP" sz="2000" b="1" i="1" dirty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</p:txBody>
      </p:sp>
      <p:pic>
        <p:nvPicPr>
          <p:cNvPr id="5" name="Picture 17" descr="kapitza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/>
          <a:stretch/>
        </p:blipFill>
        <p:spPr bwMode="auto">
          <a:xfrm>
            <a:off x="6046794" y="821184"/>
            <a:ext cx="2871875" cy="203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14932" r="50847" b="1880"/>
          <a:stretch/>
        </p:blipFill>
        <p:spPr bwMode="auto">
          <a:xfrm>
            <a:off x="6102118" y="2924945"/>
            <a:ext cx="280022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25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/>
      <p:bldP spid="870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3715" y="183210"/>
            <a:ext cx="4597291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est-ce vraiment c</a:t>
            </a:r>
            <a:r>
              <a:rPr lang="fr-FR" sz="2400" b="1" baseline="-25000" dirty="0" smtClean="0">
                <a:latin typeface="Times New Roman"/>
                <a:cs typeface="Times New Roman"/>
              </a:rPr>
              <a:t>44</a:t>
            </a:r>
            <a:r>
              <a:rPr lang="fr-FR" sz="2400" b="1" dirty="0" smtClean="0">
                <a:latin typeface="Times New Roman"/>
                <a:cs typeface="Times New Roman"/>
              </a:rPr>
              <a:t> qui varie?</a:t>
            </a:r>
          </a:p>
          <a:p>
            <a:pPr algn="ctr">
              <a:defRPr/>
            </a:pPr>
            <a:r>
              <a:rPr lang="fr-FR" sz="2000" b="1" dirty="0" smtClean="0">
                <a:latin typeface="Times New Roman"/>
                <a:cs typeface="Times New Roman"/>
              </a:rPr>
              <a:t>mesure directe sur cristaux orientés </a:t>
            </a:r>
            <a:endParaRPr lang="fr-FR" sz="2000" b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3714" y="1306908"/>
            <a:ext cx="4889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/>
                <a:cs typeface="Times New Roman"/>
              </a:rPr>
              <a:t>croissance du cristal orienté entre 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2 transducteurs piézo-électriques </a:t>
            </a:r>
          </a:p>
          <a:p>
            <a:endParaRPr lang="fr-FR" sz="1600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sz="1600" b="1" dirty="0" smtClean="0">
                <a:latin typeface="Times"/>
                <a:cs typeface="Times"/>
              </a:rPr>
              <a:t>très faible </a:t>
            </a:r>
            <a:r>
              <a:rPr lang="fr-FR" sz="1600" b="1" dirty="0">
                <a:solidFill>
                  <a:srgbClr val="FF0000"/>
                </a:solidFill>
                <a:latin typeface="Times"/>
                <a:cs typeface="Times"/>
              </a:rPr>
              <a:t>déplacement vertical ~ 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0.02 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Angström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déformation </a:t>
            </a:r>
            <a:r>
              <a:rPr lang="fr-FR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 ~ 10</a:t>
            </a:r>
            <a:r>
              <a:rPr lang="fr-FR" sz="1600" b="1" baseline="30000" dirty="0">
                <a:solidFill>
                  <a:srgbClr val="FF0000"/>
                </a:solidFill>
                <a:latin typeface="Times"/>
                <a:cs typeface="Times"/>
              </a:rPr>
              <a:t>-8</a:t>
            </a:r>
          </a:p>
          <a:p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contrainte de cisaillement vertical </a:t>
            </a:r>
            <a:r>
              <a:rPr lang="fr-FR" sz="16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fr-FR" sz="1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~ 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10</a:t>
            </a:r>
            <a:r>
              <a:rPr lang="fr-FR" sz="1600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-7 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bar </a:t>
            </a:r>
          </a:p>
          <a:p>
            <a:endParaRPr lang="fr-FR" sz="1600" b="1" dirty="0">
              <a:latin typeface="Times"/>
              <a:cs typeface="Times"/>
            </a:endParaRPr>
          </a:p>
          <a:p>
            <a:r>
              <a:rPr lang="fr-FR" sz="1600" b="1" dirty="0" smtClean="0">
                <a:latin typeface="Times"/>
                <a:cs typeface="Times"/>
              </a:rPr>
              <a:t>15mK to 1.4K, 0.2 Hz to 20 kHz</a:t>
            </a:r>
          </a:p>
        </p:txBody>
      </p:sp>
      <p:pic>
        <p:nvPicPr>
          <p:cNvPr id="13" name="Image 12" descr="DSC_0014-2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0" r="17065"/>
          <a:stretch/>
        </p:blipFill>
        <p:spPr>
          <a:xfrm>
            <a:off x="5176825" y="11298"/>
            <a:ext cx="3865363" cy="3561872"/>
          </a:xfrm>
          <a:prstGeom prst="rect">
            <a:avLst/>
          </a:prstGeom>
        </p:spPr>
      </p:pic>
      <p:pic>
        <p:nvPicPr>
          <p:cNvPr id="7" name="X2_facet_2312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9511" y="3573170"/>
            <a:ext cx="4117284" cy="3087963"/>
          </a:xfrm>
          <a:prstGeom prst="rect">
            <a:avLst/>
          </a:prstGeom>
        </p:spPr>
      </p:pic>
      <p:pic>
        <p:nvPicPr>
          <p:cNvPr id="8" name="Growing_X2c_02011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76825" y="3787672"/>
            <a:ext cx="3858682" cy="289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1368" y="304800"/>
            <a:ext cx="514746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différentes orientations  cristallines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pic>
        <p:nvPicPr>
          <p:cNvPr id="3" name="Image 2" descr="X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7" y="1604210"/>
            <a:ext cx="2821793" cy="1766313"/>
          </a:xfrm>
          <a:prstGeom prst="rect">
            <a:avLst/>
          </a:prstGeom>
        </p:spPr>
      </p:pic>
      <p:pic>
        <p:nvPicPr>
          <p:cNvPr id="4" name="Image 3" descr="X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16" y="1604210"/>
            <a:ext cx="1801060" cy="1766313"/>
          </a:xfrm>
          <a:prstGeom prst="rect">
            <a:avLst/>
          </a:prstGeom>
        </p:spPr>
      </p:pic>
      <p:pic>
        <p:nvPicPr>
          <p:cNvPr id="5" name="Image 4" descr="X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75" y="1604210"/>
            <a:ext cx="2878051" cy="1766313"/>
          </a:xfrm>
          <a:prstGeom prst="rect">
            <a:avLst/>
          </a:prstGeom>
        </p:spPr>
      </p:pic>
      <p:pic>
        <p:nvPicPr>
          <p:cNvPr id="7" name="Image 6" descr="X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7" y="4317986"/>
            <a:ext cx="2863727" cy="1766313"/>
          </a:xfrm>
          <a:prstGeom prst="rect">
            <a:avLst/>
          </a:prstGeom>
        </p:spPr>
      </p:pic>
      <p:pic>
        <p:nvPicPr>
          <p:cNvPr id="8" name="Image 7" descr="X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75" y="4317986"/>
            <a:ext cx="2614454" cy="176631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91368" y="3515898"/>
            <a:ext cx="47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X2</a:t>
            </a:r>
            <a:endParaRPr lang="fr-FR" b="1" dirty="0">
              <a:latin typeface="Times New Roman"/>
              <a:cs typeface="Times New Roman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03965" y="6291182"/>
            <a:ext cx="47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X5</a:t>
            </a:r>
            <a:endParaRPr lang="fr-FR" b="1" dirty="0">
              <a:latin typeface="Times New Roman"/>
              <a:cs typeface="Times New Roman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395537" y="3526780"/>
            <a:ext cx="47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X3</a:t>
            </a:r>
            <a:endParaRPr lang="fr-FR" b="1" dirty="0"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160126" y="3494514"/>
            <a:ext cx="47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X4</a:t>
            </a:r>
            <a:endParaRPr lang="fr-FR" b="1" dirty="0">
              <a:latin typeface="Times New Roman"/>
              <a:cs typeface="Times New Roman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160126" y="6291182"/>
            <a:ext cx="47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X6</a:t>
            </a:r>
            <a:endParaRPr lang="fr-FR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691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0" t="20551" r="22632" b="7631"/>
          <a:stretch>
            <a:fillRect/>
          </a:stretch>
        </p:blipFill>
        <p:spPr bwMode="auto">
          <a:xfrm>
            <a:off x="5653881" y="3050424"/>
            <a:ext cx="3262313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:\Users\ariel\Bureau\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19" y="304717"/>
            <a:ext cx="41068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47167" y="427276"/>
            <a:ext cx="2176497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X4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4101" name="ZoneTexte 4"/>
          <p:cNvSpPr txBox="1">
            <a:spLocks noChangeArrowheads="1"/>
          </p:cNvSpPr>
          <p:nvPr/>
        </p:nvSpPr>
        <p:spPr bwMode="auto">
          <a:xfrm>
            <a:off x="293521" y="4166520"/>
            <a:ext cx="476070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Times New Roman"/>
                <a:cs typeface="Times New Roman"/>
              </a:rPr>
              <a:t>Orientation : </a:t>
            </a:r>
            <a:r>
              <a:rPr lang="el-GR" b="1" dirty="0" smtClean="0">
                <a:latin typeface="Times New Roman"/>
                <a:cs typeface="Times New Roman"/>
              </a:rPr>
              <a:t>θ</a:t>
            </a:r>
            <a:r>
              <a:rPr lang="fr-FR" b="1" dirty="0" smtClean="0">
                <a:latin typeface="Times New Roman"/>
                <a:cs typeface="Times New Roman"/>
              </a:rPr>
              <a:t> = 56</a:t>
            </a:r>
            <a:r>
              <a:rPr lang="fr-FR" b="1" dirty="0">
                <a:latin typeface="Times New Roman"/>
                <a:cs typeface="Times New Roman"/>
              </a:rPr>
              <a:t>° ; </a:t>
            </a:r>
            <a:r>
              <a:rPr lang="el-GR" b="1" dirty="0" smtClean="0">
                <a:latin typeface="Times New Roman"/>
                <a:cs typeface="Times New Roman"/>
              </a:rPr>
              <a:t>φ</a:t>
            </a:r>
            <a:r>
              <a:rPr lang="fr-FR" b="1" dirty="0" smtClean="0">
                <a:latin typeface="Times New Roman"/>
                <a:cs typeface="Times New Roman"/>
              </a:rPr>
              <a:t> = 37</a:t>
            </a:r>
            <a:r>
              <a:rPr lang="fr-FR" b="1" dirty="0">
                <a:latin typeface="Times New Roman"/>
                <a:cs typeface="Times New Roman"/>
              </a:rPr>
              <a:t>°</a:t>
            </a:r>
          </a:p>
          <a:p>
            <a:pPr eaLnBrk="1" hangingPunct="1"/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smtClean="0">
                <a:latin typeface="Times New Roman"/>
                <a:cs typeface="Times New Roman"/>
              </a:rPr>
              <a:t>module de cisaillement vertical:</a:t>
            </a:r>
          </a:p>
          <a:p>
            <a:pPr eaLnBrk="1" hangingPunct="1"/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latin typeface="Times New Roman"/>
                <a:cs typeface="Times New Roman"/>
              </a:rPr>
              <a:t> = 0.078 (c</a:t>
            </a:r>
            <a:r>
              <a:rPr lang="fr-FR" b="1" baseline="-25000" dirty="0" smtClean="0">
                <a:latin typeface="Times New Roman"/>
                <a:cs typeface="Times New Roman"/>
              </a:rPr>
              <a:t>33</a:t>
            </a:r>
            <a:r>
              <a:rPr lang="fr-FR" b="1" dirty="0" smtClean="0">
                <a:latin typeface="Times New Roman"/>
                <a:cs typeface="Times New Roman"/>
              </a:rPr>
              <a:t> + c</a:t>
            </a:r>
            <a:r>
              <a:rPr lang="fr-FR" b="1" baseline="-25000" dirty="0" smtClean="0">
                <a:latin typeface="Times New Roman"/>
                <a:cs typeface="Times New Roman"/>
              </a:rPr>
              <a:t>12</a:t>
            </a:r>
            <a:r>
              <a:rPr lang="fr-FR" b="1" dirty="0" smtClean="0">
                <a:latin typeface="Times New Roman"/>
                <a:cs typeface="Times New Roman"/>
              </a:rPr>
              <a:t> – 2 c</a:t>
            </a:r>
            <a:r>
              <a:rPr lang="fr-FR" b="1" baseline="-25000" dirty="0" smtClean="0">
                <a:latin typeface="Times New Roman"/>
                <a:cs typeface="Times New Roman"/>
              </a:rPr>
              <a:t>13</a:t>
            </a:r>
            <a:r>
              <a:rPr lang="fr-FR" b="1" dirty="0" smtClean="0">
                <a:latin typeface="Times New Roman"/>
                <a:cs typeface="Times New Roman"/>
              </a:rPr>
              <a:t> )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0.25 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0.44 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pPr eaLnBrk="1" hangingPunct="1"/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smtClean="0">
                <a:latin typeface="Times New Roman"/>
                <a:cs typeface="Times New Roman"/>
              </a:rPr>
              <a:t>prédiction pour l’état rigide à basse </a:t>
            </a:r>
            <a:r>
              <a:rPr lang="fr-FR" b="1" dirty="0" err="1" smtClean="0">
                <a:latin typeface="Times New Roman"/>
                <a:cs typeface="Times New Roman"/>
              </a:rPr>
              <a:t>T</a:t>
            </a:r>
            <a:r>
              <a:rPr lang="fr-FR" b="1" dirty="0" smtClean="0">
                <a:latin typeface="Times New Roman"/>
                <a:cs typeface="Times New Roman"/>
              </a:rPr>
              <a:t>:</a:t>
            </a:r>
          </a:p>
          <a:p>
            <a:pPr eaLnBrk="1" hangingPunct="1"/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1.317 10</a:t>
            </a:r>
            <a:r>
              <a:rPr lang="fr-FR" b="1" baseline="30000" dirty="0" smtClean="0">
                <a:latin typeface="Times New Roman"/>
                <a:cs typeface="Times New Roman"/>
              </a:rPr>
              <a:t>7</a:t>
            </a:r>
            <a:r>
              <a:rPr lang="fr-FR" b="1" dirty="0" smtClean="0">
                <a:latin typeface="Times New Roman"/>
                <a:cs typeface="Times New Roman"/>
              </a:rPr>
              <a:t> Pa = 131.7 bar</a:t>
            </a:r>
            <a:endParaRPr lang="en-US" b="1" baseline="-25000" dirty="0">
              <a:latin typeface="Times New Roman"/>
              <a:cs typeface="Times New Roman"/>
            </a:endParaRPr>
          </a:p>
          <a:p>
            <a:pPr eaLnBrk="1" hangingPunct="1"/>
            <a:endParaRPr lang="fr-FR" b="1" baseline="-25000" dirty="0">
              <a:latin typeface="Times New Roman"/>
              <a:cs typeface="Times New Roman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6670851" y="3235157"/>
            <a:ext cx="668414" cy="944731"/>
            <a:chOff x="6670851" y="3235157"/>
            <a:chExt cx="668414" cy="944731"/>
          </a:xfrm>
        </p:grpSpPr>
        <p:cxnSp>
          <p:nvCxnSpPr>
            <p:cNvPr id="3" name="Connecteur droit avec flèche 2"/>
            <p:cNvCxnSpPr/>
            <p:nvPr/>
          </p:nvCxnSpPr>
          <p:spPr>
            <a:xfrm flipV="1">
              <a:off x="6670851" y="3235157"/>
              <a:ext cx="668414" cy="944731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/>
            <p:cNvSpPr txBox="1"/>
            <p:nvPr/>
          </p:nvSpPr>
          <p:spPr>
            <a:xfrm>
              <a:off x="6697597" y="3368846"/>
              <a:ext cx="3212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c</a:t>
              </a:r>
              <a:endParaRPr lang="fr-FR" sz="24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37" name="Grouper 36"/>
          <p:cNvGrpSpPr/>
          <p:nvPr/>
        </p:nvGrpSpPr>
        <p:grpSpPr>
          <a:xfrm>
            <a:off x="1275360" y="1348976"/>
            <a:ext cx="1848408" cy="2061413"/>
            <a:chOff x="1783344" y="934568"/>
            <a:chExt cx="1848408" cy="2061413"/>
          </a:xfrm>
        </p:grpSpPr>
        <p:grpSp>
          <p:nvGrpSpPr>
            <p:cNvPr id="32" name="Grouper 31"/>
            <p:cNvGrpSpPr/>
            <p:nvPr/>
          </p:nvGrpSpPr>
          <p:grpSpPr>
            <a:xfrm>
              <a:off x="1783344" y="934568"/>
              <a:ext cx="1848408" cy="2061413"/>
              <a:chOff x="1783344" y="934568"/>
              <a:chExt cx="1848408" cy="2061413"/>
            </a:xfrm>
          </p:grpSpPr>
          <p:grpSp>
            <p:nvGrpSpPr>
              <p:cNvPr id="31" name="Grouper 30"/>
              <p:cNvGrpSpPr/>
              <p:nvPr/>
            </p:nvGrpSpPr>
            <p:grpSpPr>
              <a:xfrm>
                <a:off x="1783344" y="934568"/>
                <a:ext cx="1848408" cy="2061413"/>
                <a:chOff x="1783344" y="934568"/>
                <a:chExt cx="1848408" cy="2061413"/>
              </a:xfrm>
            </p:grpSpPr>
            <p:cxnSp>
              <p:nvCxnSpPr>
                <p:cNvPr id="11" name="Connecteur droit avec flèche 10"/>
                <p:cNvCxnSpPr/>
                <p:nvPr/>
              </p:nvCxnSpPr>
              <p:spPr>
                <a:xfrm flipV="1">
                  <a:off x="2197772" y="1136316"/>
                  <a:ext cx="0" cy="1436436"/>
                </a:xfrm>
                <a:prstGeom prst="straightConnector1">
                  <a:avLst/>
                </a:prstGeom>
                <a:ln w="28575" cmpd="sng">
                  <a:solidFill>
                    <a:srgbClr val="0000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/>
                <p:cNvCxnSpPr/>
                <p:nvPr/>
              </p:nvCxnSpPr>
              <p:spPr>
                <a:xfrm>
                  <a:off x="2847473" y="1671052"/>
                  <a:ext cx="0" cy="5882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Arc 28"/>
                <p:cNvSpPr/>
                <p:nvPr/>
              </p:nvSpPr>
              <p:spPr>
                <a:xfrm>
                  <a:off x="1837256" y="1828703"/>
                  <a:ext cx="707872" cy="992046"/>
                </a:xfrm>
                <a:prstGeom prst="arc">
                  <a:avLst>
                    <a:gd name="adj1" fmla="val 16200000"/>
                    <a:gd name="adj2" fmla="val 19620983"/>
                  </a:avLst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" name="ZoneTexte 32"/>
                <p:cNvSpPr txBox="1"/>
                <p:nvPr/>
              </p:nvSpPr>
              <p:spPr>
                <a:xfrm>
                  <a:off x="2835998" y="1291047"/>
                  <a:ext cx="3212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400" b="1" dirty="0" smtClean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c</a:t>
                  </a:r>
                  <a:endParaRPr lang="fr-FR" sz="2400" b="1" dirty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4" name="ZoneTexte 33"/>
                <p:cNvSpPr txBox="1"/>
                <p:nvPr/>
              </p:nvSpPr>
              <p:spPr>
                <a:xfrm>
                  <a:off x="2194412" y="1461352"/>
                  <a:ext cx="33209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2400" dirty="0">
                      <a:latin typeface="Times New Roman"/>
                      <a:cs typeface="Times New Roman"/>
                    </a:rPr>
                    <a:t>θ</a:t>
                  </a:r>
                  <a:endParaRPr lang="fr-FR" sz="2400" b="1" dirty="0">
                    <a:latin typeface="Symbol" charset="2"/>
                    <a:cs typeface="Symbol" charset="2"/>
                  </a:endParaRPr>
                </a:p>
              </p:txBody>
            </p:sp>
            <p:sp>
              <p:nvSpPr>
                <p:cNvPr id="35" name="Arc 34"/>
                <p:cNvSpPr/>
                <p:nvPr/>
              </p:nvSpPr>
              <p:spPr>
                <a:xfrm>
                  <a:off x="1783344" y="2339478"/>
                  <a:ext cx="1109582" cy="511337"/>
                </a:xfrm>
                <a:prstGeom prst="arc">
                  <a:avLst>
                    <a:gd name="adj1" fmla="val 19084240"/>
                    <a:gd name="adj2" fmla="val 21478612"/>
                  </a:avLst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" name="ZoneTexte 35"/>
                <p:cNvSpPr txBox="1"/>
                <p:nvPr/>
              </p:nvSpPr>
              <p:spPr>
                <a:xfrm>
                  <a:off x="2858576" y="2122012"/>
                  <a:ext cx="3622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2400" dirty="0">
                      <a:latin typeface="Times New Roman"/>
                      <a:cs typeface="Times New Roman"/>
                    </a:rPr>
                    <a:t>φ</a:t>
                  </a:r>
                  <a:endParaRPr lang="fr-FR" sz="2400" b="1" dirty="0">
                    <a:latin typeface="Symbol" charset="2"/>
                    <a:cs typeface="Symbol" charset="2"/>
                  </a:endParaRPr>
                </a:p>
              </p:txBody>
            </p:sp>
            <p:sp>
              <p:nvSpPr>
                <p:cNvPr id="40" name="ZoneTexte 39"/>
                <p:cNvSpPr txBox="1"/>
                <p:nvPr/>
              </p:nvSpPr>
              <p:spPr>
                <a:xfrm>
                  <a:off x="2446421" y="1008862"/>
                  <a:ext cx="35137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rPr>
                    <a:t>y</a:t>
                  </a:r>
                </a:p>
              </p:txBody>
            </p:sp>
            <p:sp>
              <p:nvSpPr>
                <p:cNvPr id="41" name="ZoneTexte 40"/>
                <p:cNvSpPr txBox="1"/>
                <p:nvPr/>
              </p:nvSpPr>
              <p:spPr>
                <a:xfrm>
                  <a:off x="1783344" y="934568"/>
                  <a:ext cx="3212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400" b="1" dirty="0" smtClean="0">
                      <a:solidFill>
                        <a:srgbClr val="0000FF"/>
                      </a:solidFill>
                      <a:latin typeface="Times New Roman"/>
                      <a:cs typeface="Times New Roman"/>
                    </a:rPr>
                    <a:t>z</a:t>
                  </a:r>
                  <a:endParaRPr lang="fr-FR" sz="2400" b="1" dirty="0">
                    <a:solidFill>
                      <a:srgbClr val="0000FF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2" name="ZoneTexte 41"/>
                <p:cNvSpPr txBox="1"/>
                <p:nvPr/>
              </p:nvSpPr>
              <p:spPr>
                <a:xfrm>
                  <a:off x="3293198" y="2534316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400" b="1" dirty="0" smtClean="0">
                      <a:solidFill>
                        <a:srgbClr val="0000FF"/>
                      </a:solidFill>
                      <a:latin typeface="Times New Roman"/>
                      <a:cs typeface="Times New Roman"/>
                    </a:rPr>
                    <a:t>x</a:t>
                  </a:r>
                  <a:endParaRPr lang="fr-FR" sz="2400" b="1" dirty="0">
                    <a:solidFill>
                      <a:srgbClr val="0000FF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  <p:cxnSp>
            <p:nvCxnSpPr>
              <p:cNvPr id="10" name="Connecteur droit avec flèche 9"/>
              <p:cNvCxnSpPr/>
              <p:nvPr/>
            </p:nvCxnSpPr>
            <p:spPr>
              <a:xfrm flipV="1">
                <a:off x="2211140" y="1671052"/>
                <a:ext cx="636333" cy="922417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avec flèche 12"/>
              <p:cNvCxnSpPr/>
              <p:nvPr/>
            </p:nvCxnSpPr>
            <p:spPr>
              <a:xfrm>
                <a:off x="2211140" y="2580101"/>
                <a:ext cx="1318123" cy="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/>
              <p:nvPr/>
            </p:nvCxnSpPr>
            <p:spPr>
              <a:xfrm flipV="1">
                <a:off x="2211140" y="2259264"/>
                <a:ext cx="636333" cy="320837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Connecteur droit avec flèche 19"/>
            <p:cNvCxnSpPr/>
            <p:nvPr/>
          </p:nvCxnSpPr>
          <p:spPr>
            <a:xfrm flipV="1">
              <a:off x="2211140" y="1384623"/>
              <a:ext cx="516018" cy="1187784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58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3" t="14250" r="21645" b="6371"/>
          <a:stretch>
            <a:fillRect/>
          </a:stretch>
        </p:blipFill>
        <p:spPr bwMode="auto">
          <a:xfrm>
            <a:off x="5076825" y="1341438"/>
            <a:ext cx="351472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597944" y="240846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X5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5124" name="ZoneTexte 3"/>
          <p:cNvSpPr txBox="1">
            <a:spLocks noChangeArrowheads="1"/>
          </p:cNvSpPr>
          <p:nvPr/>
        </p:nvSpPr>
        <p:spPr bwMode="auto">
          <a:xfrm>
            <a:off x="900113" y="4797425"/>
            <a:ext cx="722648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Times New Roman"/>
                <a:cs typeface="Times New Roman"/>
              </a:rPr>
              <a:t>o</a:t>
            </a:r>
            <a:r>
              <a:rPr lang="en-US" b="1" dirty="0" smtClean="0">
                <a:latin typeface="Times New Roman"/>
                <a:cs typeface="Times New Roman"/>
              </a:rPr>
              <a:t>rientation </a:t>
            </a:r>
            <a:r>
              <a:rPr lang="en-US" b="1" dirty="0">
                <a:latin typeface="Times New Roman"/>
                <a:cs typeface="Times New Roman"/>
              </a:rPr>
              <a:t>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=60°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=30°</a:t>
            </a:r>
          </a:p>
          <a:p>
            <a:pPr eaLnBrk="1" hangingPunct="1"/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measured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shear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modulus</a:t>
            </a:r>
            <a:r>
              <a:rPr lang="fr-FR" b="1" dirty="0" smtClean="0">
                <a:latin typeface="Times New Roman"/>
                <a:cs typeface="Times New Roman"/>
              </a:rPr>
              <a:t> : </a:t>
            </a:r>
            <a:r>
              <a:rPr lang="el-GR" b="1" dirty="0">
                <a:latin typeface="Times New Roman"/>
                <a:cs typeface="Times New Roman"/>
              </a:rPr>
              <a:t>σ</a:t>
            </a:r>
            <a:r>
              <a:rPr lang="fr-FR" b="1" dirty="0">
                <a:latin typeface="Times New Roman"/>
                <a:cs typeface="Times New Roman"/>
              </a:rPr>
              <a:t>=</a:t>
            </a:r>
            <a:r>
              <a:rPr lang="fr-FR" b="1" dirty="0" smtClean="0">
                <a:latin typeface="Times New Roman"/>
                <a:cs typeface="Times New Roman"/>
              </a:rPr>
              <a:t>0.047 </a:t>
            </a:r>
            <a:r>
              <a:rPr lang="fr-FR" b="1" dirty="0">
                <a:latin typeface="Times New Roman"/>
                <a:cs typeface="Times New Roman"/>
              </a:rPr>
              <a:t>(c</a:t>
            </a:r>
            <a:r>
              <a:rPr lang="fr-FR" b="1" baseline="-25000" dirty="0">
                <a:latin typeface="Times New Roman"/>
                <a:cs typeface="Times New Roman"/>
              </a:rPr>
              <a:t>33</a:t>
            </a:r>
            <a:r>
              <a:rPr lang="fr-FR" b="1" dirty="0">
                <a:latin typeface="Times New Roman"/>
                <a:cs typeface="Times New Roman"/>
              </a:rPr>
              <a:t> + c</a:t>
            </a:r>
            <a:r>
              <a:rPr lang="fr-FR" b="1" baseline="-25000" dirty="0">
                <a:latin typeface="Times New Roman"/>
                <a:cs typeface="Times New Roman"/>
              </a:rPr>
              <a:t>12</a:t>
            </a:r>
            <a:r>
              <a:rPr lang="fr-FR" b="1" dirty="0">
                <a:latin typeface="Times New Roman"/>
                <a:cs typeface="Times New Roman"/>
              </a:rPr>
              <a:t> – 2 c</a:t>
            </a:r>
            <a:r>
              <a:rPr lang="fr-FR" b="1" baseline="-25000" dirty="0">
                <a:latin typeface="Times New Roman"/>
                <a:cs typeface="Times New Roman"/>
              </a:rPr>
              <a:t>13</a:t>
            </a:r>
            <a:r>
              <a:rPr lang="fr-FR" b="1" dirty="0">
                <a:latin typeface="Times New Roman"/>
                <a:cs typeface="Times New Roman"/>
              </a:rPr>
              <a:t> ) </a:t>
            </a:r>
            <a:r>
              <a:rPr lang="fr-FR" b="1" dirty="0" smtClean="0">
                <a:latin typeface="Times New Roman"/>
                <a:cs typeface="Times New Roman"/>
              </a:rPr>
              <a:t>+ 0.25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0.56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pPr eaLnBrk="1" hangingPunct="1"/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predicted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stiff</a:t>
            </a:r>
            <a:r>
              <a:rPr lang="fr-FR" b="1" dirty="0" smtClean="0">
                <a:latin typeface="Times New Roman"/>
                <a:cs typeface="Times New Roman"/>
              </a:rPr>
              <a:t> state: 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1.19 10</a:t>
            </a:r>
            <a:r>
              <a:rPr lang="fr-FR" b="1" baseline="30000" dirty="0" smtClean="0">
                <a:latin typeface="Times New Roman"/>
                <a:cs typeface="Times New Roman"/>
              </a:rPr>
              <a:t>7</a:t>
            </a:r>
            <a:r>
              <a:rPr lang="fr-FR" b="1" dirty="0" smtClean="0">
                <a:latin typeface="Times New Roman"/>
                <a:cs typeface="Times New Roman"/>
              </a:rPr>
              <a:t> Pa = 119 bar</a:t>
            </a:r>
            <a:endParaRPr lang="en-US" b="1" baseline="-25000" dirty="0">
              <a:latin typeface="Times New Roman"/>
              <a:cs typeface="Times New Roman"/>
            </a:endParaRPr>
          </a:p>
          <a:p>
            <a:pPr eaLnBrk="1" hangingPunct="1"/>
            <a:endParaRPr lang="fr-FR" baseline="-25000" dirty="0"/>
          </a:p>
        </p:txBody>
      </p:sp>
      <p:pic>
        <p:nvPicPr>
          <p:cNvPr id="5125" name="Picture 3" descr="D:\Users\ariel\Bureau\X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628775"/>
            <a:ext cx="4289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V="1">
            <a:off x="5688931" y="2976705"/>
            <a:ext cx="1402189" cy="79698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624453" y="2654947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390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0" t="12990" r="8456" b="12671"/>
          <a:stretch>
            <a:fillRect/>
          </a:stretch>
        </p:blipFill>
        <p:spPr bwMode="auto">
          <a:xfrm>
            <a:off x="4787900" y="1341438"/>
            <a:ext cx="403225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ZoneTexte 3"/>
          <p:cNvSpPr txBox="1">
            <a:spLocks noChangeArrowheads="1"/>
          </p:cNvSpPr>
          <p:nvPr/>
        </p:nvSpPr>
        <p:spPr bwMode="auto">
          <a:xfrm>
            <a:off x="900113" y="4797425"/>
            <a:ext cx="7637878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latin typeface="Times New Roman"/>
                <a:cs typeface="Times New Roman"/>
              </a:rPr>
              <a:t>orientation </a:t>
            </a:r>
            <a:r>
              <a:rPr lang="en-US" b="1" dirty="0">
                <a:latin typeface="Times New Roman"/>
                <a:cs typeface="Times New Roman"/>
              </a:rPr>
              <a:t>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=89°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=65°</a:t>
            </a:r>
          </a:p>
          <a:p>
            <a:pPr eaLnBrk="1" hangingPunct="1"/>
            <a:endParaRPr lang="fr-FR" b="1" dirty="0"/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measured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shear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modulus</a:t>
            </a:r>
            <a:r>
              <a:rPr lang="fr-FR" b="1" dirty="0" smtClean="0">
                <a:latin typeface="Times New Roman"/>
                <a:cs typeface="Times New Roman"/>
              </a:rPr>
              <a:t> : </a:t>
            </a:r>
            <a:r>
              <a:rPr lang="fr-FR" b="1" dirty="0" smtClean="0"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latin typeface="Times New Roman"/>
                <a:cs typeface="Times New Roman"/>
              </a:rPr>
              <a:t> = 0.00025 </a:t>
            </a:r>
            <a:r>
              <a:rPr lang="fr-FR" b="1" dirty="0">
                <a:latin typeface="Times New Roman"/>
                <a:cs typeface="Times New Roman"/>
              </a:rPr>
              <a:t>(c</a:t>
            </a:r>
            <a:r>
              <a:rPr lang="fr-FR" b="1" baseline="-25000" dirty="0">
                <a:latin typeface="Times New Roman"/>
                <a:cs typeface="Times New Roman"/>
              </a:rPr>
              <a:t>33</a:t>
            </a:r>
            <a:r>
              <a:rPr lang="fr-FR" b="1" dirty="0">
                <a:latin typeface="Times New Roman"/>
                <a:cs typeface="Times New Roman"/>
              </a:rPr>
              <a:t> + c</a:t>
            </a:r>
            <a:r>
              <a:rPr lang="fr-FR" b="1" baseline="-25000" dirty="0">
                <a:latin typeface="Times New Roman"/>
                <a:cs typeface="Times New Roman"/>
              </a:rPr>
              <a:t>12</a:t>
            </a:r>
            <a:r>
              <a:rPr lang="fr-FR" b="1" dirty="0">
                <a:latin typeface="Times New Roman"/>
                <a:cs typeface="Times New Roman"/>
              </a:rPr>
              <a:t> – 2 c</a:t>
            </a:r>
            <a:r>
              <a:rPr lang="fr-FR" b="1" baseline="-25000" dirty="0">
                <a:latin typeface="Times New Roman"/>
                <a:cs typeface="Times New Roman"/>
              </a:rPr>
              <a:t>13</a:t>
            </a:r>
            <a:r>
              <a:rPr lang="fr-FR" b="1" dirty="0">
                <a:latin typeface="Times New Roman"/>
                <a:cs typeface="Times New Roman"/>
              </a:rPr>
              <a:t> ) </a:t>
            </a:r>
            <a:r>
              <a:rPr lang="fr-FR" b="1" dirty="0" smtClean="0">
                <a:latin typeface="Times New Roman"/>
                <a:cs typeface="Times New Roman"/>
              </a:rPr>
              <a:t>+ 0.82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0.179 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pPr eaLnBrk="1" hangingPunct="1"/>
            <a:endParaRPr lang="fr-FR" b="1" dirty="0"/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predicted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stiff</a:t>
            </a:r>
            <a:r>
              <a:rPr lang="fr-FR" b="1" dirty="0" smtClean="0">
                <a:latin typeface="Times New Roman"/>
                <a:cs typeface="Times New Roman"/>
              </a:rPr>
              <a:t> state :</a:t>
            </a:r>
            <a:r>
              <a:rPr lang="fr-FR" b="1" dirty="0" err="1">
                <a:latin typeface="Symbol" charset="2"/>
                <a:cs typeface="Symbol" charset="2"/>
              </a:rPr>
              <a:t>m</a:t>
            </a:r>
            <a:r>
              <a:rPr lang="fr-FR" b="1" baseline="-25000" dirty="0" err="1">
                <a:latin typeface="Times New Roman"/>
                <a:cs typeface="Times New Roman"/>
              </a:rPr>
              <a:t>stiff</a:t>
            </a:r>
            <a:r>
              <a:rPr lang="fr-FR" b="1" baseline="-25000" dirty="0">
                <a:latin typeface="Times New Roman"/>
                <a:cs typeface="Times New Roman"/>
              </a:rPr>
              <a:t> 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1.189 10</a:t>
            </a:r>
            <a:r>
              <a:rPr lang="fr-FR" b="1" baseline="30000" dirty="0" smtClean="0">
                <a:latin typeface="Times New Roman"/>
                <a:cs typeface="Times New Roman"/>
              </a:rPr>
              <a:t>7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Pa</a:t>
            </a:r>
            <a:endParaRPr lang="en-US" b="1" baseline="-25000" dirty="0">
              <a:latin typeface="Times New Roman"/>
              <a:cs typeface="Times New Roman"/>
            </a:endParaRPr>
          </a:p>
          <a:p>
            <a:pPr eaLnBrk="1" hangingPunct="1"/>
            <a:endParaRPr lang="fr-FR" b="1" baseline="-25000" dirty="0"/>
          </a:p>
        </p:txBody>
      </p:sp>
      <p:pic>
        <p:nvPicPr>
          <p:cNvPr id="6149" name="Picture 3" descr="D:\Users\ariel\Bureau\X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38369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597944" y="240846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X6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397112" y="2693261"/>
            <a:ext cx="1944546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875785" y="2205135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486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28691" y="194901"/>
            <a:ext cx="7821522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atin typeface="Times New Roman"/>
                <a:cs typeface="Times New Roman"/>
              </a:rPr>
              <a:t>croissance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Times New Roman"/>
                <a:cs typeface="Times New Roman"/>
              </a:rPr>
              <a:t>à</a:t>
            </a:r>
            <a:r>
              <a:rPr lang="en-US" sz="2400" b="1" dirty="0" smtClean="0">
                <a:latin typeface="Times New Roman"/>
                <a:cs typeface="Times New Roman"/>
              </a:rPr>
              <a:t> Volume constant (et P variable) : </a:t>
            </a:r>
            <a:r>
              <a:rPr lang="en-US" sz="2400" b="1" dirty="0" err="1" smtClean="0">
                <a:latin typeface="Times New Roman"/>
                <a:cs typeface="Times New Roman"/>
              </a:rPr>
              <a:t>polycristaux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7171" name="ZoneTexte 3"/>
          <p:cNvSpPr txBox="1">
            <a:spLocks noChangeArrowheads="1"/>
          </p:cNvSpPr>
          <p:nvPr/>
        </p:nvSpPr>
        <p:spPr bwMode="auto">
          <a:xfrm>
            <a:off x="2238343" y="4849583"/>
            <a:ext cx="478914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latin typeface="Times New Roman"/>
                <a:cs typeface="Times New Roman"/>
              </a:rPr>
              <a:t>final growth pressure : 33.8 </a:t>
            </a:r>
            <a:r>
              <a:rPr lang="en-US" b="1" dirty="0">
                <a:latin typeface="Times New Roman"/>
                <a:cs typeface="Times New Roman"/>
              </a:rPr>
              <a:t>bar</a:t>
            </a:r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predicted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stiff</a:t>
            </a:r>
            <a:r>
              <a:rPr lang="fr-FR" b="1" dirty="0" smtClean="0">
                <a:latin typeface="Times New Roman"/>
                <a:cs typeface="Times New Roman"/>
              </a:rPr>
              <a:t> state: 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1,44.10</a:t>
            </a:r>
            <a:r>
              <a:rPr lang="fr-FR" b="1" baseline="30000" dirty="0" smtClean="0">
                <a:latin typeface="Times New Roman"/>
                <a:cs typeface="Times New Roman"/>
              </a:rPr>
              <a:t>7</a:t>
            </a:r>
            <a:r>
              <a:rPr lang="fr-FR" b="1" dirty="0" smtClean="0">
                <a:latin typeface="Times New Roman"/>
                <a:cs typeface="Times New Roman"/>
              </a:rPr>
              <a:t> Pa</a:t>
            </a:r>
          </a:p>
          <a:p>
            <a:pPr eaLnBrk="1" hangingPunct="1"/>
            <a:endParaRPr lang="fr-FR" b="1" baseline="-25000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melting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shows grain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boundaries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. Small grains </a:t>
            </a:r>
          </a:p>
          <a:p>
            <a:pPr eaLnBrk="1" hangingPunct="1"/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Ripening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top in a few minutes</a:t>
            </a:r>
            <a:endParaRPr lang="en-US" b="1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eaLnBrk="1" hangingPunct="1"/>
            <a:endParaRPr lang="fr-FR" b="1" baseline="-25000" dirty="0">
              <a:latin typeface="Times New Roman"/>
              <a:cs typeface="Times New Roman"/>
            </a:endParaRPr>
          </a:p>
        </p:txBody>
      </p:sp>
      <p:pic>
        <p:nvPicPr>
          <p:cNvPr id="7172" name="Picture 2" descr="D:\Users\ariel\Bureau\BC1_melting_16 36 47 .41_T=0.0000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914809"/>
            <a:ext cx="51943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642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ulti crystals en mu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25" y="1309352"/>
            <a:ext cx="5664200" cy="53721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3209" y="194903"/>
            <a:ext cx="8700315" cy="830997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atin typeface="Times New Roman"/>
                <a:cs typeface="Times New Roman"/>
              </a:rPr>
              <a:t>l’état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Times New Roman"/>
                <a:cs typeface="Times New Roman"/>
              </a:rPr>
              <a:t>à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Times New Roman"/>
                <a:cs typeface="Times New Roman"/>
              </a:rPr>
              <a:t>basse</a:t>
            </a:r>
            <a:r>
              <a:rPr lang="en-US" sz="2400" b="1" dirty="0" smtClean="0">
                <a:latin typeface="Times New Roman"/>
                <a:cs typeface="Times New Roman"/>
              </a:rPr>
              <a:t> T </a:t>
            </a:r>
            <a:r>
              <a:rPr lang="en-US" sz="2400" b="1" dirty="0" smtClean="0">
                <a:latin typeface="Times New Roman"/>
                <a:cs typeface="Times New Roman"/>
              </a:rPr>
              <a:t>state </a:t>
            </a:r>
            <a:r>
              <a:rPr lang="en-US" sz="2400" b="1" dirty="0" err="1" smtClean="0">
                <a:latin typeface="Times New Roman"/>
                <a:cs typeface="Times New Roman"/>
              </a:rPr>
              <a:t>est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Times New Roman"/>
                <a:cs typeface="Times New Roman"/>
              </a:rPr>
              <a:t>rigide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Times New Roman"/>
                <a:cs typeface="Times New Roman"/>
              </a:rPr>
              <a:t>comme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Times New Roman"/>
                <a:cs typeface="Times New Roman"/>
              </a:rPr>
              <a:t>à</a:t>
            </a:r>
            <a:r>
              <a:rPr lang="en-US" sz="2400" b="1" dirty="0" smtClean="0">
                <a:latin typeface="Times New Roman"/>
                <a:cs typeface="Times New Roman"/>
              </a:rPr>
              <a:t> 1.2K </a:t>
            </a:r>
            <a:endParaRPr lang="en-US" sz="2400" b="1" dirty="0" smtClean="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2400" b="1" dirty="0" err="1" smtClean="0">
                <a:latin typeface="Times New Roman"/>
                <a:cs typeface="Times New Roman"/>
              </a:rPr>
              <a:t>état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Times New Roman"/>
                <a:cs typeface="Times New Roman"/>
              </a:rPr>
              <a:t>anormal</a:t>
            </a:r>
            <a:r>
              <a:rPr lang="en-US" sz="2400" b="1" dirty="0" err="1" smtClean="0">
                <a:latin typeface="Times New Roman"/>
                <a:cs typeface="Times New Roman"/>
              </a:rPr>
              <a:t>ement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Times New Roman"/>
                <a:cs typeface="Times New Roman"/>
              </a:rPr>
              <a:t>mou</a:t>
            </a:r>
            <a:r>
              <a:rPr lang="en-US" sz="2400" b="1" dirty="0" smtClean="0">
                <a:latin typeface="Times New Roman"/>
                <a:cs typeface="Times New Roman"/>
              </a:rPr>
              <a:t> au </a:t>
            </a:r>
            <a:r>
              <a:rPr lang="en-US" sz="2400" b="1" dirty="0" err="1" smtClean="0">
                <a:latin typeface="Times New Roman"/>
                <a:cs typeface="Times New Roman"/>
              </a:rPr>
              <a:t>dessus</a:t>
            </a:r>
            <a:r>
              <a:rPr lang="en-US" sz="2400" b="1" dirty="0" smtClean="0">
                <a:latin typeface="Times New Roman"/>
                <a:cs typeface="Times New Roman"/>
              </a:rPr>
              <a:t> de </a:t>
            </a:r>
            <a:r>
              <a:rPr lang="en-US" sz="2400" b="1" dirty="0" smtClean="0">
                <a:latin typeface="Times New Roman"/>
                <a:cs typeface="Times New Roman"/>
              </a:rPr>
              <a:t>~ </a:t>
            </a:r>
            <a:r>
              <a:rPr lang="en-US" sz="2400" b="1" dirty="0" smtClean="0">
                <a:latin typeface="Times New Roman"/>
                <a:cs typeface="Times New Roman"/>
              </a:rPr>
              <a:t>0.2K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9052" y="1135798"/>
            <a:ext cx="3596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à basse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accord avec les mesures  à 1.2K 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10MHz, pas avec le modèle de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supersolidité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d’Anderson</a:t>
            </a:r>
            <a:endParaRPr lang="fr-FR" sz="1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9054" y="4497331"/>
            <a:ext cx="276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monocristaux X2 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and X6 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 horizontal: 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forte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dependance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en c44</a:t>
            </a:r>
            <a:endParaRPr lang="fr-FR" sz="1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grande variation en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endParaRPr lang="fr-FR" sz="1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37209" y="5760465"/>
            <a:ext cx="210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latin typeface="Times New Roman"/>
                <a:cs typeface="Times New Roman"/>
              </a:rPr>
              <a:t>polycristal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smtClean="0">
                <a:latin typeface="Times New Roman"/>
                <a:cs typeface="Times New Roman"/>
              </a:rPr>
              <a:t>BC1: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variation intermédiaire</a:t>
            </a:r>
            <a:endParaRPr lang="fr-FR" sz="1600" b="1" dirty="0" smtClean="0">
              <a:latin typeface="Times New Roman"/>
              <a:cs typeface="Times New Roman"/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119053" y="2201746"/>
            <a:ext cx="3160272" cy="1569660"/>
            <a:chOff x="119053" y="2307586"/>
            <a:chExt cx="3160272" cy="1569660"/>
          </a:xfrm>
        </p:grpSpPr>
        <p:sp>
          <p:nvSpPr>
            <p:cNvPr id="6" name="ZoneTexte 5"/>
            <p:cNvSpPr txBox="1"/>
            <p:nvPr/>
          </p:nvSpPr>
          <p:spPr>
            <a:xfrm>
              <a:off x="119053" y="2307586"/>
              <a:ext cx="31602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	  </a:t>
              </a:r>
            </a:p>
            <a:p>
              <a:r>
                <a: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	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  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monocristal X3c </a:t>
              </a:r>
            </a:p>
            <a:p>
              <a:r>
                <a: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                     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à 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45° : </a:t>
              </a:r>
            </a:p>
            <a:p>
              <a:endPara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endParaRPr>
            </a:p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indépendant de c44</a:t>
              </a:r>
              <a:endPara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endParaRPr>
            </a:p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pas de variation en température</a:t>
              </a:r>
              <a:endPara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9" name="Image 8" descr="X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54" y="2424342"/>
              <a:ext cx="922947" cy="905141"/>
            </a:xfrm>
            <a:prstGeom prst="rect">
              <a:avLst/>
            </a:prstGeom>
          </p:spPr>
        </p:pic>
      </p:grpSp>
      <p:pic>
        <p:nvPicPr>
          <p:cNvPr id="12" name="Image 11" descr="X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4" y="3771405"/>
            <a:ext cx="1122209" cy="702451"/>
          </a:xfrm>
          <a:prstGeom prst="rect">
            <a:avLst/>
          </a:prstGeom>
        </p:spPr>
      </p:pic>
      <p:pic>
        <p:nvPicPr>
          <p:cNvPr id="13" name="Image 12" descr="X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58" y="3771405"/>
            <a:ext cx="1034889" cy="699166"/>
          </a:xfrm>
          <a:prstGeom prst="rect">
            <a:avLst/>
          </a:prstGeom>
        </p:spPr>
      </p:pic>
      <p:pic>
        <p:nvPicPr>
          <p:cNvPr id="15" name="Picture 2" descr="D:\Users\ariel\Bureau\BC1_melting_16 36 47 .41_T=0.0000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3" y="5760465"/>
            <a:ext cx="1137616" cy="85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2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26764" y="194901"/>
            <a:ext cx="5225409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forte </a:t>
            </a:r>
            <a:r>
              <a:rPr lang="en-US" sz="2400" b="1" dirty="0" err="1" smtClean="0">
                <a:latin typeface="Times New Roman"/>
                <a:cs typeface="Times New Roman"/>
              </a:rPr>
              <a:t>anisotropie</a:t>
            </a:r>
            <a:r>
              <a:rPr lang="en-US" sz="2400" b="1" dirty="0" smtClean="0">
                <a:latin typeface="Times New Roman"/>
                <a:cs typeface="Times New Roman"/>
              </a:rPr>
              <a:t> de la </a:t>
            </a:r>
            <a:r>
              <a:rPr lang="en-US" sz="2400" b="1" dirty="0" err="1" smtClean="0">
                <a:latin typeface="Times New Roman"/>
                <a:cs typeface="Times New Roman"/>
              </a:rPr>
              <a:t>superplasticité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2" name="Image 1" descr="Multi crystals-mu en %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63" y="1273911"/>
            <a:ext cx="5461000" cy="5575300"/>
          </a:xfrm>
          <a:prstGeom prst="rect">
            <a:avLst/>
          </a:prstGeom>
        </p:spPr>
      </p:pic>
      <p:pic>
        <p:nvPicPr>
          <p:cNvPr id="6" name="Picture 2" descr="D:\Users\ariel\Bureau\BC1_melting_16 36 47 .41_T=0.0000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11" y="2726705"/>
            <a:ext cx="1049922" cy="78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Users\ariel\Bureau\X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11" y="2024670"/>
            <a:ext cx="1049922" cy="6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Users\ariel\Bureau\X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11" y="3759229"/>
            <a:ext cx="1049922" cy="70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X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31" y="939316"/>
            <a:ext cx="1042001" cy="1021898"/>
          </a:xfrm>
          <a:prstGeom prst="rect">
            <a:avLst/>
          </a:prstGeom>
        </p:spPr>
      </p:pic>
      <p:pic>
        <p:nvPicPr>
          <p:cNvPr id="11" name="Image 10" descr="X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099" y="4567688"/>
            <a:ext cx="1051333" cy="65808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79994" y="1621197"/>
            <a:ext cx="47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X3</a:t>
            </a: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601099" y="2303088"/>
            <a:ext cx="47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X5</a:t>
            </a:r>
            <a:endParaRPr lang="fr-FR" b="1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612949" y="3144815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BC1</a:t>
            </a:r>
            <a:endParaRPr lang="fr-FR" b="1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670071" y="4099257"/>
            <a:ext cx="47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X6</a:t>
            </a:r>
            <a:endParaRPr lang="fr-F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601099" y="4856442"/>
            <a:ext cx="47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X2</a:t>
            </a:r>
            <a:endParaRPr lang="fr-FR" b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484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81306" y="194901"/>
            <a:ext cx="8516324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atin typeface="Times New Roman"/>
                <a:cs typeface="Times New Roman"/>
              </a:rPr>
              <a:t>m</a:t>
            </a:r>
            <a:r>
              <a:rPr lang="en-US" sz="2400" b="1" dirty="0" err="1" smtClean="0">
                <a:latin typeface="Times New Roman"/>
                <a:cs typeface="Times New Roman"/>
              </a:rPr>
              <a:t>ême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b="1" dirty="0" smtClean="0">
                <a:latin typeface="Times New Roman"/>
                <a:cs typeface="Times New Roman"/>
              </a:rPr>
              <a:t>variation de c</a:t>
            </a:r>
            <a:r>
              <a:rPr lang="en-US" sz="2400" b="1" baseline="-25000" dirty="0" smtClean="0">
                <a:latin typeface="Times New Roman"/>
                <a:cs typeface="Times New Roman"/>
              </a:rPr>
              <a:t>44</a:t>
            </a:r>
            <a:r>
              <a:rPr lang="en-US" sz="2400" b="1" dirty="0" smtClean="0">
                <a:latin typeface="Times New Roman"/>
                <a:cs typeface="Times New Roman"/>
              </a:rPr>
              <a:t> pour 3 </a:t>
            </a:r>
            <a:r>
              <a:rPr lang="en-US" sz="2400" b="1" dirty="0" err="1" smtClean="0">
                <a:latin typeface="Times New Roman"/>
                <a:cs typeface="Times New Roman"/>
              </a:rPr>
              <a:t>cristaux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Times New Roman"/>
                <a:cs typeface="Times New Roman"/>
              </a:rPr>
              <a:t>d’orientations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Times New Roman"/>
                <a:cs typeface="Times New Roman"/>
              </a:rPr>
              <a:t>différentes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2" name="Image 1" descr="Multi crystals-  c44 en %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36" y="1006128"/>
            <a:ext cx="5511800" cy="54229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2190" y="1534656"/>
            <a:ext cx="232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70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%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 ré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duction de c44</a:t>
            </a: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2190" y="2537452"/>
            <a:ext cx="23281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m</a:t>
            </a:r>
            <a:r>
              <a:rPr lang="fr-FR" b="1" dirty="0" smtClean="0">
                <a:latin typeface="Times New Roman"/>
                <a:cs typeface="Times New Roman"/>
              </a:rPr>
              <a:t>ême croissance à </a:t>
            </a:r>
            <a:r>
              <a:rPr lang="fr-FR" b="1" dirty="0" smtClean="0">
                <a:latin typeface="Times New Roman"/>
                <a:cs typeface="Times New Roman"/>
              </a:rPr>
              <a:t>1.4K pour les 3 cristaux</a:t>
            </a:r>
            <a:endParaRPr lang="fr-FR" b="1" dirty="0" smtClean="0">
              <a:latin typeface="Times New Roman"/>
              <a:cs typeface="Times New Roman"/>
            </a:endParaRP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étude en cours: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c44 peut-il s’annuler pour des cristaux de meilleure qualité où les dislocations seraient encore plus libres de fluctuer ?</a:t>
            </a:r>
            <a:endParaRPr lang="fr-F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124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62130" y="185634"/>
            <a:ext cx="594566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quelques questions à résoudre sue la superplasticité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2314" y="2253627"/>
            <a:ext cx="737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"/>
                <a:cs typeface="Times"/>
              </a:rPr>
              <a:t>quel est le mécanisme de piégeage des dislocations par les impuretés </a:t>
            </a:r>
            <a:r>
              <a:rPr lang="fr-FR" b="1" baseline="30000" dirty="0" smtClean="0">
                <a:latin typeface="Times"/>
                <a:cs typeface="Times"/>
              </a:rPr>
              <a:t>3</a:t>
            </a:r>
            <a:r>
              <a:rPr lang="fr-FR" b="1" dirty="0" smtClean="0">
                <a:latin typeface="Times"/>
                <a:cs typeface="Times"/>
              </a:rPr>
              <a:t>He?</a:t>
            </a:r>
            <a:endParaRPr lang="fr-FR" b="1" dirty="0">
              <a:latin typeface="Times"/>
              <a:cs typeface="Time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2315" y="2860051"/>
            <a:ext cx="8060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les atomes d’</a:t>
            </a:r>
            <a:r>
              <a:rPr lang="fr-FR" b="1" baseline="30000" dirty="0" smtClean="0">
                <a:latin typeface="Times New Roman"/>
                <a:cs typeface="Times New Roman"/>
              </a:rPr>
              <a:t>3</a:t>
            </a:r>
            <a:r>
              <a:rPr lang="fr-FR" b="1" dirty="0" smtClean="0">
                <a:latin typeface="Times New Roman"/>
                <a:cs typeface="Times New Roman"/>
              </a:rPr>
              <a:t>He </a:t>
            </a:r>
            <a:r>
              <a:rPr lang="fr-FR" b="1" dirty="0" err="1" smtClean="0">
                <a:latin typeface="Times New Roman"/>
                <a:cs typeface="Times New Roman"/>
              </a:rPr>
              <a:t>atoms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sont des quasi-particules libres qui se déplacent à 1 </a:t>
            </a:r>
            <a:r>
              <a:rPr lang="fr-FR" b="1" dirty="0" smtClean="0">
                <a:latin typeface="Times New Roman"/>
                <a:cs typeface="Times New Roman"/>
              </a:rPr>
              <a:t>mm/s </a:t>
            </a:r>
            <a:r>
              <a:rPr lang="fr-FR" b="1" dirty="0" smtClean="0">
                <a:latin typeface="Times New Roman"/>
                <a:cs typeface="Times New Roman"/>
              </a:rPr>
              <a:t>à travers le réseau d’</a:t>
            </a:r>
            <a:r>
              <a:rPr lang="fr-FR" b="1" baseline="30000" dirty="0" smtClean="0">
                <a:latin typeface="Times New Roman"/>
                <a:cs typeface="Times New Roman"/>
              </a:rPr>
              <a:t>4</a:t>
            </a:r>
            <a:r>
              <a:rPr lang="fr-FR" b="1" dirty="0" smtClean="0">
                <a:latin typeface="Times New Roman"/>
                <a:cs typeface="Times New Roman"/>
              </a:rPr>
              <a:t>He</a:t>
            </a:r>
            <a:endParaRPr lang="fr-FR" b="1" dirty="0" smtClean="0">
              <a:latin typeface="Times New Roman"/>
              <a:cs typeface="Times New Roman"/>
            </a:endParaRPr>
          </a:p>
          <a:p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A.R. Allen et al. </a:t>
            </a:r>
            <a:r>
              <a:rPr lang="fr-FR" b="1" dirty="0" smtClean="0">
                <a:latin typeface="Times New Roman"/>
                <a:cs typeface="Times New Roman"/>
              </a:rPr>
              <a:t>études par résonance magnétique , </a:t>
            </a:r>
            <a:r>
              <a:rPr lang="fr-FR" b="1" dirty="0" smtClean="0">
                <a:latin typeface="Times New Roman"/>
                <a:cs typeface="Times New Roman"/>
              </a:rPr>
              <a:t>J. </a:t>
            </a:r>
            <a:r>
              <a:rPr lang="fr-FR" b="1" dirty="0" err="1" smtClean="0">
                <a:latin typeface="Times New Roman"/>
                <a:cs typeface="Times New Roman"/>
              </a:rPr>
              <a:t>Low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Temp</a:t>
            </a:r>
            <a:r>
              <a:rPr lang="fr-FR" b="1" dirty="0" smtClean="0">
                <a:latin typeface="Times New Roman"/>
                <a:cs typeface="Times New Roman"/>
              </a:rPr>
              <a:t>. Phys.  1982-</a:t>
            </a:r>
            <a:r>
              <a:rPr lang="fr-FR" b="1" dirty="0" smtClean="0">
                <a:latin typeface="Times New Roman"/>
                <a:cs typeface="Times New Roman"/>
              </a:rPr>
              <a:t>84</a:t>
            </a:r>
            <a:endParaRPr lang="fr-FR" b="1" dirty="0" smtClean="0">
              <a:latin typeface="Times New Roman"/>
              <a:cs typeface="Times New Roman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32313" y="4574472"/>
            <a:ext cx="80601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"/>
                <a:cs typeface="Times"/>
              </a:rPr>
              <a:t>En l’absence de piégeage, les </a:t>
            </a:r>
            <a:r>
              <a:rPr lang="fr-FR" b="1" dirty="0" err="1" smtClean="0">
                <a:latin typeface="Times"/>
                <a:cs typeface="Times"/>
              </a:rPr>
              <a:t>kinks</a:t>
            </a:r>
            <a:r>
              <a:rPr lang="fr-FR" b="1" dirty="0" smtClean="0">
                <a:latin typeface="Times"/>
                <a:cs typeface="Times"/>
              </a:rPr>
              <a:t> se déplacent eux aussi très vite par effet tunnel quantique</a:t>
            </a:r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 smtClean="0">
                <a:latin typeface="Times"/>
                <a:cs typeface="Times"/>
              </a:rPr>
              <a:t>Pourquoi pas les dislocations habillées d’atomes </a:t>
            </a:r>
            <a:r>
              <a:rPr lang="fr-FR" b="1" baseline="30000" dirty="0" smtClean="0">
                <a:latin typeface="Times"/>
                <a:cs typeface="Times"/>
              </a:rPr>
              <a:t>3</a:t>
            </a:r>
            <a:r>
              <a:rPr lang="fr-FR" b="1" dirty="0" smtClean="0">
                <a:latin typeface="Times"/>
                <a:cs typeface="Times"/>
              </a:rPr>
              <a:t>He?</a:t>
            </a:r>
            <a:endParaRPr lang="fr-FR" b="1" dirty="0" smtClean="0">
              <a:latin typeface="Times"/>
              <a:cs typeface="Times"/>
            </a:endParaRPr>
          </a:p>
          <a:p>
            <a:endParaRPr lang="fr-FR" b="1" dirty="0">
              <a:latin typeface="Times"/>
              <a:cs typeface="Times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- les paires  </a:t>
            </a:r>
            <a:r>
              <a:rPr lang="fr-FR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He-kink pairs 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ont une masse effective lourde, donc une faible probabilité de saut tunnel?</a:t>
            </a:r>
            <a:endParaRPr lang="fr-FR" b="1" dirty="0" smtClean="0">
              <a:solidFill>
                <a:srgbClr val="0000FF"/>
              </a:solidFill>
              <a:latin typeface="Times"/>
              <a:cs typeface="Times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-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kinks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and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antikinks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peuvent se croiser mais pas les paires </a:t>
            </a:r>
            <a:r>
              <a:rPr lang="fr-FR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3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He-kink ?</a:t>
            </a:r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9630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6553200" cy="3048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pour en savoir plus ...</a:t>
            </a:r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120498" y="5791200"/>
            <a:ext cx="377572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2000" b="1" i="1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(Odile Jacob </a:t>
            </a:r>
            <a:r>
              <a:rPr lang="fr-FR" sz="2000" b="1" i="1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ed</a:t>
            </a:r>
            <a:r>
              <a:rPr lang="fr-FR" sz="2000" b="1" i="1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. 2005) pour grand public, avec 11 autres histoires de physique contemporaine</a:t>
            </a:r>
          </a:p>
        </p:txBody>
      </p:sp>
      <p:sp>
        <p:nvSpPr>
          <p:cNvPr id="158729" name="Text Box 9"/>
          <p:cNvSpPr txBox="1">
            <a:spLocks noChangeArrowheads="1"/>
          </p:cNvSpPr>
          <p:nvPr/>
        </p:nvSpPr>
        <p:spPr bwMode="auto">
          <a:xfrm>
            <a:off x="4350506" y="4505557"/>
            <a:ext cx="40687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2000" b="1" i="1" dirty="0">
                <a:solidFill>
                  <a:srgbClr val="000000"/>
                </a:solidFill>
                <a:latin typeface="Times New Roman"/>
                <a:cs typeface="Times New Roman"/>
              </a:rPr>
              <a:t>J. 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Low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Temp</a:t>
            </a:r>
            <a:r>
              <a:rPr lang="fr-FR" sz="2000" b="1" i="1" dirty="0">
                <a:solidFill>
                  <a:srgbClr val="000000"/>
                </a:solidFill>
                <a:latin typeface="Times New Roman"/>
                <a:cs typeface="Times New Roman"/>
              </a:rPr>
              <a:t>. Phys. 146, 441 (2007)</a:t>
            </a:r>
          </a:p>
          <a:p>
            <a:r>
              <a:rPr lang="fr-FR" sz="2000" b="1" i="1" dirty="0">
                <a:solidFill>
                  <a:srgbClr val="000000"/>
                </a:solidFill>
                <a:latin typeface="Times New Roman"/>
                <a:cs typeface="Times New Roman"/>
              </a:rPr>
              <a:t>pour physiciens </a:t>
            </a:r>
          </a:p>
          <a:p>
            <a:r>
              <a:rPr lang="fr-FR" sz="2000" b="1" i="1" dirty="0">
                <a:solidFill>
                  <a:srgbClr val="000000"/>
                </a:solidFill>
                <a:latin typeface="Times New Roman"/>
                <a:cs typeface="Times New Roman"/>
              </a:rPr>
              <a:t>avec tous les détails scientifiques</a:t>
            </a:r>
          </a:p>
        </p:txBody>
      </p:sp>
      <p:pic>
        <p:nvPicPr>
          <p:cNvPr id="75781" name="Image 8" descr="laPom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2" y="990600"/>
            <a:ext cx="31623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JLTP-history-entet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44824"/>
            <a:ext cx="5153177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9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97941" y="142352"/>
            <a:ext cx="710354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retour à la </a:t>
            </a:r>
            <a:r>
              <a:rPr lang="fr-FR" sz="2400" b="1" dirty="0" err="1" smtClean="0">
                <a:latin typeface="Times New Roman"/>
                <a:cs typeface="Times New Roman"/>
              </a:rPr>
              <a:t>supersolidité</a:t>
            </a:r>
            <a:r>
              <a:rPr lang="fr-FR" sz="2400" b="1" dirty="0" smtClean="0">
                <a:latin typeface="Times New Roman"/>
                <a:cs typeface="Times New Roman"/>
              </a:rPr>
              <a:t>: artefacts possibles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0769" y="1056989"/>
            <a:ext cx="7895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cellules insuffisamment rigides: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l’hélium solide renforce la rigidité de la cellule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qui dépend donc de celle de cet hélium</a:t>
            </a: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10770" y="2945071"/>
            <a:ext cx="4564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Times"/>
                <a:cs typeface="Times"/>
              </a:rPr>
              <a:t>Rittner</a:t>
            </a:r>
            <a:r>
              <a:rPr lang="fr-FR" b="1" dirty="0" smtClean="0">
                <a:latin typeface="Times"/>
                <a:cs typeface="Times"/>
              </a:rPr>
              <a:t> and </a:t>
            </a:r>
            <a:r>
              <a:rPr lang="fr-FR" b="1" dirty="0" err="1" smtClean="0">
                <a:latin typeface="Times"/>
                <a:cs typeface="Times"/>
              </a:rPr>
              <a:t>Reppy</a:t>
            </a:r>
            <a:r>
              <a:rPr lang="fr-FR" b="1" dirty="0" smtClean="0">
                <a:latin typeface="Times"/>
                <a:cs typeface="Times"/>
              </a:rPr>
              <a:t> (2007-8) :</a:t>
            </a:r>
          </a:p>
          <a:p>
            <a:r>
              <a:rPr lang="fr-FR" b="1" dirty="0" smtClean="0">
                <a:latin typeface="Times"/>
                <a:cs typeface="Times"/>
              </a:rPr>
              <a:t>cellule annulaire entre 2 cylindres</a:t>
            </a:r>
          </a:p>
          <a:p>
            <a:r>
              <a:rPr lang="fr-FR" b="1" dirty="0" smtClean="0">
                <a:latin typeface="Times"/>
                <a:cs typeface="Times"/>
              </a:rPr>
              <a:t>20% de variation apparente du moment d’inertie</a:t>
            </a:r>
            <a:endParaRPr lang="fr-FR" b="1" dirty="0">
              <a:latin typeface="Times"/>
              <a:cs typeface="Times"/>
            </a:endParaRPr>
          </a:p>
        </p:txBody>
      </p:sp>
      <p:pic>
        <p:nvPicPr>
          <p:cNvPr id="5" name="Image 4" descr="Reppy's 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6288"/>
          <a:stretch/>
        </p:blipFill>
        <p:spPr>
          <a:xfrm>
            <a:off x="4984223" y="2282733"/>
            <a:ext cx="4159777" cy="362991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457204" y="4193341"/>
            <a:ext cx="15997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800000"/>
                </a:solidFill>
                <a:latin typeface="Times"/>
                <a:cs typeface="Times"/>
              </a:rPr>
              <a:t>membrane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cylindre interne</a:t>
            </a:r>
            <a:endParaRPr lang="fr-FR" sz="1600" b="1" dirty="0" smtClean="0">
              <a:latin typeface="Times"/>
              <a:cs typeface="Times"/>
            </a:endParaRP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helium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solide</a:t>
            </a:r>
            <a:endParaRPr lang="fr-FR" sz="1600" b="1" dirty="0" smtClean="0">
              <a:solidFill>
                <a:srgbClr val="0000FF"/>
              </a:solidFill>
              <a:latin typeface="Times"/>
              <a:cs typeface="Times"/>
            </a:endParaRPr>
          </a:p>
          <a:p>
            <a:r>
              <a:rPr lang="fr-FR" sz="1600" b="1" dirty="0" smtClean="0">
                <a:solidFill>
                  <a:srgbClr val="008000"/>
                </a:solidFill>
                <a:latin typeface="Times"/>
                <a:cs typeface="Times"/>
              </a:rPr>
              <a:t>cylindre externe</a:t>
            </a:r>
            <a:endParaRPr lang="fr-FR" sz="1600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4874980" y="4033830"/>
            <a:ext cx="1024155" cy="5476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4874980" y="4581500"/>
            <a:ext cx="1024155" cy="53842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4666046" y="4312288"/>
            <a:ext cx="1150807" cy="53842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4541802" y="3841080"/>
            <a:ext cx="1385488" cy="54767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66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8390" y="304800"/>
            <a:ext cx="8227702" cy="1046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autre artefact possible: à l’intérieur de l’axe de torsion</a:t>
            </a:r>
            <a:endParaRPr lang="fr-FR" sz="2400" b="1" dirty="0" smtClean="0">
              <a:latin typeface="Times" pitchFamily="-112" charset="0"/>
            </a:endParaRPr>
          </a:p>
          <a:p>
            <a:pPr algn="ctr">
              <a:defRPr/>
            </a:pPr>
            <a:r>
              <a:rPr lang="fr-FR" b="1" dirty="0" smtClean="0">
                <a:latin typeface="Times" pitchFamily="-112" charset="0"/>
              </a:rPr>
              <a:t>J</a:t>
            </a:r>
            <a:r>
              <a:rPr lang="fr-FR" sz="1400" b="1" dirty="0" smtClean="0">
                <a:latin typeface="Times" pitchFamily="-112" charset="0"/>
              </a:rPr>
              <a:t>. </a:t>
            </a:r>
            <a:r>
              <a:rPr lang="fr-FR" b="1" dirty="0" err="1" smtClean="0">
                <a:latin typeface="Times" pitchFamily="-112" charset="0"/>
              </a:rPr>
              <a:t>Beamish</a:t>
            </a:r>
            <a:r>
              <a:rPr lang="fr-FR" b="1" dirty="0" smtClean="0">
                <a:latin typeface="Times" pitchFamily="-112" charset="0"/>
              </a:rPr>
              <a:t>, A. </a:t>
            </a:r>
            <a:r>
              <a:rPr lang="fr-FR" b="1" dirty="0" err="1" smtClean="0">
                <a:latin typeface="Times" pitchFamily="-112" charset="0"/>
              </a:rPr>
              <a:t>Fefferman</a:t>
            </a:r>
            <a:r>
              <a:rPr lang="fr-FR" b="1" dirty="0" smtClean="0">
                <a:latin typeface="Times" pitchFamily="-112" charset="0"/>
              </a:rPr>
              <a:t>, A. </a:t>
            </a:r>
            <a:r>
              <a:rPr lang="fr-FR" b="1" dirty="0" err="1" smtClean="0">
                <a:latin typeface="Times" pitchFamily="-112" charset="0"/>
              </a:rPr>
              <a:t>Haziot</a:t>
            </a:r>
            <a:r>
              <a:rPr lang="fr-FR" b="1" dirty="0" smtClean="0">
                <a:latin typeface="Times" pitchFamily="-112" charset="0"/>
              </a:rPr>
              <a:t>, X. Rojas, and S. Balibar</a:t>
            </a:r>
          </a:p>
          <a:p>
            <a:pPr algn="ctr">
              <a:defRPr/>
            </a:pPr>
            <a:r>
              <a:rPr lang="fr-FR" b="1" dirty="0" smtClean="0">
                <a:latin typeface="Times" pitchFamily="-112" charset="0"/>
              </a:rPr>
              <a:t> </a:t>
            </a:r>
            <a:r>
              <a:rPr lang="fr-FR" b="1" dirty="0" smtClean="0">
                <a:latin typeface="Times" pitchFamily="-112" charset="0"/>
              </a:rPr>
              <a:t>(PRB 2012</a:t>
            </a:r>
            <a:r>
              <a:rPr lang="fr-FR" b="1" dirty="0" smtClean="0">
                <a:latin typeface="Times" pitchFamily="-112" charset="0"/>
              </a:rPr>
              <a:t>)</a:t>
            </a:r>
            <a:endParaRPr lang="fr-FR" b="1" dirty="0"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0769" y="2046002"/>
            <a:ext cx="513473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"/>
                <a:cs typeface="Times"/>
              </a:rPr>
              <a:t>remplissage </a:t>
            </a:r>
            <a:r>
              <a:rPr lang="fr-FR" b="1" dirty="0">
                <a:latin typeface="Times"/>
                <a:cs typeface="Times"/>
              </a:rPr>
              <a:t>p</a:t>
            </a:r>
            <a:r>
              <a:rPr lang="fr-FR" b="1" dirty="0" smtClean="0">
                <a:latin typeface="Times"/>
                <a:cs typeface="Times"/>
              </a:rPr>
              <a:t>ar l’intérieur de l’axe de torsion</a:t>
            </a:r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une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contribution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de l’hélium à la rigidité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de l’axe de torsion </a:t>
            </a:r>
          </a:p>
          <a:p>
            <a:r>
              <a:rPr lang="fr-FR" b="1" dirty="0" smtClean="0">
                <a:latin typeface="Times"/>
                <a:cs typeface="Times"/>
              </a:rPr>
              <a:t>le changement de rigidité de l’hélium solide</a:t>
            </a:r>
          </a:p>
          <a:p>
            <a:r>
              <a:rPr lang="fr-FR" b="1" dirty="0" smtClean="0">
                <a:latin typeface="Times"/>
                <a:cs typeface="Times"/>
              </a:rPr>
              <a:t>induit une variation </a:t>
            </a:r>
          </a:p>
          <a:p>
            <a:r>
              <a:rPr lang="fr-FR" b="1" dirty="0" smtClean="0">
                <a:latin typeface="Times"/>
                <a:cs typeface="Times"/>
              </a:rPr>
              <a:t>de la fréquence de résonance</a:t>
            </a:r>
          </a:p>
          <a:p>
            <a:endParaRPr lang="fr-FR" b="1" dirty="0">
              <a:latin typeface="Times"/>
              <a:cs typeface="Times"/>
            </a:endParaRPr>
          </a:p>
          <a:p>
            <a:r>
              <a:rPr lang="fr-FR" b="1" dirty="0" err="1" smtClean="0">
                <a:latin typeface="Symbol" charset="2"/>
                <a:cs typeface="Symbol" charset="2"/>
              </a:rPr>
              <a:t>D</a:t>
            </a:r>
            <a:r>
              <a:rPr lang="fr-FR" b="1" dirty="0" err="1" smtClean="0">
                <a:latin typeface="Times"/>
                <a:cs typeface="Times"/>
              </a:rPr>
              <a:t>f</a:t>
            </a:r>
            <a:r>
              <a:rPr lang="fr-FR" b="1" dirty="0" smtClean="0">
                <a:latin typeface="Times"/>
                <a:cs typeface="Times"/>
              </a:rPr>
              <a:t>/</a:t>
            </a:r>
            <a:r>
              <a:rPr lang="fr-FR" b="1" dirty="0" smtClean="0">
                <a:latin typeface="Symbol" charset="2"/>
                <a:cs typeface="Symbol" charset="2"/>
              </a:rPr>
              <a:t>D</a:t>
            </a:r>
            <a:r>
              <a:rPr lang="fr-FR" b="1" dirty="0" smtClean="0">
                <a:latin typeface="Times"/>
                <a:cs typeface="Times"/>
              </a:rPr>
              <a:t>f</a:t>
            </a:r>
            <a:r>
              <a:rPr lang="fr-FR" b="1" baseline="-25000" dirty="0" smtClean="0">
                <a:latin typeface="Times"/>
                <a:cs typeface="Times"/>
              </a:rPr>
              <a:t>0</a:t>
            </a:r>
            <a:r>
              <a:rPr lang="fr-FR" b="1" dirty="0" smtClean="0">
                <a:latin typeface="Times"/>
                <a:cs typeface="Times"/>
              </a:rPr>
              <a:t> =</a:t>
            </a:r>
            <a:r>
              <a:rPr lang="fr-FR" b="1" dirty="0" smtClean="0">
                <a:latin typeface="Times New Roman"/>
                <a:cs typeface="Times New Roman"/>
              </a:rPr>
              <a:t> ½ </a:t>
            </a:r>
            <a:r>
              <a:rPr lang="fr-FR" b="1" dirty="0" smtClean="0">
                <a:latin typeface="Times"/>
                <a:cs typeface="Times"/>
              </a:rPr>
              <a:t>(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"/>
                <a:cs typeface="Times"/>
              </a:rPr>
              <a:t>He</a:t>
            </a:r>
            <a:r>
              <a:rPr lang="fr-FR" b="1" dirty="0" smtClean="0">
                <a:latin typeface="Times"/>
                <a:cs typeface="Times"/>
              </a:rPr>
              <a:t>/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"/>
                <a:cs typeface="Times"/>
              </a:rPr>
              <a:t>rod</a:t>
            </a:r>
            <a:r>
              <a:rPr lang="fr-FR" b="1" dirty="0" smtClean="0">
                <a:latin typeface="Times"/>
                <a:cs typeface="Times"/>
              </a:rPr>
              <a:t>) [(r</a:t>
            </a:r>
            <a:r>
              <a:rPr lang="fr-FR" b="1" baseline="-25000" dirty="0" smtClean="0">
                <a:latin typeface="Times"/>
                <a:cs typeface="Times"/>
              </a:rPr>
              <a:t>0</a:t>
            </a:r>
            <a:r>
              <a:rPr lang="fr-FR" b="1" dirty="0" smtClean="0">
                <a:latin typeface="Times"/>
                <a:cs typeface="Times"/>
              </a:rPr>
              <a:t>/r</a:t>
            </a:r>
            <a:r>
              <a:rPr lang="fr-FR" b="1" baseline="-25000" dirty="0" smtClean="0">
                <a:latin typeface="Times"/>
                <a:cs typeface="Times"/>
              </a:rPr>
              <a:t>1</a:t>
            </a:r>
            <a:r>
              <a:rPr lang="fr-FR" b="1" dirty="0" smtClean="0">
                <a:latin typeface="Times"/>
                <a:cs typeface="Times"/>
              </a:rPr>
              <a:t>)</a:t>
            </a:r>
            <a:r>
              <a:rPr lang="fr-FR" b="1" baseline="30000" dirty="0" smtClean="0">
                <a:latin typeface="Times"/>
                <a:cs typeface="Times"/>
              </a:rPr>
              <a:t>4</a:t>
            </a:r>
            <a:r>
              <a:rPr lang="fr-FR" b="1" dirty="0" smtClean="0">
                <a:latin typeface="Times"/>
                <a:cs typeface="Times"/>
              </a:rPr>
              <a:t> – 1)]</a:t>
            </a:r>
            <a:r>
              <a:rPr lang="fr-FR" b="1" baseline="30000" dirty="0" smtClean="0">
                <a:latin typeface="Times"/>
                <a:cs typeface="Times"/>
              </a:rPr>
              <a:t>-1</a:t>
            </a:r>
          </a:p>
          <a:p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 smtClean="0">
                <a:latin typeface="Times"/>
                <a:cs typeface="Times"/>
              </a:rPr>
              <a:t>r</a:t>
            </a:r>
            <a:r>
              <a:rPr lang="fr-FR" b="1" baseline="-25000" dirty="0" smtClean="0">
                <a:latin typeface="Times"/>
                <a:cs typeface="Times"/>
              </a:rPr>
              <a:t>0</a:t>
            </a:r>
            <a:r>
              <a:rPr lang="fr-FR" b="1" dirty="0" smtClean="0">
                <a:latin typeface="Times"/>
                <a:cs typeface="Times"/>
              </a:rPr>
              <a:t> : </a:t>
            </a:r>
            <a:r>
              <a:rPr lang="fr-FR" b="1" dirty="0" smtClean="0">
                <a:latin typeface="Times"/>
                <a:cs typeface="Times"/>
              </a:rPr>
              <a:t>rayon extérieur de l’axe</a:t>
            </a:r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 smtClean="0">
                <a:latin typeface="Times"/>
                <a:cs typeface="Times"/>
              </a:rPr>
              <a:t>r</a:t>
            </a:r>
            <a:r>
              <a:rPr lang="fr-FR" b="1" baseline="-25000" dirty="0" smtClean="0">
                <a:latin typeface="Times"/>
                <a:cs typeface="Times"/>
              </a:rPr>
              <a:t>1</a:t>
            </a:r>
            <a:r>
              <a:rPr lang="fr-FR" b="1" dirty="0" smtClean="0">
                <a:latin typeface="Times"/>
                <a:cs typeface="Times"/>
              </a:rPr>
              <a:t> : </a:t>
            </a:r>
            <a:r>
              <a:rPr lang="fr-FR" b="1" dirty="0" smtClean="0">
                <a:latin typeface="Times"/>
                <a:cs typeface="Times"/>
              </a:rPr>
              <a:t>rayon intérieur</a:t>
            </a:r>
            <a:endParaRPr lang="fr-FR" b="1" dirty="0" smtClean="0">
              <a:latin typeface="Times"/>
              <a:cs typeface="Times"/>
            </a:endParaRPr>
          </a:p>
          <a:p>
            <a:endParaRPr lang="fr-FR" b="1" dirty="0">
              <a:latin typeface="Times"/>
              <a:cs typeface="Times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un petit effet</a:t>
            </a:r>
            <a:endParaRPr lang="fr-FR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mais le changement de fréquence est petit lui aussi</a:t>
            </a:r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5" name="Image 4" descr="Kondo-TO.pd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20" y="2223673"/>
            <a:ext cx="4114800" cy="24003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494337" y="4771151"/>
            <a:ext cx="3009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l’oscillateur de torsion (</a:t>
            </a:r>
            <a:r>
              <a:rPr lang="fr-FR" b="1" dirty="0" smtClean="0">
                <a:latin typeface="Times New Roman"/>
                <a:cs typeface="Times New Roman"/>
              </a:rPr>
              <a:t>TO)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utilisé par Kondo </a:t>
            </a:r>
            <a:r>
              <a:rPr lang="fr-FR" b="1" dirty="0" smtClean="0">
                <a:latin typeface="Times New Roman"/>
                <a:cs typeface="Times New Roman"/>
              </a:rPr>
              <a:t>et al. </a:t>
            </a:r>
            <a:r>
              <a:rPr lang="fr-FR" b="1" dirty="0" smtClean="0">
                <a:latin typeface="Times New Roman"/>
                <a:cs typeface="Times New Roman"/>
              </a:rPr>
              <a:t>en 2006</a:t>
            </a:r>
            <a:endParaRPr lang="fr-FR" b="1" dirty="0"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40660" y="1531100"/>
            <a:ext cx="189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remplissage d’He</a:t>
            </a:r>
            <a:endParaRPr lang="fr-F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6634213" y="1897392"/>
            <a:ext cx="13512" cy="54791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0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69707" y="304800"/>
            <a:ext cx="767550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at</a:t>
            </a:r>
            <a:r>
              <a:rPr lang="fr-FR" sz="2400" b="1" dirty="0" smtClean="0">
                <a:latin typeface="Times" pitchFamily="-112" charset="0"/>
              </a:rPr>
              <a:t> least 4 TO </a:t>
            </a:r>
            <a:r>
              <a:rPr lang="fr-FR" sz="2400" b="1" dirty="0" err="1" smtClean="0">
                <a:latin typeface="Times" pitchFamily="-112" charset="0"/>
              </a:rPr>
              <a:t>experiments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could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be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interpreted</a:t>
            </a:r>
            <a:r>
              <a:rPr lang="fr-FR" sz="2400" b="1" dirty="0" smtClean="0">
                <a:latin typeface="Times" pitchFamily="-112" charset="0"/>
              </a:rPr>
              <a:t> in </a:t>
            </a:r>
            <a:r>
              <a:rPr lang="fr-FR" sz="2400" b="1" dirty="0" err="1" smtClean="0">
                <a:latin typeface="Times" pitchFamily="-112" charset="0"/>
              </a:rPr>
              <a:t>terms</a:t>
            </a:r>
            <a:r>
              <a:rPr lang="fr-FR" sz="2400" b="1" dirty="0" smtClean="0">
                <a:latin typeface="Times" pitchFamily="-112" charset="0"/>
              </a:rPr>
              <a:t> of the </a:t>
            </a:r>
            <a:r>
              <a:rPr lang="fr-FR" sz="2400" b="1" dirty="0" err="1" smtClean="0">
                <a:latin typeface="Times" pitchFamily="-112" charset="0"/>
              </a:rPr>
              <a:t>T-dependent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stiffness</a:t>
            </a:r>
            <a:r>
              <a:rPr lang="fr-FR" sz="2400" b="1" dirty="0" smtClean="0">
                <a:latin typeface="Times" pitchFamily="-112" charset="0"/>
              </a:rPr>
              <a:t> of </a:t>
            </a:r>
            <a:r>
              <a:rPr lang="fr-FR" sz="2400" b="1" baseline="30000" dirty="0" smtClean="0">
                <a:latin typeface="Times" pitchFamily="-112" charset="0"/>
              </a:rPr>
              <a:t>4</a:t>
            </a:r>
            <a:r>
              <a:rPr lang="fr-FR" sz="2400" b="1" dirty="0" smtClean="0">
                <a:latin typeface="Times" pitchFamily="-112" charset="0"/>
              </a:rPr>
              <a:t>He</a:t>
            </a:r>
            <a:endParaRPr lang="fr-FR" sz="2400" b="1" dirty="0"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0769" y="1712276"/>
            <a:ext cx="349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solid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line: maximum possible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effect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of the He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stiffness</a:t>
            </a:r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5" name="Image 4" descr="torsion rod elastic effect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29306" r="17709" b="16013"/>
          <a:stretch/>
        </p:blipFill>
        <p:spPr>
          <a:xfrm>
            <a:off x="3810143" y="1642883"/>
            <a:ext cx="5093997" cy="495625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10769" y="2518378"/>
            <a:ext cx="3499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660066"/>
                </a:solidFill>
                <a:latin typeface="Times"/>
                <a:cs typeface="Times"/>
              </a:rPr>
              <a:t>In 4 cases the </a:t>
            </a:r>
            <a:r>
              <a:rPr lang="fr-FR" b="1" dirty="0" err="1" smtClean="0">
                <a:solidFill>
                  <a:srgbClr val="660066"/>
                </a:solidFill>
                <a:latin typeface="Times"/>
                <a:cs typeface="Times"/>
              </a:rPr>
              <a:t>observed</a:t>
            </a:r>
            <a:r>
              <a:rPr lang="fr-FR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660066"/>
                </a:solidFill>
                <a:latin typeface="Times"/>
                <a:cs typeface="Times"/>
              </a:rPr>
              <a:t>frequency</a:t>
            </a:r>
            <a:r>
              <a:rPr lang="fr-FR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660066"/>
                </a:solidFill>
                <a:latin typeface="Times"/>
                <a:cs typeface="Times"/>
              </a:rPr>
              <a:t>could</a:t>
            </a:r>
            <a:r>
              <a:rPr lang="fr-FR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660066"/>
                </a:solidFill>
                <a:latin typeface="Times"/>
                <a:cs typeface="Times"/>
              </a:rPr>
              <a:t>be</a:t>
            </a:r>
            <a:r>
              <a:rPr lang="fr-FR" b="1" dirty="0" smtClean="0">
                <a:solidFill>
                  <a:srgbClr val="660066"/>
                </a:solidFill>
                <a:latin typeface="Times"/>
                <a:cs typeface="Times"/>
              </a:rPr>
              <a:t> a </a:t>
            </a:r>
            <a:r>
              <a:rPr lang="fr-FR" b="1" dirty="0" err="1" smtClean="0">
                <a:solidFill>
                  <a:srgbClr val="660066"/>
                </a:solidFill>
                <a:latin typeface="Times"/>
                <a:cs typeface="Times"/>
              </a:rPr>
              <a:t>consequence</a:t>
            </a:r>
            <a:r>
              <a:rPr lang="fr-FR" b="1" dirty="0" smtClean="0">
                <a:solidFill>
                  <a:srgbClr val="660066"/>
                </a:solidFill>
                <a:latin typeface="Times"/>
                <a:cs typeface="Times"/>
              </a:rPr>
              <a:t> of a 20 to 40% change in the He </a:t>
            </a:r>
            <a:r>
              <a:rPr lang="fr-FR" b="1" dirty="0" err="1" smtClean="0">
                <a:solidFill>
                  <a:srgbClr val="660066"/>
                </a:solidFill>
                <a:latin typeface="Times"/>
                <a:cs typeface="Times"/>
              </a:rPr>
              <a:t>stiffness</a:t>
            </a:r>
            <a:r>
              <a:rPr lang="fr-FR" b="1" dirty="0" smtClean="0">
                <a:solidFill>
                  <a:srgbClr val="660066"/>
                </a:solidFill>
                <a:latin typeface="Times"/>
                <a:cs typeface="Times"/>
              </a:rPr>
              <a:t>, as </a:t>
            </a:r>
            <a:r>
              <a:rPr lang="fr-FR" b="1" dirty="0" err="1" smtClean="0">
                <a:solidFill>
                  <a:srgbClr val="660066"/>
                </a:solidFill>
                <a:latin typeface="Times"/>
                <a:cs typeface="Times"/>
              </a:rPr>
              <a:t>found</a:t>
            </a:r>
            <a:r>
              <a:rPr lang="fr-FR" b="1" dirty="0" smtClean="0">
                <a:solidFill>
                  <a:srgbClr val="660066"/>
                </a:solidFill>
                <a:latin typeface="Times"/>
                <a:cs typeface="Times"/>
              </a:rPr>
              <a:t> by </a:t>
            </a:r>
            <a:r>
              <a:rPr lang="fr-FR" b="1" dirty="0" err="1" smtClean="0">
                <a:solidFill>
                  <a:srgbClr val="660066"/>
                </a:solidFill>
                <a:latin typeface="Times"/>
                <a:cs typeface="Times"/>
              </a:rPr>
              <a:t>Paalanen</a:t>
            </a:r>
            <a:r>
              <a:rPr lang="fr-FR" b="1" dirty="0" smtClean="0">
                <a:solidFill>
                  <a:srgbClr val="660066"/>
                </a:solidFill>
                <a:latin typeface="Times"/>
                <a:cs typeface="Times"/>
              </a:rPr>
              <a:t> in 1981</a:t>
            </a:r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10769" y="5398813"/>
            <a:ext cx="365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"/>
                <a:cs typeface="Times"/>
              </a:rPr>
              <a:t>the </a:t>
            </a:r>
            <a:r>
              <a:rPr lang="fr-FR" b="1" dirty="0">
                <a:latin typeface="Times"/>
                <a:cs typeface="Times"/>
              </a:rPr>
              <a:t>magnitude of the dissipation </a:t>
            </a:r>
            <a:r>
              <a:rPr lang="fr-FR" b="1" dirty="0" err="1">
                <a:latin typeface="Times"/>
                <a:cs typeface="Times"/>
              </a:rPr>
              <a:t>peak</a:t>
            </a:r>
            <a:r>
              <a:rPr lang="fr-FR" b="1" dirty="0">
                <a:latin typeface="Times"/>
                <a:cs typeface="Times"/>
              </a:rPr>
              <a:t>  </a:t>
            </a:r>
            <a:r>
              <a:rPr lang="fr-FR" b="1" dirty="0" err="1">
                <a:latin typeface="Times"/>
                <a:cs typeface="Times"/>
              </a:rPr>
              <a:t>also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agrees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with</a:t>
            </a:r>
            <a:r>
              <a:rPr lang="fr-FR" b="1" dirty="0">
                <a:latin typeface="Times"/>
                <a:cs typeface="Times"/>
              </a:rPr>
              <a:t> the </a:t>
            </a:r>
            <a:r>
              <a:rPr lang="fr-FR" b="1" dirty="0" err="1">
                <a:latin typeface="Times"/>
                <a:cs typeface="Times"/>
              </a:rPr>
              <a:t>mechanical</a:t>
            </a:r>
            <a:r>
              <a:rPr lang="fr-FR" b="1" dirty="0">
                <a:latin typeface="Times"/>
                <a:cs typeface="Times"/>
              </a:rPr>
              <a:t> dissipation in </a:t>
            </a:r>
            <a:r>
              <a:rPr lang="fr-FR" b="1" dirty="0" err="1">
                <a:latin typeface="Times"/>
                <a:cs typeface="Times"/>
              </a:rPr>
              <a:t>acoustic</a:t>
            </a:r>
            <a:r>
              <a:rPr lang="fr-FR" b="1" dirty="0">
                <a:latin typeface="Times"/>
                <a:cs typeface="Times"/>
              </a:rPr>
              <a:t> or direct  </a:t>
            </a:r>
            <a:r>
              <a:rPr lang="fr-FR" b="1" dirty="0" err="1">
                <a:latin typeface="Times"/>
                <a:cs typeface="Times"/>
              </a:rPr>
              <a:t>stiffness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measurements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10769" y="4106152"/>
            <a:ext cx="3499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the « 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critical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velocity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 »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would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be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the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critical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strain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for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upinning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of </a:t>
            </a:r>
            <a:r>
              <a:rPr lang="fr-FR" b="1" baseline="30000" dirty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He (2 to 6 10</a:t>
            </a:r>
            <a:r>
              <a:rPr lang="fr-FR" b="1" baseline="30000" dirty="0">
                <a:solidFill>
                  <a:srgbClr val="0000FF"/>
                </a:solidFill>
                <a:latin typeface="Times"/>
                <a:cs typeface="Times"/>
              </a:rPr>
              <a:t>-8 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as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measured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by Day 2007 and by Rojas 2010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516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129170"/>
            <a:ext cx="4953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rotating</a:t>
            </a:r>
            <a:r>
              <a:rPr lang="fr-FR" sz="2400" b="1" dirty="0" smtClean="0">
                <a:latin typeface="Times" pitchFamily="-112" charset="0"/>
              </a:rPr>
              <a:t> single- and poly-</a:t>
            </a:r>
            <a:r>
              <a:rPr lang="fr-FR" sz="2400" b="1" dirty="0" err="1" smtClean="0">
                <a:latin typeface="Times" pitchFamily="-112" charset="0"/>
              </a:rPr>
              <a:t>crystals</a:t>
            </a:r>
            <a:r>
              <a:rPr lang="fr-FR" sz="2400" b="1" dirty="0" smtClean="0">
                <a:latin typeface="Times" pitchFamily="-112" charset="0"/>
              </a:rPr>
              <a:t>: the ENS </a:t>
            </a:r>
            <a:r>
              <a:rPr lang="fr-FR" sz="2400" b="1" dirty="0" err="1" smtClean="0">
                <a:latin typeface="Times" pitchFamily="-112" charset="0"/>
              </a:rPr>
              <a:t>torsional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oscillator</a:t>
            </a:r>
            <a:endParaRPr lang="fr-FR" sz="2400" b="1" dirty="0">
              <a:latin typeface="Times" pitchFamily="-11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1854" y="3256103"/>
            <a:ext cx="490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"/>
                <a:cs typeface="Times"/>
              </a:rPr>
              <a:t>a </a:t>
            </a:r>
            <a:r>
              <a:rPr lang="fr-FR" b="1" dirty="0">
                <a:latin typeface="Times"/>
                <a:cs typeface="Times"/>
              </a:rPr>
              <a:t>transparent </a:t>
            </a:r>
            <a:r>
              <a:rPr lang="fr-FR" b="1" dirty="0" err="1">
                <a:latin typeface="Times"/>
                <a:cs typeface="Times"/>
              </a:rPr>
              <a:t>torsional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oscillator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built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with</a:t>
            </a:r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 smtClean="0">
                <a:latin typeface="Times"/>
                <a:cs typeface="Times"/>
              </a:rPr>
              <a:t> J</a:t>
            </a:r>
            <a:r>
              <a:rPr lang="fr-FR" b="1" dirty="0">
                <a:latin typeface="Times"/>
                <a:cs typeface="Times"/>
              </a:rPr>
              <a:t>. West and M. Chan (Penn. State</a:t>
            </a:r>
            <a:r>
              <a:rPr lang="fr-FR" b="1" dirty="0" smtClean="0">
                <a:latin typeface="Times"/>
                <a:cs typeface="Times"/>
              </a:rPr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8800" y="1374066"/>
            <a:ext cx="3797038" cy="506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 descr="D:\Users\xavier\Bureau\ens june 2010\Single_facette_140510_18 31 41 .53_T=0.0530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854" y="1374066"/>
            <a:ext cx="2179976" cy="163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2" descr="Q:\Supersolid\2010\May\minibottle_images\polyX3_fastinjection\polyX3_growth_220510_19 55 42 .94_T=0.0461K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9464" y="1374066"/>
            <a:ext cx="2180434" cy="163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51854" y="4233159"/>
            <a:ext cx="57369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Times"/>
                <a:cs typeface="Times"/>
              </a:rPr>
              <a:t>compare single- and poly-</a:t>
            </a:r>
            <a:r>
              <a:rPr lang="fr-FR" b="1" dirty="0" err="1">
                <a:latin typeface="Times"/>
                <a:cs typeface="Times"/>
              </a:rPr>
              <a:t>crystals</a:t>
            </a:r>
            <a:endParaRPr lang="fr-FR" b="1" dirty="0">
              <a:latin typeface="Times"/>
              <a:cs typeface="Times"/>
            </a:endParaRPr>
          </a:p>
          <a:p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 err="1" smtClean="0">
                <a:latin typeface="Times"/>
                <a:cs typeface="Times"/>
              </a:rPr>
              <a:t>vary</a:t>
            </a:r>
            <a:r>
              <a:rPr lang="fr-FR" b="1" dirty="0" smtClean="0">
                <a:latin typeface="Times"/>
                <a:cs typeface="Times"/>
              </a:rPr>
              <a:t> the </a:t>
            </a:r>
            <a:r>
              <a:rPr lang="fr-FR" b="1" dirty="0" err="1">
                <a:latin typeface="Times"/>
                <a:cs typeface="Times"/>
              </a:rPr>
              <a:t>density</a:t>
            </a:r>
            <a:r>
              <a:rPr lang="fr-FR" b="1" dirty="0">
                <a:latin typeface="Times"/>
                <a:cs typeface="Times"/>
              </a:rPr>
              <a:t> of dislocations </a:t>
            </a:r>
            <a:r>
              <a:rPr lang="fr-FR" b="1" dirty="0">
                <a:latin typeface="Symbol" charset="2"/>
                <a:cs typeface="Symbol" charset="2"/>
              </a:rPr>
              <a:t>L</a:t>
            </a:r>
            <a:endParaRPr lang="fr-FR" b="1" dirty="0">
              <a:latin typeface="Times"/>
              <a:cs typeface="Times"/>
            </a:endParaRPr>
          </a:p>
          <a:p>
            <a:r>
              <a:rPr lang="fr-FR" b="1" dirty="0">
                <a:latin typeface="Times"/>
                <a:cs typeface="Times"/>
              </a:rPr>
              <a:t>the rotation </a:t>
            </a:r>
            <a:r>
              <a:rPr lang="fr-FR" b="1" dirty="0" err="1">
                <a:latin typeface="Times"/>
                <a:cs typeface="Times"/>
              </a:rPr>
              <a:t>anomaly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should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increase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with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>
                <a:latin typeface="Symbol" charset="2"/>
                <a:cs typeface="Symbol" charset="2"/>
              </a:rPr>
              <a:t>L</a:t>
            </a:r>
          </a:p>
          <a:p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the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elastic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anomaly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should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decrease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with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</a:p>
          <a:p>
            <a:endParaRPr lang="fr-FR" b="1" dirty="0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endParaRPr lang="fr-FR" b="1" dirty="0" smtClean="0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We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have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found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the opposite (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Fefferman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et al. PRB 2012)</a:t>
            </a: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022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256" y="178854"/>
            <a:ext cx="86318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rotating</a:t>
            </a:r>
            <a:r>
              <a:rPr lang="fr-FR" sz="2400" b="1" dirty="0" smtClean="0">
                <a:latin typeface="Times" pitchFamily="-112" charset="0"/>
              </a:rPr>
              <a:t> single </a:t>
            </a:r>
            <a:r>
              <a:rPr lang="fr-FR" sz="2400" b="1" dirty="0" err="1" smtClean="0">
                <a:latin typeface="Times" pitchFamily="-112" charset="0"/>
              </a:rPr>
              <a:t>crystals</a:t>
            </a:r>
            <a:r>
              <a:rPr lang="fr-FR" sz="2400" b="1" dirty="0" smtClean="0">
                <a:latin typeface="Times" pitchFamily="-112" charset="0"/>
              </a:rPr>
              <a:t> and </a:t>
            </a:r>
            <a:r>
              <a:rPr lang="fr-FR" sz="2400" b="1" dirty="0" err="1" smtClean="0">
                <a:latin typeface="Times" pitchFamily="-112" charset="0"/>
              </a:rPr>
              <a:t>polycrystals</a:t>
            </a:r>
            <a:endParaRPr lang="fr-FR" sz="2400" b="1" dirty="0">
              <a:latin typeface="Times" pitchFamily="-11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97257" y="5499579"/>
            <a:ext cx="8631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Times New Roman"/>
                <a:cs typeface="Times New Roman"/>
              </a:rPr>
              <a:t>Fefferman</a:t>
            </a:r>
            <a:r>
              <a:rPr lang="fr-FR" b="1" dirty="0" smtClean="0">
                <a:latin typeface="Times New Roman"/>
                <a:cs typeface="Times New Roman"/>
              </a:rPr>
              <a:t> et al. (ENS 2011) </a:t>
            </a:r>
            <a:r>
              <a:rPr lang="fr-FR" b="1" dirty="0" err="1" smtClean="0">
                <a:latin typeface="Times New Roman"/>
                <a:cs typeface="Times New Roman"/>
              </a:rPr>
              <a:t>published</a:t>
            </a:r>
            <a:r>
              <a:rPr lang="fr-FR" b="1" dirty="0" smtClean="0">
                <a:latin typeface="Times New Roman"/>
                <a:cs typeface="Times New Roman"/>
              </a:rPr>
              <a:t> in Phys. </a:t>
            </a:r>
            <a:r>
              <a:rPr lang="fr-FR" b="1" dirty="0" err="1" smtClean="0">
                <a:latin typeface="Times New Roman"/>
                <a:cs typeface="Times New Roman"/>
              </a:rPr>
              <a:t>Rev</a:t>
            </a:r>
            <a:r>
              <a:rPr lang="fr-FR" b="1" dirty="0" smtClean="0">
                <a:latin typeface="Times New Roman"/>
                <a:cs typeface="Times New Roman"/>
              </a:rPr>
              <a:t>. B 2012: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anomaly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reproducible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larger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single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crystals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than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polycrystals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contrary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to the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usual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supersolid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scenario</a:t>
            </a:r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3" name="Image 2" descr="raw da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2" y="707119"/>
            <a:ext cx="8224307" cy="456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1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90747" y="304800"/>
            <a:ext cx="821209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autres difficultés avec le scenario </a:t>
            </a:r>
            <a:r>
              <a:rPr lang="fr-FR" sz="2400" b="1" dirty="0" err="1" smtClean="0">
                <a:latin typeface="Times New Roman"/>
                <a:cs typeface="Times New Roman"/>
              </a:rPr>
              <a:t>supersolide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0747" y="2448658"/>
            <a:ext cx="4157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ja-JP" sz="2000" b="1" i="1" dirty="0" smtClean="0"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connexions des dislocations entre elles ?</a:t>
            </a:r>
          </a:p>
          <a:p>
            <a:endParaRPr lang="fr-FR" altLang="ja-JP" sz="2000" b="1" i="1" dirty="0"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endParaRPr lang="fr-FR" altLang="ja-JP" sz="2000" b="1" i="1" dirty="0" smtClean="0"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fr-FR" altLang="ja-JP" sz="2000" b="1" i="1" dirty="0" smtClean="0"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connexions dans les </a:t>
            </a:r>
            <a:r>
              <a:rPr lang="fr-FR" altLang="ja-JP" sz="2000" b="1" i="1" dirty="0" err="1" smtClean="0"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polycristaux</a:t>
            </a:r>
            <a:r>
              <a:rPr lang="fr-FR" altLang="ja-JP" sz="2000" b="1" i="1" dirty="0" smtClean="0"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: à travers les joints de grains ??</a:t>
            </a:r>
            <a:endParaRPr lang="fr-FR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51989"/>
          <a:stretch>
            <a:fillRect/>
          </a:stretch>
        </p:blipFill>
        <p:spPr bwMode="auto">
          <a:xfrm>
            <a:off x="4996676" y="2473943"/>
            <a:ext cx="3706166" cy="206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5726961" y="4547178"/>
            <a:ext cx="227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Iwasa et al. JLTP 1995</a:t>
            </a:r>
          </a:p>
        </p:txBody>
      </p:sp>
    </p:spTree>
    <p:extLst>
      <p:ext uri="{BB962C8B-B14F-4D97-AF65-F5344CB8AC3E}">
        <p14:creationId xmlns:p14="http://schemas.microsoft.com/office/powerpoint/2010/main" val="420614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599" y="124254"/>
            <a:ext cx="7758113" cy="73170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La </a:t>
            </a:r>
            <a:r>
              <a:rPr lang="fr-FR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supersolidité</a:t>
            </a:r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existe-t-elle ?</a:t>
            </a:r>
            <a:endParaRPr lang="fr-FR" sz="28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pitchFamily="-112" charset="-128"/>
              <a:cs typeface="Times New Roman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3400" y="1028626"/>
            <a:ext cx="8001000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altLang="ja-JP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Dans la plupart des expériences de Kim and Chan l’élasticité de l’</a:t>
            </a:r>
            <a:r>
              <a:rPr lang="fr-FR" altLang="ja-JP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helium</a:t>
            </a:r>
            <a:r>
              <a:rPr lang="fr-FR" altLang="ja-JP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semble avoir un effet négligeable mais il trouve une anomalie de rotation de plus en plus faible (inférieure à 10</a:t>
            </a:r>
            <a:r>
              <a:rPr lang="fr-FR" altLang="ja-JP" b="1" i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-5 </a:t>
            </a:r>
            <a:r>
              <a:rPr lang="fr-FR" altLang="ja-JP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dans ses dernières expériences de 2012)</a:t>
            </a:r>
          </a:p>
          <a:p>
            <a:pPr>
              <a:defRPr/>
            </a:pPr>
            <a:endParaRPr lang="fr-FR" altLang="ja-JP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285750" indent="-285750">
              <a:buFontTx/>
              <a:buChar char="-"/>
              <a:defRPr/>
            </a:pP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dans leur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cellule très rigide 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West, </a:t>
            </a:r>
            <a:r>
              <a:rPr lang="fr-FR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Chan et al. ont observé </a:t>
            </a:r>
            <a:r>
              <a:rPr lang="fr-FR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effect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isotopique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et l’élasticité de l’hélium devrait avoir un effet négligeable: 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cristaux d’3He montrent une anomalie élastique mais pas d’anomalie de rotation. </a:t>
            </a:r>
            <a:endParaRPr lang="fr-FR" b="1" i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effet d’une rotation continue 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Choi, Kim,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Kono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et al., Science 2010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): réduction de l’anomalie de rotation, pas de l’anomalie élastique</a:t>
            </a:r>
            <a:endParaRPr lang="fr-FR" b="1" i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675" y="3861789"/>
            <a:ext cx="6744925" cy="270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9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15698"/>
            <a:ext cx="8229600" cy="1142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smtClean="0">
                <a:latin typeface="Times New Roman"/>
                <a:cs typeface="Times New Roman"/>
              </a:rPr>
              <a:t>l’existence d’une anomalie élastique géante due à la plasticité quantique est confirmée et bien comprise.</a:t>
            </a: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2080792" y="841446"/>
            <a:ext cx="4593956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 smtClean="0">
                <a:latin typeface="Times New Roman"/>
                <a:cs typeface="Times New Roman"/>
              </a:rPr>
              <a:t>conclusion</a:t>
            </a:r>
            <a:endParaRPr lang="fr-FR" sz="3200" b="1" dirty="0"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" y="3135546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Times New Roman"/>
                <a:cs typeface="Times New Roman"/>
              </a:rPr>
              <a:t>un intéressant champ de recherches nouveau avec de nouvelles questions</a:t>
            </a:r>
            <a:r>
              <a:rPr lang="fr-FR" sz="2400" b="1" dirty="0">
                <a:latin typeface="Times New Roman"/>
                <a:cs typeface="Times New Roman"/>
              </a:rPr>
              <a:t>: </a:t>
            </a:r>
          </a:p>
          <a:p>
            <a:r>
              <a:rPr lang="fr-FR" sz="2400" b="1" dirty="0" smtClean="0">
                <a:latin typeface="Times New Roman"/>
                <a:cs typeface="Times New Roman"/>
              </a:rPr>
              <a:t>- localisation des dislocations à très basse température? </a:t>
            </a:r>
          </a:p>
          <a:p>
            <a:r>
              <a:rPr lang="fr-FR" sz="2400" b="1" dirty="0" smtClean="0">
                <a:latin typeface="Times New Roman"/>
                <a:cs typeface="Times New Roman"/>
              </a:rPr>
              <a:t>- quel est le mécanisme de piégeage par les impuretés </a:t>
            </a:r>
            <a:r>
              <a:rPr lang="fr-FR" sz="2400" b="1" baseline="30000" dirty="0" smtClean="0">
                <a:latin typeface="Times New Roman"/>
                <a:cs typeface="Times New Roman"/>
              </a:rPr>
              <a:t>3</a:t>
            </a:r>
            <a:r>
              <a:rPr lang="fr-FR" sz="2400" b="1" dirty="0" smtClean="0">
                <a:latin typeface="Times New Roman"/>
                <a:cs typeface="Times New Roman"/>
              </a:rPr>
              <a:t>He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57200" y="4904901"/>
            <a:ext cx="8229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Times New Roman"/>
                <a:cs typeface="Times New Roman"/>
              </a:rPr>
              <a:t>l’existence de la </a:t>
            </a:r>
            <a:r>
              <a:rPr lang="fr-FR" sz="2400" b="1" dirty="0" err="1" smtClean="0">
                <a:latin typeface="Times New Roman"/>
                <a:cs typeface="Times New Roman"/>
              </a:rPr>
              <a:t>supersolidité</a:t>
            </a:r>
            <a:r>
              <a:rPr lang="fr-FR" sz="2400" b="1" dirty="0" smtClean="0">
                <a:latin typeface="Times New Roman"/>
                <a:cs typeface="Times New Roman"/>
              </a:rPr>
              <a:t> aurait besoin d’une évidence expérimentale plus solide ( plus convaincante).</a:t>
            </a:r>
            <a:endParaRPr lang="fr-FR" sz="2400" b="1" dirty="0">
              <a:latin typeface="Times New Roman"/>
              <a:cs typeface="Times New Roman"/>
            </a:endParaRPr>
          </a:p>
          <a:p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37071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891952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fr-FR" sz="36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quelques propriétés spectaculaires</a:t>
            </a:r>
            <a:endParaRPr lang="fr-FR" sz="36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20" y="1628800"/>
            <a:ext cx="838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fr-FR" sz="2000" b="1" i="1" dirty="0" err="1">
                <a:solidFill>
                  <a:srgbClr val="000000"/>
                </a:solidFill>
                <a:effectLst/>
              </a:rPr>
              <a:t>McLennan</a:t>
            </a:r>
            <a:r>
              <a:rPr lang="fr-FR" sz="2000" b="1" i="1" dirty="0">
                <a:solidFill>
                  <a:srgbClr val="000000"/>
                </a:solidFill>
                <a:effectLst/>
              </a:rPr>
              <a:t> (Toronto, 1932) : l’hélium II ne bout pas</a:t>
            </a:r>
          </a:p>
          <a:p>
            <a:pPr algn="l"/>
            <a:r>
              <a:rPr lang="fr-FR" sz="2000" b="1" i="1" dirty="0">
                <a:solidFill>
                  <a:srgbClr val="000000"/>
                </a:solidFill>
                <a:effectLst/>
              </a:rPr>
              <a:t>début 1937: W. Keesom et  A. Keesom (Leyde), Rollin (Oxford), Allen </a:t>
            </a:r>
            <a:r>
              <a:rPr lang="fr-FR" sz="2000" b="1" i="1" dirty="0" err="1">
                <a:solidFill>
                  <a:srgbClr val="000000"/>
                </a:solidFill>
                <a:effectLst/>
              </a:rPr>
              <a:t>Udin</a:t>
            </a:r>
            <a:r>
              <a:rPr lang="fr-FR" sz="2000" b="1" i="1" dirty="0">
                <a:solidFill>
                  <a:srgbClr val="000000"/>
                </a:solidFill>
                <a:effectLst/>
              </a:rPr>
              <a:t> et </a:t>
            </a:r>
            <a:r>
              <a:rPr lang="fr-FR" sz="2000" b="1" i="1" dirty="0" err="1">
                <a:solidFill>
                  <a:srgbClr val="000000"/>
                </a:solidFill>
                <a:effectLst/>
              </a:rPr>
              <a:t>Peierls</a:t>
            </a:r>
            <a:r>
              <a:rPr lang="fr-FR" sz="2000" b="1" i="1" dirty="0">
                <a:solidFill>
                  <a:srgbClr val="000000"/>
                </a:solidFill>
                <a:effectLst/>
              </a:rPr>
              <a:t> (Cambridge): l’hélium II conduit incroyablement bien la chaleur </a:t>
            </a:r>
          </a:p>
        </p:txBody>
      </p:sp>
    </p:spTree>
    <p:extLst>
      <p:ext uri="{BB962C8B-B14F-4D97-AF65-F5344CB8AC3E}">
        <p14:creationId xmlns:p14="http://schemas.microsoft.com/office/powerpoint/2010/main" val="220336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llen-boiling" descr="/Users/balibar/Desktop/Sebastien/films/Allen-boilin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i="1" dirty="0">
                <a:solidFill>
                  <a:schemeClr val="bg1"/>
                </a:solidFill>
                <a:latin typeface="Times" charset="0"/>
                <a:ea typeface="ＭＳ Ｐゴシック" charset="0"/>
                <a:cs typeface="ＭＳ Ｐゴシック" charset="0"/>
              </a:rPr>
              <a:t>le film de J.F. Allen et J. </a:t>
            </a:r>
            <a:r>
              <a:rPr lang="fr-FR" b="1" i="1" dirty="0" err="1">
                <a:solidFill>
                  <a:schemeClr val="bg1"/>
                </a:solidFill>
                <a:latin typeface="Times" charset="0"/>
                <a:ea typeface="ＭＳ Ｐゴシック" charset="0"/>
                <a:cs typeface="ＭＳ Ｐゴシック" charset="0"/>
              </a:rPr>
              <a:t>Armitage</a:t>
            </a:r>
            <a:r>
              <a:rPr lang="fr-FR" b="1" i="1" dirty="0">
                <a:solidFill>
                  <a:schemeClr val="bg1"/>
                </a:solidFill>
                <a:latin typeface="Times" charset="0"/>
                <a:ea typeface="ＭＳ Ｐゴシック" charset="0"/>
                <a:cs typeface="ＭＳ Ｐゴシック" charset="0"/>
              </a:rPr>
              <a:t/>
            </a:r>
            <a:br>
              <a:rPr lang="fr-FR" b="1" i="1" dirty="0">
                <a:solidFill>
                  <a:schemeClr val="bg1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fr-FR" b="1" i="1" dirty="0">
                <a:solidFill>
                  <a:schemeClr val="bg1"/>
                </a:solidFill>
                <a:latin typeface="Times" charset="0"/>
                <a:ea typeface="ＭＳ Ｐゴシック" charset="0"/>
                <a:cs typeface="ＭＳ Ｐゴシック" charset="0"/>
              </a:rPr>
              <a:t>(St Andrews, 1971 - 82)</a:t>
            </a:r>
            <a:endParaRPr lang="fr-FR" dirty="0">
              <a:solidFill>
                <a:schemeClr val="bg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69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720" fill="hold"/>
                                        <p:tgtEl>
                                          <p:spTgt spid="225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25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0"/>
                  </p:tgtEl>
                </p:cond>
              </p:nextCondLst>
            </p:seq>
          </p:childTnLst>
        </p:cTn>
      </p:par>
    </p:tnLst>
    <p:bldLst>
      <p:bldP spid="6247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891952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fr-FR" sz="36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quelques propriétés spectaculaires</a:t>
            </a:r>
            <a:endParaRPr lang="fr-FR" sz="36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3528" y="2852936"/>
            <a:ext cx="8342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- l’hélium superfluide coule à vitesse constante 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à </a:t>
            </a:r>
            <a:r>
              <a:rPr lang="fr-FR" sz="2000" b="1" i="1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travers les moindres pores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20" y="1556792"/>
            <a:ext cx="838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fr-FR" sz="2000" b="1" i="1" dirty="0" err="1" smtClean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McLennan</a:t>
            </a:r>
            <a:r>
              <a:rPr lang="fr-FR" sz="2000" b="1" i="1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(Toronto, 1932) : l’hélium II ne bout pas</a:t>
            </a:r>
          </a:p>
          <a:p>
            <a:pPr marL="342900" indent="-342900" algn="l">
              <a:buFontTx/>
              <a:buChar char="-"/>
            </a:pPr>
            <a:r>
              <a:rPr lang="fr-FR" sz="2000" b="1" i="1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début 1937: W</a:t>
            </a:r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. Keesom et  A. Keesom (Leyde), Rollin (Oxford), Allen </a:t>
            </a:r>
            <a:r>
              <a:rPr lang="fr-FR" sz="2000" b="1" i="1" dirty="0" err="1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Udin</a:t>
            </a:r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 et </a:t>
            </a:r>
            <a:r>
              <a:rPr lang="fr-FR" sz="2000" b="1" i="1" dirty="0" err="1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Peierls</a:t>
            </a:r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/>
                <a:cs typeface="Times New Roman"/>
              </a:rPr>
              <a:t> (Cambridge): l’hélium II conduit incroyablement bien la chaleur </a:t>
            </a:r>
          </a:p>
        </p:txBody>
      </p:sp>
    </p:spTree>
    <p:extLst>
      <p:ext uri="{BB962C8B-B14F-4D97-AF65-F5344CB8AC3E}">
        <p14:creationId xmlns:p14="http://schemas.microsoft.com/office/powerpoint/2010/main" val="56465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Allen-superflow" descr="/Users/balibar/Desktop/Sebastien/films/Allen-superflow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391400" cy="914400"/>
          </a:xfrm>
        </p:spPr>
        <p:txBody>
          <a:bodyPr/>
          <a:lstStyle/>
          <a:p>
            <a:r>
              <a:rPr lang="fr-F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l’écoulement d’un superfluide</a:t>
            </a:r>
          </a:p>
        </p:txBody>
      </p:sp>
    </p:spTree>
    <p:extLst>
      <p:ext uri="{BB962C8B-B14F-4D97-AF65-F5344CB8AC3E}">
        <p14:creationId xmlns:p14="http://schemas.microsoft.com/office/powerpoint/2010/main" val="248536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1279" fill="hold"/>
                                        <p:tgtEl>
                                          <p:spTgt spid="266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62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6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66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6"/>
                  </p:tgtEl>
                </p:cond>
              </p:nextCondLst>
            </p:seq>
          </p:childTnLst>
        </p:cTn>
      </p:par>
    </p:tnLst>
    <p:bldLst>
      <p:bldP spid="48130" grpId="0" autoUpdateAnimBg="0"/>
    </p:bldLst>
  </p:timing>
</p:sld>
</file>

<file path=ppt/theme/theme1.xml><?xml version="1.0" encoding="utf-8"?>
<a:theme xmlns:a="http://schemas.openxmlformats.org/drawingml/2006/main" name="Thème Office">
  <a:themeElements>
    <a:clrScheme name="Personnalisée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8024</TotalTime>
  <Words>3629</Words>
  <Application>Microsoft Macintosh PowerPoint</Application>
  <PresentationFormat>Présentation à l'écran (4:3)</PresentationFormat>
  <Paragraphs>524</Paragraphs>
  <Slides>57</Slides>
  <Notes>33</Notes>
  <HiddenSlides>0</HiddenSlides>
  <MMClips>8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57</vt:i4>
      </vt:variant>
    </vt:vector>
  </HeadingPairs>
  <TitlesOfParts>
    <vt:vector size="60" baseType="lpstr">
      <vt:lpstr>Thème Office</vt:lpstr>
      <vt:lpstr>Équation</vt:lpstr>
      <vt:lpstr>Equation</vt:lpstr>
      <vt:lpstr>Un solide peut-il être superfluide?</vt:lpstr>
      <vt:lpstr>Plan de l’exposé</vt:lpstr>
      <vt:lpstr>comment coule un liquide ordinaire ?</vt:lpstr>
      <vt:lpstr>découverte de la superfluidité: deux articles côte à côte</vt:lpstr>
      <vt:lpstr>pour en savoir plus ...</vt:lpstr>
      <vt:lpstr>quelques propriétés spectaculaires</vt:lpstr>
      <vt:lpstr>le film de J.F. Allen et J. Armitage (St Andrews, 1971 - 82)</vt:lpstr>
      <vt:lpstr>quelques propriétés spectaculaires</vt:lpstr>
      <vt:lpstr>l’écoulement d’un superfluide</vt:lpstr>
      <vt:lpstr>quelques propriétés spectaculaires</vt:lpstr>
      <vt:lpstr>l’effet fontaine</vt:lpstr>
      <vt:lpstr>quelques propriétés spectaculaires</vt:lpstr>
      <vt:lpstr>5 mars 1938, Institut Henri Poincaré :  Fritz London: La superfluidité est une manifestation de la physique quantique à l’échelle macroscopique origine probable:  la condensation de Bose-Einstein</vt:lpstr>
      <vt:lpstr>Une onde de matière macroscopique</vt:lpstr>
      <vt:lpstr>Fermions et Bosons, supraconductivité</vt:lpstr>
      <vt:lpstr>superfluides en rotation et supraconducteurs sous champ magnétique: tourbillons quantifiés</vt:lpstr>
      <vt:lpstr> un solide peut-il être superfluide ?</vt:lpstr>
      <vt:lpstr>l’hélium 4 solide semble couler comme un superfluide E. Kim and M. Chan  (Penn. State U. 2004)</vt:lpstr>
      <vt:lpstr>lacunes "de point zéro"</vt:lpstr>
      <vt:lpstr>désordre</vt:lpstr>
      <vt:lpstr>un réseau superfluide de dislocations ?</vt:lpstr>
      <vt:lpstr>un modèle possible pour la supersolidité  </vt:lpstr>
      <vt:lpstr>nouvelle surprise en 2007  (Day et Beamish) </vt:lpstr>
      <vt:lpstr>Day and Beamish (2007): Direct shear modulus measurements</vt:lpstr>
      <vt:lpstr>Day and Beamish (2007) :   une mesure directe du module de cisaillement (élasticité transverse)</vt:lpstr>
      <vt:lpstr>un modèle pour l’anomalie élastique</vt:lpstr>
      <vt:lpstr>un modèle possible pour la supersolidité   écoulement superfluide seulement si les dislocations sont fixées par les impuretés (S.Balibar, Nature 2010)</vt:lpstr>
      <vt:lpstr>nos expériences à l’ENS-Paris: supersolidité ou plasticité quantique ?</vt:lpstr>
      <vt:lpstr>ENS 2009-2010: mesures acoustiques sur monocristaux orientés</vt:lpstr>
      <vt:lpstr>Présentation PowerPoint</vt:lpstr>
      <vt:lpstr>cristaux ultrapurs (4 10 -10 d’3He) de haute qualité à basse T </vt:lpstr>
      <vt:lpstr>Présentation PowerPoint</vt:lpstr>
      <vt:lpstr>Présentation PowerPoint</vt:lpstr>
      <vt:lpstr>Présentation PowerPoint</vt:lpstr>
      <vt:lpstr>Présentation PowerPoint</vt:lpstr>
      <vt:lpstr>les dislocations sont groupées en sous-joints de grains</vt:lpstr>
      <vt:lpstr>plasticité d’un cristal: glissement des dislocations</vt:lpstr>
      <vt:lpstr>comment les dislocations se déplacent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supersolidité existe-t-elle ?</vt:lpstr>
      <vt:lpstr>conclusion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Balibar Sebastien</dc:creator>
  <cp:lastModifiedBy>Balibar Sebastien</cp:lastModifiedBy>
  <cp:revision>257</cp:revision>
  <dcterms:created xsi:type="dcterms:W3CDTF">2010-10-15T08:53:08Z</dcterms:created>
  <dcterms:modified xsi:type="dcterms:W3CDTF">2012-05-10T21:46:52Z</dcterms:modified>
</cp:coreProperties>
</file>