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7.bin" ContentType="application/vnd.openxmlformats-officedocument.oleObject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6.bin" ContentType="application/vnd.openxmlformats-officedocument.oleObject"/>
  <Override PartName="/ppt/slides/slide9.xml" ContentType="application/vnd.openxmlformats-officedocument.presentationml.slide+xml"/>
  <Override PartName="/ppt/embeddings/Microsoft_Equation3.bin" ContentType="application/vnd.openxmlformats-officedocument.oleObject"/>
  <Default Extension="rels" ContentType="application/vnd.openxmlformats-package.relationships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85" r:id="rId3"/>
    <p:sldId id="286" r:id="rId4"/>
    <p:sldId id="291" r:id="rId5"/>
    <p:sldId id="288" r:id="rId6"/>
    <p:sldId id="292" r:id="rId7"/>
    <p:sldId id="293" r:id="rId8"/>
    <p:sldId id="295" r:id="rId9"/>
    <p:sldId id="296" r:id="rId10"/>
    <p:sldId id="299" r:id="rId11"/>
    <p:sldId id="300" r:id="rId12"/>
    <p:sldId id="301" r:id="rId13"/>
    <p:sldId id="302" r:id="rId14"/>
    <p:sldId id="303" r:id="rId15"/>
    <p:sldId id="258" r:id="rId16"/>
    <p:sldId id="337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260" r:id="rId28"/>
    <p:sldId id="334" r:id="rId29"/>
    <p:sldId id="335" r:id="rId30"/>
    <p:sldId id="336" r:id="rId31"/>
    <p:sldId id="313" r:id="rId32"/>
    <p:sldId id="338" r:id="rId33"/>
    <p:sldId id="339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8672" autoAdjust="0"/>
  </p:normalViewPr>
  <p:slideViewPr>
    <p:cSldViewPr snapToGrid="0" snapToObjects="1">
      <p:cViewPr varScale="1">
        <p:scale>
          <a:sx n="103" d="100"/>
          <a:sy n="103" d="100"/>
        </p:scale>
        <p:origin x="-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ict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3" Type="http://schemas.openxmlformats.org/officeDocument/2006/relationships/image" Target="../media/image36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11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1CACA-ABD9-3B40-9512-DCD55248221E}" type="slidenum">
              <a:rPr lang="fr-FR">
                <a:latin typeface="Times New Roman" pitchFamily="28" charset="0"/>
              </a:rPr>
              <a:pPr/>
              <a:t>12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4B86-563A-D94C-AC6A-E29F71704EBE}" type="slidenum">
              <a:rPr lang="en-US">
                <a:latin typeface="Arial" pitchFamily="28" charset="0"/>
              </a:rPr>
              <a:pPr/>
              <a:t>13</a:t>
            </a:fld>
            <a:endParaRPr lang="en-US">
              <a:latin typeface="Arial" pitchFamily="2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15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90A76-70B0-6A4B-A352-DF0984452CBA}" type="slidenum">
              <a:rPr lang="fr-FR">
                <a:latin typeface="Times New Roman" pitchFamily="28" charset="0"/>
              </a:rPr>
              <a:pPr/>
              <a:t>16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B17CB-57EF-4F4E-8AF7-0CF507540C17}" type="slidenum">
              <a:rPr lang="fr-FR">
                <a:latin typeface="Times New Roman" pitchFamily="30" charset="0"/>
              </a:rPr>
              <a:pPr/>
              <a:t>19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31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did single</a:t>
            </a:r>
            <a:r>
              <a:rPr lang="en-US" baseline="0" dirty="0" smtClean="0"/>
              <a:t> crystals, we see facets on these photos during fast growth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also did </a:t>
            </a:r>
            <a:r>
              <a:rPr lang="en-US" baseline="0" dirty="0" err="1" smtClean="0"/>
              <a:t>polycrystals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differents</a:t>
            </a:r>
            <a:r>
              <a:rPr lang="en-US" baseline="0" dirty="0" smtClean="0"/>
              <a:t> methods (BC and FI)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3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5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823AB-AF5E-CC4F-9895-B0043963E778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08EF4-ABB7-D442-9680-781E2CF32F62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90E5E-A8C8-564D-8234-23BB50F27ECA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10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15/10/10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video" Target="file://localhost/Users/balibar/Desktop/Sebastien/experience%20acoustique%20helium/Experience%20nov-dec09/monocristal%20X2/%20Nucle%CC%81ation_monoX2_221209.avi" TargetMode="External"/><Relationship Id="rId2" Type="http://schemas.openxmlformats.org/officeDocument/2006/relationships/video" Target="file://localhost/Users/balibar/Desktop/Sebastien/experience%20acoustique%20helium/experience%20fevrier-mars%202010/Victor/monoX4b_croissance.avi" TargetMode="External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5" Type="http://schemas.openxmlformats.org/officeDocument/2006/relationships/oleObject" Target="../embeddings/Microsoft_Equation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7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5.bin"/><Relationship Id="rId6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1" Type="http://schemas.openxmlformats.org/officeDocument/2006/relationships/video" Target="file://localhost/Users/balibar/Desktop/Sebastien/films%20re%CC%81cents/He4court.m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5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4160" y="990600"/>
            <a:ext cx="7848600" cy="1143000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200" b="1" smtClean="0">
                <a:solidFill>
                  <a:srgbClr val="FFFFFF"/>
                </a:solidFill>
                <a:latin typeface="Times"/>
                <a:ea typeface="ＭＳ Ｐゴシック" pitchFamily="-106" charset="-128"/>
                <a:cs typeface="Times"/>
              </a:rPr>
              <a:t>Plasticité quantique et Supersolidité</a:t>
            </a: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644160" y="2398647"/>
            <a:ext cx="784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Balibar</a:t>
            </a: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, A. Haziot, X. Rojas</a:t>
            </a:r>
            <a:endParaRPr lang="fr-FR" sz="2400" b="1" i="1" u="sng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et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associé aux Universités Paris 6 &amp; 7, Paris (France)</a:t>
            </a:r>
            <a:endParaRPr lang="fr-FR" sz="2400" b="1" i="1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H.J. Maris (Brown University, USA)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114300" y="152400"/>
            <a:ext cx="2946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Grenoble </a:t>
            </a: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14 octobre 2010</a:t>
            </a: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378" y="5602693"/>
            <a:ext cx="1041976" cy="105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5602693"/>
            <a:ext cx="1385492" cy="11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0594" y="5602693"/>
            <a:ext cx="1128254" cy="11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5602693"/>
            <a:ext cx="1160850" cy="11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 supersolidité existe dans l'</a:t>
            </a:r>
            <a:r>
              <a:rPr lang="fr-FR" sz="32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He solide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3400" y="4038600"/>
            <a:ext cx="7834313" cy="193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nouvelle surprise en 2007  (Day et Beamish) :</a:t>
            </a:r>
          </a:p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Quand la masse commence à couler, le module de cisaillement augmente: </a:t>
            </a:r>
          </a:p>
          <a:p>
            <a:pPr algn="l">
              <a:defRPr/>
            </a:pPr>
            <a:endParaRPr lang="fr-FR" sz="24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supersolide est plus rigide  que 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normal !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3400" y="1146596"/>
            <a:ext cx="800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u="sng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 nombreuses anomalies ont été observées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</a:t>
            </a:r>
          </a:p>
          <a:p>
            <a:pPr>
              <a:defRPr/>
            </a:pPr>
            <a:endParaRPr lang="fr-FR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rotation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Kim and Chan 2004 (Penn State) confirmés par &gt; 8 autres groupes à 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Cornell (2), Rutgers, Yokohama, Tokyo, London, Kyoto, Haifa... 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chaleur spécifique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 Lin, Chan et al. (Penn State)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supercourants continus  de masse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(Edmonton, Amherst, Paris)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influence d'une rotation continue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(Kim et Kono,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constante dielectrique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(Chan et al.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...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 :  </a:t>
            </a:r>
            <a:b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</a:b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étude de polycristaux crus à V constant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228600" y="4463265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West, Chan, Day and Beamish, </a:t>
            </a:r>
            <a:r>
              <a:rPr lang="fr-FR" altLang="ja-JP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Nature Physics 5, 598 (2009):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ce n'est pas une coïncidence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présente rigidification et supersolidité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 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présente rigidification et pas de supersolidité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changement de période de l'oscillateur n'est pas dû à l'augmentation de la constante K dans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t = 2p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√I/K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l'anomalie de rotation et l'anomalie élastique sont les 2 conséquences d'une même phénomène. Lequel ?</a:t>
            </a: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304800" y="2057400"/>
            <a:ext cx="3276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module de cisaillement augmente de ~ 10 % en dessous de ~ 100 mK </a:t>
            </a:r>
          </a:p>
          <a:p>
            <a:pPr algn="l">
              <a:defRPr/>
            </a:pPr>
            <a:endParaRPr lang="fr-FR" altLang="ja-JP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la variation en température est la même que celle du moment d'inertie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43013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1263"/>
            <a:ext cx="48006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1"/>
          <p:cNvGrpSpPr>
            <a:grpSpLocks/>
          </p:cNvGrpSpPr>
          <p:nvPr/>
        </p:nvGrpSpPr>
        <p:grpSpPr bwMode="auto">
          <a:xfrm>
            <a:off x="1524000" y="1123950"/>
            <a:ext cx="6324600" cy="3851275"/>
            <a:chOff x="2919980" y="1066800"/>
            <a:chExt cx="5995420" cy="3535363"/>
          </a:xfrm>
        </p:grpSpPr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2919980" y="1066800"/>
              <a:ext cx="5995420" cy="3535363"/>
              <a:chOff x="1653" y="672"/>
              <a:chExt cx="4176" cy="2415"/>
            </a:xfrm>
          </p:grpSpPr>
          <p:pic>
            <p:nvPicPr>
              <p:cNvPr id="45064" name="Picture 11" descr="Beamish-co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53" y="672"/>
                <a:ext cx="4176" cy="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5948" name="Text Box 12"/>
              <p:cNvSpPr txBox="1">
                <a:spLocks noChangeArrowheads="1"/>
              </p:cNvSpPr>
              <p:nvPr/>
            </p:nvSpPr>
            <p:spPr bwMode="auto">
              <a:xfrm>
                <a:off x="2106" y="1592"/>
                <a:ext cx="739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shear modulus</a:t>
                </a:r>
              </a:p>
            </p:txBody>
          </p:sp>
          <p:sp>
            <p:nvSpPr>
              <p:cNvPr id="295949" name="Text Box 13"/>
              <p:cNvSpPr txBox="1">
                <a:spLocks noChangeArrowheads="1"/>
              </p:cNvSpPr>
              <p:nvPr/>
            </p:nvSpPr>
            <p:spPr bwMode="auto">
              <a:xfrm>
                <a:off x="2156" y="2008"/>
                <a:ext cx="753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oscillator period</a:t>
                </a:r>
              </a:p>
            </p:txBody>
          </p:sp>
        </p:grpSp>
        <p:sp>
          <p:nvSpPr>
            <p:cNvPr id="295950" name="Line 14"/>
            <p:cNvSpPr>
              <a:spLocks noChangeShapeType="1"/>
            </p:cNvSpPr>
            <p:nvPr/>
          </p:nvSpPr>
          <p:spPr bwMode="auto">
            <a:xfrm flipV="1">
              <a:off x="4352621" y="2665437"/>
              <a:ext cx="446948" cy="77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295951" name="Line 15"/>
            <p:cNvSpPr>
              <a:spLocks noChangeShapeType="1"/>
            </p:cNvSpPr>
            <p:nvPr/>
          </p:nvSpPr>
          <p:spPr bwMode="auto">
            <a:xfrm flipV="1">
              <a:off x="4641556" y="3125938"/>
              <a:ext cx="768991" cy="1792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762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(2007):  même dépendance aussi en fonction de la concentration en impuretés </a:t>
            </a:r>
            <a:r>
              <a:rPr lang="fr-FR" sz="2400" b="1" baseline="3000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3</a:t>
            </a: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He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5257800"/>
            <a:ext cx="876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sz="2400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une interprétation possible : 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dislocations par les impuretés </a:t>
            </a:r>
            <a:r>
              <a:rPr lang="fr-FR" altLang="ja-JP" sz="2400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</a:p>
          <a:p>
            <a:pPr algn="l">
              <a:defRPr/>
            </a:pP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  solide est plus mou quand ses dislocations sont mobiles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2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3" name="TextBox 103"/>
          <p:cNvSpPr txBox="1">
            <a:spLocks noChangeArrowheads="1"/>
          </p:cNvSpPr>
          <p:nvPr/>
        </p:nvSpPr>
        <p:spPr bwMode="auto">
          <a:xfrm>
            <a:off x="228600" y="150168"/>
            <a:ext cx="8686800" cy="46166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piégeage des dislocations par les impuretés (Beamish et al. 2008)</a:t>
            </a:r>
          </a:p>
        </p:txBody>
      </p:sp>
      <p:sp>
        <p:nvSpPr>
          <p:cNvPr id="118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7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28600" y="5121752"/>
            <a:ext cx="8763000" cy="147732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énergie de liaison des impuretés </a:t>
            </a:r>
            <a:r>
              <a:rPr lang="fr-FR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impurities sur les dislocations</a:t>
            </a: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 (1979-80):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 300 mK 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 (1981) : 600 mK,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Kim et al. (2008) : 330 &lt;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&lt; 660 mK,</a:t>
            </a:r>
          </a:p>
          <a:p>
            <a:pPr algn="l">
              <a:defRPr/>
            </a:pPr>
            <a:r>
              <a:rPr lang="fr-FR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 Day et Beamish (PRL 2010) :  une distribution d'énergies 0.73 ± 0.45 K</a:t>
            </a:r>
          </a:p>
        </p:txBody>
      </p:sp>
      <p:grpSp>
        <p:nvGrpSpPr>
          <p:cNvPr id="111" name="Grouper 110"/>
          <p:cNvGrpSpPr/>
          <p:nvPr/>
        </p:nvGrpSpPr>
        <p:grpSpPr>
          <a:xfrm>
            <a:off x="228600" y="971551"/>
            <a:ext cx="8686800" cy="3886200"/>
            <a:chOff x="152400" y="304800"/>
            <a:chExt cx="8686800" cy="3886200"/>
          </a:xfrm>
        </p:grpSpPr>
        <p:grpSp>
          <p:nvGrpSpPr>
            <p:cNvPr id="2" name="Group 105"/>
            <p:cNvGrpSpPr>
              <a:grpSpLocks/>
            </p:cNvGrpSpPr>
            <p:nvPr/>
          </p:nvGrpSpPr>
          <p:grpSpPr bwMode="auto">
            <a:xfrm>
              <a:off x="800100" y="1285875"/>
              <a:ext cx="7058025" cy="1857375"/>
              <a:chOff x="228600" y="1714500"/>
              <a:chExt cx="7696200" cy="2705100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>
                <a:off x="228600" y="1752600"/>
                <a:ext cx="2057400" cy="2667000"/>
                <a:chOff x="381000" y="381000"/>
                <a:chExt cx="4419600" cy="5486400"/>
              </a:xfrm>
            </p:grpSpPr>
            <p:grpSp>
              <p:nvGrpSpPr>
                <p:cNvPr id="26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21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Group 25"/>
              <p:cNvGrpSpPr>
                <a:grpSpLocks/>
              </p:cNvGrpSpPr>
              <p:nvPr/>
            </p:nvGrpSpPr>
            <p:grpSpPr bwMode="auto">
              <a:xfrm>
                <a:off x="2667000" y="1752600"/>
                <a:ext cx="1981200" cy="2667000"/>
                <a:chOff x="533400" y="381000"/>
                <a:chExt cx="4038600" cy="5486400"/>
              </a:xfrm>
            </p:grpSpPr>
            <p:grpSp>
              <p:nvGrpSpPr>
                <p:cNvPr id="50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45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5181600" y="1752600"/>
                <a:ext cx="1066800" cy="2667000"/>
                <a:chOff x="5943600" y="533400"/>
                <a:chExt cx="2209800" cy="5486400"/>
              </a:xfrm>
            </p:grpSpPr>
            <p:grpSp>
              <p:nvGrpSpPr>
                <p:cNvPr id="118784" name="Group 11"/>
                <p:cNvGrpSpPr>
                  <a:grpSpLocks/>
                </p:cNvGrpSpPr>
                <p:nvPr/>
              </p:nvGrpSpPr>
              <p:grpSpPr bwMode="auto">
                <a:xfrm>
                  <a:off x="60960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69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8785" name="Group 73"/>
              <p:cNvGrpSpPr>
                <a:grpSpLocks/>
              </p:cNvGrpSpPr>
              <p:nvPr/>
            </p:nvGrpSpPr>
            <p:grpSpPr bwMode="auto">
              <a:xfrm>
                <a:off x="7086600" y="1714500"/>
                <a:ext cx="838200" cy="2667000"/>
                <a:chOff x="1371600" y="533400"/>
                <a:chExt cx="1752600" cy="5486400"/>
              </a:xfrm>
            </p:grpSpPr>
            <p:grpSp>
              <p:nvGrpSpPr>
                <p:cNvPr id="118786" name="Group 11"/>
                <p:cNvGrpSpPr>
                  <a:grpSpLocks/>
                </p:cNvGrpSpPr>
                <p:nvPr/>
              </p:nvGrpSpPr>
              <p:grpSpPr bwMode="auto">
                <a:xfrm>
                  <a:off x="13716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93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10" name="Rectangle 109"/>
            <p:cNvSpPr/>
            <p:nvPr/>
          </p:nvSpPr>
          <p:spPr bwMode="auto">
            <a:xfrm>
              <a:off x="152400" y="30480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143000" y="3505200"/>
              <a:ext cx="8270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937375" y="3505200"/>
              <a:ext cx="971550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2000" y="304800"/>
            <a:ext cx="74676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>
                <a:latin typeface="Times" pitchFamily="-112" charset="0"/>
              </a:rPr>
              <a:t>Autres interprétations  possibles de la rigidification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5800" y="1981200"/>
            <a:ext cx="62515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joints de grains?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les échantillons de Day and Beamish sont polycristallins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2000" y="3200400"/>
            <a:ext cx="67071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prolifération de tourbillons à la transition supersolide ?</a:t>
            </a: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P.W. Anderson’s vortex liquid theory (2008)</a:t>
            </a:r>
          </a:p>
        </p:txBody>
      </p: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490747" y="5486398"/>
            <a:ext cx="5813533" cy="830997"/>
            <a:chOff x="490720" y="5486399"/>
            <a:chExt cx="5814107" cy="831761"/>
          </a:xfrm>
        </p:grpSpPr>
        <p:sp>
          <p:nvSpPr>
            <p:cNvPr id="5" name="ZoneTexte 4"/>
            <p:cNvSpPr txBox="1"/>
            <p:nvPr/>
          </p:nvSpPr>
          <p:spPr>
            <a:xfrm>
              <a:off x="1708243" y="5486399"/>
              <a:ext cx="4596584" cy="8317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comparer avec des mono-cristaux</a:t>
              </a:r>
            </a:p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supprimer toutes les impuretés</a:t>
              </a:r>
            </a:p>
          </p:txBody>
        </p:sp>
        <p:sp>
          <p:nvSpPr>
            <p:cNvPr id="6" name="Flèche vers la droite 5"/>
            <p:cNvSpPr/>
            <p:nvPr/>
          </p:nvSpPr>
          <p:spPr bwMode="auto">
            <a:xfrm>
              <a:off x="490720" y="5728718"/>
              <a:ext cx="977997" cy="484633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2400" b="1">
                <a:solidFill>
                  <a:schemeClr val="accent1"/>
                </a:solidFill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mesures acoustiques à l'ENS – Paris </a:t>
            </a:r>
            <a:b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</a:br>
            <a:r>
              <a:rPr lang="fr-FR" sz="2000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(X. Rojas et al. PRL 1 oct. 2010)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cellule transparente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trou rectangulaire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dans une plaque de cuivre</a:t>
            </a: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fenêtres en saphire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joints d'étanchéité en Indium brides en Inox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mK à 2 K, 0 à 70 bar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capillaire replissage (0.1 mm) dans le coin supérieur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(la cellule est penchée)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contrôle optique de la croissance cristalline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transducteurs piézo-électriques pour l'excitation et la détection de résonances acoustiques dans l'hélium solide</a:t>
            </a: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478266" y="4558490"/>
            <a:ext cx="3693934" cy="989555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200400" y="3012724"/>
            <a:ext cx="3124200" cy="62145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/Users/balibar/Desktop/Sebastien/experience acoustique helium/Experience nov-dec09/monocristal X2/ Nucléation_monoX2_221209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81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373688" y="3352800"/>
            <a:ext cx="3578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953000" cy="990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cristaux ultrapurs (0.4 ppb </a:t>
            </a:r>
            <a:r>
              <a:rPr lang="fr-FR" sz="2400" b="1" baseline="3000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3</a:t>
            </a:r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He) de qualité variable (déc. 09 – mars 10)</a:t>
            </a:r>
          </a:p>
        </p:txBody>
      </p:sp>
      <p:pic>
        <p:nvPicPr>
          <p:cNvPr id="64517" name="Image 5" descr="cellule_101209_11 37 23 .73_T=0.0226K.tif"/>
          <p:cNvPicPr>
            <a:picLocks noChangeAspect="1"/>
          </p:cNvPicPr>
          <p:nvPr/>
        </p:nvPicPr>
        <p:blipFill>
          <a:blip r:embed="rId7"/>
          <a:srcRect l="16667" r="13889"/>
          <a:stretch>
            <a:fillRect/>
          </a:stretch>
        </p:blipFill>
        <p:spPr bwMode="auto">
          <a:xfrm>
            <a:off x="4572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10" descr="cellule_101209_12 25 52 .84_T=0.0317K.tif"/>
          <p:cNvPicPr>
            <a:picLocks noChangeAspect="1"/>
          </p:cNvPicPr>
          <p:nvPr/>
        </p:nvPicPr>
        <p:blipFill>
          <a:blip r:embed="rId8"/>
          <a:srcRect l="16667" r="13889"/>
          <a:stretch>
            <a:fillRect/>
          </a:stretch>
        </p:blipFill>
        <p:spPr bwMode="auto">
          <a:xfrm>
            <a:off x="24384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52400" y="3846513"/>
            <a:ext cx="48006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la cellule est penchée pour solidifier jusqu'en haut</a:t>
            </a:r>
          </a:p>
          <a:p>
            <a:pPr algn="l">
              <a:defRPr/>
            </a:pPr>
            <a:r>
              <a:rPr lang="fr-FR" b="1">
                <a:solidFill>
                  <a:srgbClr val="000000"/>
                </a:solidFill>
                <a:latin typeface="Times" pitchFamily="-111" charset="0"/>
              </a:rPr>
              <a:t>on peut faire fondre et re-croître le même cristal pour faire varier le désordre (par ex. croître à 20mK puis recroître à 1.1 ou à 1.4K)</a:t>
            </a: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on peut vérifier que l'orientation est la même</a:t>
            </a:r>
          </a:p>
          <a:p>
            <a:pPr algn="l">
              <a:defRPr/>
            </a:pPr>
            <a:endParaRPr lang="fr-FR" b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solidFill>
                  <a:srgbClr val="0000FF"/>
                </a:solidFill>
                <a:latin typeface="Times" pitchFamily="-111" charset="0"/>
              </a:rPr>
              <a:t>la densité de dislocations peut varier entre 0 et 10</a:t>
            </a:r>
            <a:r>
              <a:rPr lang="fr-FR" b="1" baseline="30000">
                <a:solidFill>
                  <a:srgbClr val="0000FF"/>
                </a:solidFill>
                <a:latin typeface="Times" pitchFamily="-111" charset="0"/>
              </a:rPr>
              <a:t>12</a:t>
            </a:r>
            <a:r>
              <a:rPr lang="fr-FR" b="1">
                <a:solidFill>
                  <a:srgbClr val="0000FF"/>
                </a:solidFill>
                <a:latin typeface="Times" pitchFamily="-111" charset="0"/>
              </a:rPr>
              <a:t> /cm</a:t>
            </a:r>
            <a:r>
              <a:rPr lang="fr-FR" b="1" baseline="30000">
                <a:solidFill>
                  <a:srgbClr val="0000FF"/>
                </a:solidFill>
                <a:latin typeface="Times" pitchFamily="-111" charset="0"/>
              </a:rPr>
              <a:t>2 </a:t>
            </a:r>
            <a:r>
              <a:rPr lang="fr-FR" b="1" i="1">
                <a:latin typeface="Times" pitchFamily="-111" charset="0"/>
              </a:rPr>
              <a:t>(Iwasa, Ruutu et al., Beamish et al.)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10200" y="3352800"/>
            <a:ext cx="17254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croissance lente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en ~12 hrs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70513" y="457200"/>
            <a:ext cx="18923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croissance rapide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en ~ 30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résonances acoustiques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700" y="3390900"/>
            <a:ext cx="35551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très faible niveau d'excitation: </a:t>
            </a:r>
          </a:p>
          <a:p>
            <a:r>
              <a:rPr lang="fr-FR" b="1">
                <a:latin typeface="Times"/>
                <a:cs typeface="Times"/>
              </a:rPr>
              <a:t>4 mV correspond à un déplacement de 3.2 10</a:t>
            </a:r>
            <a:r>
              <a:rPr lang="fr-FR" b="1" baseline="30000">
                <a:latin typeface="Times"/>
                <a:cs typeface="Times"/>
              </a:rPr>
              <a:t>-3 </a:t>
            </a:r>
            <a:r>
              <a:rPr lang="fr-FR" b="1">
                <a:latin typeface="Times"/>
                <a:cs typeface="Times"/>
              </a:rPr>
              <a:t>Å</a:t>
            </a:r>
          </a:p>
          <a:p>
            <a:r>
              <a:rPr lang="fr-FR" b="1">
                <a:latin typeface="Times"/>
                <a:cs typeface="Times"/>
              </a:rPr>
              <a:t>déformation maximale à resonance: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"/>
                <a:cs typeface="Times"/>
              </a:rPr>
              <a:t>= 0.8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 , </a:t>
            </a:r>
          </a:p>
          <a:p>
            <a:r>
              <a:rPr lang="fr-FR" b="1">
                <a:latin typeface="Times"/>
                <a:cs typeface="Times"/>
              </a:rPr>
              <a:t>en dessous du seuil de non-linéarité (3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)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la fréquence de résonance décroît</a:t>
            </a:r>
          </a:p>
          <a:p>
            <a:r>
              <a:rPr lang="fr-FR" b="1">
                <a:latin typeface="Times"/>
                <a:cs typeface="Times"/>
              </a:rPr>
              <a:t>( le cristal devient mou) quand T augmente de 24 à 100 mK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391362" y="1058760"/>
            <a:ext cx="2737548" cy="2040260"/>
            <a:chOff x="391362" y="1058760"/>
            <a:chExt cx="2737548" cy="2040260"/>
          </a:xfrm>
        </p:grpSpPr>
        <p:grpSp>
          <p:nvGrpSpPr>
            <p:cNvPr id="3" name="Grouper 4"/>
            <p:cNvGrpSpPr/>
            <p:nvPr/>
          </p:nvGrpSpPr>
          <p:grpSpPr>
            <a:xfrm>
              <a:off x="391362" y="1058760"/>
              <a:ext cx="2716360" cy="2037528"/>
              <a:chOff x="-838230" y="1264390"/>
              <a:chExt cx="2716360" cy="2037528"/>
            </a:xfrm>
          </p:grpSpPr>
          <p:pic>
            <p:nvPicPr>
              <p:cNvPr id="6" name="Image 8" descr="monoX5a_orientation_280210_16 30 15 .50_T=0.0237K.t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838230" y="1264390"/>
                <a:ext cx="2716360" cy="2037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91967" y="2635124"/>
                <a:ext cx="29850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c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-170116" y="2215636"/>
                <a:ext cx="31290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a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-39096" y="1629153"/>
                <a:ext cx="826368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liquid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2203607" y="2391134"/>
              <a:ext cx="92530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crystal</a:t>
              </a:r>
            </a:p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X5c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59336" y="1156543"/>
            <a:ext cx="407180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comparaison avec les polycrystaux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de pureté semblable </a:t>
            </a:r>
            <a:r>
              <a:rPr lang="fr-FR" b="1">
                <a:latin typeface="Times"/>
                <a:cs typeface="Times"/>
              </a:rPr>
              <a:t>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étudiés par Day et Beamish (2007) 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pendant le refroidissement, les</a:t>
            </a:r>
          </a:p>
          <a:p>
            <a:r>
              <a:rPr lang="fr-FR" b="1">
                <a:latin typeface="Times"/>
                <a:cs typeface="Times"/>
              </a:rPr>
              <a:t>monocristaux montrent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 durcissement semblable à celui des polycristaux</a:t>
            </a:r>
          </a:p>
          <a:p>
            <a:r>
              <a:rPr lang="fr-FR" b="1">
                <a:latin typeface="Times"/>
                <a:cs typeface="Times"/>
              </a:rPr>
              <a:t>en accord avec le modèle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impuretés quand T diminue.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plus rigide qu'avec des dislocations mobiles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les grains ne glissent pas les uns sur les autres</a:t>
            </a:r>
          </a:p>
          <a:p>
            <a:r>
              <a:rPr lang="fr-FR" b="1">
                <a:latin typeface="Times"/>
                <a:cs typeface="Times"/>
              </a:rPr>
              <a:t>les joints entre grains ne sont pas liquides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90488"/>
            <a:ext cx="876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30" charset="-128"/>
                <a:cs typeface="Times"/>
              </a:rPr>
              <a:t>2 cristaux + 1 joint de grains</a:t>
            </a:r>
          </a:p>
        </p:txBody>
      </p:sp>
      <p:sp>
        <p:nvSpPr>
          <p:cNvPr id="509957" name="Text Box 1029"/>
          <p:cNvSpPr txBox="1">
            <a:spLocks noChangeArrowheads="1"/>
          </p:cNvSpPr>
          <p:nvPr/>
        </p:nvSpPr>
        <p:spPr bwMode="auto">
          <a:xfrm>
            <a:off x="152400" y="4800600"/>
            <a:ext cx="8839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l'angle du sillon est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non-nul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l'énergie du joint de grains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est strictement &lt; 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l'épaisseur des joints de grains est microscopique, accord avec Pollet et al. (2007) et avec des arguments généraux  (forces à longue portée).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mouillage parfait du joint par le liquide impliquerait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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 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(2 interfaces  liq-sol  avec du liquide au milieu. Ce n'est pas le cas.)</a:t>
            </a:r>
          </a:p>
          <a:p>
            <a:pPr algn="l">
              <a:buFont typeface="Symbol" pitchFamily="-111" charset="2"/>
              <a:buNone/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voir Sasaki et al. PRL 2007 and JLTP 2008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457200" y="914400"/>
            <a:ext cx="8153400" cy="3810000"/>
            <a:chOff x="288" y="682"/>
            <a:chExt cx="5136" cy="2400"/>
          </a:xfrm>
        </p:grpSpPr>
        <p:pic>
          <p:nvPicPr>
            <p:cNvPr id="51206" name="Picture 1027" descr="GB6_15 39 03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682"/>
              <a:ext cx="239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1028" descr="cuspGB"/>
            <p:cNvPicPr>
              <a:picLocks noChangeAspect="1" noChangeArrowheads="1"/>
            </p:cNvPicPr>
            <p:nvPr/>
          </p:nvPicPr>
          <p:blipFill>
            <a:blip r:embed="rId4">
              <a:lum bright="-8000" contrast="14000"/>
            </a:blip>
            <a:srcRect/>
            <a:stretch>
              <a:fillRect/>
            </a:stretch>
          </p:blipFill>
          <p:spPr bwMode="auto">
            <a:xfrm>
              <a:off x="3028" y="682"/>
              <a:ext cx="2396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9958" name="Text Box 1030"/>
            <p:cNvSpPr txBox="1">
              <a:spLocks noChangeArrowheads="1"/>
            </p:cNvSpPr>
            <p:nvPr/>
          </p:nvSpPr>
          <p:spPr bwMode="auto">
            <a:xfrm>
              <a:off x="687" y="911"/>
              <a:ext cx="18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10 mm</a:t>
              </a:r>
            </a:p>
          </p:txBody>
        </p:sp>
        <p:sp>
          <p:nvSpPr>
            <p:cNvPr id="509959" name="Text Box 1031"/>
            <p:cNvSpPr txBox="1">
              <a:spLocks noChangeArrowheads="1"/>
            </p:cNvSpPr>
            <p:nvPr/>
          </p:nvSpPr>
          <p:spPr bwMode="auto">
            <a:xfrm>
              <a:off x="3374" y="1037"/>
              <a:ext cx="17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3 mm</a:t>
              </a:r>
            </a:p>
          </p:txBody>
        </p:sp>
        <p:sp>
          <p:nvSpPr>
            <p:cNvPr id="509960" name="Text Box 1032"/>
            <p:cNvSpPr txBox="1">
              <a:spLocks noChangeArrowheads="1"/>
            </p:cNvSpPr>
            <p:nvPr/>
          </p:nvSpPr>
          <p:spPr bwMode="auto">
            <a:xfrm>
              <a:off x="900" y="1370"/>
              <a:ext cx="6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angle 2</a:t>
              </a: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-111" charset="2"/>
                  <a:sym typeface="Symbol" pitchFamily="-111" charset="2"/>
                </a:rPr>
                <a:t></a:t>
              </a:r>
            </a:p>
          </p:txBody>
        </p:sp>
        <p:sp>
          <p:nvSpPr>
            <p:cNvPr id="509961" name="Line 1033"/>
            <p:cNvSpPr>
              <a:spLocks noChangeShapeType="1"/>
            </p:cNvSpPr>
            <p:nvPr/>
          </p:nvSpPr>
          <p:spPr bwMode="auto">
            <a:xfrm>
              <a:off x="1248" y="1635"/>
              <a:ext cx="0" cy="2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19800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Fluctuations quantiques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61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une particule (diamètre d, masse m)  </a:t>
            </a:r>
          </a:p>
          <a:p>
            <a:pPr algn="l"/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dans une boîte (dimension a)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est localisée à (a-d) près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principe d'incertitude de Heisenberg =&gt;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impulsion p = ħ/(a-d)</a:t>
            </a:r>
            <a:endParaRPr lang="fr-FR" b="1" i="1" baseline="-25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65125" y="3962400"/>
            <a:ext cx="8626475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6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le potentiel d'interaction entre atomes </a:t>
              </a:r>
            </a:p>
            <a:p>
              <a:pPr algn="l"/>
              <a:r>
                <a:rPr lang="fr-FR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attraction van der Waals + répulsion de coeur dur</a:t>
              </a:r>
            </a:p>
            <a:p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est du même ordre de grandeur</a:t>
              </a: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500735"/>
            <a:ext cx="60365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énergie cinétique purement quantique dite  "de point zéro" 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ħ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/2m(a-d)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cas de l' 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a = 0.37 nm ; d = 0.26 nm ; m = 4g/N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=&gt; E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k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8096" y="879777"/>
            <a:ext cx="412304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comparaison avec les polycrystaux </a:t>
            </a:r>
          </a:p>
          <a:p>
            <a:r>
              <a:rPr lang="fr-FR" b="1">
                <a:latin typeface="Times"/>
                <a:cs typeface="Times"/>
              </a:rPr>
              <a:t>de pureté semblable 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étudiés par Day et Beamish (2007) :</a:t>
            </a:r>
          </a:p>
          <a:p>
            <a:r>
              <a:rPr lang="fr-FR" b="1">
                <a:latin typeface="Times"/>
                <a:cs typeface="Times"/>
              </a:rPr>
              <a:t>pendant le refroidissement, les</a:t>
            </a:r>
          </a:p>
          <a:p>
            <a:r>
              <a:rPr lang="fr-FR" b="1">
                <a:latin typeface="Times"/>
                <a:cs typeface="Times"/>
              </a:rPr>
              <a:t>monocristaux montrent un durcissement semblable à celui des polycristaux en accord avec le modèle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>
                <a:latin typeface="Times"/>
                <a:cs typeface="Times"/>
              </a:rPr>
              <a:t>impuretés quand T diminue.</a:t>
            </a:r>
          </a:p>
          <a:p>
            <a:r>
              <a:rPr lang="fr-FR" b="1"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>
                <a:latin typeface="Times"/>
                <a:cs typeface="Times"/>
              </a:rPr>
              <a:t>plus rigide qu'avec des dislocations mobiles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- l' hysteresis dépend de la vitesse de réchauffage et n'est pas observé dans les polycristaux</a:t>
            </a:r>
          </a:p>
          <a:p>
            <a:r>
              <a:rPr lang="fr-FR" b="1">
                <a:latin typeface="Times"/>
                <a:cs typeface="Times"/>
              </a:rPr>
              <a:t>-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les dislocations exercent un force sur les impuretés qui dépend de la distance entre deux points d'ancrage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07175" y="226368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haute qualité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661727"/>
            <a:ext cx="3439219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endParaRPr lang="fr-FR" b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17.6 au lieu de 19.2 ± 0.2 kHz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la vitesse du son est typiquement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 10% plus faible qu'elle devrait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d'après les mesures de coefficients élastiques par  Greywall à 1.2K</a:t>
            </a:r>
          </a:p>
          <a:p>
            <a:pPr algn="l">
              <a:defRPr/>
            </a:pPr>
            <a:endParaRPr lang="fr-FR">
              <a:latin typeface="Times" pitchFamily="-105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4755509"/>
            <a:ext cx="343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frais de croissance, ce cristal ne devrait contenir AUCUNE impureté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4529" y="150947"/>
            <a:ext cx="66974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aucune impureté </a:t>
            </a:r>
            <a:r>
              <a:rPr lang="fr-FR" sz="2400" b="1" baseline="30000">
                <a:latin typeface="Times" pitchFamily="-112" charset="0"/>
              </a:rPr>
              <a:t>3</a:t>
            </a:r>
            <a:r>
              <a:rPr lang="fr-FR" sz="2400" b="1">
                <a:latin typeface="Times" pitchFamily="-112" charset="0"/>
              </a:rPr>
              <a:t>He dans des cristaux de haute qualité obtenus par croissance à T &lt; 25 mK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En croissance lente ( 12 hrs),</a:t>
            </a:r>
          </a:p>
          <a:p>
            <a:r>
              <a:rPr lang="fr-FR" b="1">
                <a:latin typeface="Times"/>
                <a:cs typeface="Times"/>
              </a:rPr>
              <a:t>quasi-equilibre à l'interface liquide- solide .</a:t>
            </a:r>
          </a:p>
          <a:p>
            <a:r>
              <a:rPr lang="fr-FR" b="1">
                <a:latin typeface="Times"/>
                <a:cs typeface="Times"/>
              </a:rPr>
              <a:t>Le rapport des concentrations entre le cristal h et le liquide l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 i="1">
                <a:latin typeface="Times"/>
                <a:cs typeface="Times"/>
              </a:rPr>
              <a:t>(Pantalei et al. JLTP 2010</a:t>
            </a:r>
          </a:p>
          <a:p>
            <a:r>
              <a:rPr lang="fr-FR" b="1" i="1">
                <a:latin typeface="Times"/>
                <a:cs typeface="Times"/>
              </a:rPr>
              <a:t>Edwards et Balibar PRB 1989)</a:t>
            </a:r>
          </a:p>
          <a:p>
            <a:r>
              <a:rPr lang="fr-FR" b="1">
                <a:latin typeface="Times"/>
                <a:cs typeface="Times"/>
              </a:rPr>
              <a:t>à 25 mK: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or on part de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  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on obtient donc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h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= 4 10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-31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!</a:t>
            </a: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341519" y="4578016"/>
          <a:ext cx="1263026" cy="815286"/>
        </p:xfrm>
        <a:graphic>
          <a:graphicData uri="http://schemas.openxmlformats.org/presentationml/2006/ole">
            <p:oleObj spid="_x0000_s113666" name="Équation" r:id="rId4" imgW="711000" imgH="457200" progId="Equation.3">
              <p:embed/>
            </p:oleObj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524827" y="2843363"/>
          <a:ext cx="2520950" cy="709613"/>
        </p:xfrm>
        <a:graphic>
          <a:graphicData uri="http://schemas.openxmlformats.org/presentationml/2006/ole">
            <p:oleObj spid="_x0000_s113667" name="Équation" r:id="rId5" imgW="15494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78200" y="304800"/>
            <a:ext cx="6132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... même en présence de quelques dislocations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5350" y="1283966"/>
            <a:ext cx="360179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sur les dislocations</a:t>
            </a:r>
            <a:r>
              <a:rPr lang="fr-FR" b="1">
                <a:latin typeface="Times"/>
                <a:cs typeface="Times"/>
              </a:rPr>
              <a:t>, </a:t>
            </a:r>
          </a:p>
          <a:p>
            <a:r>
              <a:rPr lang="fr-FR" b="1">
                <a:latin typeface="Times"/>
                <a:cs typeface="Times"/>
              </a:rPr>
              <a:t>l'énergie de liaison des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est</a:t>
            </a:r>
          </a:p>
          <a:p>
            <a:r>
              <a:rPr lang="fr-FR" b="1">
                <a:latin typeface="Times"/>
                <a:cs typeface="Times"/>
              </a:rPr>
              <a:t>E</a:t>
            </a:r>
            <a:r>
              <a:rPr lang="fr-FR" b="1" baseline="-25000">
                <a:latin typeface="Times"/>
                <a:cs typeface="Times"/>
              </a:rPr>
              <a:t>B</a:t>
            </a:r>
            <a:r>
              <a:rPr lang="fr-FR" b="1">
                <a:latin typeface="Times"/>
                <a:cs typeface="Times"/>
              </a:rPr>
              <a:t> = 0.73 ± 0.45 K</a:t>
            </a:r>
          </a:p>
          <a:p>
            <a:r>
              <a:rPr lang="fr-FR" b="1" i="1">
                <a:latin typeface="Times"/>
                <a:cs typeface="Times"/>
              </a:rPr>
              <a:t>(Syshchenko et al. PRL 2010)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Les états de plus basse énergie sont au-dessus de ceux du liquide</a:t>
            </a:r>
          </a:p>
          <a:p>
            <a:r>
              <a:rPr lang="fr-FR" b="1">
                <a:latin typeface="Times"/>
                <a:cs typeface="Times"/>
              </a:rPr>
              <a:t>La concentration en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</a:t>
            </a:r>
          </a:p>
          <a:p>
            <a:r>
              <a:rPr lang="fr-FR" b="1">
                <a:latin typeface="Times"/>
                <a:cs typeface="Times"/>
              </a:rPr>
              <a:t>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 &lt;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</a:t>
            </a:r>
          </a:p>
          <a:p>
            <a:r>
              <a:rPr lang="fr-FR" b="1">
                <a:latin typeface="Times"/>
                <a:cs typeface="Times"/>
              </a:rPr>
              <a:t>la distance maximale entre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est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= a/X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&gt; 100 cm</a:t>
            </a:r>
          </a:p>
          <a:p>
            <a:r>
              <a:rPr lang="fr-FR" b="1">
                <a:latin typeface="Times"/>
                <a:cs typeface="Times"/>
              </a:rPr>
              <a:t>alors que la largeur de la cellule vaut 1 cm</a:t>
            </a:r>
          </a:p>
          <a:p>
            <a:r>
              <a:rPr lang="fr-FR" b="1">
                <a:latin typeface="Times"/>
                <a:cs typeface="Times"/>
              </a:rPr>
              <a:t>=&gt; avec une densité de dislocations </a:t>
            </a:r>
            <a:r>
              <a:rPr lang="fr-FR" b="1">
                <a:latin typeface="Symbol" charset="2"/>
                <a:cs typeface="Symbol" charset="2"/>
              </a:rPr>
              <a:t>L</a:t>
            </a:r>
            <a:r>
              <a:rPr lang="fr-FR" b="1">
                <a:latin typeface="Times"/>
                <a:cs typeface="Times"/>
              </a:rPr>
              <a:t> ~ 100 cm</a:t>
            </a:r>
            <a:r>
              <a:rPr lang="fr-FR" b="1" baseline="30000">
                <a:latin typeface="Times"/>
                <a:cs typeface="Times"/>
              </a:rPr>
              <a:t>-2</a:t>
            </a:r>
            <a:r>
              <a:rPr lang="fr-FR" b="1">
                <a:latin typeface="Times"/>
                <a:cs typeface="Times"/>
              </a:rPr>
              <a:t>, 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il y a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au plus 1 seul 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He sur l'ensemble du réseau de dislocations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323724" y="1540930"/>
            <a:ext cx="4499375" cy="2566895"/>
          </a:xfrm>
          <a:custGeom>
            <a:avLst/>
            <a:gdLst>
              <a:gd name="connsiteX0" fmla="*/ 0 w 4499375"/>
              <a:gd name="connsiteY0" fmla="*/ 0 h 2566895"/>
              <a:gd name="connsiteX1" fmla="*/ 1134977 w 4499375"/>
              <a:gd name="connsiteY1" fmla="*/ 13510 h 2566895"/>
              <a:gd name="connsiteX2" fmla="*/ 1134977 w 4499375"/>
              <a:gd name="connsiteY2" fmla="*/ 1296957 h 2566895"/>
              <a:gd name="connsiteX3" fmla="*/ 1999722 w 4499375"/>
              <a:gd name="connsiteY3" fmla="*/ 1296957 h 2566895"/>
              <a:gd name="connsiteX4" fmla="*/ 1986210 w 4499375"/>
              <a:gd name="connsiteY4" fmla="*/ 13510 h 2566895"/>
              <a:gd name="connsiteX5" fmla="*/ 2905002 w 4499375"/>
              <a:gd name="connsiteY5" fmla="*/ 27020 h 2566895"/>
              <a:gd name="connsiteX6" fmla="*/ 2905002 w 4499375"/>
              <a:gd name="connsiteY6" fmla="*/ 2566895 h 2566895"/>
              <a:gd name="connsiteX7" fmla="*/ 3796770 w 4499375"/>
              <a:gd name="connsiteY7" fmla="*/ 2553385 h 2566895"/>
              <a:gd name="connsiteX8" fmla="*/ 3796770 w 4499375"/>
              <a:gd name="connsiteY8" fmla="*/ 13510 h 2566895"/>
              <a:gd name="connsiteX9" fmla="*/ 4499375 w 4499375"/>
              <a:gd name="connsiteY9" fmla="*/ 13510 h 25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375" h="2566895">
                <a:moveTo>
                  <a:pt x="0" y="0"/>
                </a:moveTo>
                <a:lnTo>
                  <a:pt x="1134977" y="13510"/>
                </a:lnTo>
                <a:lnTo>
                  <a:pt x="1134977" y="1296957"/>
                </a:lnTo>
                <a:lnTo>
                  <a:pt x="1999722" y="1296957"/>
                </a:lnTo>
                <a:lnTo>
                  <a:pt x="1986210" y="13510"/>
                </a:lnTo>
                <a:lnTo>
                  <a:pt x="2905002" y="27020"/>
                </a:lnTo>
                <a:lnTo>
                  <a:pt x="2905002" y="2566895"/>
                </a:lnTo>
                <a:lnTo>
                  <a:pt x="3796770" y="2553385"/>
                </a:lnTo>
                <a:lnTo>
                  <a:pt x="3796770" y="13510"/>
                </a:lnTo>
                <a:lnTo>
                  <a:pt x="4499375" y="135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58701" y="2107556"/>
            <a:ext cx="864745" cy="15131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23724" y="1148347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masse du solide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1714" y="358909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dislocations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75746" y="3697171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liquide</a:t>
            </a:r>
          </a:p>
        </p:txBody>
      </p:sp>
      <p:grpSp>
        <p:nvGrpSpPr>
          <p:cNvPr id="4" name="Grouper 10"/>
          <p:cNvGrpSpPr/>
          <p:nvPr/>
        </p:nvGrpSpPr>
        <p:grpSpPr>
          <a:xfrm>
            <a:off x="5148064" y="4652963"/>
            <a:ext cx="3638749" cy="1291425"/>
            <a:chOff x="5148064" y="1581256"/>
            <a:chExt cx="3638749" cy="1291425"/>
          </a:xfrm>
        </p:grpSpPr>
        <p:grpSp>
          <p:nvGrpSpPr>
            <p:cNvPr id="5" name="Groupe 72"/>
            <p:cNvGrpSpPr/>
            <p:nvPr/>
          </p:nvGrpSpPr>
          <p:grpSpPr>
            <a:xfrm>
              <a:off x="5148064" y="2492904"/>
              <a:ext cx="2625824" cy="72000"/>
              <a:chOff x="5508104" y="2204872"/>
              <a:chExt cx="2625824" cy="7200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55081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652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5804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956928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109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6261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410672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5546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7070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94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11896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71642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73083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7452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7604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7757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7909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80619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2348880"/>
              <a:ext cx="1152128" cy="158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148064" y="256490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a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148088" y="2635324"/>
              <a:ext cx="216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64844" y="198400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</a:t>
              </a:r>
              <a:r>
                <a:rPr lang="en-US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i</a:t>
              </a:r>
              <a:endParaRPr lang="en-US" b="1" baseline="-25000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808913" y="1581256"/>
            <a:ext cx="977900" cy="754062"/>
          </p:xfrm>
          <a:graphic>
            <a:graphicData uri="http://schemas.openxmlformats.org/presentationml/2006/ole">
              <p:oleObj spid="_x0000_s114690" name="Équation" r:id="rId3" imgW="533400" imgH="406400" progId="Equation.3">
                <p:embed/>
              </p:oleObj>
            </a:graphicData>
          </a:graphic>
        </p:graphicFrame>
      </p:grpSp>
      <p:sp>
        <p:nvSpPr>
          <p:cNvPr id="36" name="ZoneTexte 35"/>
          <p:cNvSpPr txBox="1"/>
          <p:nvPr/>
        </p:nvSpPr>
        <p:spPr>
          <a:xfrm>
            <a:off x="6549628" y="5748513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58701" y="5759722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rot="5400000">
            <a:off x="4506341" y="2181860"/>
            <a:ext cx="128344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7088634" y="2823584"/>
            <a:ext cx="2566897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91284" y="1963420"/>
            <a:ext cx="75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0.73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893" y="2485152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1.359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43" y="90134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14268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6200" y="1841363"/>
            <a:ext cx="3055938" cy="2862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réchauffage: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variation opposée à toutes les observations précédentes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quelques </a:t>
            </a:r>
            <a:r>
              <a:rPr lang="fr-FR" b="1" i="1" baseline="30000">
                <a:solidFill>
                  <a:srgbClr val="00009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He sortent du liquide  et se lient fortement aux dislocations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des dislocations en biais s'alignent peut-être aussi dans le réseau (Kuklov et al. 2010)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4703686"/>
            <a:ext cx="3338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refroidissement: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avec quelques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cristal, les dislocations se piègent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 à nouveau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893806"/>
            <a:ext cx="31832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r>
              <a:rPr lang="fr-FR" b="1" i="1">
                <a:solidFill>
                  <a:srgbClr val="7F7F7F"/>
                </a:solidFill>
                <a:latin typeface="Times" pitchFamily="-111" charset="0"/>
              </a:rPr>
              <a:t>17.6 instead of 19.2 +/- 0.2 kHz</a:t>
            </a:r>
            <a:endParaRPr lang="fr-FR">
              <a:solidFill>
                <a:srgbClr val="7F7F7F"/>
              </a:solidFill>
              <a:latin typeface="Times" pitchFamily="-105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" y="5904015"/>
            <a:ext cx="8901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cycles suivants en température: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la fréquence de résonance varie entre 18 et 19.4 kHz</a:t>
            </a:r>
          </a:p>
          <a:p>
            <a:pPr>
              <a:defRPr/>
            </a:pPr>
            <a:r>
              <a:rPr lang="fr-FR" b="1" i="1">
                <a:latin typeface="Times" pitchFamily="-111" charset="0"/>
              </a:rPr>
              <a:t>la quantité d'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 devrait dépendre de la température al plus haute atteinte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53650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l'état rigide à basse T n'est pas stable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6200" y="1661725"/>
            <a:ext cx="34392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à  20 mK, les 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ne restent pas liés aux dislocations</a:t>
            </a:r>
          </a:p>
          <a:p>
            <a:pPr algn="l">
              <a:defRPr/>
            </a:pPr>
            <a:endParaRPr lang="fr-FR" b="1" i="1"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l'état rigide relaxe vers l'état mou avec une constante de temps de l'ordre de 100 heures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probablement parce que les 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He s'écahppent des dislocations avec une  probabilité ~ exp(-E</a:t>
            </a:r>
            <a:r>
              <a:rPr lang="fr-FR" b="1" i="1" baseline="-25000">
                <a:solidFill>
                  <a:srgbClr val="FF0000"/>
                </a:solidFill>
                <a:latin typeface="Times" pitchFamily="-111" charset="0"/>
              </a:rPr>
              <a:t>B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/T) et finissent par trouver le liquide</a:t>
            </a:r>
          </a:p>
          <a:p>
            <a:pPr algn="l">
              <a:defRPr/>
            </a:pPr>
            <a:endParaRPr lang="fr-FR" b="1" i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relaxation beaucoup plus rapide en présence de vibrations mécaniques</a:t>
            </a:r>
            <a:endParaRPr lang="fr-FR" b="1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un cristal de haute qualité recuit à 950 mK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998648"/>
            <a:ext cx="3323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après recuit à 0.95K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la fréquence de résonance descend maintenant à 15.9 kHz à haute température (100 mK ...)</a:t>
            </a:r>
          </a:p>
          <a:p>
            <a:pPr algn="l">
              <a:defRPr/>
            </a:pPr>
            <a:endParaRPr lang="fr-FR" b="1" i="1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Calcul de Maris: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ceci correspond à </a:t>
            </a:r>
            <a:r>
              <a:rPr lang="fr-FR" b="1" i="1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une réduction du module de cisaillement  c</a:t>
            </a:r>
            <a:r>
              <a:rPr lang="fr-FR" b="1" i="1" baseline="-25000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44</a:t>
            </a:r>
            <a:r>
              <a:rPr lang="fr-FR" b="1" i="1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 à seulement 14% de sa valeur normale</a:t>
            </a: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 mesurée par Greywall à 1K. Le recuit réarrange le réseau de dislocations.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8630" y="4540389"/>
            <a:ext cx="3323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la variation en T dépend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taux de refroidissement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niveau de vibration (pot 1K)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551848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après recroissance à 1.21K on introduit du désordre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- le ramollissement est plus faibe (X5c)</a:t>
            </a:r>
          </a:p>
        </p:txBody>
      </p:sp>
      <p:grpSp>
        <p:nvGrpSpPr>
          <p:cNvPr id="5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307" y="194544"/>
            <a:ext cx="583438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calcul numérique de la fréquence de resonance acoustique (H.J. Maris 2010)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6408794" y="233848"/>
            <a:ext cx="2371199" cy="2552977"/>
            <a:chOff x="472609" y="1063249"/>
            <a:chExt cx="2371199" cy="2552977"/>
          </a:xfrm>
        </p:grpSpPr>
        <p:grpSp>
          <p:nvGrpSpPr>
            <p:cNvPr id="34" name="Grouper 35"/>
            <p:cNvGrpSpPr/>
            <p:nvPr/>
          </p:nvGrpSpPr>
          <p:grpSpPr>
            <a:xfrm>
              <a:off x="472609" y="1063249"/>
              <a:ext cx="2244548" cy="2552977"/>
              <a:chOff x="472609" y="1048962"/>
              <a:chExt cx="2244548" cy="2552977"/>
            </a:xfrm>
          </p:grpSpPr>
          <p:grpSp>
            <p:nvGrpSpPr>
              <p:cNvPr id="37" name="Grouper 34"/>
              <p:cNvGrpSpPr/>
              <p:nvPr/>
            </p:nvGrpSpPr>
            <p:grpSpPr>
              <a:xfrm>
                <a:off x="472609" y="1048962"/>
                <a:ext cx="2244548" cy="2552977"/>
                <a:chOff x="472609" y="1048962"/>
                <a:chExt cx="2244548" cy="2552977"/>
              </a:xfrm>
            </p:grpSpPr>
            <p:grpSp>
              <p:nvGrpSpPr>
                <p:cNvPr id="40" name="Groupe 17"/>
                <p:cNvGrpSpPr>
                  <a:grpSpLocks/>
                </p:cNvGrpSpPr>
                <p:nvPr/>
              </p:nvGrpSpPr>
              <p:grpSpPr bwMode="auto">
                <a:xfrm rot="1800000">
                  <a:off x="926552" y="1048962"/>
                  <a:ext cx="1790605" cy="2447948"/>
                  <a:chOff x="2400254" y="2564904"/>
                  <a:chExt cx="1451666" cy="2088252"/>
                </a:xfrm>
              </p:grpSpPr>
              <p:sp>
                <p:nvSpPr>
                  <p:cNvPr id="43" name="Rectangle à coins arrondis 42"/>
                  <p:cNvSpPr/>
                  <p:nvPr/>
                </p:nvSpPr>
                <p:spPr>
                  <a:xfrm>
                    <a:off x="2411760" y="2564904"/>
                    <a:ext cx="1440160" cy="208823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400254" y="4294283"/>
                    <a:ext cx="1440159" cy="358873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8"/>
                  <p:cNvSpPr/>
                  <p:nvPr/>
                </p:nvSpPr>
                <p:spPr bwMode="auto">
                  <a:xfrm>
                    <a:off x="2548288" y="4289180"/>
                    <a:ext cx="489062" cy="2071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>
                    <a:off x="3209749" y="4292344"/>
                    <a:ext cx="468470" cy="20719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3660456" y="4290416"/>
                    <a:ext cx="36036" cy="20449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3192010" y="4293033"/>
                    <a:ext cx="37324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012187" y="4293206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2512849" y="4293194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1" name="ZoneTexte 30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472609" y="2905224"/>
                  <a:ext cx="91692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excitation</a:t>
                  </a:r>
                </a:p>
              </p:txBody>
            </p:sp>
            <p:sp>
              <p:nvSpPr>
                <p:cNvPr id="42" name="ZoneTexte 31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1177961" y="3294162"/>
                  <a:ext cx="8936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detection</a:t>
                  </a:r>
                </a:p>
              </p:txBody>
            </p:sp>
          </p:grpSp>
          <p:cxnSp>
            <p:nvCxnSpPr>
              <p:cNvPr id="38" name="Connecteur droit avec flèche 37"/>
              <p:cNvCxnSpPr/>
              <p:nvPr/>
            </p:nvCxnSpPr>
            <p:spPr>
              <a:xfrm rot="5400000" flipH="1" flipV="1">
                <a:off x="1620838" y="3068637"/>
                <a:ext cx="287338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rot="5400000" flipH="1" flipV="1">
                <a:off x="900113" y="2708275"/>
                <a:ext cx="287337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avec flèche 34"/>
            <p:cNvCxnSpPr/>
            <p:nvPr/>
          </p:nvCxnSpPr>
          <p:spPr>
            <a:xfrm>
              <a:off x="1475656" y="1340768"/>
              <a:ext cx="1368152" cy="79208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 rot="1800000">
              <a:off x="1745899" y="146610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L=12mm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43317" y="1221926"/>
            <a:ext cx="53459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le cristal est un solide anisotrope</a:t>
            </a:r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la freqence de resonance dépend des 5 coefficients c</a:t>
            </a:r>
            <a:r>
              <a:rPr lang="fr-FR" b="1" baseline="-25000">
                <a:latin typeface="Times"/>
                <a:cs typeface="Times"/>
              </a:rPr>
              <a:t>11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13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33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and c</a:t>
            </a:r>
            <a:r>
              <a:rPr lang="fr-FR" b="1" baseline="-25000">
                <a:latin typeface="Times"/>
                <a:cs typeface="Times"/>
              </a:rPr>
              <a:t>66</a:t>
            </a:r>
            <a:r>
              <a:rPr lang="fr-FR" b="1">
                <a:latin typeface="Times"/>
                <a:cs typeface="Times"/>
              </a:rPr>
              <a:t> </a:t>
            </a:r>
          </a:p>
          <a:p>
            <a:r>
              <a:rPr lang="fr-FR" b="1">
                <a:latin typeface="Times"/>
                <a:cs typeface="Times"/>
              </a:rPr>
              <a:t>Le coefficient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est un module de cisaillement qui controle la vitesse des ondes transverses perpendiculairement aux plans de base (c</a:t>
            </a:r>
            <a:r>
              <a:rPr lang="fr-FR" b="1" baseline="-25000">
                <a:latin typeface="Times"/>
                <a:cs typeface="Times"/>
              </a:rPr>
              <a:t>t</a:t>
            </a:r>
            <a:r>
              <a:rPr lang="fr-FR" b="1">
                <a:latin typeface="Times"/>
                <a:cs typeface="Times"/>
              </a:rPr>
              <a:t> = (c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/</a:t>
            </a:r>
            <a:r>
              <a:rPr lang="fr-FR" b="1">
                <a:latin typeface="Symbol" charset="2"/>
                <a:cs typeface="Symbol" charset="2"/>
              </a:rPr>
              <a:t>r</a:t>
            </a:r>
            <a:r>
              <a:rPr lang="fr-FR" b="1">
                <a:latin typeface="Times"/>
                <a:cs typeface="Times"/>
              </a:rPr>
              <a:t>)</a:t>
            </a:r>
            <a:r>
              <a:rPr lang="fr-FR" b="1" baseline="30000">
                <a:latin typeface="Times"/>
                <a:cs typeface="Times"/>
              </a:rPr>
              <a:t>1/2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43111" y="4142972"/>
            <a:ext cx="470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à résonance, l'onde n'est ni transverse ni longitudinale,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la fréquence baisse de 19,2 kHz à 15,2 kHz quand c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44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passe de 125 bar à 0.</a:t>
            </a:r>
          </a:p>
        </p:txBody>
      </p:sp>
      <p:pic>
        <p:nvPicPr>
          <p:cNvPr id="54" name="Image 53" descr="Maris-f(c44)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99" y="3021145"/>
            <a:ext cx="3856573" cy="372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3697782" cy="652739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-105" charset="-128"/>
                <a:cs typeface="Times"/>
              </a:rPr>
              <a:t>structure mosaïque</a:t>
            </a:r>
            <a:endParaRPr lang="fr-FR" sz="2800" b="1">
              <a:solidFill>
                <a:srgbClr val="FF0000"/>
              </a:solidFill>
              <a:latin typeface="Times"/>
              <a:ea typeface="ＭＳ Ｐゴシック" pitchFamily="-105" charset="-128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D'après  J. Friedel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("Dislocations", Oxford U. Press)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un réseau simple de dislocation ne devrait permettre qu'une variation de  5% du module de cisaillement c44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Cette variation peut monter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à 100%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et c44 s'annuler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dans le cas d'une structure mosaïque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où les dislocations se regroupent en joints de grains de faible désorientation</a:t>
            </a:r>
            <a:endParaRPr lang="fr-FR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2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p:oleObj spid="_x0000_s118786" name="Équation" r:id="rId3" imgW="406080" imgH="393480" progId="Equation.3">
              <p:embed/>
            </p:oleObj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7" name="Grouper 57"/>
          <p:cNvGrpSpPr/>
          <p:nvPr/>
        </p:nvGrpSpPr>
        <p:grpSpPr>
          <a:xfrm>
            <a:off x="4259486" y="2846470"/>
            <a:ext cx="4713565" cy="1104771"/>
            <a:chOff x="4259486" y="2995080"/>
            <a:chExt cx="4713565" cy="1104771"/>
          </a:xfrm>
        </p:grpSpPr>
        <p:sp>
          <p:nvSpPr>
            <p:cNvPr id="20" name="ZoneTexte 19"/>
            <p:cNvSpPr txBox="1"/>
            <p:nvPr/>
          </p:nvSpPr>
          <p:spPr>
            <a:xfrm>
              <a:off x="4259486" y="3176521"/>
              <a:ext cx="47135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                             où            est la  densité de</a:t>
              </a:r>
            </a:p>
            <a:p>
              <a:pPr>
                <a:defRPr/>
              </a:pPr>
              <a:endParaRPr lang="en-US" b="1" dirty="0">
                <a:latin typeface="Times"/>
                <a:cs typeface="Times"/>
              </a:endParaRPr>
            </a:p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</a:t>
              </a:r>
              <a:r>
                <a:rPr lang="en-US" b="1" dirty="0" smtClean="0">
                  <a:latin typeface="Times"/>
                  <a:cs typeface="Times"/>
                </a:rPr>
                <a:t>dislocations dans des joints de grains faibles</a:t>
              </a:r>
              <a:endParaRPr lang="en-US" b="1" dirty="0">
                <a:latin typeface="Times"/>
                <a:cs typeface="Times"/>
              </a:endParaRPr>
            </a:p>
          </p:txBody>
        </p:sp>
        <p:graphicFrame>
          <p:nvGraphicFramePr>
            <p:cNvPr id="18" name="Object 4"/>
            <p:cNvGraphicFramePr>
              <a:graphicFrameLocks noChangeAspect="1"/>
            </p:cNvGraphicFramePr>
            <p:nvPr/>
          </p:nvGraphicFramePr>
          <p:xfrm>
            <a:off x="4509415" y="2995080"/>
            <a:ext cx="1423329" cy="765354"/>
          </p:xfrm>
          <a:graphic>
            <a:graphicData uri="http://schemas.openxmlformats.org/presentationml/2006/ole">
              <p:oleObj spid="_x0000_s118787" name="Équation" r:id="rId4" imgW="711000" imgH="393480" progId="Equation.3">
                <p:embed/>
              </p:oleObj>
            </a:graphicData>
          </a:graphic>
        </p:graphicFrame>
        <p:graphicFrame>
          <p:nvGraphicFramePr>
            <p:cNvPr id="19" name="Object 6"/>
            <p:cNvGraphicFramePr>
              <a:graphicFrameLocks noChangeAspect="1"/>
            </p:cNvGraphicFramePr>
            <p:nvPr/>
          </p:nvGraphicFramePr>
          <p:xfrm>
            <a:off x="6517949" y="3072359"/>
            <a:ext cx="291821" cy="674209"/>
          </p:xfrm>
          <a:graphic>
            <a:graphicData uri="http://schemas.openxmlformats.org/presentationml/2006/ole">
              <p:oleObj spid="_x0000_s118788" name="Équation" r:id="rId5" imgW="164880" imgH="393480" progId="Equation.3">
                <p:embed/>
              </p:oleObj>
            </a:graphicData>
          </a:graphic>
        </p:graphicFrame>
      </p:grp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l'étonnante  plasticité </a:t>
            </a:r>
            <a:r>
              <a:rPr lang="fr-FR" sz="2400" b="1">
                <a:solidFill>
                  <a:srgbClr val="FF0000"/>
                </a:solidFill>
                <a:latin typeface="Times" pitchFamily="-112" charset="0"/>
              </a:rPr>
              <a:t>quantique  des cristaux d' </a:t>
            </a:r>
            <a:r>
              <a:rPr lang="fr-FR" sz="2400" b="1" baseline="30000">
                <a:latin typeface="Times" pitchFamily="-112" charset="0"/>
              </a:rPr>
              <a:t>4</a:t>
            </a:r>
            <a:r>
              <a:rPr lang="fr-FR" sz="2400" b="1">
                <a:latin typeface="Times" pitchFamily="-112" charset="0"/>
              </a:rPr>
              <a:t>He de haute qualité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0769" y="2035443"/>
            <a:ext cx="8111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86% de  réduction de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signifie que la déformation du cristal est dominée par le</a:t>
            </a:r>
          </a:p>
          <a:p>
            <a:r>
              <a:rPr lang="fr-FR" b="1">
                <a:latin typeface="Times"/>
                <a:cs typeface="Times"/>
              </a:rPr>
              <a:t> déplacement des dislocations</a:t>
            </a:r>
          </a:p>
          <a:p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>
                <a:latin typeface="Times"/>
                <a:cs typeface="Times"/>
              </a:rPr>
              <a:t> =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(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+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) qui comprend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une contribution du réseau  </a:t>
            </a:r>
            <a:r>
              <a:rPr lang="fr-FR" b="1">
                <a:latin typeface="Times"/>
                <a:cs typeface="Times"/>
              </a:rPr>
              <a:t>et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contribution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des dislocations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un grand déplacement des dislocations produit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grande déformation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>
                <a:latin typeface="Times"/>
                <a:cs typeface="Times"/>
              </a:rPr>
              <a:t>et</a:t>
            </a:r>
          </a:p>
          <a:p>
            <a:r>
              <a:rPr lang="fr-FR" b="1">
                <a:latin typeface="Times"/>
                <a:cs typeface="Times"/>
              </a:rPr>
              <a:t>réduit donc considérablement le module de cisaillement </a:t>
            </a:r>
          </a:p>
          <a:p>
            <a:r>
              <a:rPr lang="fr-FR" b="1">
                <a:latin typeface="Times"/>
                <a:cs typeface="Times"/>
              </a:rPr>
              <a:t> comme observé dans l'expérience</a:t>
            </a:r>
          </a:p>
        </p:txBody>
      </p:sp>
      <p:grpSp>
        <p:nvGrpSpPr>
          <p:cNvPr id="5" name="Grouper 10"/>
          <p:cNvGrpSpPr/>
          <p:nvPr/>
        </p:nvGrpSpPr>
        <p:grpSpPr>
          <a:xfrm>
            <a:off x="407349" y="4247077"/>
            <a:ext cx="7782186" cy="2880000"/>
            <a:chOff x="407349" y="4247077"/>
            <a:chExt cx="7782186" cy="288000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247077"/>
              <a:ext cx="617684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de combien se déplacent les dislocations ?</a:t>
              </a:r>
            </a:p>
            <a:p>
              <a:r>
                <a:rPr lang="fr-FR" b="1">
                  <a:latin typeface="Times"/>
                  <a:cs typeface="Times"/>
                </a:rPr>
                <a:t>avec </a:t>
              </a:r>
              <a:r>
                <a:rPr lang="fr-FR" b="1">
                  <a:latin typeface="Symbol" charset="2"/>
                  <a:cs typeface="Symbol" charset="2"/>
                </a:rPr>
                <a:t>e = 10</a:t>
              </a:r>
              <a:r>
                <a:rPr lang="fr-FR" b="1" baseline="30000">
                  <a:latin typeface="Symbol" charset="2"/>
                  <a:cs typeface="Symbol" charset="2"/>
                </a:rPr>
                <a:t>-8 </a:t>
              </a:r>
              <a:r>
                <a:rPr lang="fr-FR" b="1">
                  <a:latin typeface="Times"/>
                  <a:cs typeface="Times"/>
                </a:rPr>
                <a:t>et (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l</a:t>
              </a:r>
              <a:r>
                <a:rPr lang="fr-FR" b="1">
                  <a:latin typeface="Times"/>
                  <a:cs typeface="Times"/>
                </a:rPr>
                <a:t> + 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d</a:t>
              </a:r>
              <a:r>
                <a:rPr lang="fr-FR" b="1">
                  <a:latin typeface="Times"/>
                  <a:cs typeface="Times"/>
                </a:rPr>
                <a:t>) ~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d 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=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 A b/L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n</a:t>
              </a:r>
            </a:p>
            <a:p>
              <a:r>
                <a:rPr lang="fr-FR" b="1">
                  <a:latin typeface="Symbol" charset="2"/>
                  <a:cs typeface="Symbol" charset="2"/>
                </a:rPr>
                <a:t>L </a:t>
              </a:r>
              <a:r>
                <a:rPr lang="fr-FR" b="1">
                  <a:latin typeface="Times"/>
                  <a:cs typeface="Times"/>
                </a:rPr>
                <a:t>: densité des dislocations  ~ 100 cm</a:t>
              </a:r>
              <a:r>
                <a:rPr lang="fr-FR" b="1" baseline="30000">
                  <a:latin typeface="Times"/>
                  <a:cs typeface="Times"/>
                </a:rPr>
                <a:t>-2</a:t>
              </a:r>
            </a:p>
            <a:p>
              <a:r>
                <a:rPr lang="fr-FR" b="1">
                  <a:latin typeface="Times"/>
                  <a:cs typeface="Times"/>
                </a:rPr>
                <a:t>A surface balayée lors du déplacement des dislocations</a:t>
              </a:r>
            </a:p>
            <a:p>
              <a:r>
                <a:rPr lang="fr-FR" b="1">
                  <a:latin typeface="Times"/>
                  <a:cs typeface="Times"/>
                </a:rPr>
                <a:t>b : vecteur de Burgers de la dislocation</a:t>
              </a:r>
            </a:p>
            <a:p>
              <a:r>
                <a:rPr lang="fr-FR" b="1">
                  <a:latin typeface="Times"/>
                  <a:cs typeface="Times"/>
                </a:rPr>
                <a:t>=&gt; </a:t>
              </a:r>
              <a:r>
                <a:rPr lang="fr-FR" b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les dislocations se déplacent de 80 </a:t>
              </a:r>
              <a:r>
                <a:rPr lang="fr-FR" b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m</a:t>
              </a:r>
              <a:r>
                <a:rPr lang="fr-FR" b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m at 16 kHz, </a:t>
              </a:r>
            </a:p>
            <a:p>
              <a:r>
                <a:rPr lang="fr-FR" b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donc à des vitesses typiques de 8 m/s</a:t>
              </a:r>
            </a:p>
            <a:p>
              <a:r>
                <a:rPr lang="fr-FR" b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grâce au mouvement de leurs décrochements par effet tunnel</a:t>
              </a:r>
            </a:p>
          </p:txBody>
        </p:sp>
        <p:grpSp>
          <p:nvGrpSpPr>
            <p:cNvPr id="11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362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+mn-lt"/>
                  </a:rPr>
                  <a:t>L</a:t>
                </a:r>
                <a:r>
                  <a:rPr lang="en-US" baseline="-25000" dirty="0" err="1" smtClean="0">
                    <a:latin typeface="+mn-lt"/>
                  </a:rPr>
                  <a:t>n</a:t>
                </a:r>
                <a:endParaRPr lang="en-US" baseline="-25000" dirty="0">
                  <a:latin typeface="+mn-lt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045519" y="3904382"/>
            <a:ext cx="50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rot="10800000" flipV="1">
            <a:off x="7377359" y="4104437"/>
            <a:ext cx="668161" cy="475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l'hélium reste liquide jusqu'au zéro absolu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2013735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grand volume molaire de l'hélium liquide est dû aux fluctuations quantiques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28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 at P = 0 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37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5000" y="1600200"/>
            <a:ext cx="2971800" cy="2651125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715000" y="4343400"/>
            <a:ext cx="3009900" cy="2262188"/>
            <a:chOff x="3600" y="2736"/>
            <a:chExt cx="1896" cy="1425"/>
          </a:xfrm>
        </p:grpSpPr>
        <p:pic>
          <p:nvPicPr>
            <p:cNvPr id="131080" name="Picture 8" descr="diagh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2736"/>
              <a:ext cx="1896" cy="1425"/>
            </a:xfrm>
            <a:prstGeom prst="rect">
              <a:avLst/>
            </a:prstGeom>
            <a:noFill/>
          </p:spPr>
        </p:pic>
        <p:sp>
          <p:nvSpPr>
            <p:cNvPr id="131081" name="Text Box 9"/>
            <p:cNvSpPr txBox="1">
              <a:spLocks noChangeArrowheads="1"/>
            </p:cNvSpPr>
            <p:nvPr/>
          </p:nvSpPr>
          <p:spPr bwMode="auto">
            <a:xfrm>
              <a:off x="4944" y="316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28600" y="15217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F. Simon (1934) et F. London (1936):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4470737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 T &lt; 1K, crystallisation à haute pression indépendante de T : un effet purement mécanique effect sans chaleur latente (L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0)</a:t>
            </a:r>
          </a:p>
          <a:p>
            <a:pPr algn="l"/>
            <a:endParaRPr lang="fr-FR" altLang="ja-JP" b="1" i="1">
              <a:effectLst>
                <a:outerShdw blurRad="38100" dist="38100" dir="2700000" algn="tl">
                  <a:srgbClr val="000000"/>
                </a:outerShdw>
              </a:effectLst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Deux états liquides: superfluide ou visqueux normal</a:t>
            </a:r>
          </a:p>
          <a:p>
            <a:pPr algn="l"/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l'helium 4, transition vers 2 K</a:t>
            </a:r>
          </a:p>
          <a:p>
            <a:pPr algn="l"/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3 vers 0.002 K (formation de paires, analogie avec les supraconduteurs)</a:t>
            </a:r>
            <a:endParaRPr lang="fr-FR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3214064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basse pression, la cristallisation coûterait trop d'énergie de point zéro. Le liquide est plus stable.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pas de point triple  (liquid-gaz-solid)</a:t>
            </a:r>
            <a:endParaRPr lang="fr-FR" b="1" i="1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8100" y="304801"/>
            <a:ext cx="622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conclusion: </a:t>
            </a:r>
            <a:r>
              <a:rPr lang="fr-FR" sz="2400" b="1">
                <a:solidFill>
                  <a:srgbClr val="FF0000"/>
                </a:solidFill>
                <a:latin typeface="Times"/>
                <a:cs typeface="Times"/>
              </a:rPr>
              <a:t>relation avec la supersolidité ?</a:t>
            </a:r>
            <a:endParaRPr lang="fr-FR" sz="2400" b="1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6974" y="1284756"/>
            <a:ext cx="8126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les cristaux d'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sont anormalement mous </a:t>
            </a:r>
            <a:r>
              <a:rPr lang="fr-FR" b="1">
                <a:latin typeface="Times"/>
                <a:cs typeface="Times"/>
              </a:rPr>
              <a:t>si leurs dislocations sont mobiles:</a:t>
            </a:r>
          </a:p>
          <a:p>
            <a:r>
              <a:rPr lang="fr-FR" b="1">
                <a:latin typeface="Times"/>
                <a:cs typeface="Times"/>
              </a:rPr>
              <a:t>- pas d'impuretés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</a:t>
            </a:r>
          </a:p>
          <a:p>
            <a:r>
              <a:rPr lang="fr-FR" b="1">
                <a:latin typeface="Times"/>
                <a:cs typeface="Times"/>
              </a:rPr>
              <a:t>- T &gt; Tc ~ 100mK où les 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se détachent ou T &lt; 1K (collisions avec les </a:t>
            </a:r>
          </a:p>
          <a:p>
            <a:r>
              <a:rPr lang="fr-FR" b="1">
                <a:latin typeface="Times"/>
                <a:cs typeface="Times"/>
              </a:rPr>
              <a:t>phonons thermiques)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974" y="2799274"/>
            <a:ext cx="582811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il est possible que les fluctuations des dislocations mobiles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détruisent la coherence de phase nécessaire à la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superfluidité de leurs coeurs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à vérifier en étudiant les propriétés de rotation </a:t>
            </a:r>
          </a:p>
          <a:p>
            <a:r>
              <a:rPr lang="fr-FR" b="1">
                <a:latin typeface="Times"/>
                <a:cs typeface="Times"/>
              </a:rPr>
              <a:t>de cristaux semblables à ceux </a:t>
            </a:r>
          </a:p>
          <a:p>
            <a:r>
              <a:rPr lang="fr-FR" b="1">
                <a:latin typeface="Times"/>
                <a:cs typeface="Times"/>
              </a:rPr>
              <a:t>dont on a étudié les propriétés acoustiques: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un oscillateur de torsion transparent </a:t>
            </a:r>
          </a:p>
          <a:p>
            <a:r>
              <a:rPr lang="fr-FR" b="1">
                <a:latin typeface="Times"/>
                <a:cs typeface="Times"/>
              </a:rPr>
              <a:t>construit avec J. West et M. Chan (Penn State Univ. USA)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2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371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la transition rugueuse des lignes de dislocation pourrait être couplée à leur transition superfluide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181600"/>
            <a:ext cx="8839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fluctuations transverses des dislocations peut induire des courants de masse donc des fluctuations de phase qui détruisent la cohérence quantique </a:t>
            </a:r>
            <a:b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Inversement, si la ligne est superfluide ,  la phase est bloquée ce qui tue les fluctuations de la dislocation: c'est une ligne droite.</a:t>
            </a:r>
          </a:p>
          <a:p>
            <a:pPr algn="l">
              <a:defRPr/>
            </a:pPr>
            <a:r>
              <a:rPr lang="fr-FR" sz="1800" b="1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Cependant, il reste difficile de construire une fraction supersolide de 1% avec des coeurs de dislocations de 1 nm de diamètre.</a:t>
            </a: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0" descr="D:\Users\xavier\Bureau\ens june 2010\Single_facette_140510_18 31 39 .53_T=0.0528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5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D:\Users\xavier\Bureau\ens june 2010\Single_facette_140510_18 31 37 .53_T=0.0508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44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2" descr="D:\Users\xavier\Bureau\ens june 2010\Single_facette_140510_18 31 38 .53_T=0.0528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3" descr="D:\Users\xavier\Bureau\ens june 2010\Single_facette_140510_18 31 42 .53_T=0.0533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4" descr="D:\Users\xavier\Bureau\ens june 2010\Single_facette_140510_18 31 40 .51_T=0.0530K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5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5" descr="D:\Users\xavier\Bureau\ens june 2010\Single_facette_140510_18 31 41 .53_T=0.0530K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Facets of a single crystal in the </a:t>
            </a:r>
            <a:r>
              <a:rPr lang="en-US" sz="3600" dirty="0" err="1" smtClean="0">
                <a:latin typeface="+mj-lt"/>
              </a:rPr>
              <a:t>minibottle</a:t>
            </a:r>
            <a:endParaRPr lang="en-US" sz="3600" baseline="-250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124744"/>
            <a:ext cx="277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Fast growth at low T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1" descr="Q:\Supersolid\2010\May\minibottle_images\polyX3_fastinjection\polyX3_growth_220510_19 55 42 .65_T=0.0461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512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2" descr="Q:\Supersolid\2010\May\minibottle_images\polyX3_fastinjection\polyX3_growth_220510_19 55 42 .94_T=0.0461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3" descr="Q:\Supersolid\2010\May\minibottle_images\polyX3_fastinjection\polyX3_growth_220510_19 55 43 .57_T=0.0461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57638"/>
            <a:ext cx="33607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" descr="Q:\Supersolid\2010\May\minibottle_images\polyX3_fastinjection\polyX3_growth_220510_19 55 45 .72_T=0.0470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3"/>
          <p:cNvSpPr txBox="1">
            <a:spLocks noChangeArrowheads="1"/>
          </p:cNvSpPr>
          <p:nvPr/>
        </p:nvSpPr>
        <p:spPr bwMode="auto">
          <a:xfrm>
            <a:off x="7317297" y="1600200"/>
            <a:ext cx="1667444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 dirty="0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Pressure in</a:t>
            </a:r>
          </a:p>
          <a:p>
            <a:pPr algn="ctr" eaLnBrk="0" hangingPunct="0"/>
            <a:r>
              <a:rPr lang="en-US" i="1" dirty="0" smtClean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a trap= 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63bar</a:t>
            </a:r>
            <a:endParaRPr lang="en-US" dirty="0">
              <a:solidFill>
                <a:srgbClr val="0000FF"/>
              </a:solidFill>
              <a:latin typeface="Comic Sans MS" pitchFamily="66" charset="0"/>
              <a:ea typeface="宋体"/>
              <a:cs typeface="宋体"/>
            </a:endParaRPr>
          </a:p>
        </p:txBody>
      </p:sp>
      <p:sp>
        <p:nvSpPr>
          <p:cNvPr id="58375" name="Text Box 3"/>
          <p:cNvSpPr txBox="1">
            <a:spLocks noChangeArrowheads="1"/>
          </p:cNvSpPr>
          <p:nvPr/>
        </p:nvSpPr>
        <p:spPr bwMode="auto">
          <a:xfrm>
            <a:off x="7112000" y="2667000"/>
            <a:ext cx="1936750" cy="9239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Temperature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goes from 40mK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to 600mK</a:t>
            </a:r>
          </a:p>
        </p:txBody>
      </p:sp>
      <p:sp>
        <p:nvSpPr>
          <p:cNvPr id="9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Fast injection sample : </a:t>
            </a:r>
            <a:r>
              <a:rPr lang="en-US" sz="3600" dirty="0" err="1" smtClean="0">
                <a:latin typeface="+mj-lt"/>
              </a:rPr>
              <a:t>polycrystal</a:t>
            </a:r>
            <a:endParaRPr lang="en-US" sz="3600" baseline="-25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cristaux d'hélium 4</a:t>
            </a: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grandes fluctuations quantiques dans les cristaux d'hélium </a:t>
            </a:r>
          </a:p>
        </p:txBody>
      </p:sp>
      <p:sp>
        <p:nvSpPr>
          <p:cNvPr id="135171" name="Text Box 1027"/>
          <p:cNvSpPr txBox="1">
            <a:spLocks noChangeArrowheads="1"/>
          </p:cNvSpPr>
          <p:nvPr/>
        </p:nvSpPr>
        <p:spPr bwMode="auto">
          <a:xfrm>
            <a:off x="333900" y="1524000"/>
            <a:ext cx="498019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critère de Lindemann: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l'équilibre liquide-solide (c'est-à-dire sur la courbe de fusion)</a:t>
            </a:r>
          </a:p>
          <a:p>
            <a:pPr algn="l"/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matière classique: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déplacement quadratique moyen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R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(&lt;u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&gt;)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1/2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0.10 a </a:t>
            </a:r>
          </a:p>
          <a:p>
            <a:pPr algn="l"/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(10% de la maille atomique)</a:t>
            </a:r>
          </a:p>
          <a:p>
            <a:pPr algn="l"/>
            <a:r>
              <a:rPr lang="fr-FR" altLang="ja-JP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4: </a:t>
            </a: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les atomes sont faiblement localisés sur le réseau cristallin</a:t>
            </a:r>
          </a:p>
        </p:txBody>
      </p:sp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89" y="1288827"/>
            <a:ext cx="2639611" cy="5337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900" y="4687014"/>
            <a:ext cx="5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00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la rugosité de leur surface est-elle quantique?</a:t>
            </a:r>
          </a:p>
          <a:p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 et al. Rev. Mod. Phys. 77, 317 (2005)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900" y="5425677"/>
            <a:ext cx="441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Ce solide pourrait-il être superfluide ? 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C'est toute la question de la "supersolidité"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ième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partie de cet exposé</a:t>
            </a:r>
            <a:endParaRPr lang="fr-FR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066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l'hélium 4  </a:t>
            </a:r>
            <a:r>
              <a:rPr lang="fr-FR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solide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coule-t-il comme un superfluide ?</a:t>
            </a:r>
            <a:b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</a:br>
            <a:r>
              <a:rPr lang="fr-FR" sz="2222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Balibar, "The enigma of supersolidity", Nature 464, 176 (2010)</a:t>
            </a:r>
            <a:endParaRPr lang="fr-FR" sz="2222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483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5486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« oscillateur de torsion »  (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>
              <a:solidFill>
                <a:srgbClr val="EEE91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 période propre change en dessous de 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00 mK</a:t>
            </a:r>
          </a:p>
          <a:p>
            <a:pPr algn="l">
              <a:defRPr/>
            </a:pPr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1 % de la masse solide se découple des parois ? </a:t>
            </a:r>
          </a:p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pas d'effet avec de l'hélium 3  (fermions)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6176963" y="5091113"/>
            <a:ext cx="2447925" cy="1439862"/>
          </a:xfrm>
          <a:prstGeom prst="rect">
            <a:avLst/>
          </a:prstGeom>
          <a:solidFill>
            <a:srgbClr val="B7D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400">
                <a:solidFill>
                  <a:schemeClr val="accent1"/>
                </a:solidFill>
                <a:effectLst/>
                <a:latin typeface="Arial" pitchFamily="28" charset="0"/>
              </a:rPr>
              <a:t>axe rigide</a:t>
            </a:r>
            <a:endParaRPr lang="en-US" altLang="ko-KR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400">
                <a:solidFill>
                  <a:schemeClr val="accent1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503863" y="2819400"/>
            <a:ext cx="242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He solide dans une boîte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91200" y="4038600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chemeClr val="tx2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400">
              <a:solidFill>
                <a:schemeClr val="tx2"/>
              </a:solidFill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799388" y="4343400"/>
            <a:ext cx="142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0000CC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400">
              <a:solidFill>
                <a:srgbClr val="0000CC"/>
              </a:solidFill>
              <a:effectLst/>
              <a:latin typeface="Arial" pitchFamily="28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461125" y="5235575"/>
          <a:ext cx="1922463" cy="1085850"/>
        </p:xfrm>
        <a:graphic>
          <a:graphicData uri="http://schemas.openxmlformats.org/presentationml/2006/ole">
            <p:oleObj spid="_x0000_s56322" name="Équation" r:id="rId4" imgW="787455" imgH="444704" progId="Equation.3">
              <p:embed/>
            </p:oleObj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838200" y="3438525"/>
            <a:ext cx="4419600" cy="3419475"/>
            <a:chOff x="838200" y="3438525"/>
            <a:chExt cx="4419600" cy="3419475"/>
          </a:xfrm>
        </p:grpSpPr>
        <p:pic>
          <p:nvPicPr>
            <p:cNvPr id="26649" name="Picture 25" descr="fig5_5"/>
            <p:cNvPicPr>
              <a:picLocks noChangeAspect="1" noChangeArrowheads="1"/>
            </p:cNvPicPr>
            <p:nvPr/>
          </p:nvPicPr>
          <p:blipFill>
            <a:blip r:embed="rId5"/>
            <a:srcRect l="3508" t="6886" r="3510"/>
            <a:stretch>
              <a:fillRect/>
            </a:stretch>
          </p:blipFill>
          <p:spPr bwMode="auto">
            <a:xfrm>
              <a:off x="838200" y="343852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6461125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423068" y="496966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 fraction (NCRIF)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69"/>
          <p:cNvGrpSpPr>
            <a:grpSpLocks/>
          </p:cNvGrpSpPr>
          <p:nvPr/>
        </p:nvGrpSpPr>
        <p:grpSpPr bwMode="auto">
          <a:xfrm>
            <a:off x="4233863" y="1471613"/>
            <a:ext cx="4757737" cy="3862387"/>
            <a:chOff x="4233863" y="1447800"/>
            <a:chExt cx="4757737" cy="3863178"/>
          </a:xfrm>
        </p:grpSpPr>
        <p:grpSp>
          <p:nvGrpSpPr>
            <p:cNvPr id="3" name="Grouper 41"/>
            <p:cNvGrpSpPr>
              <a:grpSpLocks/>
            </p:cNvGrpSpPr>
            <p:nvPr/>
          </p:nvGrpSpPr>
          <p:grpSpPr bwMode="auto">
            <a:xfrm>
              <a:off x="4233863" y="369331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90" name="Ellipse 8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4" name="Grouper 47"/>
            <p:cNvGrpSpPr>
              <a:grpSpLocks/>
            </p:cNvGrpSpPr>
            <p:nvPr/>
          </p:nvGrpSpPr>
          <p:grpSpPr bwMode="auto">
            <a:xfrm>
              <a:off x="4233863" y="2944810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5" name="Ellipse 84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5" name="Grouper 53"/>
            <p:cNvGrpSpPr>
              <a:grpSpLocks/>
            </p:cNvGrpSpPr>
            <p:nvPr/>
          </p:nvGrpSpPr>
          <p:grpSpPr bwMode="auto">
            <a:xfrm>
              <a:off x="4233863" y="219630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0" name="Ellipse 7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75" name="Ellipse 74"/>
            <p:cNvSpPr/>
            <p:nvPr/>
          </p:nvSpPr>
          <p:spPr bwMode="auto">
            <a:xfrm>
              <a:off x="7300508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533846" y="1447800"/>
              <a:ext cx="1691092" cy="161766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5767185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4233863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" name="Grouper 40"/>
          <p:cNvGrpSpPr>
            <a:grpSpLocks/>
          </p:cNvGrpSpPr>
          <p:nvPr/>
        </p:nvGrpSpPr>
        <p:grpSpPr bwMode="auto">
          <a:xfrm>
            <a:off x="4233863" y="4441821"/>
            <a:ext cx="4757737" cy="1617663"/>
            <a:chOff x="1781577" y="3999536"/>
            <a:chExt cx="5788710" cy="2057541"/>
          </a:xfrm>
          <a:solidFill>
            <a:srgbClr val="0000CC"/>
          </a:solidFill>
        </p:grpSpPr>
        <p:sp>
          <p:nvSpPr>
            <p:cNvPr id="95" name="Ellipse 94"/>
            <p:cNvSpPr/>
            <p:nvPr/>
          </p:nvSpPr>
          <p:spPr>
            <a:xfrm>
              <a:off x="5512746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579953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647161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2714369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781577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78" name="Ellipse 77"/>
          <p:cNvSpPr/>
          <p:nvPr/>
        </p:nvSpPr>
        <p:spPr bwMode="auto">
          <a:xfrm>
            <a:off x="5000524" y="1447800"/>
            <a:ext cx="1691092" cy="1617663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596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Oval 111"/>
          <p:cNvSpPr>
            <a:spLocks noChangeArrowheads="1"/>
          </p:cNvSpPr>
          <p:nvPr/>
        </p:nvSpPr>
        <p:spPr bwMode="auto">
          <a:xfrm>
            <a:off x="6413500" y="2746375"/>
            <a:ext cx="463550" cy="4937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0" name="Freeform 113"/>
          <p:cNvSpPr>
            <a:spLocks/>
          </p:cNvSpPr>
          <p:nvPr/>
        </p:nvSpPr>
        <p:spPr bwMode="auto">
          <a:xfrm>
            <a:off x="6642100" y="3230563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1" name="Oval 114"/>
          <p:cNvSpPr>
            <a:spLocks noChangeArrowheads="1"/>
          </p:cNvSpPr>
          <p:nvPr/>
        </p:nvSpPr>
        <p:spPr bwMode="auto">
          <a:xfrm>
            <a:off x="5565775" y="4281488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2" name="Freeform 115"/>
          <p:cNvSpPr>
            <a:spLocks/>
          </p:cNvSpPr>
          <p:nvPr/>
        </p:nvSpPr>
        <p:spPr bwMode="auto">
          <a:xfrm>
            <a:off x="5922963" y="474345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3" name="Oval 116"/>
          <p:cNvSpPr>
            <a:spLocks noChangeArrowheads="1"/>
          </p:cNvSpPr>
          <p:nvPr/>
        </p:nvSpPr>
        <p:spPr bwMode="auto">
          <a:xfrm>
            <a:off x="7151688" y="5046663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4" name="Freeform 117"/>
          <p:cNvSpPr>
            <a:spLocks/>
          </p:cNvSpPr>
          <p:nvPr/>
        </p:nvSpPr>
        <p:spPr bwMode="auto">
          <a:xfrm>
            <a:off x="7464425" y="5545138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5" name="Freeform 113"/>
          <p:cNvSpPr>
            <a:spLocks/>
          </p:cNvSpPr>
          <p:nvPr/>
        </p:nvSpPr>
        <p:spPr bwMode="auto">
          <a:xfrm>
            <a:off x="5097463" y="3267075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6" name="Freeform 113"/>
          <p:cNvSpPr>
            <a:spLocks/>
          </p:cNvSpPr>
          <p:nvPr/>
        </p:nvSpPr>
        <p:spPr bwMode="auto">
          <a:xfrm rot="16200000">
            <a:off x="6639719" y="2401094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7" name="Freeform 113"/>
          <p:cNvSpPr>
            <a:spLocks/>
          </p:cNvSpPr>
          <p:nvPr/>
        </p:nvSpPr>
        <p:spPr bwMode="auto">
          <a:xfrm>
            <a:off x="5899150" y="326390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8" name="Freeform 117"/>
          <p:cNvSpPr>
            <a:spLocks/>
          </p:cNvSpPr>
          <p:nvPr/>
        </p:nvSpPr>
        <p:spPr bwMode="auto">
          <a:xfrm rot="16200000">
            <a:off x="7433469" y="4069557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9" name="Freeform 117"/>
          <p:cNvSpPr>
            <a:spLocks/>
          </p:cNvSpPr>
          <p:nvPr/>
        </p:nvSpPr>
        <p:spPr bwMode="auto">
          <a:xfrm rot="16200000">
            <a:off x="7462044" y="4777582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4876800" cy="7620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lacunes "de point zéro"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96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Thouless 1969, </a:t>
            </a: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Andreev et Lifshitz 1969:</a:t>
            </a: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lacunes délocalisées à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533400" y="2749033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2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304800" y="4101747"/>
            <a:ext cx="38100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bas de bande negatif: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cristal serait « incommensurable »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BEC =&gt; superfluidité des lacunes</a:t>
            </a:r>
          </a:p>
          <a:p>
            <a:pPr algn="l">
              <a:defRPr/>
            </a:pP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module de cisaillement non-nul ET superfluidité d'une partie de la masse!</a:t>
            </a:r>
            <a:endParaRPr lang="fr-FR"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304800" y="6122684"/>
            <a:ext cx="693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MAIS, les calculs numériques montrent que c'est faux: 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lacunes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&gt; 13K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et les cristaux sont commensurables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3962400" cy="58066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désordre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475" y="4598303"/>
            <a:ext cx="8532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impuretés ( </a:t>
            </a:r>
            <a:r>
              <a:rPr lang="fr-FR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He) pourraient se lier aux défauts existants et changer leurs propriétés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(Kuklov 2009)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7475" y="5346008"/>
            <a:ext cx="8797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différentes anomalies observées dans les cristaux d'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sont très sensibles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au désordre (rarement caractérisé...)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à la concentration en  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(même au delà de 10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-9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!)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voir Kim et al., Rittner and Reppy,  Day and Beamish, Rojas et al.( ENS 2009)...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17475" y="1323975"/>
            <a:ext cx="8383343" cy="3139321"/>
            <a:chOff x="117475" y="1323975"/>
            <a:chExt cx="8383343" cy="3139321"/>
          </a:xfrm>
        </p:grpSpPr>
        <p:sp>
          <p:nvSpPr>
            <p:cNvPr id="595977" name="Text Box 9"/>
            <p:cNvSpPr txBox="1">
              <a:spLocks noChangeArrowheads="1"/>
            </p:cNvSpPr>
            <p:nvPr/>
          </p:nvSpPr>
          <p:spPr bwMode="auto">
            <a:xfrm>
              <a:off x="117475" y="1323975"/>
              <a:ext cx="8383343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Les échantillons réels contiennent des défauts</a:t>
              </a:r>
            </a:p>
            <a:p>
              <a:pPr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dislocations dans les monocristaux                      joints de grains dans les polycristaux</a:t>
              </a: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régions vitreuses dans des échantillons mal cristallisés (trempés)?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où l'échange est plus facile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=&gt; la supersolidité pourrait donc exister à l'intérieur de ces défauts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(Pollet, Boninsegni, Svistunov, Prokofev, Kuklov, Troyer et al. 2007-2008)</a:t>
              </a:r>
            </a:p>
          </p:txBody>
        </p:sp>
        <p:pic>
          <p:nvPicPr>
            <p:cNvPr id="7" name="Image 6" descr="dislocation_3d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40" y="2009625"/>
              <a:ext cx="1409700" cy="1222375"/>
            </a:xfrm>
            <a:prstGeom prst="rect">
              <a:avLst/>
            </a:prstGeom>
          </p:spPr>
        </p:pic>
        <p:pic>
          <p:nvPicPr>
            <p:cNvPr id="8" name="Image 7" descr="joints - cop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193" y="2009625"/>
              <a:ext cx="1790014" cy="1222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un réseau superfluide de dislocations ?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3">
            <a:lum bright="-44000" contrast="56000"/>
          </a:blip>
          <a:srcRect/>
          <a:stretch>
            <a:fillRect/>
          </a:stretch>
        </p:blipFill>
        <p:spPr bwMode="auto">
          <a:xfrm>
            <a:off x="1066800" y="1371600"/>
            <a:ext cx="73279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Text Box 1028"/>
          <p:cNvSpPr txBox="1">
            <a:spLocks noChangeArrowheads="1"/>
          </p:cNvSpPr>
          <p:nvPr/>
        </p:nvSpPr>
        <p:spPr bwMode="auto">
          <a:xfrm>
            <a:off x="304800" y="5334000"/>
            <a:ext cx="8870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long d'une dislocation, longueur de cohérence l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 a (T*/T)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percolation de la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cohérence quantique dans un réseau 3D (Shevchenko) à T&lt;T</a:t>
            </a:r>
            <a:r>
              <a:rPr lang="fr-FR" altLang="ja-JP" b="1" i="1" baseline="-25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?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Peut-être,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mais T</a:t>
            </a:r>
            <a:r>
              <a:rPr lang="fr-FR" altLang="ja-JP" b="1" i="1" baseline="-25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&lt;&lt; 100 mK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sauf si la densité de dislocations est très grande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et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il semble très difficile de construire une fraction supersolide de ~1%!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</p:txBody>
      </p:sp>
      <p:sp>
        <p:nvSpPr>
          <p:cNvPr id="659461" name="Text Box 1029"/>
          <p:cNvSpPr txBox="1">
            <a:spLocks noChangeArrowheads="1"/>
          </p:cNvSpPr>
          <p:nvPr/>
        </p:nvSpPr>
        <p:spPr bwMode="auto">
          <a:xfrm>
            <a:off x="1635125" y="4594225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Boninsegni et al. PRL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6852</TotalTime>
  <Words>3090</Words>
  <Application>Microsoft Macintosh PowerPoint</Application>
  <PresentationFormat>Présentation à l'écran (4:3)</PresentationFormat>
  <Paragraphs>390</Paragraphs>
  <Slides>33</Slides>
  <Notes>18</Notes>
  <HiddenSlides>0</HiddenSlides>
  <MMClips>3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Thème Office</vt:lpstr>
      <vt:lpstr>Équation</vt:lpstr>
      <vt:lpstr>Plasticité quantique et Supersolidité</vt:lpstr>
      <vt:lpstr>Fluctuations quantiques</vt:lpstr>
      <vt:lpstr>l'hélium reste liquide jusqu'au zéro absolu</vt:lpstr>
      <vt:lpstr>Diapositive 4</vt:lpstr>
      <vt:lpstr>grandes fluctuations quantiques dans les cristaux d'hélium </vt:lpstr>
      <vt:lpstr>l'hélium 4  solide coule-t-il comme un superfluide ? voir S. Balibar, "The enigma of supersolidity", Nature 464, 176 (2010)</vt:lpstr>
      <vt:lpstr>lacunes "de point zéro"</vt:lpstr>
      <vt:lpstr>désordre</vt:lpstr>
      <vt:lpstr>un réseau superfluide de dislocations ?</vt:lpstr>
      <vt:lpstr>La supersolidité existe dans l'4He solide</vt:lpstr>
      <vt:lpstr>Day and Beamish (2007) :   étude de polycristaux crus à V constant</vt:lpstr>
      <vt:lpstr>Day and Beamish (2007):  même dépendance aussi en fonction de la concentration en impuretés 3He</vt:lpstr>
      <vt:lpstr>Diapositive 13</vt:lpstr>
      <vt:lpstr>Diapositive 14</vt:lpstr>
      <vt:lpstr>mesures acoustiques à l'ENS – Paris  (X. Rojas et al. PRL 1 oct. 2010)</vt:lpstr>
      <vt:lpstr>cristaux ultrapurs (0.4 ppb 3He) de qualité variable (déc. 09 – mars 10)</vt:lpstr>
      <vt:lpstr>Diapositive 17</vt:lpstr>
      <vt:lpstr>Diapositive 18</vt:lpstr>
      <vt:lpstr>2 cristaux + 1 joint de grains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structure mosaïque</vt:lpstr>
      <vt:lpstr>Diapositive 29</vt:lpstr>
      <vt:lpstr>Diapositive 30</vt:lpstr>
      <vt:lpstr>la transition rugueuse des lignes de dislocation pourrait être couplée à leur transition superfluide </vt:lpstr>
      <vt:lpstr>Diapositive 32</vt:lpstr>
      <vt:lpstr>Diapositive 33</vt:lpstr>
    </vt:vector>
  </TitlesOfParts>
  <Company>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120</cp:revision>
  <dcterms:created xsi:type="dcterms:W3CDTF">2010-10-15T08:53:08Z</dcterms:created>
  <dcterms:modified xsi:type="dcterms:W3CDTF">2010-10-15T09:00:32Z</dcterms:modified>
</cp:coreProperties>
</file>