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93" r:id="rId3"/>
    <p:sldId id="280" r:id="rId4"/>
    <p:sldId id="294" r:id="rId5"/>
    <p:sldId id="295" r:id="rId6"/>
    <p:sldId id="281" r:id="rId7"/>
    <p:sldId id="297" r:id="rId8"/>
    <p:sldId id="296" r:id="rId9"/>
    <p:sldId id="282" r:id="rId10"/>
    <p:sldId id="298" r:id="rId11"/>
    <p:sldId id="299" r:id="rId12"/>
    <p:sldId id="283" r:id="rId13"/>
    <p:sldId id="284" r:id="rId14"/>
    <p:sldId id="285" r:id="rId15"/>
    <p:sldId id="286" r:id="rId16"/>
    <p:sldId id="287" r:id="rId17"/>
    <p:sldId id="301" r:id="rId18"/>
    <p:sldId id="300" r:id="rId19"/>
    <p:sldId id="289" r:id="rId20"/>
    <p:sldId id="288" r:id="rId21"/>
    <p:sldId id="290" r:id="rId22"/>
    <p:sldId id="291" r:id="rId23"/>
    <p:sldId id="292" r:id="rId24"/>
    <p:sldId id="302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54" autoAdjust="0"/>
  </p:normalViewPr>
  <p:slideViewPr>
    <p:cSldViewPr snapToGrid="0" snapToObjects="1">
      <p:cViewPr varScale="1">
        <p:scale>
          <a:sx n="98" d="100"/>
          <a:sy n="98" d="100"/>
        </p:scale>
        <p:origin x="-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5F5C7-671C-4845-BC8F-A5E98E9421A6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5FD1E-0869-554E-A1A8-F51CB6230E36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65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BD0B5-70B0-9941-978F-2F0021037B89}" type="slidenum">
              <a:rPr lang="fr-FR">
                <a:latin typeface="Times New Roman" pitchFamily="-106" charset="0"/>
              </a:rPr>
              <a:pPr/>
              <a:t>1</a:t>
            </a:fld>
            <a:endParaRPr lang="fr-FR" dirty="0">
              <a:latin typeface="Times New Roman" pitchFamily="-106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10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11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12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13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14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15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16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18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19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20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21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22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23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3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4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5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6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7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8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460A4-FA78-644D-BB0C-B341E80C8695}" type="slidenum">
              <a:rPr lang="fr-FR"/>
              <a:pPr/>
              <a:t>9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28DD-D7B1-2847-AE1E-88EBC4A768E4}" type="datetimeFigureOut">
              <a:rPr lang="fr-FR"/>
              <a:pPr/>
              <a:t>16/05/12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480E-5717-8C4D-970D-607FDA852805}" type="slidenum">
              <a:rPr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1794" y="625829"/>
            <a:ext cx="4904724" cy="1905001"/>
          </a:xfrm>
          <a:solidFill>
            <a:srgbClr val="323294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FFFF"/>
                </a:solidFill>
                <a:latin typeface="Times New Roman"/>
                <a:ea typeface="ＭＳ Ｐゴシック" pitchFamily="-106" charset="-128"/>
                <a:cs typeface="Times New Roman"/>
              </a:rPr>
              <a:t>ITER:</a:t>
            </a:r>
            <a:br>
              <a:rPr lang="fr-FR" sz="3200" b="1" dirty="0" smtClean="0">
                <a:solidFill>
                  <a:srgbClr val="FFFFFF"/>
                </a:solidFill>
                <a:latin typeface="Times New Roman"/>
                <a:ea typeface="ＭＳ Ｐゴシック" pitchFamily="-106" charset="-128"/>
                <a:cs typeface="Times New Roman"/>
              </a:rPr>
            </a:br>
            <a:r>
              <a:rPr lang="fr-FR" sz="3200" b="1" dirty="0" smtClean="0">
                <a:solidFill>
                  <a:srgbClr val="FFFFFF"/>
                </a:solidFill>
                <a:latin typeface="Times New Roman"/>
                <a:ea typeface="ＭＳ Ｐゴシック" pitchFamily="-106" charset="-128"/>
                <a:cs typeface="Times New Roman"/>
              </a:rPr>
              <a:t>un luxe inutile ?</a:t>
            </a:r>
            <a:endParaRPr lang="fr-FR" sz="3600" b="1" dirty="0" smtClean="0">
              <a:solidFill>
                <a:srgbClr val="FFFFFF"/>
              </a:solidFill>
              <a:latin typeface="Times New Roman"/>
              <a:ea typeface="ＭＳ Ｐゴシック" pitchFamily="-106" charset="-128"/>
              <a:cs typeface="Times New Roman"/>
            </a:endParaRPr>
          </a:p>
        </p:txBody>
      </p:sp>
      <p:sp>
        <p:nvSpPr>
          <p:cNvPr id="593923" name="Rectangle 3"/>
          <p:cNvSpPr>
            <a:spLocks noChangeArrowheads="1"/>
          </p:cNvSpPr>
          <p:nvPr/>
        </p:nvSpPr>
        <p:spPr bwMode="auto">
          <a:xfrm>
            <a:off x="332874" y="3039350"/>
            <a:ext cx="8665076" cy="25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S. 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Balibar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Laboratoire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de Physique 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Statistique </a:t>
            </a:r>
            <a:endParaRPr lang="fr-F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pitchFamily="-11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de l’Ecole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Normale Supérieure </a:t>
            </a:r>
            <a:endParaRPr lang="fr-F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pitchFamily="-11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associé au CNRS et aux Universités Paris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6 &amp; 7, Paris (France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</a:rPr>
              <a:t>),</a:t>
            </a:r>
            <a:endParaRPr lang="fr-FR" sz="2000" b="1" i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pitchFamily="-112" charset="0"/>
            </a:endParaRPr>
          </a:p>
        </p:txBody>
      </p:sp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3916947" y="5945577"/>
            <a:ext cx="5081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fr-FR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2" charset="0"/>
                <a:sym typeface="Symbol" pitchFamily="-112" charset="2"/>
              </a:rPr>
              <a:t>Nice, mai 2012</a:t>
            </a:r>
            <a:endParaRPr lang="fr-FR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pitchFamily="-112" charset="0"/>
              <a:sym typeface="Symbol" pitchFamily="-112" charset="2"/>
            </a:endParaRPr>
          </a:p>
        </p:txBody>
      </p:sp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comment assurer l’étanchéité ?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5" y="1471636"/>
            <a:ext cx="69376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b="1" dirty="0" smtClean="0">
                <a:latin typeface="Times New Roman"/>
                <a:cs typeface="Times New Roman"/>
              </a:rPr>
              <a:t>150 dpa : chaque atome du matériau de l’enceinte est déplacé 150 fois de sa position initiale</a:t>
            </a:r>
          </a:p>
          <a:p>
            <a:pPr algn="l"/>
            <a:r>
              <a:rPr lang="fr-FR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fragilisation</a:t>
            </a:r>
          </a:p>
          <a:p>
            <a:pPr algn="l"/>
            <a:r>
              <a:rPr lang="fr-FR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gonflement</a:t>
            </a:r>
          </a:p>
          <a:p>
            <a:pPr algn="l"/>
            <a:r>
              <a:rPr lang="fr-FR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réactions nucléaires internes</a:t>
            </a:r>
          </a:p>
          <a:p>
            <a:pPr algn="l"/>
            <a:r>
              <a:rPr lang="fr-FR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bulles d’hélium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65125" y="4309226"/>
            <a:ext cx="719678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b="1" dirty="0" smtClean="0">
                <a:latin typeface="Times New Roman"/>
                <a:cs typeface="Times New Roman"/>
              </a:rPr>
              <a:t>la solution proposée:</a:t>
            </a:r>
          </a:p>
          <a:p>
            <a:pPr algn="l"/>
            <a:r>
              <a:rPr lang="fr-F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inventer un matériau « étanche pour l’ultravide et poreux pour laisser s’échapper les bulles d’hélium » !</a:t>
            </a:r>
          </a:p>
        </p:txBody>
      </p:sp>
    </p:spTree>
    <p:extLst>
      <p:ext uri="{BB962C8B-B14F-4D97-AF65-F5344CB8AC3E}">
        <p14:creationId xmlns:p14="http://schemas.microsoft.com/office/powerpoint/2010/main" val="400065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poreux et étanche à la fois ??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08110" y="1693603"/>
            <a:ext cx="4383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comment est-ce possible ?</a:t>
            </a:r>
          </a:p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  le problème du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divertor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est pire » !</a:t>
            </a:r>
          </a:p>
          <a:p>
            <a:pPr algn="l"/>
            <a:endParaRPr lang="fr-FR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l"/>
            <a:endParaRPr lang="fr-FR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l"/>
            <a:endParaRPr lang="fr-FR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l"/>
            <a:endParaRPr lang="fr-FR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l"/>
            <a:endParaRPr lang="fr-FR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l"/>
            <a:endParaRPr lang="fr-FR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le </a:t>
            </a:r>
            <a:r>
              <a:rPr lang="fr-FR" sz="2000" b="1" dirty="0" err="1" smtClean="0">
                <a:latin typeface="Times New Roman"/>
                <a:cs typeface="Times New Roman"/>
              </a:rPr>
              <a:t>divertor</a:t>
            </a:r>
            <a:r>
              <a:rPr lang="fr-FR" sz="2000" b="1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fr-FR" sz="2000" b="1" dirty="0" smtClean="0">
                <a:latin typeface="Times New Roman"/>
                <a:cs typeface="Times New Roman"/>
              </a:rPr>
              <a:t>sert à extraire les alpha du plasma </a:t>
            </a:r>
          </a:p>
          <a:p>
            <a:pPr marL="342900" indent="-342900" algn="l">
              <a:buFontTx/>
              <a:buChar char="-"/>
            </a:pPr>
            <a:r>
              <a:rPr lang="fr-FR" sz="2000" b="1" dirty="0" smtClean="0">
                <a:latin typeface="Times New Roman"/>
                <a:cs typeface="Times New Roman"/>
              </a:rPr>
              <a:t>n’est pas protégé par des modules de couverture</a:t>
            </a:r>
          </a:p>
        </p:txBody>
      </p:sp>
      <p:pic>
        <p:nvPicPr>
          <p:cNvPr id="5" name="Image 4" descr="divertor_1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60" y="4651292"/>
            <a:ext cx="4452139" cy="2143387"/>
          </a:xfrm>
          <a:prstGeom prst="rect">
            <a:avLst/>
          </a:prstGeom>
        </p:spPr>
      </p:pic>
      <p:pic>
        <p:nvPicPr>
          <p:cNvPr id="6" name="Image 5" descr="vacuumvessel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21" y="1244873"/>
            <a:ext cx="1971291" cy="3351195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2857608" y="2402198"/>
            <a:ext cx="3340778" cy="153243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700682" y="2402198"/>
            <a:ext cx="3028339" cy="251775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72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mettre le Soleil en bo</a:t>
            </a:r>
            <a:r>
              <a:rPr lang="fr-FR" sz="2800" b="1" dirty="0" smtClean="0">
                <a:latin typeface="Times New Roman"/>
                <a:cs typeface="Times New Roman"/>
              </a:rPr>
              <a:t>îte …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79723" y="1159787"/>
            <a:ext cx="4092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 i="1" dirty="0">
                <a:solidFill>
                  <a:srgbClr val="000000"/>
                </a:solidFill>
                <a:latin typeface="Times"/>
                <a:cs typeface="Times"/>
              </a:rPr>
              <a:t>S. Balibar et J. </a:t>
            </a:r>
            <a:r>
              <a:rPr lang="fr-FR" sz="2000" b="1" i="1" dirty="0" err="1" smtClean="0">
                <a:solidFill>
                  <a:srgbClr val="000000"/>
                </a:solidFill>
                <a:latin typeface="Times"/>
                <a:cs typeface="Times"/>
              </a:rPr>
              <a:t>Treiner</a:t>
            </a:r>
            <a:endParaRPr lang="fr-FR" sz="2000" b="1" i="1" dirty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fr-FR" sz="2000" b="1" i="1" dirty="0" smtClean="0">
                <a:solidFill>
                  <a:srgbClr val="000000"/>
                </a:solidFill>
                <a:latin typeface="Times"/>
                <a:cs typeface="Times"/>
              </a:rPr>
              <a:t>Le </a:t>
            </a:r>
            <a:r>
              <a:rPr lang="fr-FR" sz="2000" b="1" i="1" dirty="0">
                <a:solidFill>
                  <a:srgbClr val="000000"/>
                </a:solidFill>
                <a:latin typeface="Times"/>
                <a:cs typeface="Times"/>
              </a:rPr>
              <a:t>Monde, </a:t>
            </a:r>
            <a:r>
              <a:rPr lang="fr-FR" sz="2000" b="1" i="1" dirty="0" smtClean="0">
                <a:solidFill>
                  <a:srgbClr val="000000"/>
                </a:solidFill>
                <a:latin typeface="Times"/>
                <a:cs typeface="Times"/>
              </a:rPr>
              <a:t>9 juillet 2005:</a:t>
            </a:r>
          </a:p>
          <a:p>
            <a:r>
              <a:rPr lang="fr-FR" sz="2000" b="1" i="1" dirty="0" smtClean="0">
                <a:solidFill>
                  <a:srgbClr val="FF0000"/>
                </a:solidFill>
                <a:latin typeface="Times"/>
                <a:cs typeface="Times"/>
              </a:rPr>
              <a:t>« On ne sait pas fabriquer la boîte »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219145" y="2360115"/>
            <a:ext cx="8924855" cy="4003168"/>
            <a:chOff x="219145" y="2360115"/>
            <a:chExt cx="8924855" cy="4003168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219145" y="2577631"/>
              <a:ext cx="8145675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2000" b="1" dirty="0" smtClean="0">
                  <a:latin typeface="Times New Roman"/>
                  <a:cs typeface="Times New Roman"/>
                </a:rPr>
                <a:t>Etudier l’irradiation des matériaux</a:t>
              </a:r>
            </a:p>
            <a:p>
              <a:r>
                <a:rPr lang="fr-FR" sz="2000" b="1" dirty="0" smtClean="0">
                  <a:latin typeface="Times New Roman"/>
                  <a:cs typeface="Times New Roman"/>
                </a:rPr>
                <a:t> avant de se lancer dans la fusion</a:t>
              </a:r>
            </a:p>
            <a:p>
              <a:endParaRPr lang="fr-FR" sz="2000" b="1" dirty="0">
                <a:latin typeface="Times New Roman"/>
                <a:cs typeface="Times New Roman"/>
              </a:endParaRPr>
            </a:p>
            <a:p>
              <a:r>
                <a:rPr lang="fr-FR" sz="20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IFMIF </a:t>
              </a:r>
            </a:p>
            <a:p>
              <a:r>
                <a:rPr lang="fr-FR" sz="2000" b="1" dirty="0" smtClean="0">
                  <a:latin typeface="Times New Roman"/>
                  <a:cs typeface="Times New Roman"/>
                </a:rPr>
                <a:t>« International Fusion </a:t>
              </a:r>
              <a:r>
                <a:rPr lang="fr-FR" sz="2000" b="1" dirty="0" err="1" smtClean="0">
                  <a:latin typeface="Times New Roman"/>
                  <a:cs typeface="Times New Roman"/>
                </a:rPr>
                <a:t>Materials</a:t>
              </a:r>
              <a:r>
                <a:rPr lang="fr-FR" sz="2000" b="1" dirty="0" smtClean="0">
                  <a:latin typeface="Times New Roman"/>
                  <a:cs typeface="Times New Roman"/>
                </a:rPr>
                <a:t> </a:t>
              </a:r>
            </a:p>
            <a:p>
              <a:r>
                <a:rPr lang="fr-FR" sz="2000" b="1" dirty="0" smtClean="0">
                  <a:latin typeface="Times New Roman"/>
                  <a:cs typeface="Times New Roman"/>
                </a:rPr>
                <a:t>Irradiation </a:t>
              </a:r>
              <a:r>
                <a:rPr lang="fr-FR" sz="2000" b="1" dirty="0" err="1" smtClean="0">
                  <a:latin typeface="Times New Roman"/>
                  <a:cs typeface="Times New Roman"/>
                </a:rPr>
                <a:t>Facility</a:t>
              </a:r>
              <a:r>
                <a:rPr lang="fr-FR" sz="2000" b="1" dirty="0" smtClean="0">
                  <a:latin typeface="Times New Roman"/>
                  <a:cs typeface="Times New Roman"/>
                </a:rPr>
                <a:t> » :</a:t>
              </a:r>
            </a:p>
            <a:p>
              <a:pPr marL="342900" indent="-342900">
                <a:buFontTx/>
                <a:buChar char="-"/>
              </a:pPr>
              <a:r>
                <a:rPr lang="fr-FR" sz="2000" b="1" dirty="0" smtClean="0">
                  <a:latin typeface="Times New Roman"/>
                  <a:cs typeface="Times New Roman"/>
                </a:rPr>
                <a:t>10 fois moins cher qu’ ITER</a:t>
              </a:r>
            </a:p>
            <a:p>
              <a:pPr marL="342900" indent="-342900">
                <a:buFontTx/>
                <a:buChar char="-"/>
              </a:pPr>
              <a:r>
                <a:rPr lang="fr-FR" sz="2000" b="1" dirty="0" smtClean="0">
                  <a:latin typeface="Times New Roman"/>
                  <a:cs typeface="Times New Roman"/>
                </a:rPr>
                <a:t>construction initialement prévue </a:t>
              </a:r>
            </a:p>
            <a:p>
              <a:r>
                <a:rPr lang="fr-FR" sz="2000" b="1" dirty="0" smtClean="0">
                  <a:latin typeface="Times New Roman"/>
                  <a:cs typeface="Times New Roman"/>
                </a:rPr>
                <a:t>de 2008 à 2017 mais </a:t>
              </a:r>
            </a:p>
            <a:p>
              <a:r>
                <a:rPr lang="fr-FR" sz="2000" b="1" dirty="0" smtClean="0">
                  <a:latin typeface="Times New Roman"/>
                  <a:cs typeface="Times New Roman"/>
                </a:rPr>
                <a:t>-    semble être au point mort</a:t>
              </a:r>
            </a:p>
            <a:p>
              <a:pPr marL="342900" indent="-342900">
                <a:buFontTx/>
                <a:buChar char="-"/>
              </a:pPr>
              <a:r>
                <a:rPr lang="fr-FR" sz="2000" b="1" dirty="0" smtClean="0">
                  <a:latin typeface="Times New Roman"/>
                  <a:cs typeface="Times New Roman"/>
                </a:rPr>
                <a:t>quelles conséquences de l’accident grave de Fukushima ?</a:t>
              </a:r>
            </a:p>
            <a:p>
              <a:pPr marL="342900" indent="-342900">
                <a:buFontTx/>
                <a:buChar char="-"/>
              </a:pPr>
              <a:r>
                <a:rPr lang="fr-FR" sz="2000" b="1" dirty="0" smtClean="0">
                  <a:latin typeface="Times New Roman"/>
                  <a:cs typeface="Times New Roman"/>
                </a:rPr>
                <a:t>pas de résultats prévus avant la fin d’ITER.</a:t>
              </a:r>
              <a:endParaRPr lang="fr-FR" sz="2000" b="1" dirty="0">
                <a:latin typeface="Times New Roman"/>
                <a:cs typeface="Times New Roman"/>
              </a:endParaRPr>
            </a:p>
          </p:txBody>
        </p:sp>
        <p:pic>
          <p:nvPicPr>
            <p:cNvPr id="4" name="Image 3" descr="350px-IFMIF_Target_Area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0" y="2360115"/>
              <a:ext cx="4445000" cy="2667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02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et le combustible ?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6" y="1124146"/>
            <a:ext cx="845223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JP Raffarin 2005: une source d’énergie propre et inépuisable</a:t>
            </a:r>
          </a:p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brûler de l’eau de mer ? propre comme le Soleil ?</a:t>
            </a: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Qui étaient ses conseillers scientifiques ?</a:t>
            </a:r>
          </a:p>
          <a:p>
            <a:pPr algn="l"/>
            <a:endParaRPr lang="fr-FR" sz="2000" b="1" dirty="0"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le tritium </a:t>
            </a:r>
            <a:r>
              <a:rPr lang="fr-FR" sz="2000" b="1" dirty="0" err="1" smtClean="0">
                <a:latin typeface="Times New Roman"/>
                <a:cs typeface="Times New Roman"/>
              </a:rPr>
              <a:t>T</a:t>
            </a:r>
            <a:r>
              <a:rPr lang="fr-FR" sz="2000" b="1" dirty="0" smtClean="0">
                <a:latin typeface="Times New Roman"/>
                <a:cs typeface="Times New Roman"/>
              </a:rPr>
              <a:t> : durée de vie 12,3 ans n’existe pas à l’état naturel</a:t>
            </a: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 est actuellement produit à des fins militaires (bombes H) </a:t>
            </a: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dans des réacteurs de type CANDU (Canada) dont l’arrêt et prévu en 2040 (quantité actuellement disponible : 25 kg)</a:t>
            </a:r>
          </a:p>
          <a:p>
            <a:pPr algn="l"/>
            <a:endParaRPr lang="fr-FR" sz="2000" b="1" dirty="0"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ITER aura besoin de 1kg de </a:t>
            </a:r>
            <a:r>
              <a:rPr lang="fr-FR" sz="2000" b="1" dirty="0" err="1" smtClean="0">
                <a:latin typeface="Times New Roman"/>
                <a:cs typeface="Times New Roman"/>
              </a:rPr>
              <a:t>T</a:t>
            </a:r>
            <a:r>
              <a:rPr lang="fr-FR" sz="2000" b="1" dirty="0" smtClean="0">
                <a:latin typeface="Times New Roman"/>
                <a:cs typeface="Times New Roman"/>
              </a:rPr>
              <a:t> par an à partir de la 5</a:t>
            </a:r>
            <a:r>
              <a:rPr lang="fr-FR" sz="2000" b="1" baseline="30000" dirty="0" smtClean="0">
                <a:latin typeface="Times New Roman"/>
                <a:cs typeface="Times New Roman"/>
              </a:rPr>
              <a:t>ième</a:t>
            </a:r>
            <a:r>
              <a:rPr lang="fr-FR" sz="2000" b="1" dirty="0" smtClean="0">
                <a:latin typeface="Times New Roman"/>
                <a:cs typeface="Times New Roman"/>
              </a:rPr>
              <a:t> année</a:t>
            </a: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le kg de </a:t>
            </a:r>
            <a:r>
              <a:rPr lang="fr-FR" sz="2000" b="1" dirty="0" err="1" smtClean="0">
                <a:latin typeface="Times New Roman"/>
                <a:cs typeface="Times New Roman"/>
              </a:rPr>
              <a:t>T</a:t>
            </a:r>
            <a:r>
              <a:rPr lang="fr-FR" sz="2000" b="1" dirty="0" smtClean="0">
                <a:latin typeface="Times New Roman"/>
                <a:cs typeface="Times New Roman"/>
              </a:rPr>
              <a:t> est annoncé aux environs de 200 M$ </a:t>
            </a:r>
          </a:p>
          <a:p>
            <a:pPr algn="l"/>
            <a:endParaRPr lang="fr-FR" sz="2000" b="1" dirty="0"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UN réacteur de 1000 MW aura besoin de 56 kg de </a:t>
            </a:r>
            <a:r>
              <a:rPr lang="fr-FR" sz="2000" b="1" dirty="0" err="1" smtClean="0">
                <a:latin typeface="Times New Roman"/>
                <a:cs typeface="Times New Roman"/>
              </a:rPr>
              <a:t>T</a:t>
            </a:r>
            <a:r>
              <a:rPr lang="fr-FR" sz="2000" b="1" dirty="0" smtClean="0">
                <a:latin typeface="Times New Roman"/>
                <a:cs typeface="Times New Roman"/>
              </a:rPr>
              <a:t> par an</a:t>
            </a:r>
          </a:p>
          <a:p>
            <a:pPr marL="342900" indent="-342900" algn="l">
              <a:buFont typeface="Symbol" charset="0"/>
              <a:buChar char=""/>
            </a:pP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nécessité d’inventer une filière de production industrielle de Tritium</a:t>
            </a:r>
          </a:p>
          <a:p>
            <a:pPr marL="342900" indent="-342900" algn="l">
              <a:buFont typeface="Symbol" charset="0"/>
              <a:buChar char=""/>
            </a:pPr>
            <a:endParaRPr lang="fr-FR" sz="2000" b="1" dirty="0"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ITER devrait faire quelques tests de 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conversion du Li en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sous irradiation de neutrons</a:t>
            </a:r>
            <a:r>
              <a:rPr lang="fr-FR" sz="2000" b="1" dirty="0" smtClean="0">
                <a:latin typeface="Times New Roman"/>
                <a:cs typeface="Times New Roman"/>
              </a:rPr>
              <a:t>  mais il faudrait inventer une couverture sandwich avec circulation de Li  + </a:t>
            </a:r>
            <a:r>
              <a:rPr lang="fr-FR" sz="2000" b="1" dirty="0" err="1" smtClean="0">
                <a:latin typeface="Times New Roman"/>
                <a:cs typeface="Times New Roman"/>
              </a:rPr>
              <a:t>T</a:t>
            </a:r>
            <a:r>
              <a:rPr lang="fr-FR" sz="2000" b="1" dirty="0" smtClean="0">
                <a:latin typeface="Times New Roman"/>
                <a:cs typeface="Times New Roman"/>
              </a:rPr>
              <a:t>, servant aussi à l’extraction de l’énergie… </a:t>
            </a:r>
          </a:p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Où ? Quand ?</a:t>
            </a:r>
          </a:p>
        </p:txBody>
      </p:sp>
    </p:spTree>
    <p:extLst>
      <p:ext uri="{BB962C8B-B14F-4D97-AF65-F5344CB8AC3E}">
        <p14:creationId xmlns:p14="http://schemas.microsoft.com/office/powerpoint/2010/main" val="36158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la fusion ne peut pas être pour demain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277534" y="1997818"/>
            <a:ext cx="7434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b="1" dirty="0" smtClean="0">
                <a:latin typeface="Times New Roman"/>
                <a:cs typeface="Times New Roman"/>
              </a:rPr>
              <a:t>supposons que ITER réussisse à stabiliser un plasma de fusion avant 2040</a:t>
            </a:r>
            <a:endParaRPr lang="fr-FR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77534" y="2360906"/>
            <a:ext cx="8239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b="1" dirty="0" smtClean="0">
                <a:latin typeface="Times New Roman"/>
                <a:cs typeface="Times New Roman"/>
              </a:rPr>
              <a:t>supposons qu’on ait découvert à IFMIF (quand ?) un matériau révolutionnaire « poreux et étanche »</a:t>
            </a:r>
            <a:endParaRPr lang="fr-FR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77534" y="3000993"/>
            <a:ext cx="8239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b="1" dirty="0" smtClean="0">
                <a:latin typeface="Times New Roman"/>
                <a:cs typeface="Times New Roman"/>
              </a:rPr>
              <a:t>supposons que l’on ait aussi mis au point un procédé industriel de production du Tritium nécessaire (où ? quand ?)</a:t>
            </a:r>
            <a:endParaRPr lang="fr-FR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77534" y="3641080"/>
            <a:ext cx="82397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b="1" dirty="0" smtClean="0">
                <a:latin typeface="Times New Roman"/>
                <a:cs typeface="Times New Roman"/>
              </a:rPr>
              <a:t>construire une réacteur de démonstration « DEMO » pour produire de l’électricité commercialisable, puis un prototype « PROTO » avant développement éventuel de la filière.</a:t>
            </a:r>
          </a:p>
          <a:p>
            <a:pPr algn="l"/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 site d’ITER propose une exploitation de DEMO en 2030 et la commercialisation de l’électricité de fusion en 2040 !</a:t>
            </a:r>
          </a:p>
          <a:p>
            <a:pPr algn="l"/>
            <a:r>
              <a:rPr lang="fr-FR" b="1" dirty="0" smtClean="0">
                <a:latin typeface="Times New Roman"/>
                <a:cs typeface="Times New Roman"/>
              </a:rPr>
              <a:t>Bruno Coppi (MIT) pense que ITER ne pourra pas produire plus que 3 fois l’énergie injectée (au lieu de 10) et qu’il faudrait construire un intermédiaire entre ITER et DEMO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7533" y="1357731"/>
            <a:ext cx="859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/>
                <a:cs typeface="Times New Roman"/>
              </a:rPr>
              <a:t>ITER </a:t>
            </a:r>
            <a:r>
              <a:rPr lang="fr-FR" b="1" dirty="0" smtClean="0">
                <a:latin typeface="Times New Roman"/>
                <a:cs typeface="Times New Roman"/>
              </a:rPr>
              <a:t>est un </a:t>
            </a:r>
            <a:r>
              <a:rPr lang="fr-FR" b="1" dirty="0">
                <a:latin typeface="Times New Roman"/>
                <a:cs typeface="Times New Roman"/>
              </a:rPr>
              <a:t>grand instrument de </a:t>
            </a:r>
            <a:r>
              <a:rPr lang="fr-FR" b="1" dirty="0" smtClean="0">
                <a:latin typeface="Times New Roman"/>
                <a:cs typeface="Times New Roman"/>
              </a:rPr>
              <a:t>recherche, pas un réacteur produisant de l’électricité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13313" y="5819241"/>
            <a:ext cx="8598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l’électricité de  fusion n’est pas pour le 21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ième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siècle</a:t>
            </a:r>
          </a:p>
          <a:p>
            <a:r>
              <a:rPr lang="fr-FR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le réchauffement climatique, c’est aujourd’hui, et l’urgence, c’est d’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améliorer les réacteurs à fission (3 et 4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ième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génération)</a:t>
            </a:r>
            <a:r>
              <a:rPr lang="fr-FR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endParaRPr lang="fr-FR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4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  <p:bldP spid="4" grpId="0"/>
      <p:bldP spid="5" grpId="0"/>
      <p:bldP spid="6" grpId="0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ITER n’est pas un instrument dangereux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5" y="1814819"/>
            <a:ext cx="795589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ITER ne sera autorisé à stocker que 4kg de </a:t>
            </a:r>
            <a:r>
              <a:rPr lang="fr-FR" sz="2000" b="1" dirty="0" err="1" smtClean="0">
                <a:latin typeface="Times New Roman"/>
                <a:cs typeface="Times New Roman"/>
              </a:rPr>
              <a:t>T</a:t>
            </a:r>
            <a:r>
              <a:rPr lang="fr-FR" sz="2000" b="1" dirty="0" smtClean="0">
                <a:latin typeface="Times New Roman"/>
                <a:cs typeface="Times New Roman"/>
              </a:rPr>
              <a:t> sous forme d’hydrures métalliques non volatils</a:t>
            </a:r>
          </a:p>
          <a:p>
            <a:pPr algn="l"/>
            <a:endParaRPr lang="fr-FR" sz="2000" b="1" dirty="0"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en cas de fuite, l’air entre dans l’enceinte à vide et arrête la réaction de fusion</a:t>
            </a:r>
          </a:p>
          <a:p>
            <a:pPr algn="l"/>
            <a:endParaRPr lang="fr-FR" sz="2000" b="1" dirty="0"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ITER et son environnement  ne consommeront que  5% de l’eau du canal de Provence</a:t>
            </a:r>
          </a:p>
          <a:p>
            <a:pPr algn="l"/>
            <a:endParaRPr lang="fr-FR" sz="2000" b="1" dirty="0"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ITER consommera jusqu’à 620 MW pendant l’injection de </a:t>
            </a:r>
            <a:r>
              <a:rPr lang="fr-FR" sz="2000" b="1" dirty="0" err="1" smtClean="0">
                <a:latin typeface="Times New Roman"/>
                <a:cs typeface="Times New Roman"/>
              </a:rPr>
              <a:t>T</a:t>
            </a:r>
            <a:endParaRPr lang="fr-FR" sz="2000" b="1" dirty="0" smtClean="0">
              <a:latin typeface="Times New Roman"/>
              <a:cs typeface="Times New Roman"/>
            </a:endParaRPr>
          </a:p>
          <a:p>
            <a:pPr algn="l"/>
            <a:endParaRPr lang="fr-FR" sz="2000" b="1" dirty="0"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L’intérieur irradié d’ITER ne contiendra aucun élément lourd très radioactif comparable à l’intérieur d’un réacteur classique à fission (environ 100 tonnes de combustible Uranium + Plutonium)</a:t>
            </a:r>
          </a:p>
        </p:txBody>
      </p:sp>
    </p:spTree>
    <p:extLst>
      <p:ext uri="{BB962C8B-B14F-4D97-AF65-F5344CB8AC3E}">
        <p14:creationId xmlns:p14="http://schemas.microsoft.com/office/powerpoint/2010/main" val="274076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le coût d’ITER a triplé en 2010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5" y="1152348"/>
            <a:ext cx="7926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Coût de construction sur 10 ans: </a:t>
            </a:r>
          </a:p>
          <a:p>
            <a:pPr algn="l"/>
            <a:r>
              <a:rPr lang="fr-FR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estimé à 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13 G€ en 2010 </a:t>
            </a:r>
            <a:r>
              <a:rPr lang="fr-FR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(initialement  4.7 G€) dont Europe 45% </a:t>
            </a:r>
          </a:p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contribution de la France 20%: 2.6 G€ (dont PACA la moitié environ)</a:t>
            </a:r>
          </a:p>
          <a:p>
            <a:pPr algn="l"/>
            <a:endParaRPr lang="fr-FR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Coût de fonctionnement: initialement ~ 5G€ , aujourd’hui ??</a:t>
            </a:r>
            <a:endParaRPr lang="fr-FR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65125" y="3148551"/>
            <a:ext cx="86128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Madame </a:t>
            </a:r>
            <a:r>
              <a:rPr lang="fr-FR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Pécresse</a:t>
            </a:r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ministre de la Recherche le 25 août 2010:</a:t>
            </a:r>
          </a:p>
          <a:p>
            <a:r>
              <a:rPr lang="fr-FR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fr-FR" sz="2000" b="1" dirty="0">
                <a:latin typeface="Times New Roman"/>
                <a:cs typeface="Times New Roman"/>
              </a:rPr>
              <a:t>« La participation annuelle de l'Etat à ITER est actuellement de 62 millions d'euros </a:t>
            </a:r>
            <a:r>
              <a:rPr lang="fr-FR" sz="2000" b="1" dirty="0" smtClean="0">
                <a:latin typeface="Times New Roman"/>
                <a:cs typeface="Times New Roman"/>
              </a:rPr>
              <a:t>»</a:t>
            </a:r>
          </a:p>
          <a:p>
            <a:r>
              <a:rPr lang="fr-FR" sz="2000" b="1" dirty="0" smtClean="0">
                <a:latin typeface="Times New Roman"/>
                <a:cs typeface="Times New Roman"/>
              </a:rPr>
              <a:t>malgré le document de son propre Ministère « Les très grandes Infrastructures de Recherche,  Feuille de route 2008 », préface de V. </a:t>
            </a:r>
            <a:r>
              <a:rPr lang="fr-FR" sz="2000" b="1" dirty="0" err="1" smtClean="0">
                <a:latin typeface="Times New Roman"/>
                <a:cs typeface="Times New Roman"/>
              </a:rPr>
              <a:t>Pécresse</a:t>
            </a:r>
            <a:r>
              <a:rPr lang="fr-FR" sz="2000" b="1" dirty="0" smtClean="0">
                <a:latin typeface="Times New Roman"/>
                <a:cs typeface="Times New Roman"/>
              </a:rPr>
              <a:t>, qui annonce 925 M€ sur dix ans AVANT le triplement. Donc c’est bien 2.6 G€ sur 10 ans soit 260 M€/an.</a:t>
            </a:r>
          </a:p>
          <a:p>
            <a:r>
              <a:rPr lang="fr-FR" sz="2000" b="1" dirty="0" smtClean="0">
                <a:latin typeface="Times New Roman"/>
                <a:cs typeface="Times New Roman"/>
              </a:rPr>
              <a:t>VP oublie (inconsciemment ??) la contribution de la région PACA? et celle de la France via Euratom ?? </a:t>
            </a:r>
            <a:endParaRPr lang="fr-FR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418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6256" y="274638"/>
            <a:ext cx="6452441" cy="64511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/>
                <a:cs typeface="Times New Roman"/>
              </a:rPr>
              <a:t>raisons du triplement</a:t>
            </a:r>
            <a:endParaRPr lang="fr-FR" b="1" dirty="0">
              <a:latin typeface="Times New Roman"/>
              <a:cs typeface="Times New Roman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8171" y="1299333"/>
            <a:ext cx="889582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La </a:t>
            </a:r>
            <a:r>
              <a:rPr lang="fr-FR" dirty="0">
                <a:latin typeface="Times New Roman"/>
                <a:cs typeface="Times New Roman"/>
              </a:rPr>
              <a:t>réévaluation de la part européenne </a:t>
            </a:r>
            <a:r>
              <a:rPr lang="fr-FR" dirty="0" smtClean="0">
                <a:latin typeface="Times New Roman"/>
                <a:cs typeface="Times New Roman"/>
              </a:rPr>
              <a:t>(45%) passe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de </a:t>
            </a:r>
            <a:r>
              <a:rPr lang="fr-FR" dirty="0">
                <a:latin typeface="Times New Roman"/>
                <a:cs typeface="Times New Roman"/>
              </a:rPr>
              <a:t>2.7 (estimation </a:t>
            </a:r>
            <a:r>
              <a:rPr lang="fr-FR" dirty="0" smtClean="0">
                <a:latin typeface="Times New Roman"/>
                <a:cs typeface="Times New Roman"/>
              </a:rPr>
              <a:t>en </a:t>
            </a:r>
            <a:r>
              <a:rPr lang="fr-FR" dirty="0">
                <a:latin typeface="Times New Roman"/>
                <a:cs typeface="Times New Roman"/>
              </a:rPr>
              <a:t>euros 2000) à 6.6 milliards </a:t>
            </a:r>
            <a:r>
              <a:rPr lang="fr-FR" dirty="0" smtClean="0">
                <a:latin typeface="Times New Roman"/>
                <a:cs typeface="Times New Roman"/>
              </a:rPr>
              <a:t>d'euros. Causes multiples</a:t>
            </a:r>
            <a:r>
              <a:rPr lang="fr-FR" dirty="0">
                <a:latin typeface="Times New Roman"/>
                <a:cs typeface="Times New Roman"/>
              </a:rPr>
              <a:t> </a:t>
            </a:r>
            <a:r>
              <a:rPr lang="fr-FR" dirty="0" smtClean="0">
                <a:latin typeface="Times New Roman"/>
                <a:cs typeface="Times New Roman"/>
              </a:rPr>
              <a:t>:</a:t>
            </a:r>
          </a:p>
          <a:p>
            <a:endParaRPr lang="fr-FR" dirty="0">
              <a:latin typeface="Times New Roman"/>
              <a:cs typeface="Times New Roman"/>
            </a:endParaRPr>
          </a:p>
          <a:p>
            <a:pPr marL="285750" lvl="0" indent="-285750"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prix </a:t>
            </a:r>
            <a:r>
              <a:rPr lang="fr-FR" dirty="0">
                <a:latin typeface="Times New Roman"/>
                <a:cs typeface="Times New Roman"/>
              </a:rPr>
              <a:t>des matières premières (facteur 2 à 3 pour l'acier, etc</a:t>
            </a:r>
            <a:r>
              <a:rPr lang="fr-FR" dirty="0" smtClean="0">
                <a:latin typeface="Times New Roman"/>
                <a:cs typeface="Times New Roman"/>
              </a:rPr>
              <a:t>. sur 2001-2010)</a:t>
            </a:r>
          </a:p>
          <a:p>
            <a:pPr marL="285750" lvl="0" indent="-285750"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coûts </a:t>
            </a:r>
            <a:r>
              <a:rPr lang="fr-FR" dirty="0">
                <a:latin typeface="Times New Roman"/>
                <a:cs typeface="Times New Roman"/>
              </a:rPr>
              <a:t>de construction de bâtiments : le coût de construction de bâtiments similaires sur d'autres projets a presque doublé ces dernières années </a:t>
            </a:r>
            <a:r>
              <a:rPr lang="fr-FR" dirty="0" smtClean="0">
                <a:latin typeface="Times New Roman"/>
                <a:cs typeface="Times New Roman"/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Le </a:t>
            </a:r>
            <a:r>
              <a:rPr lang="fr-FR" dirty="0">
                <a:latin typeface="Times New Roman"/>
                <a:cs typeface="Times New Roman"/>
              </a:rPr>
              <a:t>coût était basé sur des estimations </a:t>
            </a:r>
            <a:r>
              <a:rPr lang="fr-FR" dirty="0" smtClean="0">
                <a:latin typeface="Times New Roman"/>
                <a:cs typeface="Times New Roman"/>
              </a:rPr>
              <a:t>2001</a:t>
            </a:r>
            <a:r>
              <a:rPr lang="fr-FR" dirty="0">
                <a:latin typeface="Times New Roman"/>
                <a:cs typeface="Times New Roman"/>
              </a:rPr>
              <a:t>, pour une machine </a:t>
            </a:r>
            <a:r>
              <a:rPr lang="fr-FR" dirty="0" smtClean="0">
                <a:latin typeface="Times New Roman"/>
                <a:cs typeface="Times New Roman"/>
              </a:rPr>
              <a:t>"</a:t>
            </a:r>
            <a:r>
              <a:rPr lang="fr-FR" dirty="0">
                <a:latin typeface="Times New Roman"/>
                <a:cs typeface="Times New Roman"/>
              </a:rPr>
              <a:t>générique" qu'il a fallu adapter au site de Cadarache </a:t>
            </a:r>
            <a:r>
              <a:rPr lang="fr-FR" dirty="0" smtClean="0">
                <a:latin typeface="Times New Roman"/>
                <a:cs typeface="Times New Roman"/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Le </a:t>
            </a:r>
            <a:r>
              <a:rPr lang="fr-FR" dirty="0">
                <a:latin typeface="Times New Roman"/>
                <a:cs typeface="Times New Roman"/>
              </a:rPr>
              <a:t>"retour d'expérience" des machines de fusion en opération dans le monde entre 2001 et 2010 a été intégré dans ITER, générant des améliorations qui n'avaient pu être anticipés il y a dix </a:t>
            </a:r>
            <a:r>
              <a:rPr lang="fr-FR" dirty="0" smtClean="0">
                <a:latin typeface="Times New Roman"/>
                <a:cs typeface="Times New Roman"/>
              </a:rPr>
              <a:t>ans.</a:t>
            </a:r>
          </a:p>
          <a:p>
            <a:pPr marL="285750" lvl="0" indent="-285750"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Augmentation </a:t>
            </a:r>
            <a:r>
              <a:rPr lang="fr-FR" dirty="0">
                <a:latin typeface="Times New Roman"/>
                <a:cs typeface="Times New Roman"/>
              </a:rPr>
              <a:t>du volume et de la surface des bâtiments </a:t>
            </a:r>
            <a:r>
              <a:rPr lang="fr-FR" dirty="0" smtClean="0">
                <a:latin typeface="Times New Roman"/>
                <a:cs typeface="Times New Roman"/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Revue </a:t>
            </a:r>
            <a:r>
              <a:rPr lang="fr-FR" dirty="0">
                <a:latin typeface="Times New Roman"/>
                <a:cs typeface="Times New Roman"/>
              </a:rPr>
              <a:t>globale détaillée du projet en 2008 qui a conduit à inclure de nouveaux éléments dans la conception </a:t>
            </a:r>
            <a:r>
              <a:rPr lang="fr-FR" dirty="0" smtClean="0">
                <a:latin typeface="Times New Roman"/>
                <a:cs typeface="Times New Roman"/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fr-FR" dirty="0" smtClean="0">
                <a:latin typeface="Times New Roman"/>
                <a:cs typeface="Times New Roman"/>
              </a:rPr>
              <a:t>Ajouts </a:t>
            </a:r>
            <a:r>
              <a:rPr lang="fr-FR" dirty="0">
                <a:latin typeface="Times New Roman"/>
                <a:cs typeface="Times New Roman"/>
              </a:rPr>
              <a:t>de pièces de rechange etc.</a:t>
            </a:r>
          </a:p>
          <a:p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129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le coût d’ITER, suite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65125" y="1323313"/>
            <a:ext cx="86128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Madame </a:t>
            </a:r>
            <a:r>
              <a:rPr lang="fr-FR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Pécresse</a:t>
            </a:r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continue le 25/08/2010: </a:t>
            </a:r>
            <a:r>
              <a:rPr lang="fr-FR" sz="2000" dirty="0" smtClean="0">
                <a:latin typeface="Times New Roman"/>
                <a:cs typeface="Times New Roman"/>
              </a:rPr>
              <a:t>«</a:t>
            </a:r>
            <a:r>
              <a:rPr lang="fr-FR" sz="2000" dirty="0">
                <a:latin typeface="Times New Roman"/>
                <a:cs typeface="Times New Roman"/>
              </a:rPr>
              <a:t> Dès l'an prochain, 650 millions d'euros seront affectés au prototype de réacteur à neutrons rapides </a:t>
            </a:r>
            <a:r>
              <a:rPr lang="fr-FR" sz="2000" dirty="0">
                <a:solidFill>
                  <a:srgbClr val="FF0000"/>
                </a:solidFill>
                <a:latin typeface="Times New Roman"/>
                <a:cs typeface="Times New Roman"/>
              </a:rPr>
              <a:t>Astrid</a:t>
            </a:r>
            <a:r>
              <a:rPr lang="fr-FR" sz="2000" dirty="0">
                <a:latin typeface="Times New Roman"/>
                <a:cs typeface="Times New Roman"/>
              </a:rPr>
              <a:t>. Ces sommes sont très supérieures à ce que la France investit dans ITER. </a:t>
            </a:r>
            <a:r>
              <a:rPr lang="fr-FR" sz="2000" dirty="0" smtClean="0">
                <a:latin typeface="Times New Roman"/>
                <a:cs typeface="Times New Roman"/>
              </a:rPr>
              <a:t>»</a:t>
            </a: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Mais cela, c’est sur 7 ans (2010-2017) donc 92 M€/an, 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 fois moins que ITER </a:t>
            </a:r>
            <a:r>
              <a:rPr lang="fr-FR" sz="2000" b="1" dirty="0" smtClean="0">
                <a:latin typeface="Times New Roman"/>
                <a:cs typeface="Times New Roman"/>
              </a:rPr>
              <a:t>pour l’avenir de la 4</a:t>
            </a:r>
            <a:r>
              <a:rPr lang="fr-FR" sz="2000" b="1" baseline="30000" dirty="0" smtClean="0">
                <a:latin typeface="Times New Roman"/>
                <a:cs typeface="Times New Roman"/>
              </a:rPr>
              <a:t>ième</a:t>
            </a:r>
            <a:r>
              <a:rPr lang="fr-FR" sz="2000" b="1" dirty="0" smtClean="0">
                <a:latin typeface="Times New Roman"/>
                <a:cs typeface="Times New Roman"/>
              </a:rPr>
              <a:t> génération de réacteurs nucléaires en France.</a:t>
            </a:r>
          </a:p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Mme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Pécresse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confond crédits sur 10 ans et crédits annuels et se trompe donc d’un facteur 40 !</a:t>
            </a:r>
          </a:p>
          <a:p>
            <a:pPr algn="l"/>
            <a:endParaRPr lang="fr-FR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puis: « </a:t>
            </a:r>
            <a:r>
              <a:rPr lang="fr-FR" sz="2000" dirty="0" smtClean="0">
                <a:latin typeface="Times New Roman"/>
                <a:cs typeface="Times New Roman"/>
              </a:rPr>
              <a:t>la </a:t>
            </a:r>
            <a:r>
              <a:rPr lang="fr-FR" sz="2000" dirty="0">
                <a:latin typeface="Times New Roman"/>
                <a:cs typeface="Times New Roman"/>
              </a:rPr>
              <a:t>physique nucléaire et </a:t>
            </a:r>
            <a:r>
              <a:rPr lang="fr-FR" sz="2000" dirty="0" smtClean="0">
                <a:latin typeface="Times New Roman"/>
                <a:cs typeface="Times New Roman"/>
              </a:rPr>
              <a:t>des hautes </a:t>
            </a:r>
            <a:r>
              <a:rPr lang="fr-FR" sz="2000" dirty="0">
                <a:latin typeface="Times New Roman"/>
                <a:cs typeface="Times New Roman"/>
              </a:rPr>
              <a:t>énergies (hors ITER) reçoit, par an, 460 millions </a:t>
            </a:r>
            <a:r>
              <a:rPr lang="fr-FR" sz="2000" dirty="0" smtClean="0">
                <a:latin typeface="Times New Roman"/>
                <a:cs typeface="Times New Roman"/>
              </a:rPr>
              <a:t>d'euros ».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Là, elle confond budget consolidés (salaires inclus) et non consolidés (sans salaires.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5125" y="5310987"/>
            <a:ext cx="8233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Peu après, Mme </a:t>
            </a:r>
            <a:r>
              <a:rPr lang="fr-FR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Pécresse</a:t>
            </a:r>
            <a:r>
              <a:rPr lang="fr-FR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 a été nommée Ministre du </a:t>
            </a:r>
            <a:r>
              <a:rPr lang="fr-FR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Budget </a:t>
            </a:r>
            <a:r>
              <a:rPr lang="fr-FR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et </a:t>
            </a:r>
            <a:r>
              <a:rPr lang="fr-FR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porte-parole </a:t>
            </a:r>
            <a:r>
              <a:rPr lang="fr-FR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du gouvernement </a:t>
            </a:r>
            <a:r>
              <a:rPr lang="fr-FR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Fillon-Sarkozy</a:t>
            </a:r>
            <a:r>
              <a:rPr lang="fr-FR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…</a:t>
            </a:r>
          </a:p>
          <a:p>
            <a:endParaRPr lang="fr-FR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8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Madame V. </a:t>
            </a:r>
            <a:r>
              <a:rPr lang="fr-FR" sz="28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Pécresse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5" y="1619517"/>
            <a:ext cx="63695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b="1" i="1" dirty="0" smtClean="0">
                <a:latin typeface="Times"/>
                <a:cs typeface="Times"/>
              </a:rPr>
              <a:t>documents du Ministère de la Recherche - 2008</a:t>
            </a:r>
            <a:endParaRPr lang="fr-FR" sz="2400" b="1" i="1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  <p:pic>
        <p:nvPicPr>
          <p:cNvPr id="2" name="Image 1" descr="T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942884"/>
            <a:ext cx="4199298" cy="2762937"/>
          </a:xfrm>
          <a:prstGeom prst="rect">
            <a:avLst/>
          </a:prstGeom>
        </p:spPr>
      </p:pic>
      <p:pic>
        <p:nvPicPr>
          <p:cNvPr id="3" name="Image 2" descr="TGE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14" y="2154525"/>
            <a:ext cx="3993319" cy="44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 de l’exposé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170889" y="1652215"/>
            <a:ext cx="4817267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1 – un vieux rêve: maitriser </a:t>
            </a:r>
            <a:r>
              <a:rPr lang="fr-FR" sz="1600" b="1" dirty="0">
                <a:latin typeface="Times New Roman"/>
                <a:cs typeface="Times New Roman"/>
              </a:rPr>
              <a:t>la </a:t>
            </a:r>
            <a:r>
              <a:rPr lang="fr-FR" sz="1600" b="1" dirty="0" smtClean="0">
                <a:latin typeface="Times New Roman"/>
                <a:cs typeface="Times New Roman"/>
              </a:rPr>
              <a:t>fusion nucléaire </a:t>
            </a:r>
          </a:p>
          <a:p>
            <a:endParaRPr lang="fr-FR" sz="1600" b="1" dirty="0" smtClean="0">
              <a:latin typeface="Times New Roman"/>
              <a:cs typeface="Times New Roman"/>
            </a:endParaRPr>
          </a:p>
          <a:p>
            <a:r>
              <a:rPr lang="fr-FR" sz="1600" b="1" dirty="0" smtClean="0">
                <a:latin typeface="Times New Roman"/>
                <a:cs typeface="Times New Roman"/>
              </a:rPr>
              <a:t>2 -  Bref historique</a:t>
            </a:r>
          </a:p>
          <a:p>
            <a:endParaRPr lang="fr-FR" sz="1600" b="1" dirty="0">
              <a:latin typeface="Times New Roman"/>
              <a:cs typeface="Times New Roman"/>
            </a:endParaRPr>
          </a:p>
          <a:p>
            <a:r>
              <a:rPr lang="fr-FR" sz="1600" b="1" dirty="0" smtClean="0">
                <a:latin typeface="Times New Roman"/>
                <a:cs typeface="Times New Roman"/>
              </a:rPr>
              <a:t>3- des </a:t>
            </a:r>
            <a:r>
              <a:rPr lang="fr-FR" sz="1600" b="1" dirty="0">
                <a:latin typeface="Times New Roman"/>
                <a:cs typeface="Times New Roman"/>
              </a:rPr>
              <a:t>difficultés scientifiques </a:t>
            </a:r>
            <a:r>
              <a:rPr lang="fr-FR" sz="1600" b="1" dirty="0" smtClean="0">
                <a:latin typeface="Times New Roman"/>
                <a:cs typeface="Times New Roman"/>
              </a:rPr>
              <a:t>et techniques </a:t>
            </a:r>
            <a:r>
              <a:rPr lang="fr-FR" sz="1600" b="1" dirty="0">
                <a:latin typeface="Times New Roman"/>
                <a:cs typeface="Times New Roman"/>
              </a:rPr>
              <a:t>considérables</a:t>
            </a:r>
            <a:r>
              <a:rPr lang="fr-FR" sz="1600" b="1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 smtClean="0">
                <a:latin typeface="Times New Roman"/>
                <a:cs typeface="Times New Roman"/>
              </a:rPr>
              <a:t>résistance des matériaux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 smtClean="0">
                <a:latin typeface="Times New Roman"/>
                <a:cs typeface="Times New Roman"/>
              </a:rPr>
              <a:t>stabilité du plasma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 smtClean="0">
                <a:latin typeface="Times New Roman"/>
                <a:cs typeface="Times New Roman"/>
              </a:rPr>
              <a:t>production de Tritium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 smtClean="0">
                <a:latin typeface="Times New Roman"/>
                <a:cs typeface="Times New Roman"/>
              </a:rPr>
              <a:t>…</a:t>
            </a:r>
          </a:p>
          <a:p>
            <a:endParaRPr lang="fr-FR" sz="1600" b="1" dirty="0" smtClean="0">
              <a:latin typeface="Times New Roman"/>
              <a:cs typeface="Times New Roman"/>
            </a:endParaRPr>
          </a:p>
          <a:p>
            <a:r>
              <a:rPr lang="fr-FR" sz="1600" b="1" dirty="0" smtClean="0">
                <a:latin typeface="Times New Roman"/>
                <a:cs typeface="Times New Roman"/>
              </a:rPr>
              <a:t>4 -  </a:t>
            </a:r>
            <a:r>
              <a:rPr lang="fr-FR" sz="1600" b="1" dirty="0">
                <a:latin typeface="Times New Roman"/>
                <a:cs typeface="Times New Roman"/>
              </a:rPr>
              <a:t>ITER </a:t>
            </a:r>
            <a:r>
              <a:rPr lang="fr-FR" sz="1600" b="1" dirty="0" smtClean="0">
                <a:latin typeface="Times New Roman"/>
                <a:cs typeface="Times New Roman"/>
              </a:rPr>
              <a:t>va-t-il résoudre notre problème </a:t>
            </a:r>
          </a:p>
          <a:p>
            <a:r>
              <a:rPr lang="fr-FR" sz="1600" b="1" dirty="0" smtClean="0">
                <a:latin typeface="Times New Roman"/>
                <a:cs typeface="Times New Roman"/>
              </a:rPr>
              <a:t>d’énergie? </a:t>
            </a:r>
          </a:p>
          <a:p>
            <a:endParaRPr lang="fr-FR" sz="1600" b="1" dirty="0">
              <a:latin typeface="Times New Roman"/>
              <a:cs typeface="Times New Roman"/>
            </a:endParaRPr>
          </a:p>
          <a:p>
            <a:r>
              <a:rPr lang="fr-FR" sz="1600" b="1" dirty="0" smtClean="0">
                <a:latin typeface="Times New Roman"/>
                <a:cs typeface="Times New Roman"/>
              </a:rPr>
              <a:t>5 - combien coûte ITER ?</a:t>
            </a:r>
          </a:p>
          <a:p>
            <a:endParaRPr lang="fr-FR" sz="1600" b="1" dirty="0">
              <a:latin typeface="Times New Roman"/>
              <a:cs typeface="Times New Roman"/>
            </a:endParaRPr>
          </a:p>
          <a:p>
            <a:r>
              <a:rPr lang="fr-FR" sz="1600" b="1" dirty="0" smtClean="0">
                <a:latin typeface="Times New Roman"/>
                <a:cs typeface="Times New Roman"/>
              </a:rPr>
              <a:t>6- La construction a commencé. Que faire ?</a:t>
            </a:r>
          </a:p>
          <a:p>
            <a:endParaRPr lang="fr-FR" sz="1600" b="1" dirty="0">
              <a:latin typeface="Times New Roman"/>
              <a:cs typeface="Times New Roman"/>
            </a:endParaRPr>
          </a:p>
        </p:txBody>
      </p:sp>
      <p:pic>
        <p:nvPicPr>
          <p:cNvPr id="2" name="Image 1" descr="vacuumvessel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15462"/>
          <a:stretch/>
        </p:blipFill>
        <p:spPr>
          <a:xfrm>
            <a:off x="4407635" y="1652215"/>
            <a:ext cx="4616825" cy="32099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50108" y="4335480"/>
            <a:ext cx="3034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ITER: un instrument de recherche pour tenter de maîtriser la fusion nucléaire</a:t>
            </a:r>
            <a:endParaRPr lang="fr-FR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244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919693" y="228600"/>
            <a:ext cx="6884604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ITER est 3 fois plus cher que le LHC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43965" y="1298333"/>
            <a:ext cx="871227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b="1" dirty="0" smtClean="0">
                <a:latin typeface="Times New Roman"/>
                <a:cs typeface="Times New Roman"/>
              </a:rPr>
              <a:t>coût annuel d’autres grands instruments pour la France</a:t>
            </a:r>
          </a:p>
          <a:p>
            <a:pPr algn="l"/>
            <a:r>
              <a:rPr lang="fr-FR" b="1" dirty="0" smtClean="0">
                <a:latin typeface="Times New Roman"/>
                <a:cs typeface="Times New Roman"/>
              </a:rPr>
              <a:t>chiffres du rapport Ministère 2008:</a:t>
            </a:r>
          </a:p>
          <a:p>
            <a:pPr algn="l"/>
            <a:endParaRPr lang="fr-FR" b="1" dirty="0" smtClean="0">
              <a:latin typeface="Times New Roman"/>
              <a:cs typeface="Times New Roman"/>
            </a:endParaRPr>
          </a:p>
          <a:p>
            <a:r>
              <a:rPr lang="fr-FR" b="1" dirty="0" smtClean="0">
                <a:latin typeface="Times New Roman"/>
                <a:cs typeface="Times New Roman"/>
              </a:rPr>
              <a:t>TGE 		construction : total (dont France) 	fonctionnement/an  (dont France)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 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ITER		13 G€ (dont 2,6 G€ France</a:t>
            </a:r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fr-FR" dirty="0" smtClean="0">
                <a:latin typeface="Times New Roman"/>
                <a:cs typeface="Times New Roman"/>
              </a:rPr>
              <a:t>			5,3 G€ sur 20 ans ?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IFMIF : 		1 G€ ?</a:t>
            </a:r>
          </a:p>
          <a:p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LHC</a:t>
            </a: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 : 		3.9 G€ (dont  632 M€ </a:t>
            </a:r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France)</a:t>
            </a:r>
            <a:r>
              <a:rPr lang="fr-FR" dirty="0">
                <a:latin typeface="Times New Roman"/>
                <a:cs typeface="Times New Roman"/>
              </a:rPr>
              <a:t>	</a:t>
            </a:r>
            <a:r>
              <a:rPr lang="fr-FR" dirty="0" smtClean="0">
                <a:latin typeface="Times New Roman"/>
                <a:cs typeface="Times New Roman"/>
              </a:rPr>
              <a:t>	660M</a:t>
            </a:r>
            <a:r>
              <a:rPr lang="fr-FR" dirty="0">
                <a:latin typeface="Times New Roman"/>
                <a:cs typeface="Times New Roman"/>
              </a:rPr>
              <a:t>€ (dont 107M€ France)</a:t>
            </a:r>
          </a:p>
          <a:p>
            <a:r>
              <a:rPr lang="fr-FR" dirty="0">
                <a:latin typeface="Times New Roman"/>
                <a:cs typeface="Times New Roman"/>
              </a:rPr>
              <a:t>ASTRID	</a:t>
            </a:r>
            <a:r>
              <a:rPr lang="fr-FR" dirty="0" smtClean="0">
                <a:latin typeface="Times New Roman"/>
                <a:cs typeface="Times New Roman"/>
              </a:rPr>
              <a:t>	650 </a:t>
            </a:r>
            <a:r>
              <a:rPr lang="fr-FR" dirty="0">
                <a:latin typeface="Times New Roman"/>
                <a:cs typeface="Times New Roman"/>
              </a:rPr>
              <a:t>M€ </a:t>
            </a:r>
            <a:r>
              <a:rPr lang="fr-FR" dirty="0" smtClean="0">
                <a:latin typeface="Times New Roman"/>
                <a:cs typeface="Times New Roman"/>
              </a:rPr>
              <a:t>France</a:t>
            </a:r>
            <a:r>
              <a:rPr lang="fr-FR" dirty="0">
                <a:latin typeface="Times New Roman"/>
                <a:cs typeface="Times New Roman"/>
              </a:rPr>
              <a:t>	</a:t>
            </a:r>
          </a:p>
          <a:p>
            <a:r>
              <a:rPr lang="fr-FR" dirty="0">
                <a:latin typeface="Times New Roman"/>
                <a:cs typeface="Times New Roman"/>
              </a:rPr>
              <a:t>Soleil 		350 M€					</a:t>
            </a:r>
            <a:r>
              <a:rPr lang="fr-FR" dirty="0" smtClean="0">
                <a:latin typeface="Times New Roman"/>
                <a:cs typeface="Times New Roman"/>
              </a:rPr>
              <a:t>		54 </a:t>
            </a:r>
            <a:r>
              <a:rPr lang="fr-FR" dirty="0">
                <a:latin typeface="Times New Roman"/>
                <a:cs typeface="Times New Roman"/>
              </a:rPr>
              <a:t>M€ </a:t>
            </a:r>
            <a:r>
              <a:rPr lang="fr-FR" dirty="0" smtClean="0">
                <a:latin typeface="Times New Roman"/>
                <a:cs typeface="Times New Roman"/>
              </a:rPr>
              <a:t>France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ESRF :										80 M€ dont 20M€ France</a:t>
            </a:r>
            <a:endParaRPr lang="fr-FR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66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selon la comparaison…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5" y="1828418"/>
            <a:ext cx="74531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b="1" i="1" dirty="0" smtClean="0">
                <a:latin typeface="Times"/>
                <a:cs typeface="Times"/>
              </a:rPr>
              <a:t>secteur industriel ou militaire de l’énergie:</a:t>
            </a:r>
          </a:p>
          <a:p>
            <a:pPr algn="l"/>
            <a:endParaRPr lang="fr-FR" sz="2400" b="1" i="1" dirty="0">
              <a:solidFill>
                <a:srgbClr val="0000FF"/>
              </a:solidFill>
              <a:latin typeface="Times"/>
              <a:cs typeface="Times"/>
            </a:endParaRPr>
          </a:p>
          <a:p>
            <a:pPr algn="l"/>
            <a:r>
              <a:rPr lang="fr-FR" sz="2400" b="1" i="1" dirty="0" smtClean="0">
                <a:solidFill>
                  <a:srgbClr val="0000FF"/>
                </a:solidFill>
                <a:latin typeface="Times"/>
                <a:cs typeface="Times"/>
              </a:rPr>
              <a:t>bénéfices nets de TOTAL: 13 G€ / an = 1 ITER par an !</a:t>
            </a:r>
          </a:p>
          <a:p>
            <a:pPr algn="l"/>
            <a:endParaRPr lang="fr-FR" sz="2400" b="1" i="1" dirty="0">
              <a:solidFill>
                <a:srgbClr val="0000FF"/>
              </a:solidFill>
              <a:latin typeface="Times"/>
              <a:cs typeface="Times"/>
            </a:endParaRPr>
          </a:p>
          <a:p>
            <a:pPr algn="l"/>
            <a:r>
              <a:rPr lang="fr-FR" sz="2400" b="1" i="1" dirty="0" smtClean="0">
                <a:solidFill>
                  <a:srgbClr val="0000FF"/>
                </a:solidFill>
                <a:latin typeface="Times"/>
                <a:cs typeface="Times"/>
              </a:rPr>
              <a:t>guerre en Irak: 800 G€ = 60 fois ITER !</a:t>
            </a:r>
          </a:p>
        </p:txBody>
      </p:sp>
    </p:spTree>
    <p:extLst>
      <p:ext uri="{BB962C8B-B14F-4D97-AF65-F5344CB8AC3E}">
        <p14:creationId xmlns:p14="http://schemas.microsoft.com/office/powerpoint/2010/main" val="353679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Qui devrait payer ITER ?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5" y="1814819"/>
            <a:ext cx="81894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l’intérêt scientifique d’ITER pour la physique des plasmas est non-nul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65125" y="2671322"/>
            <a:ext cx="81894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 véritable justification est d’ordre économique : produire peut-être de l’énergie au 22ième siècle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65125" y="3647318"/>
            <a:ext cx="81894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une recherche très prospective à financer sur des budgets publics ou privés du secteur de l’énergie, pas sur les budgets de recherche publique de l’Europe (FP7) , de la France ou de PACA. </a:t>
            </a:r>
          </a:p>
        </p:txBody>
      </p:sp>
    </p:spTree>
    <p:extLst>
      <p:ext uri="{BB962C8B-B14F-4D97-AF65-F5344CB8AC3E}">
        <p14:creationId xmlns:p14="http://schemas.microsoft.com/office/powerpoint/2010/main" val="38126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Conclusion : que faire aujourd’hui?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5" y="1814819"/>
            <a:ext cx="4723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b="1" dirty="0" smtClean="0">
                <a:latin typeface="Times New Roman"/>
                <a:cs typeface="Times New Roman"/>
              </a:rPr>
              <a:t>la construction semble irréversible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5125" y="2598668"/>
            <a:ext cx="525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espérer qu’ITER </a:t>
            </a:r>
            <a:r>
              <a:rPr lang="fr-FR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fonctionnera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65125" y="3524829"/>
            <a:ext cx="8270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/>
                <a:cs typeface="Times New Roman"/>
              </a:rPr>
              <a:t>regretter néanmoins que ce budget n’ait pas été consacré à des projets plus utiles, par exemple :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fr-FR" sz="24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ième</a:t>
            </a:r>
            <a:r>
              <a:rPr lang="fr-F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génération de réacteurs nucléaires à fission (sureté des réacteurs à neutrons rapides et refroidissement sodium, sels fondus Thorium, petits réacteurs, etc.)</a:t>
            </a:r>
          </a:p>
          <a:p>
            <a:pPr marL="342900" indent="-342900">
              <a:buFontTx/>
              <a:buChar char="-"/>
            </a:pPr>
            <a:endParaRPr lang="fr-FR" sz="2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stockage de l’électricité pour sources intermittentes (solaire)</a:t>
            </a:r>
          </a:p>
          <a:p>
            <a:pPr marL="342900" indent="-342900">
              <a:buFontTx/>
              <a:buChar char="-"/>
            </a:pP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2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Law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9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Un vieux rêve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162140" y="1212043"/>
            <a:ext cx="5020251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 smtClean="0">
                <a:latin typeface="Times New Roman"/>
                <a:cs typeface="Times New Roman"/>
              </a:rPr>
              <a:t>Maîtriser la fusion nucléaire de deux isotopes de l’hydrogène: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le 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Deutérium</a:t>
            </a:r>
            <a:r>
              <a:rPr lang="fr-FR" b="1" dirty="0" smtClean="0">
                <a:latin typeface="Times New Roman"/>
                <a:cs typeface="Times New Roman"/>
              </a:rPr>
              <a:t> (D ou </a:t>
            </a:r>
            <a:r>
              <a:rPr lang="fr-FR" b="1" baseline="30000" dirty="0" smtClean="0">
                <a:latin typeface="Times New Roman"/>
                <a:cs typeface="Times New Roman"/>
              </a:rPr>
              <a:t>2</a:t>
            </a:r>
            <a:r>
              <a:rPr lang="fr-FR" b="1" dirty="0" smtClean="0">
                <a:latin typeface="Times New Roman"/>
                <a:cs typeface="Times New Roman"/>
              </a:rPr>
              <a:t>H)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le 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Tritium</a:t>
            </a:r>
            <a:r>
              <a:rPr lang="fr-FR" b="1" dirty="0" smtClean="0">
                <a:latin typeface="Times New Roman"/>
                <a:cs typeface="Times New Roman"/>
              </a:rPr>
              <a:t> (</a:t>
            </a:r>
            <a:r>
              <a:rPr lang="fr-FR" b="1" dirty="0" err="1" smtClean="0">
                <a:latin typeface="Times New Roman"/>
                <a:cs typeface="Times New Roman"/>
              </a:rPr>
              <a:t>T</a:t>
            </a:r>
            <a:r>
              <a:rPr lang="fr-FR" b="1" dirty="0" smtClean="0">
                <a:latin typeface="Times New Roman"/>
                <a:cs typeface="Times New Roman"/>
              </a:rPr>
              <a:t> ou </a:t>
            </a:r>
            <a:r>
              <a:rPr lang="fr-FR" b="1" baseline="30000" dirty="0" smtClean="0">
                <a:latin typeface="Times New Roman"/>
                <a:cs typeface="Times New Roman"/>
              </a:rPr>
              <a:t>3</a:t>
            </a:r>
            <a:r>
              <a:rPr lang="fr-FR" b="1" dirty="0" smtClean="0">
                <a:latin typeface="Times New Roman"/>
                <a:cs typeface="Times New Roman"/>
              </a:rPr>
              <a:t>H)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ce qui produit un 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neutron</a:t>
            </a:r>
            <a:r>
              <a:rPr lang="fr-FR" b="1" dirty="0" smtClean="0">
                <a:latin typeface="Times New Roman"/>
                <a:cs typeface="Times New Roman"/>
              </a:rPr>
              <a:t> n de grande énergie (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14,1 MeV</a:t>
            </a:r>
            <a:r>
              <a:rPr lang="fr-FR" b="1" dirty="0" smtClean="0">
                <a:latin typeface="Times New Roman"/>
                <a:cs typeface="Times New Roman"/>
              </a:rPr>
              <a:t>)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et un noyau d’</a:t>
            </a:r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hélium 4 </a:t>
            </a:r>
            <a:r>
              <a:rPr lang="fr-FR" b="1" dirty="0" smtClean="0">
                <a:latin typeface="Times New Roman"/>
                <a:cs typeface="Times New Roman"/>
              </a:rPr>
              <a:t>stable (une particule alpha) de </a:t>
            </a:r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3,5 MeV </a:t>
            </a:r>
          </a:p>
          <a:p>
            <a:endParaRPr lang="fr-FR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fr-FR" b="1" dirty="0" smtClean="0">
                <a:latin typeface="Times New Roman"/>
                <a:cs typeface="Times New Roman"/>
              </a:rPr>
              <a:t>rappel: 1 MeV = 1.6 10</a:t>
            </a:r>
            <a:r>
              <a:rPr lang="fr-FR" b="1" baseline="30000" dirty="0" smtClean="0">
                <a:latin typeface="Times New Roman"/>
                <a:cs typeface="Times New Roman"/>
              </a:rPr>
              <a:t>-13 </a:t>
            </a:r>
            <a:r>
              <a:rPr lang="fr-FR" b="1" dirty="0" smtClean="0">
                <a:latin typeface="Times New Roman"/>
                <a:cs typeface="Times New Roman"/>
              </a:rPr>
              <a:t>J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1 mole (3g de </a:t>
            </a:r>
            <a:r>
              <a:rPr lang="fr-FR" b="1" dirty="0" err="1" smtClean="0">
                <a:latin typeface="Times New Roman"/>
                <a:cs typeface="Times New Roman"/>
              </a:rPr>
              <a:t>T</a:t>
            </a:r>
            <a:r>
              <a:rPr lang="fr-FR" b="1" dirty="0" smtClean="0">
                <a:latin typeface="Times New Roman"/>
                <a:cs typeface="Times New Roman"/>
              </a:rPr>
              <a:t>) produirait 10</a:t>
            </a:r>
            <a:r>
              <a:rPr lang="fr-FR" b="1" baseline="30000" dirty="0" smtClean="0">
                <a:latin typeface="Times New Roman"/>
                <a:cs typeface="Times New Roman"/>
              </a:rPr>
              <a:t>11</a:t>
            </a:r>
            <a:r>
              <a:rPr lang="fr-FR" b="1" dirty="0" smtClean="0">
                <a:latin typeface="Times New Roman"/>
                <a:cs typeface="Times New Roman"/>
              </a:rPr>
              <a:t> J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réacteur  qui brulerait 60 kg de </a:t>
            </a:r>
            <a:r>
              <a:rPr lang="fr-FR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par an (7 g/h) </a:t>
            </a:r>
            <a:r>
              <a:rPr lang="fr-FR" b="1" dirty="0" smtClean="0">
                <a:latin typeface="Times New Roman"/>
                <a:cs typeface="Times New Roman"/>
              </a:rPr>
              <a:t>pourrait donc produire </a:t>
            </a:r>
            <a:r>
              <a:rPr lang="fr-FR" b="1" dirty="0">
                <a:solidFill>
                  <a:srgbClr val="FF0000"/>
                </a:solidFill>
                <a:latin typeface="Times New Roman"/>
                <a:cs typeface="Times New Roman"/>
              </a:rPr>
              <a:t>5 GW </a:t>
            </a:r>
            <a:r>
              <a:rPr lang="fr-FR" b="1" dirty="0">
                <a:latin typeface="Times New Roman"/>
                <a:cs typeface="Times New Roman"/>
              </a:rPr>
              <a:t>&gt; </a:t>
            </a:r>
            <a:r>
              <a:rPr lang="fr-FR" b="1" dirty="0">
                <a:solidFill>
                  <a:srgbClr val="FF0000"/>
                </a:solidFill>
                <a:latin typeface="Times New Roman"/>
                <a:cs typeface="Times New Roman"/>
              </a:rPr>
              <a:t>3 EPR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si rendement 50%  </a:t>
            </a:r>
            <a:endParaRPr lang="fr-FR" b="1" dirty="0">
              <a:latin typeface="Times New Roman"/>
              <a:cs typeface="Times New Roman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l’électricité de 5 Millions de français moyens</a:t>
            </a:r>
          </a:p>
          <a:p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sans déchets radioactifs ?</a:t>
            </a:r>
          </a:p>
        </p:txBody>
      </p:sp>
      <p:pic>
        <p:nvPicPr>
          <p:cNvPr id="2" name="Image 1" descr="D-t-fu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44" y="1547964"/>
            <a:ext cx="3639694" cy="36178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2140" y="5791270"/>
            <a:ext cx="82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ITER est un grand instrument de recherche expérimentale </a:t>
            </a:r>
            <a:r>
              <a:rPr lang="fr-FR" b="1" dirty="0" smtClean="0">
                <a:latin typeface="Times New Roman"/>
                <a:cs typeface="Times New Roman"/>
              </a:rPr>
              <a:t>qui vise à démontrer qu’elle peut, pendant 6 minutes, produire 500 MW d’énergie en n’en consommant que 50 (dix fois moins).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65123" y="2764133"/>
            <a:ext cx="57229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2005: le site de Cadarache est choisi.  En contrepartie, le Japon obtient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Times New Roman"/>
                <a:cs typeface="Times New Roman"/>
              </a:rPr>
              <a:t>la direction générale d’ITER (aujourd’hui Monsieur </a:t>
            </a:r>
            <a:r>
              <a:rPr lang="fr-FR" sz="1600" b="1" dirty="0" err="1" smtClean="0">
                <a:latin typeface="Times New Roman"/>
                <a:cs typeface="Times New Roman"/>
              </a:rPr>
              <a:t>Osamu</a:t>
            </a:r>
            <a:r>
              <a:rPr lang="fr-FR" sz="1600" b="1" dirty="0" smtClean="0">
                <a:latin typeface="Times New Roman"/>
                <a:cs typeface="Times New Roman"/>
              </a:rPr>
              <a:t> </a:t>
            </a:r>
            <a:r>
              <a:rPr lang="fr-FR" sz="1600" b="1" dirty="0" err="1" smtClean="0">
                <a:latin typeface="Times New Roman"/>
                <a:cs typeface="Times New Roman"/>
              </a:rPr>
              <a:t>Motojima</a:t>
            </a:r>
            <a:r>
              <a:rPr lang="fr-FR" sz="1600" b="1" dirty="0" smtClean="0">
                <a:latin typeface="Times New Roman"/>
                <a:cs typeface="Times New Roman"/>
              </a:rPr>
              <a:t>) et 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Times New Roman"/>
                <a:cs typeface="Times New Roman"/>
              </a:rPr>
              <a:t>la construction future de IFMIF, Institut de recherche sur les matériaux sous irradiation au Japon.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347395" y="145697"/>
            <a:ext cx="4192376" cy="5298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Quelques dates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3" y="923538"/>
            <a:ext cx="57229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nov. 1985: M. Gorbatchev propose à R. Reagan, après concertation avec F. Mitterrand et M. Thatcher,  la construction d’ITER. Les USA acceptent.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65123" y="1787379"/>
            <a:ext cx="5174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1986: L’Europe et le Japon rejoignent le projet ITER.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65123" y="2163698"/>
            <a:ext cx="624614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1998-2003: les USA quittent ITER mais reviennent en 2003 avec la Chine et la Corée du Sud puis l’Inde et la Suisse (via Euratom).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65123" y="4300017"/>
            <a:ext cx="54609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2006: signature à Paris; </a:t>
            </a:r>
          </a:p>
          <a:p>
            <a:r>
              <a:rPr lang="fr-FR" sz="1600" b="1" dirty="0" smtClean="0">
                <a:latin typeface="Times New Roman"/>
                <a:cs typeface="Times New Roman"/>
              </a:rPr>
              <a:t>le Brésil et le Kazakhstan demandent à rejoindre ITER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65123" y="4868431"/>
            <a:ext cx="4120740" cy="11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2008: les travaux commencent à Cadarache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65123" y="5822798"/>
            <a:ext cx="59988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2020: début du fonctionnement d’ITER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65123" y="5238022"/>
            <a:ext cx="473128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2010: le budget de construction d’ITER triple, passant de  4.7 G€ à 13 G€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65123" y="6198590"/>
            <a:ext cx="82282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2029: première injection de </a:t>
            </a:r>
            <a:r>
              <a:rPr lang="fr-FR" sz="1600" b="1" dirty="0" err="1" smtClean="0">
                <a:latin typeface="Times New Roman"/>
                <a:cs typeface="Times New Roman"/>
              </a:rPr>
              <a:t>T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65123" y="6542644"/>
            <a:ext cx="49276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2040: fin d’ITER</a:t>
            </a:r>
            <a:endParaRPr lang="fr-FR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" name="Image 1" descr="iter_agreement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59" y="3436001"/>
            <a:ext cx="2381250" cy="1581150"/>
          </a:xfrm>
          <a:prstGeom prst="rect">
            <a:avLst/>
          </a:prstGeom>
        </p:spPr>
      </p:pic>
      <p:pic>
        <p:nvPicPr>
          <p:cNvPr id="13" name="Image 12" descr="gorb_reag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65" y="0"/>
            <a:ext cx="2258044" cy="3387066"/>
          </a:xfrm>
          <a:prstGeom prst="rect">
            <a:avLst/>
          </a:prstGeom>
        </p:spPr>
      </p:pic>
      <p:pic>
        <p:nvPicPr>
          <p:cNvPr id="16" name="Image 15" descr="earl fall PF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08" y="5127574"/>
            <a:ext cx="2419966" cy="161997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655008" y="5147024"/>
            <a:ext cx="105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sept. 2010</a:t>
            </a:r>
            <a:endParaRPr lang="fr-FR" sz="1600" b="1" dirty="0">
              <a:latin typeface="Times New Roman"/>
              <a:cs typeface="Times New Roman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11760" y="343600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2006</a:t>
            </a:r>
            <a:endParaRPr lang="fr-FR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09865" y="7768"/>
            <a:ext cx="1005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nov. 2005</a:t>
            </a:r>
            <a:endParaRPr lang="fr-FR" sz="1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472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9041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Première difficulté scientifique et technique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4" y="3205604"/>
            <a:ext cx="832285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 smtClean="0">
                <a:latin typeface="Times New Roman"/>
                <a:cs typeface="Times New Roman"/>
              </a:rPr>
              <a:t>comment déclencher une réaction de fusion nucléaire?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vaincre la répulsion « coulombienne » entre les noyaux </a:t>
            </a:r>
            <a:r>
              <a:rPr lang="fr-FR" b="1" dirty="0">
                <a:latin typeface="Times New Roman"/>
                <a:cs typeface="Times New Roman"/>
              </a:rPr>
              <a:t>D</a:t>
            </a:r>
            <a:r>
              <a:rPr lang="fr-FR" b="1" dirty="0" smtClean="0">
                <a:latin typeface="Times New Roman"/>
                <a:cs typeface="Times New Roman"/>
              </a:rPr>
              <a:t>+ et </a:t>
            </a:r>
            <a:r>
              <a:rPr lang="fr-FR" b="1" dirty="0" err="1">
                <a:latin typeface="Times New Roman"/>
                <a:cs typeface="Times New Roman"/>
              </a:rPr>
              <a:t>T</a:t>
            </a:r>
            <a:r>
              <a:rPr lang="fr-FR" b="1" dirty="0">
                <a:latin typeface="Times New Roman"/>
                <a:cs typeface="Times New Roman"/>
              </a:rPr>
              <a:t>+ </a:t>
            </a:r>
            <a:endParaRPr lang="fr-FR" b="1" dirty="0" smtClean="0">
              <a:latin typeface="Times New Roman"/>
              <a:cs typeface="Times New Roman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une grande flamme dite « plasma » </a:t>
            </a:r>
            <a:r>
              <a:rPr lang="fr-FR" b="1" dirty="0" smtClean="0">
                <a:latin typeface="Times New Roman"/>
                <a:cs typeface="Times New Roman"/>
              </a:rPr>
              <a:t>c’est-à-dire un gaz chaud d’ions D+, </a:t>
            </a:r>
            <a:r>
              <a:rPr lang="fr-FR" b="1" dirty="0" err="1" smtClean="0">
                <a:latin typeface="Times New Roman"/>
                <a:cs typeface="Times New Roman"/>
              </a:rPr>
              <a:t>T</a:t>
            </a:r>
            <a:r>
              <a:rPr lang="fr-FR" b="1" dirty="0" smtClean="0">
                <a:latin typeface="Times New Roman"/>
                <a:cs typeface="Times New Roman"/>
              </a:rPr>
              <a:t>+ et d’électrons, de particules </a:t>
            </a:r>
            <a:r>
              <a:rPr lang="fr-FR" b="1" dirty="0" smtClean="0">
                <a:latin typeface="Symbol" charset="2"/>
                <a:cs typeface="Symbol" charset="2"/>
              </a:rPr>
              <a:t>a</a:t>
            </a:r>
            <a:r>
              <a:rPr lang="fr-FR" b="1" dirty="0" smtClean="0">
                <a:latin typeface="Times New Roman"/>
                <a:cs typeface="Times New Roman"/>
              </a:rPr>
              <a:t> si fusion etc.</a:t>
            </a:r>
            <a:endParaRPr lang="fr-FR" b="1" dirty="0">
              <a:latin typeface="Times New Roman"/>
              <a:cs typeface="Times New Roman"/>
            </a:endParaRPr>
          </a:p>
          <a:p>
            <a:r>
              <a:rPr lang="fr-FR" b="1" dirty="0" smtClean="0">
                <a:latin typeface="Times New Roman"/>
                <a:cs typeface="Times New Roman"/>
              </a:rPr>
              <a:t>Intensité nécessaire: 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15 millions d’Ampères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Température nécessaire: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150 </a:t>
            </a:r>
            <a:r>
              <a:rPr lang="fr-FR" b="1" dirty="0">
                <a:solidFill>
                  <a:srgbClr val="FF0000"/>
                </a:solidFill>
                <a:latin typeface="Times New Roman"/>
                <a:cs typeface="Times New Roman"/>
              </a:rPr>
              <a:t>millions de 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degrés 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(10 fois plus que l’intérieur du Soleil) injection d’atomes D accélérés + micro-ondes.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confiner cette flamme </a:t>
            </a:r>
            <a:r>
              <a:rPr lang="fr-FR" b="1" dirty="0" smtClean="0">
                <a:latin typeface="Times New Roman"/>
                <a:cs typeface="Times New Roman"/>
              </a:rPr>
              <a:t>loin des parois: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champ magnétique en forme d’anneau </a:t>
            </a:r>
            <a:r>
              <a:rPr lang="fr-FR" b="1" dirty="0" smtClean="0">
                <a:latin typeface="Times New Roman"/>
                <a:cs typeface="Times New Roman"/>
              </a:rPr>
              <a:t>dans lequel ce plasma tourne (« tokamak »).</a:t>
            </a:r>
          </a:p>
        </p:txBody>
      </p:sp>
      <p:pic>
        <p:nvPicPr>
          <p:cNvPr id="2" name="Image 1" descr="dyn_flipper_tab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r="40155"/>
          <a:stretch/>
        </p:blipFill>
        <p:spPr>
          <a:xfrm>
            <a:off x="2094300" y="1166448"/>
            <a:ext cx="5405486" cy="197016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5124" y="5862466"/>
            <a:ext cx="859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Problème: cette flamme n’est pas stable.</a:t>
            </a:r>
          </a:p>
          <a:p>
            <a:r>
              <a:rPr lang="fr-FR" b="1" dirty="0">
                <a:latin typeface="Times New Roman"/>
                <a:cs typeface="Times New Roman"/>
              </a:rPr>
              <a:t>Si elle s’échappe de sa trajectoire au centre (« </a:t>
            </a: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disruption </a:t>
            </a:r>
            <a:r>
              <a:rPr lang="fr-FR" b="1" dirty="0">
                <a:latin typeface="Times New Roman"/>
                <a:cs typeface="Times New Roman"/>
              </a:rPr>
              <a:t>») et rencontre les parois</a:t>
            </a:r>
            <a:r>
              <a:rPr lang="fr-FR" b="1" dirty="0" smtClean="0">
                <a:latin typeface="Times New Roman"/>
                <a:cs typeface="Times New Roma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496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5610" y="235432"/>
            <a:ext cx="4417509" cy="157312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un exemple d’instabilité enregistrée sur la machine JET</a:t>
            </a:r>
            <a:b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fr-FR" sz="2800" b="1" dirty="0" smtClean="0">
                <a:latin typeface="Times New Roman"/>
                <a:cs typeface="Times New Roman"/>
              </a:rPr>
              <a:t>(Joint </a:t>
            </a:r>
            <a:r>
              <a:rPr lang="fr-FR" sz="2800" b="1" dirty="0" err="1">
                <a:latin typeface="Times New Roman"/>
                <a:cs typeface="Times New Roman"/>
              </a:rPr>
              <a:t>E</a:t>
            </a:r>
            <a:r>
              <a:rPr lang="fr-FR" sz="2800" b="1" dirty="0" err="1" smtClean="0">
                <a:latin typeface="Times New Roman"/>
                <a:cs typeface="Times New Roman"/>
              </a:rPr>
              <a:t>uropean</a:t>
            </a:r>
            <a:r>
              <a:rPr lang="fr-FR" sz="2800" b="1" dirty="0" smtClean="0">
                <a:latin typeface="Times New Roman"/>
                <a:cs typeface="Times New Roman"/>
              </a:rPr>
              <a:t> Torus installée près d’Oxford)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267806" y="2069404"/>
            <a:ext cx="5171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le plasma est instable et</a:t>
            </a: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 sort de sa trajectoire: « disruption »</a:t>
            </a:r>
          </a:p>
          <a:p>
            <a:pPr algn="l"/>
            <a:endParaRPr lang="fr-FR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 y a de nombreuses instabilités possibles</a:t>
            </a:r>
          </a:p>
          <a:p>
            <a:pPr algn="l"/>
            <a:endParaRPr lang="fr-FR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ITER va principalement  tenter de résoudre ce problème d’instabilité 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hautement </a:t>
            </a:r>
            <a:r>
              <a:rPr lang="fr-FR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non-linéaire </a:t>
            </a:r>
            <a:endParaRPr lang="fr-FR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fr-FR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tester des codes de calcul en augmentant progressivement le courant porté par le plasma (Méga-Ampères)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979" y="290656"/>
            <a:ext cx="2955530" cy="62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5610" y="235433"/>
            <a:ext cx="3699656" cy="938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en cas de disruption…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267806" y="1544786"/>
            <a:ext cx="5129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amortissement possible par injection de gaz </a:t>
            </a:r>
          </a:p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(Tore Supra, Cadarache)</a:t>
            </a:r>
          </a:p>
        </p:txBody>
      </p:sp>
      <p:pic>
        <p:nvPicPr>
          <p:cNvPr id="5" name="Image 4" descr="disrup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96" y="235433"/>
            <a:ext cx="3317014" cy="2534770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67806" y="4389307"/>
            <a:ext cx="414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latin typeface="Times New Roman"/>
                <a:cs typeface="Times New Roman"/>
              </a:rPr>
              <a:t>changer les modules de couverture</a:t>
            </a:r>
          </a:p>
        </p:txBody>
      </p:sp>
      <p:pic>
        <p:nvPicPr>
          <p:cNvPr id="2" name="Image 1" descr="vacuumvessel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43" y="3013952"/>
            <a:ext cx="2156292" cy="36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270097" y="228600"/>
            <a:ext cx="6534199" cy="74463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Deuxième difficulté scientifique et technique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4" y="1780109"/>
            <a:ext cx="74391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 smtClean="0">
                <a:latin typeface="Times New Roman"/>
                <a:cs typeface="Times New Roman"/>
              </a:rPr>
              <a:t>Les neutrons n’étant pas chargés ne sont pas confinés par le champ magnétique.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=&gt; irradiation par des neutrons de 14 MeV: une énergie dix fois plus grande que les « neutrons rapides »  des réacteurs tels que Superphénix ou la future 4</a:t>
            </a:r>
            <a:r>
              <a:rPr lang="fr-FR" b="1" baseline="30000" dirty="0" smtClean="0">
                <a:latin typeface="Times New Roman"/>
                <a:cs typeface="Times New Roman"/>
              </a:rPr>
              <a:t>ième</a:t>
            </a:r>
            <a:r>
              <a:rPr lang="fr-FR" b="1" dirty="0" smtClean="0">
                <a:latin typeface="Times New Roman"/>
                <a:cs typeface="Times New Roman"/>
              </a:rPr>
              <a:t> génération de réacteurs à fission nucléaire. </a:t>
            </a:r>
          </a:p>
          <a:p>
            <a:endParaRPr lang="fr-FR" b="1" dirty="0">
              <a:latin typeface="Times New Roman"/>
              <a:cs typeface="Times New Roman"/>
            </a:endParaRPr>
          </a:p>
          <a:p>
            <a:r>
              <a:rPr lang="fr-FR" b="1" dirty="0" smtClean="0">
                <a:latin typeface="Times New Roman"/>
                <a:cs typeface="Times New Roman"/>
              </a:rPr>
              <a:t>Un problème de matériaux majeur: 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le plasma circule dans une chambre à vide :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1400 m</a:t>
            </a:r>
            <a:r>
              <a:rPr lang="fr-FR" b="1" baseline="30000" dirty="0" smtClean="0">
                <a:latin typeface="Times New Roman"/>
                <a:cs typeface="Times New Roman"/>
              </a:rPr>
              <a:t>3</a:t>
            </a:r>
            <a:r>
              <a:rPr lang="fr-FR" b="1" dirty="0" smtClean="0">
                <a:latin typeface="Times New Roman"/>
                <a:cs typeface="Times New Roman"/>
              </a:rPr>
              <a:t> où P = 10</a:t>
            </a:r>
            <a:r>
              <a:rPr lang="fr-FR" b="1" baseline="30000" dirty="0" smtClean="0">
                <a:latin typeface="Times New Roman"/>
                <a:cs typeface="Times New Roman"/>
              </a:rPr>
              <a:t>-6 </a:t>
            </a:r>
            <a:r>
              <a:rPr lang="fr-FR" b="1" dirty="0" smtClean="0">
                <a:latin typeface="Times New Roman"/>
                <a:cs typeface="Times New Roman"/>
              </a:rPr>
              <a:t>bar</a:t>
            </a:r>
          </a:p>
          <a:p>
            <a:r>
              <a:rPr lang="fr-FR" b="1" dirty="0" smtClean="0">
                <a:latin typeface="Times New Roman"/>
                <a:cs typeface="Times New Roman"/>
              </a:rPr>
              <a:t>à l’intérieur d’un cryostat 8500 m</a:t>
            </a:r>
            <a:r>
              <a:rPr lang="fr-FR" b="1" baseline="30000" dirty="0" smtClean="0">
                <a:latin typeface="Times New Roman"/>
                <a:cs typeface="Times New Roman"/>
              </a:rPr>
              <a:t>3</a:t>
            </a:r>
            <a:r>
              <a:rPr lang="fr-FR" b="1" dirty="0" smtClean="0">
                <a:latin typeface="Times New Roman"/>
                <a:cs typeface="Times New Roman"/>
              </a:rPr>
              <a:t> d’hélium liquide contenant les aimants supraconducteurs qui confinent le plasma</a:t>
            </a:r>
          </a:p>
          <a:p>
            <a:endParaRPr lang="fr-FR" b="1" dirty="0">
              <a:latin typeface="Times New Roman"/>
              <a:cs typeface="Times New Roman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 moindre fuite arrête la fusion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Problème : comment préserver l’étanchéité malgré une irradiation considérable ?</a:t>
            </a:r>
            <a:endParaRPr lang="fr-FR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46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365125" y="228600"/>
            <a:ext cx="2823072" cy="12071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matériaux irradiés</a:t>
            </a:r>
            <a:endParaRPr lang="fr-FR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65125" y="4669678"/>
            <a:ext cx="82353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objectif pour la fusion: 150 dpa !</a:t>
            </a:r>
          </a:p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pour un réacteur futur: </a:t>
            </a:r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changer les modules de couverture tous les 5 ans ?</a:t>
            </a:r>
          </a:p>
          <a:p>
            <a:pPr algn="l"/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 milieu irradié donc radioactif, </a:t>
            </a:r>
          </a:p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robots</a:t>
            </a:r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nécessaires : découpe, nettoyage, soudure étanche (résistant aux radiations) sur ~ 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5000 m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2" name="Image 1" descr="irradiation-graphi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29" y="424970"/>
            <a:ext cx="5251026" cy="42316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8347" y="1905191"/>
            <a:ext cx="28666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latin typeface="Times New Roman"/>
                <a:cs typeface="Times New Roman"/>
              </a:rPr>
              <a:t>Khripunov</a:t>
            </a:r>
            <a:r>
              <a:rPr lang="fr-FR" b="1" dirty="0" smtClean="0">
                <a:latin typeface="Times New Roman"/>
                <a:cs typeface="Times New Roman"/>
              </a:rPr>
              <a:t> et al. </a:t>
            </a:r>
          </a:p>
          <a:p>
            <a:pPr algn="ctr"/>
            <a:r>
              <a:rPr lang="fr-FR" b="1" dirty="0" err="1" smtClean="0">
                <a:latin typeface="Times New Roman"/>
                <a:cs typeface="Times New Roman"/>
              </a:rPr>
              <a:t>Kurchatov</a:t>
            </a:r>
            <a:r>
              <a:rPr lang="fr-FR" b="1" dirty="0" smtClean="0">
                <a:latin typeface="Times New Roman"/>
                <a:cs typeface="Times New Roman"/>
              </a:rPr>
              <a:t> Institute, </a:t>
            </a:r>
          </a:p>
          <a:p>
            <a:pPr algn="ctr"/>
            <a:r>
              <a:rPr lang="fr-FR" b="1" dirty="0" smtClean="0">
                <a:latin typeface="Times New Roman"/>
                <a:cs typeface="Times New Roman"/>
              </a:rPr>
              <a:t>2008</a:t>
            </a:r>
          </a:p>
          <a:p>
            <a:pPr algn="ctr"/>
            <a:endParaRPr lang="fr-FR" b="1" dirty="0" smtClean="0">
              <a:latin typeface="Times New Roman"/>
              <a:cs typeface="Times New Roman"/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 dpa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 déplacements par atome </a:t>
            </a:r>
            <a:endParaRPr lang="fr-FR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87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10948</TotalTime>
  <Words>1451</Words>
  <Application>Microsoft Macintosh PowerPoint</Application>
  <PresentationFormat>Présentation à l'écran (4:3)</PresentationFormat>
  <Paragraphs>256</Paragraphs>
  <Slides>24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ITER: un luxe inutile ?</vt:lpstr>
      <vt:lpstr>Plan de l’exposé</vt:lpstr>
      <vt:lpstr>Un vieux rêve</vt:lpstr>
      <vt:lpstr>Quelques dates</vt:lpstr>
      <vt:lpstr>Première difficulté scientifique et technique</vt:lpstr>
      <vt:lpstr>un exemple d’instabilité enregistrée sur la machine JET (Joint European Torus installée près d’Oxford)</vt:lpstr>
      <vt:lpstr>en cas de disruption…</vt:lpstr>
      <vt:lpstr>Deuxième difficulté scientifique et technique</vt:lpstr>
      <vt:lpstr>matériaux irradiés</vt:lpstr>
      <vt:lpstr>comment assurer l’étanchéité ?</vt:lpstr>
      <vt:lpstr>poreux et étanche à la fois ??</vt:lpstr>
      <vt:lpstr>mettre le Soleil en boîte …</vt:lpstr>
      <vt:lpstr>et le combustible ?</vt:lpstr>
      <vt:lpstr>la fusion ne peut pas être pour demain</vt:lpstr>
      <vt:lpstr>ITER n’est pas un instrument dangereux</vt:lpstr>
      <vt:lpstr>le coût d’ITER a triplé en 2010</vt:lpstr>
      <vt:lpstr>raisons du triplement</vt:lpstr>
      <vt:lpstr>le coût d’ITER, suite</vt:lpstr>
      <vt:lpstr>Madame V. Pécresse</vt:lpstr>
      <vt:lpstr>ITER est 3 fois plus cher que le LHC</vt:lpstr>
      <vt:lpstr>selon la comparaison…</vt:lpstr>
      <vt:lpstr>Qui devrait payer ITER ?</vt:lpstr>
      <vt:lpstr>Conclusion : que faire aujourd’hui?</vt:lpstr>
      <vt:lpstr>Présentation PowerPoint</vt:lpstr>
    </vt:vector>
  </TitlesOfParts>
  <Company>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Balibar Sebastien</dc:creator>
  <cp:lastModifiedBy>Balibar Sebastien</cp:lastModifiedBy>
  <cp:revision>388</cp:revision>
  <dcterms:created xsi:type="dcterms:W3CDTF">2010-11-16T10:42:53Z</dcterms:created>
  <dcterms:modified xsi:type="dcterms:W3CDTF">2012-05-16T16:26:55Z</dcterms:modified>
</cp:coreProperties>
</file>