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Default Extension="wmf" ContentType="image/x-wmf"/>
  <Override PartName="/ppt/notesSlides/notesSlide4.xml" ContentType="application/vnd.openxmlformats-officedocument.presentationml.notesSlide+xml"/>
  <Override PartName="/ppt/embeddings/Microsoft_Equation2.bin" ContentType="application/vnd.openxmlformats-officedocument.oleObject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Microsoft_Equation5.bin" ContentType="application/vnd.openxmlformats-officedocument.oleObject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embeddings/Microsoft_Equation1.bin" ContentType="application/vnd.openxmlformats-officedocument.oleObject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embeddings/Microsoft_Equation3.bin" ContentType="application/vnd.openxmlformats-officedocument.oleObject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7" r:id="rId5"/>
    <p:sldId id="268" r:id="rId6"/>
    <p:sldId id="260" r:id="rId7"/>
    <p:sldId id="261" r:id="rId8"/>
    <p:sldId id="262" r:id="rId9"/>
    <p:sldId id="270" r:id="rId10"/>
    <p:sldId id="269" r:id="rId11"/>
    <p:sldId id="263" r:id="rId12"/>
    <p:sldId id="264" r:id="rId13"/>
    <p:sldId id="265" r:id="rId14"/>
    <p:sldId id="271" r:id="rId15"/>
    <p:sldId id="277" r:id="rId16"/>
    <p:sldId id="273" r:id="rId17"/>
    <p:sldId id="278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23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6" Type="http://schemas.openxmlformats.org/officeDocument/2006/relationships/theme" Target="theme/theme1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ict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ict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3" Type="http://schemas.openxmlformats.org/officeDocument/2006/relationships/image" Target="../media/image24.wmf"/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F5C7-671C-4845-BC8F-A5E98E9421A6}" type="datetimeFigureOut">
              <a:rPr lang="fr-FR"/>
              <a:pPr/>
              <a:t>12/09/10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FD1E-0869-554E-A1A8-F51CB6230E36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BD0B5-70B0-9941-978F-2F0021037B89}" type="slidenum">
              <a:rPr lang="fr-FR">
                <a:latin typeface="Times New Roman" pitchFamily="-106" charset="0"/>
              </a:rPr>
              <a:pPr/>
              <a:t>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E2790-736C-D54E-9C08-586C2D75A8ED}" type="slidenum">
              <a:rPr lang="fr-FR">
                <a:latin typeface="Times New Roman" pitchFamily="-106" charset="0"/>
              </a:rPr>
              <a:pPr/>
              <a:t>2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46C233-6ED7-1F47-8C90-112BD47A5464}" type="slidenum">
              <a:rPr lang="fr-FR">
                <a:latin typeface="Times New Roman" pitchFamily="30" charset="0"/>
              </a:rPr>
              <a:pPr/>
              <a:t>5</a:t>
            </a:fld>
            <a:endParaRPr lang="fr-FR">
              <a:latin typeface="Times New Roman" pitchFamily="30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FB17CB-57EF-4F4E-8AF7-0CF507540C17}" type="slidenum">
              <a:rPr lang="fr-FR">
                <a:latin typeface="Times New Roman" pitchFamily="30" charset="0"/>
              </a:rPr>
              <a:pPr/>
              <a:t>9</a:t>
            </a:fld>
            <a:endParaRPr lang="fr-FR">
              <a:latin typeface="Times New Roman" pitchFamily="30" charset="0"/>
            </a:endParaRPr>
          </a:p>
        </p:txBody>
      </p:sp>
      <p:sp>
        <p:nvSpPr>
          <p:cNvPr id="522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12/09/10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12/09/10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12/09/10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12/09/10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12/09/10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12/09/10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12/09/10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12/09/10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12/09/10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12/09/10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12/09/10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28DD-D7B1-2847-AE1E-88EBC4A768E4}" type="datetimeFigureOut">
              <a:rPr lang="fr-FR"/>
              <a:pPr/>
              <a:t>12/09/10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5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9.jpeg"/><Relationship Id="rId5" Type="http://schemas.openxmlformats.org/officeDocument/2006/relationships/oleObject" Target="../embeddings/Microsoft_Equation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5.bin"/><Relationship Id="rId5" Type="http://schemas.openxmlformats.org/officeDocument/2006/relationships/oleObject" Target="../embeddings/Microsoft_Equation6.bin"/><Relationship Id="rId7" Type="http://schemas.openxmlformats.org/officeDocument/2006/relationships/image" Target="../media/image2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4.bin"/><Relationship Id="rId6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1" Type="http://schemas.openxmlformats.org/officeDocument/2006/relationships/video" Target="file://localhost/Users/balibar/Desktop/Conf_supersolid2010/monoX4a_nucle%CC%81ation_110210.avi" TargetMode="Externa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5" Type="http://schemas.openxmlformats.org/officeDocument/2006/relationships/image" Target="../media/image8.png"/><Relationship Id="rId7" Type="http://schemas.openxmlformats.org/officeDocument/2006/relationships/image" Target="../media/image10.png"/><Relationship Id="rId1" Type="http://schemas.openxmlformats.org/officeDocument/2006/relationships/video" Target="file://localhost/Users/balibar/Desktop/Sebastien/experience%20acoustique%20helium/Experience%20nov-dec09/monocristal%20X2/%20Nucle%CC%81ation_monoX2_221209.avi" TargetMode="External"/><Relationship Id="rId2" Type="http://schemas.openxmlformats.org/officeDocument/2006/relationships/video" Target="file://localhost/Users/balibar/Desktop/Sebastien/experience%20acoustique%20helium/experience%20fevrier-mars%202010/Victor/monoX4b_croissance.avi" TargetMode="External"/><Relationship Id="rId3" Type="http://schemas.openxmlformats.org/officeDocument/2006/relationships/slideLayout" Target="../slideLayouts/slideLayout6.xml"/><Relationship Id="rId6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96978" y="990600"/>
            <a:ext cx="4904724" cy="1143000"/>
          </a:xfrm>
          <a:solidFill>
            <a:srgbClr val="323294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3200" b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Anomalous softening </a:t>
            </a:r>
            <a:br>
              <a:rPr lang="fr-FR" sz="3200" b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fr-FR" sz="3200" b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of </a:t>
            </a:r>
            <a:r>
              <a:rPr lang="fr-FR" sz="3200" b="1" baseline="30000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4</a:t>
            </a:r>
            <a:r>
              <a:rPr lang="fr-FR" sz="3200" b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He  crystals</a:t>
            </a:r>
            <a:endParaRPr lang="fr-FR" sz="3600" b="1" smtClean="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914400" y="2971800"/>
            <a:ext cx="784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S. Balibar</a:t>
            </a: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, V. Bapst, A. Haziot, X. Rojas</a:t>
            </a:r>
            <a:endParaRPr lang="fr-FR" sz="2400" b="1" i="1" u="sng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Laboratoire de Physique Statistique,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Ecole Normale Supérieure et CNRS,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associated to the Universities Paris 6 &amp; 7, Paris (France)</a:t>
            </a:r>
            <a:endParaRPr lang="fr-FR" sz="2400" b="1" i="1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and H.J. Maris (Brown University, USA)</a:t>
            </a: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6781800" y="6073775"/>
            <a:ext cx="228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QFS, Grenoble</a:t>
            </a:r>
            <a:endParaRPr lang="fr-FR" b="1" i="1">
              <a:solidFill>
                <a:srgbClr val="66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August 2010</a:t>
            </a:r>
          </a:p>
        </p:txBody>
      </p:sp>
      <p:pic>
        <p:nvPicPr>
          <p:cNvPr id="14341" name="Image 4" descr="er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65287"/>
            <a:ext cx="11430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Image 5" descr="en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8600"/>
            <a:ext cx="16002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Image 6" descr="cnr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152400"/>
            <a:ext cx="13017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4632" y="1524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4775" y="304801"/>
            <a:ext cx="64684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low quality single crystals and polycrystals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4278" r="5670"/>
          <a:stretch>
            <a:fillRect/>
          </a:stretch>
        </p:blipFill>
        <p:spPr bwMode="auto">
          <a:xfrm>
            <a:off x="4231143" y="1337487"/>
            <a:ext cx="4889218" cy="474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08096" y="1015396"/>
            <a:ext cx="4129669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a comparison with polycrystals </a:t>
            </a:r>
          </a:p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of similar purity (&lt;1 ppb </a:t>
            </a:r>
            <a:r>
              <a:rPr lang="fr-FR" b="1" baseline="3000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3</a:t>
            </a:r>
            <a:r>
              <a:rPr lang="fr-FR" b="1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He)</a:t>
            </a:r>
          </a:p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studied by Day and Beamish (2007) :</a:t>
            </a:r>
          </a:p>
          <a:p>
            <a:endParaRPr lang="fr-FR" b="1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during cooling single crystals  </a:t>
            </a:r>
          </a:p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show a similar stiffening</a:t>
            </a:r>
          </a:p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consistent with the accepted model </a:t>
            </a:r>
          </a:p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(Iwasa 1980, Paalanen 1981, Day 2007)</a:t>
            </a:r>
          </a:p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T-dependent pinning of dislocations</a:t>
            </a:r>
          </a:p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a crossover from </a:t>
            </a:r>
          </a:p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network pinning to impurity pinning</a:t>
            </a:r>
          </a:p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the grains do not slip</a:t>
            </a:r>
          </a:p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grain boundaries are not liquid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hysteresis:</a:t>
            </a:r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- depends on warming rate,</a:t>
            </a:r>
          </a:p>
          <a:p>
            <a:r>
              <a:rPr lang="fr-FR" b="1">
                <a:latin typeface="Times"/>
                <a:cs typeface="Times"/>
              </a:rPr>
              <a:t>not observed in polycrystals):</a:t>
            </a:r>
          </a:p>
          <a:p>
            <a:r>
              <a:rPr lang="fr-FR" b="1">
                <a:latin typeface="Times"/>
                <a:cs typeface="Times"/>
              </a:rPr>
              <a:t>- </a:t>
            </a:r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dislocations exert a force on impurities</a:t>
            </a:r>
          </a:p>
          <a:p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 which depends on the pinning length</a:t>
            </a:r>
            <a:endParaRPr lang="fr-FR" b="1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19" y="104995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high quality single crystals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6200" y="1661727"/>
            <a:ext cx="3290150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freshly grown</a:t>
            </a:r>
            <a:r>
              <a:rPr lang="fr-FR" b="1">
                <a:latin typeface="Times" pitchFamily="-111" charset="0"/>
              </a:rPr>
              <a:t> </a:t>
            </a: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X5a is soft</a:t>
            </a:r>
          </a:p>
          <a:p>
            <a:pPr algn="l">
              <a:defRPr/>
            </a:pPr>
            <a:endParaRPr lang="fr-FR" b="1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17.6 instead of 19.2 +/- 0.2 kHz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its sound velocity is typically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 10% lower than it should , 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according to measurements of 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the elastic coefficients by 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Greywall at 1.2K</a:t>
            </a:r>
          </a:p>
          <a:p>
            <a:pPr algn="l">
              <a:defRPr/>
            </a:pPr>
            <a:endParaRPr lang="fr-FR">
              <a:latin typeface="Times" pitchFamily="-105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6200" y="4755510"/>
            <a:ext cx="3179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fresh from growth, this crystal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contains NO impurity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06088" y="237250"/>
            <a:ext cx="56577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No </a:t>
            </a:r>
            <a:r>
              <a:rPr lang="fr-FR" sz="2400" b="1" baseline="30000">
                <a:latin typeface="Times" pitchFamily="-112" charset="0"/>
              </a:rPr>
              <a:t>3</a:t>
            </a:r>
            <a:r>
              <a:rPr lang="fr-FR" sz="2400" b="1">
                <a:latin typeface="Times" pitchFamily="-112" charset="0"/>
              </a:rPr>
              <a:t>He impurities in perfect crystals...</a:t>
            </a:r>
          </a:p>
        </p:txBody>
      </p:sp>
      <p:pic>
        <p:nvPicPr>
          <p:cNvPr id="3" name="Image 2" descr="X3h_X3L(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54" y="998377"/>
            <a:ext cx="5297845" cy="48244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3845" y="1269936"/>
            <a:ext cx="35078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During slow growth ( 12 hrs),</a:t>
            </a:r>
          </a:p>
          <a:p>
            <a:r>
              <a:rPr lang="fr-FR" b="1">
                <a:latin typeface="Times"/>
                <a:cs typeface="Times"/>
              </a:rPr>
              <a:t> quasi-equilibrium </a:t>
            </a:r>
          </a:p>
          <a:p>
            <a:r>
              <a:rPr lang="fr-FR" b="1">
                <a:latin typeface="Times"/>
                <a:cs typeface="Times"/>
              </a:rPr>
              <a:t>at the solid-liquid interface.</a:t>
            </a:r>
          </a:p>
          <a:p>
            <a:r>
              <a:rPr lang="fr-FR" b="1">
                <a:latin typeface="Times"/>
                <a:cs typeface="Times"/>
              </a:rPr>
              <a:t>The concentration ratio is </a:t>
            </a: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 i="1">
                <a:latin typeface="Times"/>
                <a:cs typeface="Times"/>
              </a:rPr>
              <a:t>(Pantalei et al. JLTP 2010</a:t>
            </a:r>
          </a:p>
          <a:p>
            <a:r>
              <a:rPr lang="fr-FR" b="1" i="1">
                <a:latin typeface="Times"/>
                <a:cs typeface="Times"/>
              </a:rPr>
              <a:t>Edwards and Balibar PRB 1989)</a:t>
            </a:r>
          </a:p>
          <a:p>
            <a:r>
              <a:rPr lang="fr-FR" b="1">
                <a:latin typeface="Times"/>
                <a:cs typeface="Times"/>
              </a:rPr>
              <a:t>at 25 mK:</a:t>
            </a: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starting with 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= 4 10</a:t>
            </a:r>
            <a:r>
              <a:rPr lang="fr-FR" b="1" baseline="30000">
                <a:latin typeface="Times"/>
                <a:cs typeface="Times"/>
              </a:rPr>
              <a:t>-10  </a:t>
            </a:r>
            <a:r>
              <a:rPr lang="fr-FR" b="1">
                <a:latin typeface="Times"/>
                <a:cs typeface="Times"/>
              </a:rPr>
              <a:t>one obtains 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h</a:t>
            </a:r>
            <a:r>
              <a:rPr lang="fr-FR" b="1">
                <a:latin typeface="Times"/>
                <a:cs typeface="Times"/>
              </a:rPr>
              <a:t> = 4 10</a:t>
            </a:r>
            <a:r>
              <a:rPr lang="fr-FR" b="1" baseline="30000">
                <a:latin typeface="Times"/>
                <a:cs typeface="Times"/>
              </a:rPr>
              <a:t>-31</a:t>
            </a:r>
            <a:r>
              <a:rPr lang="fr-FR" b="1">
                <a:latin typeface="Times"/>
                <a:cs typeface="Times"/>
              </a:rPr>
              <a:t>.</a:t>
            </a:r>
          </a:p>
        </p:txBody>
      </p:sp>
      <p:graphicFrame>
        <p:nvGraphicFramePr>
          <p:cNvPr id="23554" name="Object 6"/>
          <p:cNvGraphicFramePr>
            <a:graphicFrameLocks noChangeAspect="1"/>
          </p:cNvGraphicFramePr>
          <p:nvPr/>
        </p:nvGraphicFramePr>
        <p:xfrm>
          <a:off x="1427829" y="4060198"/>
          <a:ext cx="1263026" cy="815286"/>
        </p:xfrm>
        <a:graphic>
          <a:graphicData uri="http://schemas.openxmlformats.org/presentationml/2006/ole">
            <p:oleObj spid="_x0000_s23554" name="Équation" r:id="rId4" imgW="711000" imgH="457200" progId="Equation.3">
              <p:embed/>
            </p:oleObj>
          </a:graphicData>
        </a:graphic>
      </p:graphicFrame>
      <p:graphicFrame>
        <p:nvGraphicFramePr>
          <p:cNvPr id="23555" name="Object 5"/>
          <p:cNvGraphicFramePr>
            <a:graphicFrameLocks noChangeAspect="1"/>
          </p:cNvGraphicFramePr>
          <p:nvPr/>
        </p:nvGraphicFramePr>
        <p:xfrm>
          <a:off x="524827" y="2596783"/>
          <a:ext cx="2520950" cy="709613"/>
        </p:xfrm>
        <a:graphic>
          <a:graphicData uri="http://schemas.openxmlformats.org/presentationml/2006/ole">
            <p:oleObj spid="_x0000_s23555" name="Équation" r:id="rId5" imgW="1549400" imgH="431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78200" y="304800"/>
            <a:ext cx="61321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... nor in the presence of some dislocations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05350" y="1148347"/>
            <a:ext cx="3202258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on dislocations</a:t>
            </a:r>
            <a:r>
              <a:rPr lang="fr-FR" b="1">
                <a:latin typeface="Times"/>
                <a:cs typeface="Times"/>
              </a:rPr>
              <a:t>, </a:t>
            </a:r>
          </a:p>
          <a:p>
            <a:r>
              <a:rPr lang="fr-FR" b="1">
                <a:latin typeface="Times"/>
                <a:cs typeface="Times"/>
              </a:rPr>
              <a:t>the binding energy of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is </a:t>
            </a:r>
          </a:p>
          <a:p>
            <a:r>
              <a:rPr lang="fr-FR" b="1">
                <a:latin typeface="Times"/>
                <a:cs typeface="Times"/>
              </a:rPr>
              <a:t>E</a:t>
            </a:r>
            <a:r>
              <a:rPr lang="fr-FR" b="1" baseline="-25000">
                <a:latin typeface="Times"/>
                <a:cs typeface="Times"/>
              </a:rPr>
              <a:t>B</a:t>
            </a:r>
            <a:r>
              <a:rPr lang="fr-FR" b="1">
                <a:latin typeface="Times"/>
                <a:cs typeface="Times"/>
              </a:rPr>
              <a:t> = 0.73 ± 0.45 K</a:t>
            </a:r>
          </a:p>
          <a:p>
            <a:r>
              <a:rPr lang="fr-FR" b="1" i="1">
                <a:latin typeface="Times"/>
                <a:cs typeface="Times"/>
              </a:rPr>
              <a:t>(Syshchenko et al. PRL 2010)</a:t>
            </a:r>
          </a:p>
          <a:p>
            <a:endParaRPr lang="fr-FR" b="1" i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Even the lowest energy states are higher than in the liquid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the concentration of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on dislocations </a:t>
            </a:r>
          </a:p>
          <a:p>
            <a:r>
              <a:rPr lang="fr-FR" b="1">
                <a:latin typeface="Times"/>
                <a:cs typeface="Times"/>
              </a:rPr>
              <a:t>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d</a:t>
            </a:r>
            <a:r>
              <a:rPr lang="fr-FR" b="1">
                <a:latin typeface="Times"/>
                <a:cs typeface="Times"/>
              </a:rPr>
              <a:t> &lt; 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= 4 10</a:t>
            </a:r>
            <a:r>
              <a:rPr lang="fr-FR" b="1" baseline="30000">
                <a:latin typeface="Times"/>
                <a:cs typeface="Times"/>
              </a:rPr>
              <a:t>-10</a:t>
            </a:r>
          </a:p>
          <a:p>
            <a:r>
              <a:rPr lang="fr-FR" b="1">
                <a:latin typeface="Times"/>
                <a:cs typeface="Times"/>
              </a:rPr>
              <a:t>the maximum distance between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on dislocations is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 = a/X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 baseline="30000">
                <a:solidFill>
                  <a:srgbClr val="0000FF"/>
                </a:solidFill>
                <a:latin typeface="Times"/>
                <a:cs typeface="Times"/>
              </a:rPr>
              <a:t>d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 &gt; 100 cm</a:t>
            </a:r>
          </a:p>
          <a:p>
            <a:r>
              <a:rPr lang="fr-FR" b="1">
                <a:latin typeface="Times"/>
                <a:cs typeface="Times"/>
              </a:rPr>
              <a:t>while the cell width is 1 cm</a:t>
            </a:r>
          </a:p>
          <a:p>
            <a:r>
              <a:rPr lang="fr-FR" b="1">
                <a:latin typeface="Times"/>
                <a:cs typeface="Times"/>
              </a:rPr>
              <a:t>=&gt; with a dislocation density of order 100 cm</a:t>
            </a:r>
            <a:r>
              <a:rPr lang="fr-FR" b="1" baseline="30000">
                <a:latin typeface="Times"/>
                <a:cs typeface="Times"/>
              </a:rPr>
              <a:t>-2</a:t>
            </a:r>
            <a:r>
              <a:rPr lang="fr-FR" b="1">
                <a:latin typeface="Times"/>
                <a:cs typeface="Times"/>
              </a:rPr>
              <a:t>, there is 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at most one </a:t>
            </a:r>
            <a:r>
              <a:rPr lang="fr-FR" b="1" baseline="3000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He atom on the whole dislocation network</a:t>
            </a:r>
            <a:endParaRPr lang="fr-FR" b="1">
              <a:latin typeface="Times"/>
              <a:cs typeface="Times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4323724" y="1540930"/>
            <a:ext cx="4499375" cy="2566895"/>
          </a:xfrm>
          <a:custGeom>
            <a:avLst/>
            <a:gdLst>
              <a:gd name="connsiteX0" fmla="*/ 0 w 4499375"/>
              <a:gd name="connsiteY0" fmla="*/ 0 h 2566895"/>
              <a:gd name="connsiteX1" fmla="*/ 1134977 w 4499375"/>
              <a:gd name="connsiteY1" fmla="*/ 13510 h 2566895"/>
              <a:gd name="connsiteX2" fmla="*/ 1134977 w 4499375"/>
              <a:gd name="connsiteY2" fmla="*/ 1296957 h 2566895"/>
              <a:gd name="connsiteX3" fmla="*/ 1999722 w 4499375"/>
              <a:gd name="connsiteY3" fmla="*/ 1296957 h 2566895"/>
              <a:gd name="connsiteX4" fmla="*/ 1986210 w 4499375"/>
              <a:gd name="connsiteY4" fmla="*/ 13510 h 2566895"/>
              <a:gd name="connsiteX5" fmla="*/ 2905002 w 4499375"/>
              <a:gd name="connsiteY5" fmla="*/ 27020 h 2566895"/>
              <a:gd name="connsiteX6" fmla="*/ 2905002 w 4499375"/>
              <a:gd name="connsiteY6" fmla="*/ 2566895 h 2566895"/>
              <a:gd name="connsiteX7" fmla="*/ 3796770 w 4499375"/>
              <a:gd name="connsiteY7" fmla="*/ 2553385 h 2566895"/>
              <a:gd name="connsiteX8" fmla="*/ 3796770 w 4499375"/>
              <a:gd name="connsiteY8" fmla="*/ 13510 h 2566895"/>
              <a:gd name="connsiteX9" fmla="*/ 4499375 w 4499375"/>
              <a:gd name="connsiteY9" fmla="*/ 13510 h 256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9375" h="2566895">
                <a:moveTo>
                  <a:pt x="0" y="0"/>
                </a:moveTo>
                <a:lnTo>
                  <a:pt x="1134977" y="13510"/>
                </a:lnTo>
                <a:lnTo>
                  <a:pt x="1134977" y="1296957"/>
                </a:lnTo>
                <a:lnTo>
                  <a:pt x="1999722" y="1296957"/>
                </a:lnTo>
                <a:lnTo>
                  <a:pt x="1986210" y="13510"/>
                </a:lnTo>
                <a:lnTo>
                  <a:pt x="2905002" y="27020"/>
                </a:lnTo>
                <a:lnTo>
                  <a:pt x="2905002" y="2566895"/>
                </a:lnTo>
                <a:lnTo>
                  <a:pt x="3796770" y="2553385"/>
                </a:lnTo>
                <a:lnTo>
                  <a:pt x="3796770" y="13510"/>
                </a:lnTo>
                <a:lnTo>
                  <a:pt x="4499375" y="1351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458701" y="2107556"/>
            <a:ext cx="864745" cy="151311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323724" y="114834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bulk solid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31714" y="3589090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dislocations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275746" y="3697171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liquid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5148064" y="4652963"/>
            <a:ext cx="3638749" cy="1291425"/>
            <a:chOff x="5148064" y="1581256"/>
            <a:chExt cx="3638749" cy="1291425"/>
          </a:xfrm>
        </p:grpSpPr>
        <p:grpSp>
          <p:nvGrpSpPr>
            <p:cNvPr id="12" name="Groupe 72"/>
            <p:cNvGrpSpPr/>
            <p:nvPr/>
          </p:nvGrpSpPr>
          <p:grpSpPr>
            <a:xfrm>
              <a:off x="5148064" y="2492904"/>
              <a:ext cx="2625824" cy="72000"/>
              <a:chOff x="5508104" y="2204872"/>
              <a:chExt cx="2625824" cy="72000"/>
            </a:xfrm>
          </p:grpSpPr>
          <p:sp>
            <p:nvSpPr>
              <p:cNvPr id="18" name="Ellipse 17"/>
              <p:cNvSpPr/>
              <p:nvPr/>
            </p:nvSpPr>
            <p:spPr>
              <a:xfrm>
                <a:off x="5508104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56521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58045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956928" y="2204872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61093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62617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6410672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65546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67070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68594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7011896" y="2204872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71642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7308304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74523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76047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77571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79095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Ellipse 34"/>
              <p:cNvSpPr/>
              <p:nvPr/>
            </p:nvSpPr>
            <p:spPr>
              <a:xfrm>
                <a:off x="80619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Connecteur droit avec flèche 12"/>
            <p:cNvCxnSpPr/>
            <p:nvPr/>
          </p:nvCxnSpPr>
          <p:spPr>
            <a:xfrm>
              <a:off x="5580112" y="2348880"/>
              <a:ext cx="1152128" cy="1588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5148064" y="2564904"/>
              <a:ext cx="271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a</a:t>
              </a:r>
              <a:endParaRPr lang="en-US" sz="1400" dirty="0">
                <a:latin typeface="+mn-lt"/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148088" y="2635324"/>
              <a:ext cx="216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5964844" y="1984006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Times"/>
                  <a:cs typeface="Times"/>
                </a:rPr>
                <a:t>L</a:t>
              </a:r>
              <a:r>
                <a:rPr lang="en-US" b="1" baseline="-25000" dirty="0" smtClean="0">
                  <a:solidFill>
                    <a:srgbClr val="0000FF"/>
                  </a:solidFill>
                  <a:latin typeface="Times"/>
                  <a:cs typeface="Times"/>
                </a:rPr>
                <a:t>i</a:t>
              </a:r>
              <a:endParaRPr lang="en-US" b="1" baseline="-25000" dirty="0">
                <a:solidFill>
                  <a:srgbClr val="0000FF"/>
                </a:solidFill>
                <a:latin typeface="Times"/>
                <a:cs typeface="Times"/>
              </a:endParaRPr>
            </a:p>
          </p:txBody>
        </p:sp>
        <p:graphicFrame>
          <p:nvGraphicFramePr>
            <p:cNvPr id="17" name="Object 8"/>
            <p:cNvGraphicFramePr>
              <a:graphicFrameLocks noChangeAspect="1"/>
            </p:cNvGraphicFramePr>
            <p:nvPr/>
          </p:nvGraphicFramePr>
          <p:xfrm>
            <a:off x="7808913" y="1581256"/>
            <a:ext cx="977900" cy="754062"/>
          </p:xfrm>
          <a:graphic>
            <a:graphicData uri="http://schemas.openxmlformats.org/presentationml/2006/ole">
              <p:oleObj spid="_x0000_s24578" name="Équation" r:id="rId3" imgW="533400" imgH="406400" progId="Equation.3">
                <p:embed/>
              </p:oleObj>
            </a:graphicData>
          </a:graphic>
        </p:graphicFrame>
      </p:grpSp>
      <p:sp>
        <p:nvSpPr>
          <p:cNvPr id="36" name="ZoneTexte 35"/>
          <p:cNvSpPr txBox="1"/>
          <p:nvPr/>
        </p:nvSpPr>
        <p:spPr>
          <a:xfrm>
            <a:off x="6549628" y="5748513"/>
            <a:ext cx="54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He</a:t>
            </a:r>
            <a:endParaRPr lang="en-US" b="1" baseline="-25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458701" y="5759722"/>
            <a:ext cx="54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He</a:t>
            </a:r>
            <a:endParaRPr lang="en-US" b="1" baseline="-25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cxnSp>
        <p:nvCxnSpPr>
          <p:cNvPr id="39" name="Connecteur droit avec flèche 38"/>
          <p:cNvCxnSpPr/>
          <p:nvPr/>
        </p:nvCxnSpPr>
        <p:spPr>
          <a:xfrm rot="5400000">
            <a:off x="4506341" y="2181860"/>
            <a:ext cx="1283447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rot="5400000">
            <a:off x="7088634" y="2823584"/>
            <a:ext cx="2566897" cy="15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4391284" y="1963420"/>
            <a:ext cx="754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Times"/>
                <a:cs typeface="Times"/>
              </a:rPr>
              <a:t>0.73 K</a:t>
            </a:r>
            <a:endParaRPr lang="en-US" sz="1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8328893" y="2485152"/>
            <a:ext cx="85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Times"/>
                <a:cs typeface="Times"/>
              </a:rPr>
              <a:t>1.359 K</a:t>
            </a:r>
            <a:endParaRPr lang="en-US" sz="1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443" y="90134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14268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high quality single crystals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9712" y="1508480"/>
            <a:ext cx="3055938" cy="2862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1st  warm up: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the stiffness increases 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a variation opposite to all previous observations 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- some </a:t>
            </a:r>
            <a:r>
              <a:rPr lang="fr-FR" b="1" i="1" baseline="30000">
                <a:solidFill>
                  <a:srgbClr val="000090"/>
                </a:solidFill>
                <a:latin typeface="Times" pitchFamily="-111" charset="0"/>
              </a:rPr>
              <a:t>3</a:t>
            </a: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He come out of the liquid and strongly bind to dislocations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- slanted dislocations may also fall in Peierls potential valleys (Kuklov et al. 2010)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4370803"/>
            <a:ext cx="305593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1st cool down: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with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inside the crystal, dislocations get pinned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 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the stiffness increases again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6200" y="893806"/>
            <a:ext cx="32111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7F7F7F"/>
                </a:solidFill>
                <a:latin typeface="Times" pitchFamily="-111" charset="0"/>
              </a:rPr>
              <a:t>freshly grown X5a is soft</a:t>
            </a:r>
          </a:p>
          <a:p>
            <a:pPr algn="l">
              <a:defRPr/>
            </a:pPr>
            <a:r>
              <a:rPr lang="fr-FR" b="1" i="1">
                <a:solidFill>
                  <a:srgbClr val="7F7F7F"/>
                </a:solidFill>
                <a:latin typeface="Times" pitchFamily="-111" charset="0"/>
              </a:rPr>
              <a:t>17.6 instead of 19.2 +/- 0.2 kHz</a:t>
            </a:r>
            <a:endParaRPr lang="fr-FR">
              <a:solidFill>
                <a:srgbClr val="7F7F7F"/>
              </a:solidFill>
              <a:latin typeface="Times" pitchFamily="-105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7528" y="5638682"/>
            <a:ext cx="63921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successive T cycles: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the res. freq. varies between 18 and 19.4 kHz</a:t>
            </a:r>
          </a:p>
          <a:p>
            <a:pPr>
              <a:defRPr/>
            </a:pPr>
            <a:r>
              <a:rPr lang="fr-FR" b="1" i="1">
                <a:latin typeface="Times" pitchFamily="-111" charset="0"/>
              </a:rPr>
              <a:t>the amount of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in the crystal should depend on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 the highest T reached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19" y="104995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the stiff state at low T is not stable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6200" y="1661725"/>
            <a:ext cx="343921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at  20 mK,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do not stay bound on dislocations</a:t>
            </a:r>
          </a:p>
          <a:p>
            <a:pPr algn="l">
              <a:defRPr/>
            </a:pPr>
            <a:endParaRPr lang="fr-FR" b="1" i="1"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the stiff state relaxes to the soft state with a time constant of order 100 hrs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probably because </a:t>
            </a:r>
            <a:r>
              <a:rPr lang="fr-FR" b="1" i="1" baseline="30000">
                <a:solidFill>
                  <a:srgbClr val="FF0000"/>
                </a:solidFill>
                <a:latin typeface="Times" pitchFamily="-111" charset="0"/>
              </a:rPr>
              <a:t>3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He atoms escape from dislocations with a probability ~ exp(-E</a:t>
            </a:r>
            <a:r>
              <a:rPr lang="fr-FR" b="1" i="1" baseline="-25000">
                <a:solidFill>
                  <a:srgbClr val="FF0000"/>
                </a:solidFill>
                <a:latin typeface="Times" pitchFamily="-111" charset="0"/>
              </a:rPr>
              <a:t>B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/T) and finally reach the liquid </a:t>
            </a:r>
          </a:p>
          <a:p>
            <a:pPr algn="l">
              <a:defRPr/>
            </a:pPr>
            <a:endParaRPr lang="fr-FR" b="1" i="1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latin typeface="Times" pitchFamily="-111" charset="0"/>
              </a:rPr>
              <a:t>much faster in the presence of mechanical vibrations</a:t>
            </a:r>
            <a:endParaRPr lang="fr-FR" b="1" i="1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0163" y="304801"/>
            <a:ext cx="76475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a high quality crystal annealed at 950 mK : X5b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8631" y="1304925"/>
            <a:ext cx="332386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/>
                <a:cs typeface="Times"/>
              </a:rPr>
              <a:t>after annealing at 0.95K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the resonance freqency is now reduced to 15.9 kHz at high T</a:t>
            </a:r>
          </a:p>
          <a:p>
            <a:pPr algn="l">
              <a:defRPr/>
            </a:pPr>
            <a:endParaRPr lang="fr-FR" b="1" i="1">
              <a:solidFill>
                <a:schemeClr val="tx2"/>
              </a:solidFill>
              <a:latin typeface="Times"/>
              <a:cs typeface="Times"/>
            </a:endParaRP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/>
                <a:cs typeface="Times"/>
              </a:rPr>
              <a:t>According to Maris'calculations,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this corresponds to c</a:t>
            </a:r>
            <a:r>
              <a:rPr lang="fr-FR" b="1" i="1" baseline="-25000">
                <a:solidFill>
                  <a:srgbClr val="FF0000"/>
                </a:solidFill>
                <a:latin typeface="Times"/>
                <a:cs typeface="Times"/>
              </a:rPr>
              <a:t>44</a:t>
            </a: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 being reduced to 14% of its normal value.</a:t>
            </a:r>
            <a:br>
              <a:rPr lang="fr-FR" b="1" i="1">
                <a:solidFill>
                  <a:srgbClr val="FF0000"/>
                </a:solidFill>
                <a:latin typeface="Times"/>
                <a:cs typeface="Times"/>
              </a:rPr>
            </a:b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a mosaic structure improved by the annealing</a:t>
            </a:r>
          </a:p>
          <a:p>
            <a:pPr algn="l">
              <a:defRPr/>
            </a:pPr>
            <a:endParaRPr lang="fr-FR" b="1" i="1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8631" y="4269151"/>
            <a:ext cx="2806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The T-dependence varies as a function of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- cooling rate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- vibration level (1K pot)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8631" y="5712125"/>
            <a:ext cx="2806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regrowth at 1.21K produces disorder (P</a:t>
            </a:r>
            <a:r>
              <a:rPr lang="fr-FR" b="1" i="1" baseline="-25000">
                <a:latin typeface="Times" pitchFamily="-111" charset="0"/>
              </a:rPr>
              <a:t>m</a:t>
            </a:r>
            <a:r>
              <a:rPr lang="fr-FR" b="1" i="1">
                <a:latin typeface="Times" pitchFamily="-111" charset="0"/>
              </a:rPr>
              <a:t>(T) now varies)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- weaker softening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3505200" y="1168400"/>
            <a:ext cx="5638800" cy="5384800"/>
            <a:chOff x="3505200" y="1168400"/>
            <a:chExt cx="5638800" cy="5384800"/>
          </a:xfrm>
        </p:grpSpPr>
        <p:pic>
          <p:nvPicPr>
            <p:cNvPr id="3" name="Image 2" descr="f(T)-X5b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5200" y="1168400"/>
              <a:ext cx="5638800" cy="5384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377770" y="1467045"/>
              <a:ext cx="4553422" cy="43786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1"/>
          <p:cNvSpPr>
            <a:spLocks noGrp="1"/>
          </p:cNvSpPr>
          <p:nvPr>
            <p:ph type="title"/>
          </p:nvPr>
        </p:nvSpPr>
        <p:spPr>
          <a:xfrm>
            <a:off x="152400" y="247458"/>
            <a:ext cx="3697782" cy="652739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>
                <a:solidFill>
                  <a:schemeClr val="tx1"/>
                </a:solidFill>
                <a:latin typeface="Times"/>
                <a:ea typeface="ＭＳ Ｐゴシック" pitchFamily="-105" charset="-128"/>
                <a:cs typeface="Times"/>
              </a:rPr>
              <a:t>a mosaic structure</a:t>
            </a:r>
            <a:endParaRPr lang="fr-FR" sz="2800" b="1">
              <a:solidFill>
                <a:srgbClr val="FF0000"/>
              </a:solidFill>
              <a:latin typeface="Times"/>
              <a:ea typeface="ＭＳ Ｐゴシック" pitchFamily="-105" charset="-128"/>
              <a:cs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865" y="1161659"/>
            <a:ext cx="3850182" cy="286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According to J. Friedel 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(see "Dislocations", Oxford U. Press)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a network of single dislocation lines would only allow ~ 5% change in the shear modulus c44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 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The change may increase 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up to 100% </a:t>
            </a: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and c44 vanish 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in the case of a mosaic structure </a:t>
            </a: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where dislocations group together in low angle grain boundaries</a:t>
            </a:r>
            <a:endParaRPr lang="fr-FR">
              <a:solidFill>
                <a:srgbClr val="000000"/>
              </a:solidFill>
              <a:latin typeface="Times" pitchFamily="-105" charset="0"/>
            </a:endParaRPr>
          </a:p>
        </p:txBody>
      </p:sp>
      <p:grpSp>
        <p:nvGrpSpPr>
          <p:cNvPr id="8" name="Groupe 79"/>
          <p:cNvGrpSpPr>
            <a:grpSpLocks/>
          </p:cNvGrpSpPr>
          <p:nvPr/>
        </p:nvGrpSpPr>
        <p:grpSpPr bwMode="auto">
          <a:xfrm rot="21180000">
            <a:off x="4884140" y="784344"/>
            <a:ext cx="1806833" cy="1879180"/>
            <a:chOff x="5645075" y="3204911"/>
            <a:chExt cx="1806833" cy="1879727"/>
          </a:xfrm>
        </p:grpSpPr>
        <p:cxnSp>
          <p:nvCxnSpPr>
            <p:cNvPr id="39" name="Connecteur droit 38"/>
            <p:cNvCxnSpPr/>
            <p:nvPr/>
          </p:nvCxnSpPr>
          <p:spPr>
            <a:xfrm rot="5400000">
              <a:off x="4825783" y="4109529"/>
              <a:ext cx="17928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rot="5400000">
              <a:off x="5224614" y="4152504"/>
              <a:ext cx="18642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rot="10800000">
              <a:off x="5651534" y="3293868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rot="10800000">
              <a:off x="5648658" y="4503030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rot="5400000">
              <a:off x="6444681" y="4148454"/>
              <a:ext cx="18722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5400000">
              <a:off x="5691777" y="4116700"/>
              <a:ext cx="17928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10800000">
              <a:off x="5651469" y="4076205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rot="10800000">
              <a:off x="5651708" y="3644265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rot="5400000">
              <a:off x="6044275" y="4105286"/>
              <a:ext cx="18007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10800000">
              <a:off x="5645075" y="493615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80"/>
          <p:cNvGrpSpPr>
            <a:grpSpLocks/>
          </p:cNvGrpSpPr>
          <p:nvPr/>
        </p:nvGrpSpPr>
        <p:grpSpPr bwMode="auto">
          <a:xfrm rot="420000">
            <a:off x="6902296" y="784382"/>
            <a:ext cx="1807415" cy="1877024"/>
            <a:chOff x="5644460" y="3205916"/>
            <a:chExt cx="1807415" cy="1877571"/>
          </a:xfrm>
        </p:grpSpPr>
        <p:cxnSp>
          <p:nvCxnSpPr>
            <p:cNvPr id="29" name="Connecteur droit 28"/>
            <p:cNvCxnSpPr/>
            <p:nvPr/>
          </p:nvCxnSpPr>
          <p:spPr>
            <a:xfrm rot="5400000">
              <a:off x="4826532" y="4116544"/>
              <a:ext cx="17928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>
              <a:off x="5217316" y="4151353"/>
              <a:ext cx="18642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10800000">
              <a:off x="5645629" y="3288338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10800000">
              <a:off x="5651435" y="450833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rot="5400000">
              <a:off x="6442139" y="4142020"/>
              <a:ext cx="18722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rot="5400000">
              <a:off x="5686224" y="4110148"/>
              <a:ext cx="17928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rot="10800000">
              <a:off x="5644507" y="4074020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rot="10800000">
              <a:off x="5644460" y="3643657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rot="5400000">
              <a:off x="6039329" y="4113488"/>
              <a:ext cx="18007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rot="10800000">
              <a:off x="5651675" y="494027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121"/>
          <p:cNvGrpSpPr>
            <a:grpSpLocks/>
          </p:cNvGrpSpPr>
          <p:nvPr/>
        </p:nvGrpSpPr>
        <p:grpSpPr bwMode="auto">
          <a:xfrm>
            <a:off x="6707163" y="791911"/>
            <a:ext cx="144015" cy="107950"/>
            <a:chOff x="6858000" y="5553248"/>
            <a:chExt cx="144015" cy="108000"/>
          </a:xfrm>
        </p:grpSpPr>
        <p:cxnSp>
          <p:nvCxnSpPr>
            <p:cNvPr id="27" name="Connecteur droit 26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127"/>
          <p:cNvGrpSpPr>
            <a:grpSpLocks/>
          </p:cNvGrpSpPr>
          <p:nvPr/>
        </p:nvGrpSpPr>
        <p:grpSpPr bwMode="auto">
          <a:xfrm>
            <a:off x="6707163" y="1692024"/>
            <a:ext cx="144015" cy="107950"/>
            <a:chOff x="6858000" y="5553248"/>
            <a:chExt cx="144015" cy="108000"/>
          </a:xfrm>
        </p:grpSpPr>
        <p:cxnSp>
          <p:nvCxnSpPr>
            <p:cNvPr id="23" name="Connecteur droit 22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30"/>
          <p:cNvGrpSpPr>
            <a:grpSpLocks/>
          </p:cNvGrpSpPr>
          <p:nvPr/>
        </p:nvGrpSpPr>
        <p:grpSpPr bwMode="auto">
          <a:xfrm>
            <a:off x="6735073" y="2619330"/>
            <a:ext cx="144015" cy="107950"/>
            <a:chOff x="6858000" y="5553248"/>
            <a:chExt cx="144015" cy="108000"/>
          </a:xfrm>
        </p:grpSpPr>
        <p:cxnSp>
          <p:nvCxnSpPr>
            <p:cNvPr id="21" name="Connecteur droit 20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7031710" y="49653"/>
          <a:ext cx="703495" cy="669233"/>
        </p:xfrm>
        <a:graphic>
          <a:graphicData uri="http://schemas.openxmlformats.org/presentationml/2006/ole">
            <p:oleObj spid="_x0000_s44034" name="Équation" r:id="rId3" imgW="406080" imgH="393480" progId="Equation.3">
              <p:embed/>
            </p:oleObj>
          </a:graphicData>
        </a:graphic>
      </p:graphicFrame>
      <p:cxnSp>
        <p:nvCxnSpPr>
          <p:cNvPr id="16" name="Connecteur droit 15"/>
          <p:cNvCxnSpPr/>
          <p:nvPr/>
        </p:nvCxnSpPr>
        <p:spPr>
          <a:xfrm rot="16200000" flipH="1">
            <a:off x="6432006" y="1287584"/>
            <a:ext cx="996630" cy="28149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496472" y="2774699"/>
            <a:ext cx="1846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grpSp>
        <p:nvGrpSpPr>
          <p:cNvPr id="58" name="Grouper 57"/>
          <p:cNvGrpSpPr/>
          <p:nvPr/>
        </p:nvGrpSpPr>
        <p:grpSpPr>
          <a:xfrm>
            <a:off x="4259486" y="2846470"/>
            <a:ext cx="4713565" cy="1104771"/>
            <a:chOff x="4259486" y="2995080"/>
            <a:chExt cx="4713565" cy="1104771"/>
          </a:xfrm>
        </p:grpSpPr>
        <p:sp>
          <p:nvSpPr>
            <p:cNvPr id="20" name="ZoneTexte 19"/>
            <p:cNvSpPr txBox="1"/>
            <p:nvPr/>
          </p:nvSpPr>
          <p:spPr>
            <a:xfrm>
              <a:off x="4259486" y="3176521"/>
              <a:ext cx="471356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Times"/>
                  <a:cs typeface="Times"/>
                </a:rPr>
                <a:t>                              where         is the density of</a:t>
              </a:r>
            </a:p>
            <a:p>
              <a:pPr>
                <a:defRPr/>
              </a:pPr>
              <a:endParaRPr lang="en-US" b="1" dirty="0">
                <a:latin typeface="Times"/>
                <a:cs typeface="Times"/>
              </a:endParaRPr>
            </a:p>
            <a:p>
              <a:pPr>
                <a:defRPr/>
              </a:pPr>
              <a:r>
                <a:rPr lang="en-US" b="1" dirty="0">
                  <a:latin typeface="Times"/>
                  <a:cs typeface="Times"/>
                </a:rPr>
                <a:t> </a:t>
              </a:r>
              <a:r>
                <a:rPr lang="en-US" b="1" dirty="0" smtClean="0">
                  <a:latin typeface="Times"/>
                  <a:cs typeface="Times"/>
                </a:rPr>
                <a:t>dislocations in the low angle grain boundary</a:t>
              </a:r>
              <a:endParaRPr lang="en-US" b="1" dirty="0">
                <a:latin typeface="Times"/>
                <a:cs typeface="Times"/>
              </a:endParaRPr>
            </a:p>
          </p:txBody>
        </p:sp>
        <p:graphicFrame>
          <p:nvGraphicFramePr>
            <p:cNvPr id="18" name="Object 4"/>
            <p:cNvGraphicFramePr>
              <a:graphicFrameLocks noChangeAspect="1"/>
            </p:cNvGraphicFramePr>
            <p:nvPr/>
          </p:nvGraphicFramePr>
          <p:xfrm>
            <a:off x="4509415" y="2995080"/>
            <a:ext cx="1423329" cy="765354"/>
          </p:xfrm>
          <a:graphic>
            <a:graphicData uri="http://schemas.openxmlformats.org/presentationml/2006/ole">
              <p:oleObj spid="_x0000_s44035" name="Équation" r:id="rId4" imgW="711000" imgH="393480" progId="Equation.3">
                <p:embed/>
              </p:oleObj>
            </a:graphicData>
          </a:graphic>
        </p:graphicFrame>
        <p:graphicFrame>
          <p:nvGraphicFramePr>
            <p:cNvPr id="19" name="Object 6"/>
            <p:cNvGraphicFramePr>
              <a:graphicFrameLocks noChangeAspect="1"/>
            </p:cNvGraphicFramePr>
            <p:nvPr/>
          </p:nvGraphicFramePr>
          <p:xfrm>
            <a:off x="6739889" y="3072359"/>
            <a:ext cx="291821" cy="674209"/>
          </p:xfrm>
          <a:graphic>
            <a:graphicData uri="http://schemas.openxmlformats.org/presentationml/2006/ole">
              <p:oleObj spid="_x0000_s44036" name="Équation" r:id="rId5" imgW="164880" imgH="393480" progId="Equation.3">
                <p:embed/>
              </p:oleObj>
            </a:graphicData>
          </a:graphic>
        </p:graphicFrame>
      </p:grpSp>
      <p:sp>
        <p:nvSpPr>
          <p:cNvPr id="49" name="ZoneTexte 48"/>
          <p:cNvSpPr txBox="1"/>
          <p:nvPr/>
        </p:nvSpPr>
        <p:spPr>
          <a:xfrm>
            <a:off x="6989939" y="1117201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d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 cstate="print"/>
          <a:srcRect t="51989"/>
          <a:stretch>
            <a:fillRect/>
          </a:stretch>
        </p:blipFill>
        <p:spPr bwMode="auto">
          <a:xfrm>
            <a:off x="553320" y="4321456"/>
            <a:ext cx="3706166" cy="206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3240" y="4321456"/>
            <a:ext cx="2516213" cy="196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ZoneTexte 55"/>
          <p:cNvSpPr txBox="1"/>
          <p:nvPr/>
        </p:nvSpPr>
        <p:spPr>
          <a:xfrm>
            <a:off x="1283605" y="6394691"/>
            <a:ext cx="227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Iwasa et al. JLTP 1995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5446117" y="6386175"/>
            <a:ext cx="295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Burns et al. Phys Rev. B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astonishing </a:t>
            </a:r>
            <a:r>
              <a:rPr lang="fr-FR" sz="2400" b="1">
                <a:solidFill>
                  <a:srgbClr val="FF0000"/>
                </a:solidFill>
                <a:latin typeface="Times" pitchFamily="-112" charset="0"/>
              </a:rPr>
              <a:t>quantum plasticity</a:t>
            </a:r>
            <a:r>
              <a:rPr lang="fr-FR" sz="2400" b="1">
                <a:latin typeface="Times" pitchFamily="-112" charset="0"/>
              </a:rPr>
              <a:t> in high quality </a:t>
            </a:r>
            <a:r>
              <a:rPr lang="fr-FR" sz="2400" b="1" baseline="30000">
                <a:latin typeface="Times" pitchFamily="-112" charset="0"/>
              </a:rPr>
              <a:t>4</a:t>
            </a:r>
            <a:r>
              <a:rPr lang="fr-FR" sz="2400" b="1">
                <a:latin typeface="Times" pitchFamily="-112" charset="0"/>
              </a:rPr>
              <a:t>He crystals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0769" y="2035443"/>
            <a:ext cx="877676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86% reduction in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means that the strain is dominated by the motion of dislocations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Symbol" charset="2"/>
                <a:cs typeface="Symbol" charset="2"/>
              </a:rPr>
              <a:t>s</a:t>
            </a:r>
            <a:r>
              <a:rPr lang="fr-FR" b="1">
                <a:latin typeface="Times"/>
                <a:cs typeface="Times"/>
              </a:rPr>
              <a:t> =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(</a:t>
            </a:r>
            <a:r>
              <a:rPr lang="fr-FR" b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+ 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d</a:t>
            </a:r>
            <a:r>
              <a:rPr lang="fr-FR" b="1">
                <a:latin typeface="Times"/>
                <a:cs typeface="Times"/>
              </a:rPr>
              <a:t>) where there is 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a lattice contribution </a:t>
            </a:r>
            <a:r>
              <a:rPr lang="fr-FR" b="1">
                <a:latin typeface="Times"/>
                <a:cs typeface="Times"/>
              </a:rPr>
              <a:t>and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a dislocation contribution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a large dislocation motion leads to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a large strain 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d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>
                <a:latin typeface="Times"/>
                <a:cs typeface="Times"/>
              </a:rPr>
              <a:t>and consequently to</a:t>
            </a:r>
          </a:p>
          <a:p>
            <a:r>
              <a:rPr lang="fr-FR" b="1">
                <a:latin typeface="Times"/>
                <a:cs typeface="Times"/>
              </a:rPr>
              <a:t> a small effective shear modulus, as observed in the experiment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407349" y="4247077"/>
            <a:ext cx="7782186" cy="2880000"/>
            <a:chOff x="407349" y="4247077"/>
            <a:chExt cx="7782186" cy="2880000"/>
          </a:xfrm>
        </p:grpSpPr>
        <p:sp>
          <p:nvSpPr>
            <p:cNvPr id="4" name="ZoneTexte 3"/>
            <p:cNvSpPr txBox="1"/>
            <p:nvPr/>
          </p:nvSpPr>
          <p:spPr>
            <a:xfrm>
              <a:off x="407349" y="4247077"/>
              <a:ext cx="768435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how large ?</a:t>
              </a:r>
            </a:p>
            <a:p>
              <a:r>
                <a:rPr lang="fr-FR" b="1">
                  <a:latin typeface="Times"/>
                  <a:cs typeface="Times"/>
                </a:rPr>
                <a:t>with </a:t>
              </a:r>
              <a:r>
                <a:rPr lang="fr-FR" b="1">
                  <a:latin typeface="Symbol" charset="2"/>
                  <a:cs typeface="Symbol" charset="2"/>
                </a:rPr>
                <a:t>e = 10</a:t>
              </a:r>
              <a:r>
                <a:rPr lang="fr-FR" b="1" baseline="30000">
                  <a:latin typeface="Symbol" charset="2"/>
                  <a:cs typeface="Symbol" charset="2"/>
                </a:rPr>
                <a:t>-8 </a:t>
              </a:r>
              <a:r>
                <a:rPr lang="fr-FR" b="1">
                  <a:latin typeface="Times"/>
                  <a:cs typeface="Times"/>
                </a:rPr>
                <a:t>and (</a:t>
              </a:r>
              <a:r>
                <a:rPr lang="fr-FR" b="1">
                  <a:latin typeface="Symbol" charset="2"/>
                  <a:cs typeface="Symbol" charset="2"/>
                </a:rPr>
                <a:t>e</a:t>
              </a:r>
              <a:r>
                <a:rPr lang="fr-FR" b="1" baseline="-25000">
                  <a:latin typeface="Times"/>
                  <a:cs typeface="Times"/>
                </a:rPr>
                <a:t>l</a:t>
              </a:r>
              <a:r>
                <a:rPr lang="fr-FR" b="1">
                  <a:latin typeface="Times"/>
                  <a:cs typeface="Times"/>
                </a:rPr>
                <a:t> + </a:t>
              </a:r>
              <a:r>
                <a:rPr lang="fr-FR" b="1">
                  <a:latin typeface="Symbol" charset="2"/>
                  <a:cs typeface="Symbol" charset="2"/>
                </a:rPr>
                <a:t>e</a:t>
              </a:r>
              <a:r>
                <a:rPr lang="fr-FR" b="1" baseline="-25000">
                  <a:latin typeface="Times"/>
                  <a:cs typeface="Times"/>
                </a:rPr>
                <a:t>d</a:t>
              </a:r>
              <a:r>
                <a:rPr lang="fr-FR" b="1">
                  <a:latin typeface="Times"/>
                  <a:cs typeface="Times"/>
                </a:rPr>
                <a:t>) ~ </a:t>
              </a:r>
              <a:r>
                <a:rPr lang="fr-FR" b="1">
                  <a:solidFill>
                    <a:srgbClr val="0000FF"/>
                  </a:solidFill>
                  <a:latin typeface="Symbol" charset="2"/>
                  <a:cs typeface="Symbol" charset="2"/>
                </a:rPr>
                <a:t>e</a:t>
              </a:r>
              <a:r>
                <a:rPr lang="fr-FR" b="1" baseline="-25000">
                  <a:solidFill>
                    <a:srgbClr val="0000FF"/>
                  </a:solidFill>
                  <a:latin typeface="Times"/>
                  <a:cs typeface="Times"/>
                </a:rPr>
                <a:t>d </a:t>
              </a:r>
              <a:r>
                <a:rPr lang="fr-FR" b="1">
                  <a:solidFill>
                    <a:srgbClr val="0000FF"/>
                  </a:solidFill>
                  <a:latin typeface="Times"/>
                  <a:cs typeface="Times"/>
                </a:rPr>
                <a:t>= </a:t>
              </a:r>
              <a:r>
                <a:rPr lang="fr-FR" b="1">
                  <a:solidFill>
                    <a:srgbClr val="0000FF"/>
                  </a:solidFill>
                  <a:latin typeface="Symbol" charset="2"/>
                  <a:cs typeface="Symbol" charset="2"/>
                </a:rPr>
                <a:t>L</a:t>
              </a:r>
              <a:r>
                <a:rPr lang="fr-FR" b="1">
                  <a:solidFill>
                    <a:srgbClr val="0000FF"/>
                  </a:solidFill>
                  <a:latin typeface="Times"/>
                  <a:cs typeface="Times"/>
                </a:rPr>
                <a:t> A b</a:t>
              </a:r>
            </a:p>
            <a:p>
              <a:r>
                <a:rPr lang="fr-FR" b="1">
                  <a:latin typeface="Symbol" charset="2"/>
                  <a:cs typeface="Symbol" charset="2"/>
                </a:rPr>
                <a:t>L </a:t>
              </a:r>
              <a:r>
                <a:rPr lang="fr-FR" b="1">
                  <a:latin typeface="Times"/>
                  <a:cs typeface="Times"/>
                </a:rPr>
                <a:t>: dislocation density ~ 100 cm</a:t>
              </a:r>
              <a:r>
                <a:rPr lang="fr-FR" b="1" baseline="30000">
                  <a:latin typeface="Times"/>
                  <a:cs typeface="Times"/>
                </a:rPr>
                <a:t>-2</a:t>
              </a:r>
            </a:p>
            <a:p>
              <a:r>
                <a:rPr lang="fr-FR" b="1">
                  <a:latin typeface="Times"/>
                  <a:cs typeface="Times"/>
                </a:rPr>
                <a:t>A area scanned by the moving dislocation</a:t>
              </a:r>
            </a:p>
            <a:p>
              <a:r>
                <a:rPr lang="fr-FR" b="1">
                  <a:latin typeface="Times"/>
                  <a:cs typeface="Times"/>
                </a:rPr>
                <a:t>b : Burgers vector</a:t>
              </a:r>
            </a:p>
            <a:p>
              <a:r>
                <a:rPr lang="fr-FR" b="1">
                  <a:latin typeface="Times"/>
                  <a:cs typeface="Times"/>
                </a:rPr>
                <a:t>one finds that , under the applied acoustic field,</a:t>
              </a:r>
            </a:p>
            <a:p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the dislocations move 80 </a:t>
              </a:r>
              <a:r>
                <a:rPr lang="fr-FR" b="1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m at 16 kHz, meaning at typical velocities of 8 m/s</a:t>
              </a:r>
            </a:p>
            <a:p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motion by tunneling of their kinks</a:t>
              </a:r>
            </a:p>
          </p:txBody>
        </p:sp>
        <p:grpSp>
          <p:nvGrpSpPr>
            <p:cNvPr id="5" name="Grouper 4"/>
            <p:cNvGrpSpPr/>
            <p:nvPr/>
          </p:nvGrpSpPr>
          <p:grpSpPr>
            <a:xfrm>
              <a:off x="5309215" y="4247077"/>
              <a:ext cx="2880320" cy="2880000"/>
              <a:chOff x="395536" y="3695229"/>
              <a:chExt cx="2880320" cy="2880000"/>
            </a:xfrm>
          </p:grpSpPr>
          <p:sp>
            <p:nvSpPr>
              <p:cNvPr id="6" name="Corde 5"/>
              <p:cNvSpPr/>
              <p:nvPr/>
            </p:nvSpPr>
            <p:spPr>
              <a:xfrm>
                <a:off x="395536" y="3695229"/>
                <a:ext cx="2880320" cy="2880000"/>
              </a:xfrm>
              <a:prstGeom prst="chord">
                <a:avLst>
                  <a:gd name="adj1" fmla="val 12738166"/>
                  <a:gd name="adj2" fmla="val 1963644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Connecteur droit avec flèche 6"/>
              <p:cNvCxnSpPr/>
              <p:nvPr/>
            </p:nvCxnSpPr>
            <p:spPr>
              <a:xfrm>
                <a:off x="467544" y="4507532"/>
                <a:ext cx="266429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ZoneTexte 7"/>
              <p:cNvSpPr txBox="1"/>
              <p:nvPr/>
            </p:nvSpPr>
            <p:spPr>
              <a:xfrm>
                <a:off x="1594798" y="4427820"/>
                <a:ext cx="404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+mn-lt"/>
                  </a:rPr>
                  <a:t>Ln</a:t>
                </a:r>
                <a:endParaRPr lang="en-US" dirty="0">
                  <a:latin typeface="+mn-lt"/>
                </a:endParaRPr>
              </a:p>
            </p:txBody>
          </p:sp>
          <p:cxnSp>
            <p:nvCxnSpPr>
              <p:cNvPr id="9" name="Connecteur droit avec flèche 8"/>
              <p:cNvCxnSpPr>
                <a:stCxn id="6" idx="2"/>
              </p:cNvCxnSpPr>
              <p:nvPr/>
            </p:nvCxnSpPr>
            <p:spPr>
              <a:xfrm rot="5400000" flipH="1" flipV="1">
                <a:off x="1501303" y="4026765"/>
                <a:ext cx="665924" cy="28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/>
              <p:cNvSpPr txBox="1"/>
              <p:nvPr/>
            </p:nvSpPr>
            <p:spPr>
              <a:xfrm>
                <a:off x="1763688" y="3767237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δ</a:t>
                </a:r>
                <a:r>
                  <a:rPr lang="fr-FR" dirty="0" smtClean="0">
                    <a:latin typeface="+mn-lt"/>
                  </a:rPr>
                  <a:t>l</a:t>
                </a:r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12" name="ZoneTexte 11"/>
          <p:cNvSpPr txBox="1"/>
          <p:nvPr/>
        </p:nvSpPr>
        <p:spPr>
          <a:xfrm>
            <a:off x="8045519" y="3904382"/>
            <a:ext cx="508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rgbClr val="0000FF"/>
                </a:solidFill>
                <a:latin typeface="Times"/>
                <a:cs typeface="Times"/>
              </a:rPr>
              <a:t>A</a:t>
            </a:r>
          </a:p>
        </p:txBody>
      </p:sp>
      <p:cxnSp>
        <p:nvCxnSpPr>
          <p:cNvPr id="14" name="Connecteur droit avec flèche 13"/>
          <p:cNvCxnSpPr>
            <a:stCxn id="12" idx="1"/>
          </p:cNvCxnSpPr>
          <p:nvPr/>
        </p:nvCxnSpPr>
        <p:spPr>
          <a:xfrm rot="10800000" flipV="1">
            <a:off x="7377359" y="4104437"/>
            <a:ext cx="668161" cy="475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conclusion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3160" y="954556"/>
            <a:ext cx="7922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>
                <a:solidFill>
                  <a:srgbClr val="FF0000"/>
                </a:solidFill>
                <a:latin typeface="Times"/>
                <a:cs typeface="Times"/>
              </a:rPr>
              <a:t>4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He crystals are anomalously soft </a:t>
            </a:r>
            <a:r>
              <a:rPr lang="fr-FR" b="1">
                <a:latin typeface="Times"/>
                <a:cs typeface="Times"/>
              </a:rPr>
              <a:t>if their dislocations are mobile:</a:t>
            </a:r>
          </a:p>
          <a:p>
            <a:r>
              <a:rPr lang="fr-FR" b="1">
                <a:latin typeface="Times"/>
                <a:cs typeface="Times"/>
              </a:rPr>
              <a:t>- no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impurities</a:t>
            </a:r>
          </a:p>
          <a:p>
            <a:r>
              <a:rPr lang="fr-FR" b="1">
                <a:latin typeface="Times"/>
                <a:cs typeface="Times"/>
              </a:rPr>
              <a:t>- T &gt; Tc ~ 100mK where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impurities unbind but T &lt; 1K ( thermal damping)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93160" y="1998943"/>
            <a:ext cx="8520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high quality </a:t>
            </a:r>
            <a:r>
              <a:rPr lang="fr-FR" b="1" baseline="30000">
                <a:latin typeface="Times"/>
                <a:cs typeface="Times"/>
              </a:rPr>
              <a:t>4</a:t>
            </a:r>
            <a:r>
              <a:rPr lang="fr-FR" b="1">
                <a:latin typeface="Times"/>
                <a:cs typeface="Times"/>
              </a:rPr>
              <a:t>He crystals show a very large softening (up to 86% reduction in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),</a:t>
            </a:r>
          </a:p>
          <a:p>
            <a:r>
              <a:rPr lang="fr-FR" b="1">
                <a:latin typeface="Times"/>
                <a:cs typeface="Times"/>
              </a:rPr>
              <a:t>a consequence of the 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mosaic structure </a:t>
            </a:r>
            <a:r>
              <a:rPr lang="fr-FR" b="1">
                <a:latin typeface="Times"/>
                <a:cs typeface="Times"/>
              </a:rPr>
              <a:t>+ 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a very large mobility of dislocations at low 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6974" y="3900366"/>
            <a:ext cx="526579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relation with supersolidity ?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it is possible that mobile dislocations fluctuate 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and consequently do not allow the phase coherence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 necessary for the superfluidity of their cores</a:t>
            </a:r>
          </a:p>
          <a:p>
            <a:r>
              <a:rPr lang="fr-FR" b="1">
                <a:latin typeface="Times"/>
                <a:cs typeface="Times"/>
              </a:rPr>
              <a:t>to be checked by studying the rotational properties </a:t>
            </a:r>
          </a:p>
          <a:p>
            <a:r>
              <a:rPr lang="fr-FR" b="1">
                <a:latin typeface="Times"/>
                <a:cs typeface="Times"/>
              </a:rPr>
              <a:t>of crystals similar to those presented in this talk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5655" y="2799274"/>
            <a:ext cx="2929744" cy="390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a transparent cell for acoustic measurements</a:t>
            </a:r>
          </a:p>
        </p:txBody>
      </p:sp>
      <p:sp>
        <p:nvSpPr>
          <p:cNvPr id="630789" name="Text Box 5"/>
          <p:cNvSpPr txBox="1">
            <a:spLocks noChangeArrowheads="1"/>
          </p:cNvSpPr>
          <p:nvPr/>
        </p:nvSpPr>
        <p:spPr bwMode="auto">
          <a:xfrm>
            <a:off x="152400" y="1195970"/>
            <a:ext cx="3048000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 retangular hole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18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x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12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x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11 mm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3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in a copper plate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+  </a:t>
            </a:r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2 sapphire windows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, 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In rings and 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stainless steel clamps</a:t>
            </a:r>
          </a:p>
          <a:p>
            <a:pPr algn="l">
              <a:defRPr/>
            </a:pPr>
            <a:endParaRPr lang="fr-FR" b="1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fill line (0.1 mm ID) at the top</a:t>
            </a:r>
          </a:p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(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the cell is tilted</a:t>
            </a: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)</a:t>
            </a:r>
          </a:p>
          <a:p>
            <a:pPr algn="l">
              <a:defRPr/>
            </a:pPr>
            <a:endParaRPr lang="fr-FR" b="1" i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optical control of the crystal growth</a:t>
            </a:r>
          </a:p>
          <a:p>
            <a:pPr algn="l">
              <a:defRPr/>
            </a:pPr>
            <a:endParaRPr lang="fr-FR" b="1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2 piezo-electric transducers for the excitation and detection of acoustic resonances in the helium sample</a:t>
            </a:r>
          </a:p>
        </p:txBody>
      </p:sp>
      <p:pic>
        <p:nvPicPr>
          <p:cNvPr id="50181" name="Image 5" descr="IMG_0766.JPG"/>
          <p:cNvPicPr>
            <a:picLocks noChangeAspect="1"/>
          </p:cNvPicPr>
          <p:nvPr/>
        </p:nvPicPr>
        <p:blipFill>
          <a:blip r:embed="rId3"/>
          <a:srcRect l="10168" r="13559"/>
          <a:stretch>
            <a:fillRect/>
          </a:stretch>
        </p:blipFill>
        <p:spPr bwMode="auto">
          <a:xfrm>
            <a:off x="3352800" y="1162050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182" name="Connecteur droit avec flèche 6"/>
          <p:cNvCxnSpPr>
            <a:cxnSpLocks noChangeShapeType="1"/>
          </p:cNvCxnSpPr>
          <p:nvPr/>
        </p:nvCxnSpPr>
        <p:spPr bwMode="auto">
          <a:xfrm flipV="1">
            <a:off x="2918513" y="4558490"/>
            <a:ext cx="3253687" cy="426690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11" name="Connecteur droit avec flèche 6"/>
          <p:cNvCxnSpPr>
            <a:cxnSpLocks noChangeShapeType="1"/>
          </p:cNvCxnSpPr>
          <p:nvPr/>
        </p:nvCxnSpPr>
        <p:spPr bwMode="auto">
          <a:xfrm flipV="1">
            <a:off x="3200400" y="2701996"/>
            <a:ext cx="3124200" cy="621457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growth of a low quality crystal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256" y="237250"/>
            <a:ext cx="86318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different growth conditions  =&gt; different quality crystals</a:t>
            </a:r>
          </a:p>
        </p:txBody>
      </p:sp>
      <p:grpSp>
        <p:nvGrpSpPr>
          <p:cNvPr id="15" name="Grouper 14"/>
          <p:cNvGrpSpPr/>
          <p:nvPr/>
        </p:nvGrpSpPr>
        <p:grpSpPr>
          <a:xfrm>
            <a:off x="1748489" y="862163"/>
            <a:ext cx="5713281" cy="5123100"/>
            <a:chOff x="1837599" y="1537315"/>
            <a:chExt cx="5713281" cy="5123100"/>
          </a:xfrm>
        </p:grpSpPr>
        <p:grpSp>
          <p:nvGrpSpPr>
            <p:cNvPr id="10" name="Grouper 9"/>
            <p:cNvGrpSpPr/>
            <p:nvPr/>
          </p:nvGrpSpPr>
          <p:grpSpPr>
            <a:xfrm>
              <a:off x="1837599" y="1537315"/>
              <a:ext cx="5713281" cy="5123100"/>
              <a:chOff x="4795728" y="1040508"/>
              <a:chExt cx="4267200" cy="3743325"/>
            </a:xfrm>
          </p:grpSpPr>
          <p:pic>
            <p:nvPicPr>
              <p:cNvPr id="6" name="Picture 6" descr="diaghe4"/>
              <p:cNvPicPr>
                <a:picLocks noChangeAspect="1" noChangeArrowheads="1"/>
              </p:cNvPicPr>
              <p:nvPr/>
            </p:nvPicPr>
            <p:blipFill>
              <a:blip r:embed="rId2"/>
              <a:srcRect t="7191" b="12178"/>
              <a:stretch>
                <a:fillRect/>
              </a:stretch>
            </p:blipFill>
            <p:spPr bwMode="auto">
              <a:xfrm>
                <a:off x="4795728" y="1040508"/>
                <a:ext cx="4267200" cy="3743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Line 7"/>
              <p:cNvSpPr>
                <a:spLocks noChangeShapeType="1"/>
              </p:cNvSpPr>
              <p:nvPr/>
            </p:nvSpPr>
            <p:spPr bwMode="auto">
              <a:xfrm flipV="1">
                <a:off x="6624216" y="2391681"/>
                <a:ext cx="0" cy="30338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>
                  <a:latin typeface="Times" pitchFamily="-112" charset="0"/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5873757" y="1398931"/>
                <a:ext cx="2334795" cy="854414"/>
              </a:xfrm>
              <a:custGeom>
                <a:avLst/>
                <a:gdLst/>
                <a:ahLst/>
                <a:cxnLst>
                  <a:cxn ang="0">
                    <a:pos x="2496" y="0"/>
                  </a:cxn>
                  <a:cxn ang="0">
                    <a:pos x="1344" y="0"/>
                  </a:cxn>
                  <a:cxn ang="0">
                    <a:pos x="1104" y="672"/>
                  </a:cxn>
                  <a:cxn ang="0">
                    <a:pos x="1056" y="644"/>
                  </a:cxn>
                  <a:cxn ang="0">
                    <a:pos x="912" y="912"/>
                  </a:cxn>
                  <a:cxn ang="0">
                    <a:pos x="0" y="912"/>
                  </a:cxn>
                </a:cxnLst>
                <a:rect l="0" t="0" r="r" b="b"/>
                <a:pathLst>
                  <a:path w="2496" h="912">
                    <a:moveTo>
                      <a:pt x="2496" y="0"/>
                    </a:moveTo>
                    <a:lnTo>
                      <a:pt x="1344" y="0"/>
                    </a:lnTo>
                    <a:lnTo>
                      <a:pt x="1104" y="672"/>
                    </a:lnTo>
                    <a:lnTo>
                      <a:pt x="1056" y="644"/>
                    </a:lnTo>
                    <a:lnTo>
                      <a:pt x="912" y="912"/>
                    </a:lnTo>
                    <a:lnTo>
                      <a:pt x="0" y="912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 flipV="1">
                <a:off x="5736192" y="2418853"/>
                <a:ext cx="0" cy="27621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>
                  <a:latin typeface="Times" pitchFamily="-112" charset="0"/>
                </a:endParaRPr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5134417" y="1985965"/>
              <a:ext cx="17962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>
                  <a:solidFill>
                    <a:srgbClr val="FF0000"/>
                  </a:solidFill>
                </a:rPr>
                <a:t>polycrystal at Cst V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856366" y="3747695"/>
              <a:ext cx="198103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>
                  <a:solidFill>
                    <a:srgbClr val="FFFF00"/>
                  </a:solidFill>
                </a:rPr>
                <a:t>high quality single</a:t>
              </a:r>
            </a:p>
            <a:p>
              <a:r>
                <a:rPr lang="fr-FR" sz="1600" b="1">
                  <a:solidFill>
                    <a:srgbClr val="FFFF00"/>
                  </a:solidFill>
                </a:rPr>
                <a:t>crystal at Cst T and P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304209" y="3290505"/>
              <a:ext cx="193464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>
                  <a:solidFill>
                    <a:srgbClr val="0000FF"/>
                  </a:solidFill>
                </a:rPr>
                <a:t>low  quality single</a:t>
              </a:r>
            </a:p>
            <a:p>
              <a:r>
                <a:rPr lang="fr-FR" sz="1600" b="1">
                  <a:solidFill>
                    <a:srgbClr val="0000FF"/>
                  </a:solidFill>
                </a:rPr>
                <a:t>crystal at Cst T and P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1026912" y="6385565"/>
            <a:ext cx="740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latin typeface="Times"/>
                <a:cs typeface="Times"/>
              </a:rPr>
              <a:t>Ruutu et al. (1997): 0 to 100 dislocations / cm</a:t>
            </a:r>
            <a:r>
              <a:rPr lang="fr-FR" b="1" baseline="30000">
                <a:latin typeface="Times"/>
                <a:cs typeface="Times"/>
              </a:rPr>
              <a:t>2</a:t>
            </a:r>
            <a:r>
              <a:rPr lang="fr-FR" b="1">
                <a:latin typeface="Times"/>
                <a:cs typeface="Times"/>
              </a:rPr>
              <a:t> if grown slowly near 20mK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32243" y="304800"/>
            <a:ext cx="621535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growth of a low quality crystal</a:t>
            </a:r>
          </a:p>
        </p:txBody>
      </p:sp>
      <p:pic>
        <p:nvPicPr>
          <p:cNvPr id="5" name="monoX4a_nucléation_110210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87047" y="882622"/>
            <a:ext cx="6160548" cy="462041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56581" y="5863328"/>
            <a:ext cx="6571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>
                <a:latin typeface="Times"/>
                <a:cs typeface="Times"/>
              </a:rPr>
              <a:t>when cooled cown along the melting curve, P decreases by ~1 bar</a:t>
            </a:r>
          </a:p>
          <a:p>
            <a:pPr algn="ctr"/>
            <a:r>
              <a:rPr lang="fr-FR" b="1">
                <a:latin typeface="Times"/>
                <a:cs typeface="Times"/>
              </a:rPr>
              <a:t>large stresses produce a large disorder (see M.Thiel et al. 1992)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51094" y="143205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FF00"/>
                </a:solidFill>
                <a:latin typeface="Times" pitchFamily="-112" charset="0"/>
              </a:rPr>
              <a:t>X4a at 1.4 K</a:t>
            </a:r>
            <a:endParaRPr lang="fr-FR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/Users/balibar/Desktop/Sebastien/experience acoustique helium/Experience nov-dec09/monocristal X2/ Nucléation_monoX2_221209.avi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7279" y="745375"/>
            <a:ext cx="5112672" cy="383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/Users/balibar/Desktop/Sebastien/experience acoustique helium/experience fevrier-mars 2010/Victor/monoX4b_croissance.avi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139703" y="745374"/>
            <a:ext cx="4001377" cy="383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" y="98360"/>
            <a:ext cx="8799513" cy="563629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r>
              <a:rPr lang="fr-FR" sz="2400" b="1" smtClean="0">
                <a:solidFill>
                  <a:schemeClr val="tx1"/>
                </a:solidFill>
                <a:ea typeface="ＭＳ Ｐゴシック" pitchFamily="30" charset="-128"/>
                <a:cs typeface="ＭＳ Ｐゴシック" pitchFamily="30" charset="-128"/>
              </a:rPr>
              <a:t>high quality ultrapure (0.4 ppb </a:t>
            </a:r>
            <a:r>
              <a:rPr lang="fr-FR" sz="2400" b="1" baseline="30000" smtClean="0">
                <a:solidFill>
                  <a:schemeClr val="tx1"/>
                </a:solidFill>
                <a:ea typeface="ＭＳ Ｐゴシック" pitchFamily="30" charset="-128"/>
                <a:cs typeface="ＭＳ Ｐゴシック" pitchFamily="30" charset="-128"/>
              </a:rPr>
              <a:t>3</a:t>
            </a:r>
            <a:r>
              <a:rPr lang="fr-FR" sz="2400" b="1" smtClean="0">
                <a:solidFill>
                  <a:schemeClr val="tx1"/>
                </a:solidFill>
                <a:ea typeface="ＭＳ Ｐゴシック" pitchFamily="30" charset="-128"/>
                <a:cs typeface="ＭＳ Ｐゴシック" pitchFamily="30" charset="-128"/>
              </a:rPr>
              <a:t>He) crystals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52399" y="4998689"/>
            <a:ext cx="51802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>
                <a:solidFill>
                  <a:schemeClr val="tx2"/>
                </a:solidFill>
                <a:latin typeface="Times" pitchFamily="-111" charset="0"/>
              </a:rPr>
              <a:t>It is possible to melt and regrow crystals with the same orientation and variable disorder</a:t>
            </a:r>
          </a:p>
          <a:p>
            <a:pPr algn="l">
              <a:defRPr/>
            </a:pPr>
            <a:endParaRPr lang="fr-FR" b="1">
              <a:solidFill>
                <a:schemeClr val="tx2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The orientation is measured from the fast growth shape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332631" y="1042595"/>
            <a:ext cx="13796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slow growth</a:t>
            </a:r>
          </a:p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at 25 mK</a:t>
            </a:r>
          </a:p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in ~12 hrs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52399" y="1042595"/>
            <a:ext cx="143986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fast growth</a:t>
            </a:r>
          </a:p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in ~ 30 sec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5958157" y="4725902"/>
            <a:ext cx="2716360" cy="2037528"/>
            <a:chOff x="4728565" y="4766432"/>
            <a:chExt cx="2716360" cy="2037528"/>
          </a:xfrm>
        </p:grpSpPr>
        <p:pic>
          <p:nvPicPr>
            <p:cNvPr id="12" name="Image 8" descr="monoX5a_orientation_280210_16 30 15 .50_T=0.0237K.ti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28565" y="4766432"/>
              <a:ext cx="2716360" cy="203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5634038" y="6182885"/>
              <a:ext cx="29850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c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371955" y="5763397"/>
              <a:ext cx="31290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a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502975" y="5176914"/>
              <a:ext cx="8263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liquid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4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6308" y="194543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acoustic measurements</a:t>
            </a:r>
          </a:p>
        </p:txBody>
      </p:sp>
      <p:grpSp>
        <p:nvGrpSpPr>
          <p:cNvPr id="33" name="Grouper 32"/>
          <p:cNvGrpSpPr/>
          <p:nvPr/>
        </p:nvGrpSpPr>
        <p:grpSpPr>
          <a:xfrm>
            <a:off x="6408794" y="233848"/>
            <a:ext cx="2371199" cy="2552977"/>
            <a:chOff x="472609" y="1063249"/>
            <a:chExt cx="2371199" cy="2552977"/>
          </a:xfrm>
        </p:grpSpPr>
        <p:grpSp>
          <p:nvGrpSpPr>
            <p:cNvPr id="34" name="Grouper 35"/>
            <p:cNvGrpSpPr/>
            <p:nvPr/>
          </p:nvGrpSpPr>
          <p:grpSpPr>
            <a:xfrm>
              <a:off x="472609" y="1063249"/>
              <a:ext cx="2244548" cy="2552977"/>
              <a:chOff x="472609" y="1048962"/>
              <a:chExt cx="2244548" cy="2552977"/>
            </a:xfrm>
          </p:grpSpPr>
          <p:grpSp>
            <p:nvGrpSpPr>
              <p:cNvPr id="37" name="Grouper 34"/>
              <p:cNvGrpSpPr/>
              <p:nvPr/>
            </p:nvGrpSpPr>
            <p:grpSpPr>
              <a:xfrm>
                <a:off x="472609" y="1048962"/>
                <a:ext cx="2244548" cy="2552977"/>
                <a:chOff x="472609" y="1048962"/>
                <a:chExt cx="2244548" cy="2552977"/>
              </a:xfrm>
            </p:grpSpPr>
            <p:grpSp>
              <p:nvGrpSpPr>
                <p:cNvPr id="40" name="Groupe 17"/>
                <p:cNvGrpSpPr>
                  <a:grpSpLocks/>
                </p:cNvGrpSpPr>
                <p:nvPr/>
              </p:nvGrpSpPr>
              <p:grpSpPr bwMode="auto">
                <a:xfrm rot="1800000">
                  <a:off x="926552" y="1048962"/>
                  <a:ext cx="1790605" cy="2447948"/>
                  <a:chOff x="2400254" y="2564904"/>
                  <a:chExt cx="1451666" cy="2088252"/>
                </a:xfrm>
              </p:grpSpPr>
              <p:sp>
                <p:nvSpPr>
                  <p:cNvPr id="43" name="Rectangle à coins arrondis 42"/>
                  <p:cNvSpPr/>
                  <p:nvPr/>
                </p:nvSpPr>
                <p:spPr>
                  <a:xfrm>
                    <a:off x="2411760" y="2564904"/>
                    <a:ext cx="1440160" cy="2088232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tx2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tx2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2400254" y="4294283"/>
                    <a:ext cx="1440159" cy="358873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5" name="Rectangle 8"/>
                  <p:cNvSpPr/>
                  <p:nvPr/>
                </p:nvSpPr>
                <p:spPr bwMode="auto">
                  <a:xfrm>
                    <a:off x="2548288" y="4289180"/>
                    <a:ext cx="489062" cy="20719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Times" pitchFamily="-112" charset="0"/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 bwMode="auto">
                  <a:xfrm>
                    <a:off x="3209749" y="4292344"/>
                    <a:ext cx="468470" cy="207199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Times" pitchFamily="-112" charset="0"/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3660456" y="4290416"/>
                    <a:ext cx="36036" cy="20449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3192010" y="4293033"/>
                    <a:ext cx="37324" cy="20313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3012187" y="4293206"/>
                    <a:ext cx="36036" cy="20313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2512849" y="4293194"/>
                    <a:ext cx="36036" cy="20313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41" name="ZoneTexte 30"/>
                <p:cNvSpPr txBox="1">
                  <a:spLocks noChangeArrowheads="1"/>
                </p:cNvSpPr>
                <p:nvPr/>
              </p:nvSpPr>
              <p:spPr bwMode="auto">
                <a:xfrm rot="1800000">
                  <a:off x="472609" y="2905224"/>
                  <a:ext cx="916925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excitation</a:t>
                  </a:r>
                </a:p>
              </p:txBody>
            </p:sp>
            <p:sp>
              <p:nvSpPr>
                <p:cNvPr id="42" name="ZoneTexte 31"/>
                <p:cNvSpPr txBox="1">
                  <a:spLocks noChangeArrowheads="1"/>
                </p:cNvSpPr>
                <p:nvPr/>
              </p:nvSpPr>
              <p:spPr bwMode="auto">
                <a:xfrm rot="1800000">
                  <a:off x="1177961" y="3294162"/>
                  <a:ext cx="893694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detection</a:t>
                  </a:r>
                </a:p>
              </p:txBody>
            </p:sp>
          </p:grpSp>
          <p:cxnSp>
            <p:nvCxnSpPr>
              <p:cNvPr id="38" name="Connecteur droit avec flèche 37"/>
              <p:cNvCxnSpPr/>
              <p:nvPr/>
            </p:nvCxnSpPr>
            <p:spPr>
              <a:xfrm rot="5400000" flipH="1" flipV="1">
                <a:off x="1620838" y="3068637"/>
                <a:ext cx="287338" cy="1444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/>
              <p:cNvCxnSpPr/>
              <p:nvPr/>
            </p:nvCxnSpPr>
            <p:spPr>
              <a:xfrm rot="5400000" flipH="1" flipV="1">
                <a:off x="900113" y="2708275"/>
                <a:ext cx="287337" cy="1444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Connecteur droit avec flèche 34"/>
            <p:cNvCxnSpPr/>
            <p:nvPr/>
          </p:nvCxnSpPr>
          <p:spPr>
            <a:xfrm>
              <a:off x="1475656" y="1340768"/>
              <a:ext cx="1368152" cy="792088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 rot="1800000">
              <a:off x="1745899" y="1466107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L=12mm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51" name="ZoneTexte 50"/>
          <p:cNvSpPr txBox="1"/>
          <p:nvPr/>
        </p:nvSpPr>
        <p:spPr>
          <a:xfrm>
            <a:off x="143317" y="963017"/>
            <a:ext cx="53459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2 longitudinal transducers (PZT)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we measure the resonance frequency of  the fundamental mode in the cell</a:t>
            </a:r>
          </a:p>
          <a:p>
            <a:r>
              <a:rPr lang="fr-FR" b="1">
                <a:latin typeface="Times"/>
                <a:cs typeface="Times"/>
              </a:rPr>
              <a:t>It depends on all elastic coefficients c11, c13, c33, c44 and c66 </a:t>
            </a:r>
          </a:p>
          <a:p>
            <a:r>
              <a:rPr lang="fr-FR" b="1">
                <a:latin typeface="Times"/>
                <a:cs typeface="Times"/>
              </a:rPr>
              <a:t>Comparison with a numerical calculation by</a:t>
            </a:r>
          </a:p>
          <a:p>
            <a:r>
              <a:rPr lang="fr-FR" b="1">
                <a:latin typeface="Times"/>
                <a:cs typeface="Times"/>
              </a:rPr>
              <a:t> HJ Maris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173335" y="3265872"/>
            <a:ext cx="4962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a very low level of excitation: 4 mV correspond to 3.2 10</a:t>
            </a:r>
            <a:r>
              <a:rPr lang="fr-FR" b="1" baseline="30000">
                <a:latin typeface="Times"/>
                <a:cs typeface="Times"/>
              </a:rPr>
              <a:t>-3 </a:t>
            </a:r>
            <a:r>
              <a:rPr lang="fr-FR" b="1">
                <a:latin typeface="Times"/>
                <a:cs typeface="Times"/>
              </a:rPr>
              <a:t>Angström displacement</a:t>
            </a:r>
          </a:p>
          <a:p>
            <a:r>
              <a:rPr lang="fr-FR" b="1">
                <a:latin typeface="Times"/>
                <a:cs typeface="Times"/>
              </a:rPr>
              <a:t>maximum strain at resonance: </a:t>
            </a:r>
            <a:r>
              <a:rPr lang="fr-FR" b="1">
                <a:latin typeface="Symbol" charset="2"/>
                <a:cs typeface="Symbol" charset="2"/>
              </a:rPr>
              <a:t>e </a:t>
            </a:r>
            <a:r>
              <a:rPr lang="fr-FR" b="1">
                <a:latin typeface="Times"/>
                <a:cs typeface="Times"/>
              </a:rPr>
              <a:t>= 0.8 10</a:t>
            </a:r>
            <a:r>
              <a:rPr lang="fr-FR" b="1" baseline="30000">
                <a:latin typeface="Times"/>
                <a:cs typeface="Times"/>
              </a:rPr>
              <a:t>-8</a:t>
            </a:r>
            <a:r>
              <a:rPr lang="fr-FR" b="1">
                <a:latin typeface="Times"/>
                <a:cs typeface="Times"/>
              </a:rPr>
              <a:t> , less than the threshold for non linear behavior measured by Day and Beamish (3 10</a:t>
            </a:r>
            <a:r>
              <a:rPr lang="fr-FR" b="1" baseline="30000">
                <a:latin typeface="Times"/>
                <a:cs typeface="Times"/>
              </a:rPr>
              <a:t>-8</a:t>
            </a:r>
            <a:r>
              <a:rPr lang="fr-FR" b="1">
                <a:latin typeface="Times"/>
                <a:cs typeface="Times"/>
              </a:rPr>
              <a:t>)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201246" y="5066303"/>
            <a:ext cx="493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Note: the crystals are studied at the liq-solid equilibrium P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m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(T)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some slits in the cell remain liquid</a:t>
            </a:r>
          </a:p>
        </p:txBody>
      </p:sp>
      <p:pic>
        <p:nvPicPr>
          <p:cNvPr id="54" name="Image 53" descr="Maris-f(c44)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299" y="3021145"/>
            <a:ext cx="3856573" cy="3723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temperature dependence</a:t>
            </a:r>
          </a:p>
        </p:txBody>
      </p:sp>
      <p:pic>
        <p:nvPicPr>
          <p:cNvPr id="4" name="Image 3" descr="spectreX5c-dow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167" y="1023160"/>
            <a:ext cx="5562600" cy="5384800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391362" y="1223860"/>
            <a:ext cx="2716360" cy="2037528"/>
            <a:chOff x="-838230" y="1264390"/>
            <a:chExt cx="2716360" cy="2037528"/>
          </a:xfrm>
        </p:grpSpPr>
        <p:pic>
          <p:nvPicPr>
            <p:cNvPr id="6" name="Image 8" descr="monoX5a_orientation_280210_16 30 15 .50_T=0.0237K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838230" y="1264390"/>
              <a:ext cx="2716360" cy="203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91967" y="2635124"/>
              <a:ext cx="29850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c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-170116" y="2215636"/>
              <a:ext cx="31290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a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-39096" y="1629153"/>
              <a:ext cx="8263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liquid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5601" y="3863852"/>
            <a:ext cx="3563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the resonance frequency decreases</a:t>
            </a:r>
          </a:p>
          <a:p>
            <a:r>
              <a:rPr lang="fr-FR" b="1">
                <a:latin typeface="Times"/>
                <a:cs typeface="Times"/>
              </a:rPr>
              <a:t>( the crystal softens)</a:t>
            </a:r>
          </a:p>
          <a:p>
            <a:r>
              <a:rPr lang="fr-FR" b="1">
                <a:latin typeface="Times"/>
                <a:cs typeface="Times"/>
              </a:rPr>
              <a:t>as T increases from 24 to 100 mK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203607" y="2530834"/>
            <a:ext cx="92530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000" b="1">
                <a:solidFill>
                  <a:srgbClr val="00FF02"/>
                </a:solidFill>
                <a:latin typeface="Times" pitchFamily="-105" charset="0"/>
              </a:rPr>
              <a:t>crystal</a:t>
            </a:r>
          </a:p>
          <a:p>
            <a:pPr algn="ctr">
              <a:defRPr/>
            </a:pPr>
            <a:r>
              <a:rPr lang="fr-FR" sz="2000" b="1">
                <a:solidFill>
                  <a:srgbClr val="00FF02"/>
                </a:solidFill>
                <a:latin typeface="Times" pitchFamily="-105" charset="0"/>
              </a:rPr>
              <a:t>X5c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4775" y="304801"/>
            <a:ext cx="64684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low quality single crystals and polycrystals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4278" r="5670"/>
          <a:stretch>
            <a:fillRect/>
          </a:stretch>
        </p:blipFill>
        <p:spPr bwMode="auto">
          <a:xfrm>
            <a:off x="4231143" y="1337487"/>
            <a:ext cx="4889218" cy="474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59336" y="1501755"/>
            <a:ext cx="401267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a comparison with polycrystals 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of similar purity </a:t>
            </a:r>
            <a:r>
              <a:rPr lang="fr-FR" b="1">
                <a:latin typeface="Times"/>
                <a:cs typeface="Times"/>
              </a:rPr>
              <a:t>(&lt; 1 ppb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He)</a:t>
            </a:r>
          </a:p>
          <a:p>
            <a:r>
              <a:rPr lang="fr-FR" b="1">
                <a:latin typeface="Times"/>
                <a:cs typeface="Times"/>
              </a:rPr>
              <a:t>studied by Day and Beamish (2007) :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during cooling single crystals  </a:t>
            </a:r>
          </a:p>
          <a:p>
            <a:r>
              <a:rPr lang="fr-FR" b="1">
                <a:latin typeface="Times"/>
                <a:cs typeface="Times"/>
              </a:rPr>
              <a:t>show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a similar stiffening</a:t>
            </a:r>
          </a:p>
          <a:p>
            <a:r>
              <a:rPr lang="fr-FR" b="1">
                <a:latin typeface="Times"/>
                <a:cs typeface="Times"/>
              </a:rPr>
              <a:t>consistent with the accepted model </a:t>
            </a:r>
          </a:p>
          <a:p>
            <a:r>
              <a:rPr lang="fr-FR" b="1">
                <a:latin typeface="Times"/>
                <a:cs typeface="Times"/>
              </a:rPr>
              <a:t>(Iwasa 1980, Paalanen 1981, Day 2007)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T-dependent pinning of dislocations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a crossover from  network pinning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 to impurity pinning</a:t>
            </a:r>
          </a:p>
          <a:p>
            <a:endParaRPr lang="fr-FR" b="1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the grains do not slip</a:t>
            </a:r>
          </a:p>
          <a:p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grain boundaries are not liquid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90488"/>
            <a:ext cx="8763000" cy="6858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2800" b="1">
                <a:solidFill>
                  <a:schemeClr val="tx1"/>
                </a:solidFill>
                <a:latin typeface="Times"/>
                <a:ea typeface="ＭＳ Ｐゴシック" pitchFamily="30" charset="-128"/>
                <a:cs typeface="Times"/>
              </a:rPr>
              <a:t>2 crystals + 1 grain boundary</a:t>
            </a:r>
          </a:p>
        </p:txBody>
      </p:sp>
      <p:sp>
        <p:nvSpPr>
          <p:cNvPr id="509957" name="Text Box 1029"/>
          <p:cNvSpPr txBox="1">
            <a:spLocks noChangeArrowheads="1"/>
          </p:cNvSpPr>
          <p:nvPr/>
        </p:nvSpPr>
        <p:spPr bwMode="auto">
          <a:xfrm>
            <a:off x="152400" y="4800600"/>
            <a:ext cx="88392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the groove angle is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non-zero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=&gt; the grain boundary energy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GB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is strictly &lt; 2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LS</a:t>
            </a:r>
            <a:endParaRPr lang="fr-FR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buFont typeface="Symbol" pitchFamily="-111" charset="2"/>
              <a:buNone/>
              <a:defRPr/>
            </a:pPr>
            <a:r>
              <a:rPr lang="fr-FR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=&gt; microscopic thickness , in agreement with Pollet et al. (2007) and with general arguments (long range forces).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</a:p>
          <a:p>
            <a:pPr algn="l">
              <a:buFont typeface="Symbol" pitchFamily="-111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 complete wetting would imply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GB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 </a:t>
            </a:r>
            <a:r>
              <a:rPr lang="fr-FR" b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LS  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(2 liq-sol interfaces  with liquid in between)</a:t>
            </a:r>
          </a:p>
          <a:p>
            <a:pPr algn="l">
              <a:buFont typeface="Symbol" pitchFamily="-111" charset="2"/>
              <a:buNone/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buFont typeface="Symbol" pitchFamily="-111" charset="2"/>
              <a:buNone/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see Sasaki et al. PRL 2007 and JLTP 2008</a:t>
            </a:r>
          </a:p>
        </p:txBody>
      </p:sp>
      <p:grpSp>
        <p:nvGrpSpPr>
          <p:cNvPr id="2" name="Group 1035"/>
          <p:cNvGrpSpPr>
            <a:grpSpLocks/>
          </p:cNvGrpSpPr>
          <p:nvPr/>
        </p:nvGrpSpPr>
        <p:grpSpPr bwMode="auto">
          <a:xfrm>
            <a:off x="457200" y="914400"/>
            <a:ext cx="8153400" cy="3810000"/>
            <a:chOff x="288" y="682"/>
            <a:chExt cx="5136" cy="2400"/>
          </a:xfrm>
        </p:grpSpPr>
        <p:pic>
          <p:nvPicPr>
            <p:cNvPr id="51206" name="Picture 1027" descr="GB6_15 39 03 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682"/>
              <a:ext cx="2392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1028" descr="cuspGB"/>
            <p:cNvPicPr>
              <a:picLocks noChangeAspect="1" noChangeArrowheads="1"/>
            </p:cNvPicPr>
            <p:nvPr/>
          </p:nvPicPr>
          <p:blipFill>
            <a:blip r:embed="rId4">
              <a:lum bright="-8000" contrast="14000"/>
            </a:blip>
            <a:srcRect/>
            <a:stretch>
              <a:fillRect/>
            </a:stretch>
          </p:blipFill>
          <p:spPr bwMode="auto">
            <a:xfrm>
              <a:off x="3028" y="682"/>
              <a:ext cx="2396" cy="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9958" name="Text Box 1030"/>
            <p:cNvSpPr txBox="1">
              <a:spLocks noChangeArrowheads="1"/>
            </p:cNvSpPr>
            <p:nvPr/>
          </p:nvSpPr>
          <p:spPr bwMode="auto">
            <a:xfrm>
              <a:off x="846" y="960"/>
              <a:ext cx="153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cell thickness 10 mm</a:t>
              </a:r>
            </a:p>
          </p:txBody>
        </p:sp>
        <p:sp>
          <p:nvSpPr>
            <p:cNvPr id="509959" name="Text Box 1031"/>
            <p:cNvSpPr txBox="1">
              <a:spLocks noChangeArrowheads="1"/>
            </p:cNvSpPr>
            <p:nvPr/>
          </p:nvSpPr>
          <p:spPr bwMode="auto">
            <a:xfrm>
              <a:off x="3630" y="1037"/>
              <a:ext cx="145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cell thickness 3 mm</a:t>
              </a:r>
            </a:p>
          </p:txBody>
        </p:sp>
        <p:sp>
          <p:nvSpPr>
            <p:cNvPr id="509960" name="Text Box 1032"/>
            <p:cNvSpPr txBox="1">
              <a:spLocks noChangeArrowheads="1"/>
            </p:cNvSpPr>
            <p:nvPr/>
          </p:nvSpPr>
          <p:spPr bwMode="auto">
            <a:xfrm>
              <a:off x="900" y="1370"/>
              <a:ext cx="69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angle 2</a:t>
              </a:r>
              <a:r>
                <a:rPr lang="fr-FR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-111" charset="2"/>
                  <a:sym typeface="Symbol" pitchFamily="-111" charset="2"/>
                </a:rPr>
                <a:t></a:t>
              </a:r>
            </a:p>
          </p:txBody>
        </p:sp>
        <p:sp>
          <p:nvSpPr>
            <p:cNvPr id="509961" name="Line 1033"/>
            <p:cNvSpPr>
              <a:spLocks noChangeShapeType="1"/>
            </p:cNvSpPr>
            <p:nvPr/>
          </p:nvSpPr>
          <p:spPr bwMode="auto">
            <a:xfrm>
              <a:off x="1248" y="1635"/>
              <a:ext cx="0" cy="2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7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5428</TotalTime>
  <Words>1554</Words>
  <Application>Microsoft Macintosh PowerPoint</Application>
  <PresentationFormat>Présentation à l'écran (4:3)</PresentationFormat>
  <Paragraphs>241</Paragraphs>
  <Slides>20</Slides>
  <Notes>4</Notes>
  <HiddenSlides>0</HiddenSlides>
  <MMClips>3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2" baseType="lpstr">
      <vt:lpstr>Thème Office</vt:lpstr>
      <vt:lpstr>Équation</vt:lpstr>
      <vt:lpstr>Anomalous softening  of 4He  crystals</vt:lpstr>
      <vt:lpstr>a transparent cell for acoustic measurements</vt:lpstr>
      <vt:lpstr>Diapositive 3</vt:lpstr>
      <vt:lpstr>Diapositive 4</vt:lpstr>
      <vt:lpstr>high quality ultrapure (0.4 ppb 3He) crystals</vt:lpstr>
      <vt:lpstr>Diapositive 6</vt:lpstr>
      <vt:lpstr>Diapositive 7</vt:lpstr>
      <vt:lpstr>Diapositive 8</vt:lpstr>
      <vt:lpstr>2 crystals + 1 grain boundary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a mosaic structure</vt:lpstr>
      <vt:lpstr>Diapositive 18</vt:lpstr>
      <vt:lpstr>Diapositive 19</vt:lpstr>
      <vt:lpstr>Diapositive 20</vt:lpstr>
    </vt:vector>
  </TitlesOfParts>
  <Company>ens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Balibar Sebastien</dc:creator>
  <cp:lastModifiedBy>Balibar Sebastien</cp:lastModifiedBy>
  <cp:revision>57</cp:revision>
  <dcterms:created xsi:type="dcterms:W3CDTF">2010-09-12T19:50:05Z</dcterms:created>
  <dcterms:modified xsi:type="dcterms:W3CDTF">2010-09-12T19:50:58Z</dcterms:modified>
</cp:coreProperties>
</file>